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62" r:id="rId3"/>
    <p:sldId id="263" r:id="rId4"/>
    <p:sldId id="264" r:id="rId5"/>
    <p:sldId id="266" r:id="rId6"/>
    <p:sldId id="265" r:id="rId7"/>
    <p:sldId id="267" r:id="rId8"/>
    <p:sldId id="258" r:id="rId9"/>
    <p:sldId id="259" r:id="rId10"/>
    <p:sldId id="260" r:id="rId11"/>
    <p:sldId id="261"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varScale="1">
        <p:scale>
          <a:sx n="111" d="100"/>
          <a:sy n="111" d="100"/>
        </p:scale>
        <p:origin x="4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ABEFFEA-3859-4CE3-A68A-0019567EFA6F}" type="datetimeFigureOut">
              <a:rPr lang="zh-TW" altLang="en-US" smtClean="0"/>
              <a:t>2020/4/5</a:t>
            </a:fld>
            <a:endParaRPr lang="zh-TW"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TW"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0C749CB-80D7-4936-8E47-88F6160B978F}" type="slidenum">
              <a:rPr lang="zh-TW" altLang="en-US" smtClean="0"/>
              <a:t>‹#›</a:t>
            </a:fld>
            <a:endParaRPr lang="zh-TW"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3762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20296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46581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769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166890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TW" altLang="en-US"/>
              <a:t>按一下以編輯母片標題樣式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40743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TW" altLang="en-US"/>
              <a:t>按一下以編輯母片標題樣式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1779648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4208270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58246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168667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76512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25718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8273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35543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207950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51029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2020/4/5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247029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ABEFFEA-3859-4CE3-A68A-0019567EFA6F}" type="datetimeFigureOut">
              <a:rPr lang="zh-TW" altLang="en-US" smtClean="0"/>
              <a:t>2020/4/5</a:t>
            </a:fld>
            <a:endParaRPr lang="zh-TW"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09236386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 y="0"/>
            <a:ext cx="12210088" cy="6857999"/>
          </a:xfrm>
          <a:prstGeom prst="rect">
            <a:avLst/>
          </a:prstGeom>
        </p:spPr>
      </p:pic>
      <p:sp>
        <p:nvSpPr>
          <p:cNvPr id="2" name="標題 1"/>
          <p:cNvSpPr>
            <a:spLocks noGrp="1"/>
          </p:cNvSpPr>
          <p:nvPr>
            <p:ph type="ctrTitle"/>
          </p:nvPr>
        </p:nvSpPr>
        <p:spPr>
          <a:xfrm>
            <a:off x="1695045" y="2865194"/>
            <a:ext cx="9144000" cy="1200329"/>
          </a:xfrm>
          <a:noFill/>
          <a:ln>
            <a:noFill/>
          </a:ln>
          <a:effectLst>
            <a:glow rad="127000">
              <a:schemeClr val="accent2">
                <a:lumMod val="60000"/>
                <a:lumOff val="40000"/>
              </a:schemeClr>
            </a:glow>
            <a:outerShdw dir="7380000" sx="82000" sy="82000" algn="ctr" rotWithShape="0">
              <a:srgbClr val="000000"/>
            </a:outerShdw>
          </a:effectLst>
        </p:spPr>
        <p:txBody>
          <a:bodyPr lIns="108000" rIns="252000" anchor="t" anchorCtr="1">
            <a:spAutoFit/>
          </a:bodyPr>
          <a:lstStyle/>
          <a:p>
            <a:r>
              <a:rPr lang="en-US" altLang="zh-TW" b="1" dirty="0">
                <a:solidFill>
                  <a:srgbClr val="FFC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NBA</a:t>
            </a:r>
            <a:r>
              <a:rPr lang="zh-TW" altLang="en-US" b="1" dirty="0">
                <a:solidFill>
                  <a:srgbClr val="FFC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球員交易</a:t>
            </a:r>
          </a:p>
        </p:txBody>
      </p:sp>
    </p:spTree>
    <p:extLst>
      <p:ext uri="{BB962C8B-B14F-4D97-AF65-F5344CB8AC3E}">
        <p14:creationId xmlns:p14="http://schemas.microsoft.com/office/powerpoint/2010/main" val="388871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最後實際分工</a:t>
            </a:r>
          </a:p>
        </p:txBody>
      </p:sp>
      <p:sp>
        <p:nvSpPr>
          <p:cNvPr id="3" name="直排文字版面配置區 2"/>
          <p:cNvSpPr>
            <a:spLocks noGrp="1"/>
          </p:cNvSpPr>
          <p:nvPr>
            <p:ph type="body" orient="vert" sz="quarter" idx="13"/>
          </p:nvPr>
        </p:nvSpPr>
        <p:spPr>
          <a:xfrm>
            <a:off x="687976" y="1510749"/>
            <a:ext cx="10394707" cy="3684934"/>
          </a:xfrm>
        </p:spPr>
        <p:txBody>
          <a:bodyPr vert="horz">
            <a:normAutofit/>
          </a:bodyPr>
          <a:lstStyle/>
          <a:p>
            <a:pPr marL="0" indent="0">
              <a:buNone/>
            </a:pPr>
            <a:r>
              <a:rPr lang="zh-TW" altLang="en-US" sz="3600" dirty="0">
                <a:solidFill>
                  <a:schemeClr val="accent5">
                    <a:lumMod val="50000"/>
                  </a:schemeClr>
                </a:solidFill>
                <a:latin typeface="標楷體" panose="03000509000000000000" pitchFamily="65" charset="-120"/>
                <a:ea typeface="標楷體" panose="03000509000000000000" pitchFamily="65" charset="-120"/>
              </a:rPr>
              <a:t>網頁設計</a:t>
            </a:r>
            <a:r>
              <a:rPr lang="en-US" altLang="zh-TW" sz="3600" dirty="0">
                <a:solidFill>
                  <a:schemeClr val="accent5">
                    <a:lumMod val="50000"/>
                  </a:schemeClr>
                </a:solidFill>
                <a:latin typeface="標楷體" panose="03000509000000000000" pitchFamily="65" charset="-120"/>
                <a:ea typeface="標楷體" panose="03000509000000000000" pitchFamily="65" charset="-120"/>
              </a:rPr>
              <a:t>:</a:t>
            </a:r>
          </a:p>
          <a:p>
            <a:pPr marL="914400" lvl="2" indent="0">
              <a:buNone/>
            </a:pPr>
            <a:r>
              <a:rPr lang="zh-TW" altLang="en-US" sz="2800" dirty="0">
                <a:solidFill>
                  <a:schemeClr val="accent5">
                    <a:lumMod val="50000"/>
                  </a:schemeClr>
                </a:solidFill>
                <a:latin typeface="標楷體" panose="03000509000000000000" pitchFamily="65" charset="-120"/>
                <a:ea typeface="標楷體" panose="03000509000000000000" pitchFamily="65" charset="-120"/>
              </a:rPr>
              <a:t>       提案</a:t>
            </a:r>
            <a:r>
              <a:rPr lang="en-US" altLang="zh-TW" sz="2800" dirty="0">
                <a:solidFill>
                  <a:schemeClr val="accent5">
                    <a:lumMod val="50000"/>
                  </a:schemeClr>
                </a:solidFill>
                <a:latin typeface="標楷體" panose="03000509000000000000" pitchFamily="65" charset="-120"/>
                <a:ea typeface="標楷體" panose="03000509000000000000" pitchFamily="65" charset="-120"/>
              </a:rPr>
              <a:t>:</a:t>
            </a:r>
            <a:r>
              <a:rPr lang="zh-TW" altLang="en-US" sz="2800" dirty="0">
                <a:solidFill>
                  <a:schemeClr val="accent5">
                    <a:lumMod val="50000"/>
                  </a:schemeClr>
                </a:solidFill>
                <a:latin typeface="標楷體" panose="03000509000000000000" pitchFamily="65" charset="-120"/>
                <a:ea typeface="標楷體" panose="03000509000000000000" pitchFamily="65" charset="-120"/>
              </a:rPr>
              <a:t>林弈呈，謝宗豪</a:t>
            </a:r>
            <a:endParaRPr lang="en-US" altLang="zh-TW" sz="2800" dirty="0">
              <a:solidFill>
                <a:schemeClr val="accent5">
                  <a:lumMod val="50000"/>
                </a:schemeClr>
              </a:solidFill>
              <a:latin typeface="標楷體" panose="03000509000000000000" pitchFamily="65" charset="-120"/>
              <a:ea typeface="標楷體" panose="03000509000000000000" pitchFamily="65" charset="-120"/>
            </a:endParaRPr>
          </a:p>
          <a:p>
            <a:pPr marL="914400" lvl="2" indent="0">
              <a:buNone/>
            </a:pPr>
            <a:r>
              <a:rPr lang="zh-TW" altLang="en-US" sz="2800" dirty="0">
                <a:solidFill>
                  <a:schemeClr val="accent5">
                    <a:lumMod val="50000"/>
                  </a:schemeClr>
                </a:solidFill>
                <a:latin typeface="標楷體" panose="03000509000000000000" pitchFamily="65" charset="-120"/>
                <a:ea typeface="標楷體" panose="03000509000000000000" pitchFamily="65" charset="-120"/>
              </a:rPr>
              <a:t>       交易遊戲，排版設計，幻燈片</a:t>
            </a:r>
            <a:r>
              <a:rPr lang="en-US" altLang="zh-TW" sz="2800" dirty="0">
                <a:solidFill>
                  <a:schemeClr val="accent5">
                    <a:lumMod val="50000"/>
                  </a:schemeClr>
                </a:solidFill>
                <a:latin typeface="標楷體" panose="03000509000000000000" pitchFamily="65" charset="-120"/>
                <a:ea typeface="標楷體" panose="03000509000000000000" pitchFamily="65" charset="-120"/>
              </a:rPr>
              <a:t>:</a:t>
            </a:r>
            <a:r>
              <a:rPr lang="zh-TW" altLang="en-US" sz="2800" dirty="0">
                <a:solidFill>
                  <a:schemeClr val="accent5">
                    <a:lumMod val="50000"/>
                  </a:schemeClr>
                </a:solidFill>
                <a:latin typeface="標楷體" panose="03000509000000000000" pitchFamily="65" charset="-120"/>
                <a:ea typeface="標楷體" panose="03000509000000000000" pitchFamily="65" charset="-120"/>
              </a:rPr>
              <a:t>謝宗豪</a:t>
            </a:r>
            <a:endParaRPr lang="en-US" altLang="zh-TW" sz="2800" dirty="0">
              <a:solidFill>
                <a:schemeClr val="accent5">
                  <a:lumMod val="50000"/>
                </a:schemeClr>
              </a:solidFill>
              <a:latin typeface="標楷體" panose="03000509000000000000" pitchFamily="65" charset="-120"/>
              <a:ea typeface="標楷體" panose="03000509000000000000" pitchFamily="65" charset="-120"/>
            </a:endParaRPr>
          </a:p>
          <a:p>
            <a:pPr marL="914400" lvl="2" indent="0">
              <a:buNone/>
            </a:pPr>
            <a:r>
              <a:rPr lang="zh-TW" altLang="en-US" sz="2800" dirty="0">
                <a:solidFill>
                  <a:schemeClr val="accent5">
                    <a:lumMod val="50000"/>
                  </a:schemeClr>
                </a:solidFill>
                <a:latin typeface="標楷體" panose="03000509000000000000" pitchFamily="65" charset="-120"/>
                <a:ea typeface="標楷體" panose="03000509000000000000" pitchFamily="65" charset="-120"/>
              </a:rPr>
              <a:t>       首頁，老鷹隊介紹</a:t>
            </a:r>
            <a:r>
              <a:rPr lang="en-US" altLang="zh-TW" sz="2800" dirty="0">
                <a:solidFill>
                  <a:schemeClr val="accent5">
                    <a:lumMod val="50000"/>
                  </a:schemeClr>
                </a:solidFill>
                <a:latin typeface="標楷體" panose="03000509000000000000" pitchFamily="65" charset="-120"/>
                <a:ea typeface="標楷體" panose="03000509000000000000" pitchFamily="65" charset="-120"/>
              </a:rPr>
              <a:t>:</a:t>
            </a:r>
            <a:r>
              <a:rPr lang="zh-TW" altLang="en-US" sz="2800" dirty="0">
                <a:solidFill>
                  <a:schemeClr val="accent5">
                    <a:lumMod val="50000"/>
                  </a:schemeClr>
                </a:solidFill>
                <a:latin typeface="標楷體" panose="03000509000000000000" pitchFamily="65" charset="-120"/>
                <a:ea typeface="標楷體" panose="03000509000000000000" pitchFamily="65" charset="-120"/>
              </a:rPr>
              <a:t>林弈呈</a:t>
            </a:r>
            <a:endParaRPr lang="en-US" altLang="zh-TW" sz="2800" dirty="0">
              <a:solidFill>
                <a:schemeClr val="accent5">
                  <a:lumMod val="50000"/>
                </a:schemeClr>
              </a:solidFill>
              <a:latin typeface="標楷體" panose="03000509000000000000" pitchFamily="65" charset="-120"/>
              <a:ea typeface="標楷體" panose="03000509000000000000" pitchFamily="65" charset="-120"/>
            </a:endParaRPr>
          </a:p>
          <a:p>
            <a:pPr marL="914400" lvl="2" indent="0">
              <a:buNone/>
            </a:pPr>
            <a:r>
              <a:rPr lang="zh-TW" altLang="en-US" sz="2800" dirty="0">
                <a:solidFill>
                  <a:schemeClr val="accent5">
                    <a:lumMod val="50000"/>
                  </a:schemeClr>
                </a:solidFill>
                <a:latin typeface="標楷體" panose="03000509000000000000" pitchFamily="65" charset="-120"/>
                <a:ea typeface="標楷體" panose="03000509000000000000" pitchFamily="65" charset="-120"/>
              </a:rPr>
              <a:t>       </a:t>
            </a:r>
            <a:r>
              <a:rPr lang="en-US" altLang="zh-TW" sz="2800" dirty="0" err="1">
                <a:solidFill>
                  <a:schemeClr val="accent5">
                    <a:lumMod val="50000"/>
                  </a:schemeClr>
                </a:solidFill>
                <a:latin typeface="標楷體" panose="03000509000000000000" pitchFamily="65" charset="-120"/>
                <a:ea typeface="標楷體" panose="03000509000000000000" pitchFamily="65" charset="-120"/>
              </a:rPr>
              <a:t>GIthub</a:t>
            </a:r>
            <a:r>
              <a:rPr lang="zh-TW" altLang="en-US" sz="2800" dirty="0">
                <a:solidFill>
                  <a:schemeClr val="accent5">
                    <a:lumMod val="50000"/>
                  </a:schemeClr>
                </a:solidFill>
                <a:latin typeface="標楷體" panose="03000509000000000000" pitchFamily="65" charset="-120"/>
                <a:ea typeface="標楷體" panose="03000509000000000000" pitchFamily="65" charset="-120"/>
              </a:rPr>
              <a:t>上傳</a:t>
            </a:r>
            <a:r>
              <a:rPr lang="en-US" altLang="zh-TW" sz="2800" dirty="0">
                <a:solidFill>
                  <a:schemeClr val="accent5">
                    <a:lumMod val="50000"/>
                  </a:schemeClr>
                </a:solidFill>
                <a:latin typeface="標楷體" panose="03000509000000000000" pitchFamily="65" charset="-120"/>
                <a:ea typeface="標楷體" panose="03000509000000000000" pitchFamily="65" charset="-120"/>
              </a:rPr>
              <a:t>:</a:t>
            </a:r>
            <a:r>
              <a:rPr lang="zh-TW" altLang="en-US" sz="2800" dirty="0">
                <a:solidFill>
                  <a:schemeClr val="accent5">
                    <a:lumMod val="50000"/>
                  </a:schemeClr>
                </a:solidFill>
                <a:latin typeface="標楷體" panose="03000509000000000000" pitchFamily="65" charset="-120"/>
                <a:ea typeface="標楷體" panose="03000509000000000000" pitchFamily="65" charset="-120"/>
              </a:rPr>
              <a:t>林弈呈，謝宗豪</a:t>
            </a:r>
            <a:endParaRPr lang="en-US" altLang="zh-TW" sz="2800" dirty="0">
              <a:solidFill>
                <a:schemeClr val="accent5">
                  <a:lumMod val="50000"/>
                </a:schemeClr>
              </a:solidFill>
              <a:latin typeface="標楷體" panose="03000509000000000000" pitchFamily="65" charset="-120"/>
              <a:ea typeface="標楷體" panose="03000509000000000000" pitchFamily="65" charset="-120"/>
            </a:endParaRPr>
          </a:p>
          <a:p>
            <a:pPr marL="914400" lvl="2" indent="0">
              <a:buNone/>
            </a:pPr>
            <a:r>
              <a:rPr lang="en-US" altLang="zh-TW" sz="2800" dirty="0">
                <a:solidFill>
                  <a:schemeClr val="accent5">
                    <a:lumMod val="50000"/>
                  </a:schemeClr>
                </a:solidFill>
                <a:latin typeface="標楷體" panose="03000509000000000000" pitchFamily="65" charset="-120"/>
                <a:ea typeface="標楷體" panose="03000509000000000000" pitchFamily="65" charset="-120"/>
              </a:rPr>
              <a:t>       PPT</a:t>
            </a:r>
            <a:r>
              <a:rPr lang="zh-TW" altLang="en-US" sz="2800" dirty="0">
                <a:solidFill>
                  <a:schemeClr val="accent5">
                    <a:lumMod val="50000"/>
                  </a:schemeClr>
                </a:solidFill>
                <a:latin typeface="標楷體" panose="03000509000000000000" pitchFamily="65" charset="-120"/>
                <a:ea typeface="標楷體" panose="03000509000000000000" pitchFamily="65" charset="-120"/>
              </a:rPr>
              <a:t>完成</a:t>
            </a:r>
            <a:r>
              <a:rPr lang="en-US" altLang="zh-TW" sz="2800" dirty="0">
                <a:solidFill>
                  <a:schemeClr val="accent5">
                    <a:lumMod val="50000"/>
                  </a:schemeClr>
                </a:solidFill>
                <a:latin typeface="標楷體" panose="03000509000000000000" pitchFamily="65" charset="-120"/>
                <a:ea typeface="標楷體" panose="03000509000000000000" pitchFamily="65" charset="-120"/>
              </a:rPr>
              <a:t>:</a:t>
            </a:r>
            <a:r>
              <a:rPr lang="zh-TW" altLang="en-US" sz="2800" dirty="0">
                <a:solidFill>
                  <a:schemeClr val="accent5">
                    <a:lumMod val="50000"/>
                  </a:schemeClr>
                </a:solidFill>
                <a:latin typeface="標楷體" panose="03000509000000000000" pitchFamily="65" charset="-120"/>
                <a:ea typeface="標楷體" panose="03000509000000000000" pitchFamily="65" charset="-120"/>
              </a:rPr>
              <a:t>林弈呈，謝宗豪</a:t>
            </a:r>
            <a:endParaRPr lang="en-US" altLang="zh-TW" sz="2800" dirty="0">
              <a:solidFill>
                <a:schemeClr val="accent5">
                  <a:lumMod val="50000"/>
                </a:schemeClr>
              </a:solidFill>
              <a:latin typeface="標楷體" panose="03000509000000000000" pitchFamily="65" charset="-120"/>
              <a:ea typeface="標楷體" panose="03000509000000000000" pitchFamily="65" charset="-120"/>
            </a:endParaRPr>
          </a:p>
          <a:p>
            <a:pPr marL="0" indent="0">
              <a:buNone/>
            </a:pPr>
            <a:endParaRPr lang="zh-TW" altLang="en-US" dirty="0">
              <a:latin typeface="王漢宗粗鋼體一標準" panose="02020600000000000000" pitchFamily="18" charset="-120"/>
              <a:ea typeface="王漢宗粗鋼體一標準" panose="02020600000000000000" pitchFamily="18" charset="-120"/>
            </a:endParaRPr>
          </a:p>
        </p:txBody>
      </p:sp>
    </p:spTree>
    <p:extLst>
      <p:ext uri="{BB962C8B-B14F-4D97-AF65-F5344CB8AC3E}">
        <p14:creationId xmlns:p14="http://schemas.microsoft.com/office/powerpoint/2010/main" val="365233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370"/>
            <a:ext cx="12889149" cy="7412477"/>
          </a:xfrm>
          <a:prstGeom prst="rect">
            <a:avLst/>
          </a:prstGeom>
        </p:spPr>
      </p:pic>
      <p:sp>
        <p:nvSpPr>
          <p:cNvPr id="2" name="標題 1"/>
          <p:cNvSpPr>
            <a:spLocks noGrp="1"/>
          </p:cNvSpPr>
          <p:nvPr>
            <p:ph type="title"/>
          </p:nvPr>
        </p:nvSpPr>
        <p:spPr>
          <a:xfrm>
            <a:off x="1186774" y="2466300"/>
            <a:ext cx="10515600" cy="1325563"/>
          </a:xfrm>
        </p:spPr>
        <p:txBody>
          <a:bodyPr/>
          <a:lstStyle/>
          <a:p>
            <a:pPr algn="ctr"/>
            <a:r>
              <a:rPr lang="en-US" altLang="zh-TW" b="1" dirty="0">
                <a:solidFill>
                  <a:srgbClr val="FFC000"/>
                </a:solidFill>
                <a:latin typeface="王漢宗粗鋼體一標準" panose="02020600000000000000" pitchFamily="18" charset="-120"/>
                <a:ea typeface="王漢宗粗鋼體一標準" panose="02020600000000000000" pitchFamily="18" charset="-120"/>
              </a:rPr>
              <a:t>END</a:t>
            </a:r>
            <a:endParaRPr lang="zh-TW" altLang="en-US" b="1" dirty="0">
              <a:solidFill>
                <a:srgbClr val="FFC000"/>
              </a:solidFill>
              <a:latin typeface="王漢宗粗鋼體一標準" panose="02020600000000000000" pitchFamily="18" charset="-120"/>
              <a:ea typeface="王漢宗粗鋼體一標準" panose="02020600000000000000" pitchFamily="18" charset="-120"/>
            </a:endParaRPr>
          </a:p>
        </p:txBody>
      </p:sp>
    </p:spTree>
    <p:extLst>
      <p:ext uri="{BB962C8B-B14F-4D97-AF65-F5344CB8AC3E}">
        <p14:creationId xmlns:p14="http://schemas.microsoft.com/office/powerpoint/2010/main" val="12265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製作此互動頁面的動機</a:t>
            </a:r>
          </a:p>
        </p:txBody>
      </p:sp>
      <p:sp>
        <p:nvSpPr>
          <p:cNvPr id="3" name="內容版面配置區 2"/>
          <p:cNvSpPr>
            <a:spLocks noGrp="1"/>
          </p:cNvSpPr>
          <p:nvPr>
            <p:ph sz="quarter" idx="13"/>
          </p:nvPr>
        </p:nvSpPr>
        <p:spPr/>
        <p:txBody>
          <a:bodyPr>
            <a:normAutofit lnSpcReduction="10000"/>
          </a:bodyPr>
          <a:lstStyle/>
          <a:p>
            <a:pPr marL="0" indent="0">
              <a:buNone/>
            </a:pPr>
            <a:r>
              <a:rPr lang="zh-TW" altLang="en-US" dirty="0">
                <a:solidFill>
                  <a:schemeClr val="accent5">
                    <a:lumMod val="50000"/>
                  </a:schemeClr>
                </a:solidFill>
                <a:effectLst>
                  <a:outerShdw blurRad="38100" dist="38100" dir="2700000" algn="tl">
                    <a:srgbClr val="000000">
                      <a:alpha val="43137"/>
                    </a:srgbClr>
                  </a:outerShdw>
                </a:effectLst>
                <a:latin typeface="王漢宗粗鋼體一標準" panose="02020600000000000000" pitchFamily="18" charset="-120"/>
                <a:ea typeface="王漢宗粗鋼體一標準" panose="02020600000000000000" pitchFamily="18" charset="-120"/>
              </a:rPr>
              <a:t>    </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這是一個</a:t>
            </a:r>
            <a:r>
              <a:rPr lang="en-US" altLang="zh-TW"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NBA</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球員交易的遊戲，在</a:t>
            </a:r>
            <a:r>
              <a:rPr lang="en-US" altLang="zh-TW"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NBA</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這個職業的籃球殿堂中，交易是非常普遍的一件事，每支球隊都希望能交易到對球隊更有幫助的球員，讓整支球隊變得更加強大，所以今天想讓大家體驗當老闆交易球員的感受，以及嘗試如何讓球隊變得更加強大。</a:t>
            </a:r>
            <a:r>
              <a:rPr lang="en-US" altLang="zh-TW"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p>
          <a:p>
            <a:pPr marL="0" indent="0">
              <a:buNone/>
            </a:pPr>
            <a:r>
              <a:rPr lang="zh-TW" altLang="en-US"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7619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製作此互動頁面的動機</a:t>
            </a:r>
          </a:p>
        </p:txBody>
      </p:sp>
      <p:sp>
        <p:nvSpPr>
          <p:cNvPr id="3" name="內容版面配置區 2"/>
          <p:cNvSpPr>
            <a:spLocks noGrp="1"/>
          </p:cNvSpPr>
          <p:nvPr>
            <p:ph sz="quarter" idx="13"/>
          </p:nvPr>
        </p:nvSpPr>
        <p:spPr/>
        <p:txBody>
          <a:bodyPr>
            <a:normAutofit fontScale="92500"/>
          </a:bodyPr>
          <a:lstStyle/>
          <a:p>
            <a:pPr marL="0" indent="0">
              <a:buNone/>
            </a:pPr>
            <a:r>
              <a:rPr lang="zh-TW" altLang="en-US" b="1"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我們以老鷹隊為我們的東家來進行交易。目前看到在球場上的球員是目前在老鷹隊中相當活躍的球員，分別是</a:t>
            </a:r>
            <a:r>
              <a:rPr lang="en-US" altLang="zh-TW"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Jeremy Lin</a:t>
            </a:r>
            <a:r>
              <a:rPr lang="zh-TW" altLang="en-US"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Trae Young</a:t>
            </a:r>
            <a:r>
              <a:rPr lang="zh-TW" altLang="en-US"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en-US" altLang="zh-TW"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marL="0" indent="0">
              <a:buNone/>
            </a:pPr>
            <a:r>
              <a:rPr lang="en-US" altLang="zh-TW"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Vince Carter</a:t>
            </a:r>
            <a:r>
              <a:rPr lang="zh-TW" altLang="en-US"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John Collins</a:t>
            </a:r>
            <a:r>
              <a:rPr lang="zh-TW" altLang="en-US"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Dewayne</a:t>
            </a:r>
            <a:r>
              <a:rPr lang="zh-TW" altLang="en-US"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en-US" altLang="zh-TW" sz="2800" dirty="0" err="1">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Dedmon</a:t>
            </a:r>
            <a:r>
              <a:rPr lang="zh-TW" altLang="en-US"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五位球員。下面的分數是他們目前隊上的總評分，玩家能將頁面左邊的其他球員與球場上的球員做對調，期待玩家能達到越高的分數，這樣球隊就更有機會拿下最後的總冠軍，預祝所有玩家旗開得勝</a:t>
            </a:r>
            <a:r>
              <a:rPr lang="en-US" altLang="zh-TW"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241511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王漢宗粗鋼體一標準" panose="02020600000000000000" pitchFamily="18" charset="-120"/>
                <a:ea typeface="王漢宗粗鋼體一標準" panose="02020600000000000000" pitchFamily="18" charset="-120"/>
              </a:rPr>
              <a:t>		</a:t>
            </a:r>
            <a:r>
              <a:rPr lang="zh-TW" altLang="en-US" dirty="0">
                <a:latin typeface="標楷體" panose="03000509000000000000" pitchFamily="65" charset="-120"/>
                <a:ea typeface="標楷體" panose="03000509000000000000" pitchFamily="65" charset="-120"/>
              </a:rPr>
              <a:t>最後版本的網站架構</a:t>
            </a:r>
          </a:p>
        </p:txBody>
      </p:sp>
      <p:sp>
        <p:nvSpPr>
          <p:cNvPr id="3" name="內容版面配置區 2"/>
          <p:cNvSpPr>
            <a:spLocks noGrp="1"/>
          </p:cNvSpPr>
          <p:nvPr>
            <p:ph sz="quarter" idx="13"/>
          </p:nvPr>
        </p:nvSpPr>
        <p:spPr/>
        <p:txBody>
          <a:bodyPr anchor="t" anchorCtr="0">
            <a:normAutofit/>
          </a:bodyPr>
          <a:lstStyle/>
          <a:p>
            <a:pPr marL="0" indent="0">
              <a:buNone/>
            </a:pPr>
            <a:r>
              <a:rPr lang="zh-TW" altLang="en-US" dirty="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sz="2800" dirty="0">
                <a:solidFill>
                  <a:schemeClr val="accent5">
                    <a:lumMod val="50000"/>
                  </a:schemeClr>
                </a:solidFill>
                <a:latin typeface="標楷體" panose="03000509000000000000" pitchFamily="65" charset="-120"/>
                <a:ea typeface="標楷體" panose="03000509000000000000" pitchFamily="65" charset="-120"/>
              </a:rPr>
              <a:t>我們將網頁分成三個頁面呈現。第一個頁面是我們主題老鷹隊的跑馬燈，將老鷹隊一些重點型的照片播放出來讓大家能直接欣賞照片而不需要自己用點選的方式觀看。</a:t>
            </a:r>
            <a:endParaRPr lang="en-US" altLang="zh-TW" sz="2800" dirty="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zh-TW" altLang="en-US" dirty="0">
                <a:solidFill>
                  <a:schemeClr val="accent5">
                    <a:lumMod val="50000"/>
                  </a:schemeClr>
                </a:solidFill>
                <a:latin typeface="王漢宗粗鋼體一標準" panose="02020600000000000000" pitchFamily="18" charset="-120"/>
                <a:ea typeface="王漢宗粗鋼體一標準" panose="02020600000000000000" pitchFamily="18" charset="-120"/>
              </a:rPr>
              <a:t>  </a:t>
            </a:r>
            <a:endParaRPr lang="en-US" altLang="zh-TW" dirty="0">
              <a:solidFill>
                <a:schemeClr val="accent5">
                  <a:lumMod val="50000"/>
                </a:schemeClr>
              </a:solidFill>
              <a:latin typeface="王漢宗粗鋼體一標準" panose="02020600000000000000" pitchFamily="18" charset="-120"/>
              <a:ea typeface="王漢宗粗鋼體一標準" panose="02020600000000000000" pitchFamily="18" charset="-120"/>
            </a:endParaRPr>
          </a:p>
        </p:txBody>
      </p:sp>
    </p:spTree>
    <p:extLst>
      <p:ext uri="{BB962C8B-B14F-4D97-AF65-F5344CB8AC3E}">
        <p14:creationId xmlns:p14="http://schemas.microsoft.com/office/powerpoint/2010/main" val="274801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最後版本的網站架構</a:t>
            </a:r>
          </a:p>
        </p:txBody>
      </p:sp>
      <p:sp>
        <p:nvSpPr>
          <p:cNvPr id="3" name="內容版面配置區 2"/>
          <p:cNvSpPr>
            <a:spLocks noGrp="1"/>
          </p:cNvSpPr>
          <p:nvPr>
            <p:ph sz="quarter" idx="13"/>
          </p:nvPr>
        </p:nvSpPr>
        <p:spPr/>
        <p:txBody>
          <a:bodyPr anchor="t" anchorCtr="0"/>
          <a:lstStyle/>
          <a:p>
            <a:pPr marL="0" indent="0">
              <a:buNone/>
            </a:pPr>
            <a:r>
              <a:rPr lang="zh-TW" altLang="en-US" dirty="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sz="2800" dirty="0">
                <a:solidFill>
                  <a:schemeClr val="accent5">
                    <a:lumMod val="50000"/>
                  </a:schemeClr>
                </a:solidFill>
                <a:latin typeface="標楷體" panose="03000509000000000000" pitchFamily="65" charset="-120"/>
                <a:ea typeface="標楷體" panose="03000509000000000000" pitchFamily="65" charset="-120"/>
              </a:rPr>
              <a:t>第二個頁面，是在介紹老鷹隊的歷史背景以及老鷹隊過去和現在的一些經典球員，每位球員都有設置超聯結，若覺得介紹的內容不滿足玩家的胃口，則可以上到點擊球員名稱，將會跳出每位球員更仔細的介紹，最後我們有再附上，老鷹隊的照片以及他們的</a:t>
            </a:r>
            <a:r>
              <a:rPr lang="en-US" altLang="zh-TW" sz="2800" dirty="0">
                <a:solidFill>
                  <a:schemeClr val="accent5">
                    <a:lumMod val="50000"/>
                  </a:schemeClr>
                </a:solidFill>
                <a:latin typeface="標楷體" panose="03000509000000000000" pitchFamily="65" charset="-120"/>
                <a:ea typeface="標楷體" panose="03000509000000000000" pitchFamily="65" charset="-120"/>
              </a:rPr>
              <a:t>FB</a:t>
            </a:r>
            <a:r>
              <a:rPr lang="zh-TW" altLang="en-US" sz="2800" dirty="0">
                <a:solidFill>
                  <a:schemeClr val="accent5">
                    <a:lumMod val="50000"/>
                  </a:schemeClr>
                </a:solidFill>
                <a:latin typeface="標楷體" panose="03000509000000000000" pitchFamily="65" charset="-120"/>
                <a:ea typeface="標楷體" panose="03000509000000000000" pitchFamily="65" charset="-120"/>
              </a:rPr>
              <a:t>、</a:t>
            </a:r>
            <a:r>
              <a:rPr lang="en-US" altLang="zh-TW" sz="2800" dirty="0">
                <a:solidFill>
                  <a:schemeClr val="accent5">
                    <a:lumMod val="50000"/>
                  </a:schemeClr>
                </a:solidFill>
                <a:latin typeface="標楷體" panose="03000509000000000000" pitchFamily="65" charset="-120"/>
                <a:ea typeface="標楷體" panose="03000509000000000000" pitchFamily="65" charset="-120"/>
              </a:rPr>
              <a:t>Twitter</a:t>
            </a:r>
            <a:r>
              <a:rPr lang="zh-TW" altLang="en-US" sz="2800" dirty="0">
                <a:solidFill>
                  <a:schemeClr val="accent5">
                    <a:lumMod val="50000"/>
                  </a:schemeClr>
                </a:solidFill>
                <a:latin typeface="標楷體" panose="03000509000000000000" pitchFamily="65" charset="-120"/>
                <a:ea typeface="標楷體" panose="03000509000000000000" pitchFamily="65" charset="-120"/>
              </a:rPr>
              <a:t>、官方網站的相關連結。</a:t>
            </a:r>
            <a:endParaRPr lang="en-US" altLang="zh-TW" sz="2800" dirty="0">
              <a:solidFill>
                <a:schemeClr val="accent5">
                  <a:lumMod val="50000"/>
                </a:schemeClr>
              </a:solidFill>
              <a:latin typeface="標楷體" panose="03000509000000000000" pitchFamily="65" charset="-120"/>
              <a:ea typeface="標楷體" panose="03000509000000000000" pitchFamily="65" charset="-120"/>
            </a:endParaRPr>
          </a:p>
          <a:p>
            <a:pPr marL="0" indent="0">
              <a:buNone/>
            </a:pPr>
            <a:endParaRPr lang="zh-TW" altLang="en-US" sz="2800" dirty="0"/>
          </a:p>
        </p:txBody>
      </p:sp>
    </p:spTree>
    <p:extLst>
      <p:ext uri="{BB962C8B-B14F-4D97-AF65-F5344CB8AC3E}">
        <p14:creationId xmlns:p14="http://schemas.microsoft.com/office/powerpoint/2010/main" val="300274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最後版本的網站架構</a:t>
            </a:r>
          </a:p>
        </p:txBody>
      </p:sp>
      <p:sp>
        <p:nvSpPr>
          <p:cNvPr id="3" name="內容版面配置區 2"/>
          <p:cNvSpPr>
            <a:spLocks noGrp="1"/>
          </p:cNvSpPr>
          <p:nvPr>
            <p:ph sz="quarter" idx="13"/>
          </p:nvPr>
        </p:nvSpPr>
        <p:spPr/>
        <p:txBody>
          <a:bodyPr anchor="t" anchorCtr="0"/>
          <a:lstStyle/>
          <a:p>
            <a:pPr marL="0" indent="0">
              <a:buNone/>
            </a:pPr>
            <a:r>
              <a:rPr lang="zh-TW" altLang="en-US" dirty="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sz="3200" dirty="0">
                <a:solidFill>
                  <a:schemeClr val="accent5">
                    <a:lumMod val="50000"/>
                  </a:schemeClr>
                </a:solidFill>
                <a:latin typeface="標楷體" panose="03000509000000000000" pitchFamily="65" charset="-120"/>
                <a:ea typeface="標楷體" panose="03000509000000000000" pitchFamily="65" charset="-120"/>
              </a:rPr>
              <a:t>第三個頁面，就是我們的交易遊戲，每支球隊都會有一些長處與短處，可能本身的控位很有威力，在球場上叱吒風雲，但先發的中鋒卻並非這麼的能幫上隊上的忙，那這時候就可以將你認為比較適合的球員交易到老鷹隊。</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0500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最後版本的網站架構</a:t>
            </a:r>
          </a:p>
        </p:txBody>
      </p:sp>
      <p:sp>
        <p:nvSpPr>
          <p:cNvPr id="3" name="內容版面配置區 2"/>
          <p:cNvSpPr>
            <a:spLocks noGrp="1"/>
          </p:cNvSpPr>
          <p:nvPr>
            <p:ph sz="quarter" idx="13"/>
          </p:nvPr>
        </p:nvSpPr>
        <p:spPr/>
        <p:txBody>
          <a:bodyPr anchor="t" anchorCtr="0"/>
          <a:lstStyle/>
          <a:p>
            <a:pPr marL="0" indent="0">
              <a:buNone/>
            </a:pPr>
            <a:r>
              <a:rPr lang="zh-TW" altLang="en-US" sz="3200" dirty="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sz="3200" dirty="0">
                <a:solidFill>
                  <a:schemeClr val="accent5">
                    <a:lumMod val="50000"/>
                  </a:schemeClr>
                </a:solidFill>
                <a:latin typeface="標楷體" panose="03000509000000000000" pitchFamily="65" charset="-120"/>
                <a:ea typeface="標楷體" panose="03000509000000000000" pitchFamily="65" charset="-120"/>
              </a:rPr>
              <a:t>我們整理了一些知名球星讓玩家能依照自己喜好並且認為適合的球員進行交易。最下方則會顯示目前球隊的分數，如果分數越高表示你組成的新球隊勝算會越高。</a:t>
            </a:r>
            <a:endParaRPr lang="en-US" altLang="zh-TW" sz="3200" dirty="0">
              <a:solidFill>
                <a:schemeClr val="accent5">
                  <a:lumMod val="50000"/>
                </a:schemeClr>
              </a:solidFill>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39970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實際使用之</a:t>
            </a:r>
            <a:r>
              <a:rPr lang="en-US" altLang="zh-TW" dirty="0">
                <a:latin typeface="標楷體" panose="03000509000000000000" pitchFamily="65" charset="-120"/>
                <a:ea typeface="標楷體" panose="03000509000000000000" pitchFamily="65" charset="-120"/>
              </a:rPr>
              <a:t>web</a:t>
            </a:r>
            <a:r>
              <a:rPr lang="zh-TW" altLang="en-US" dirty="0">
                <a:latin typeface="標楷體" panose="03000509000000000000" pitchFamily="65" charset="-120"/>
                <a:ea typeface="標楷體" panose="03000509000000000000" pitchFamily="65" charset="-120"/>
              </a:rPr>
              <a:t>技術</a:t>
            </a:r>
          </a:p>
        </p:txBody>
      </p:sp>
      <p:sp>
        <p:nvSpPr>
          <p:cNvPr id="3" name="直排文字版面配置區 2"/>
          <p:cNvSpPr>
            <a:spLocks noGrp="1"/>
          </p:cNvSpPr>
          <p:nvPr>
            <p:ph type="body" orient="vert" sz="quarter" idx="13"/>
          </p:nvPr>
        </p:nvSpPr>
        <p:spPr>
          <a:xfrm>
            <a:off x="830094" y="1815897"/>
            <a:ext cx="10515600" cy="4351338"/>
          </a:xfrm>
        </p:spPr>
        <p:txBody>
          <a:bodyPr vert="horz">
            <a:normAutofit/>
          </a:bodyPr>
          <a:lstStyle/>
          <a:p>
            <a:pPr marL="0" indent="0">
              <a:buNone/>
            </a:pPr>
            <a:r>
              <a:rPr lang="zh-TW" altLang="en-US" sz="3600" dirty="0">
                <a:solidFill>
                  <a:schemeClr val="accent5">
                    <a:lumMod val="50000"/>
                  </a:schemeClr>
                </a:solidFill>
                <a:latin typeface="標楷體" panose="03000509000000000000" pitchFamily="65" charset="-120"/>
                <a:ea typeface="標楷體" panose="03000509000000000000" pitchFamily="65" charset="-120"/>
              </a:rPr>
              <a:t>基本 </a:t>
            </a:r>
            <a:r>
              <a:rPr lang="en-US" altLang="zh-TW" sz="3600" dirty="0">
                <a:solidFill>
                  <a:schemeClr val="accent5">
                    <a:lumMod val="50000"/>
                  </a:schemeClr>
                </a:solidFill>
                <a:latin typeface="標楷體" panose="03000509000000000000" pitchFamily="65" charset="-120"/>
                <a:ea typeface="標楷體" panose="03000509000000000000" pitchFamily="65" charset="-120"/>
              </a:rPr>
              <a:t>:</a:t>
            </a:r>
            <a:r>
              <a:rPr lang="zh-TW" altLang="en-US" sz="3600" dirty="0">
                <a:solidFill>
                  <a:schemeClr val="accent5">
                    <a:lumMod val="50000"/>
                  </a:schemeClr>
                </a:solidFill>
                <a:latin typeface="標楷體" panose="03000509000000000000" pitchFamily="65" charset="-120"/>
                <a:ea typeface="標楷體" panose="03000509000000000000" pitchFamily="65" charset="-120"/>
              </a:rPr>
              <a:t> </a:t>
            </a:r>
            <a:r>
              <a:rPr lang="en-US" altLang="zh-TW" sz="3600" dirty="0">
                <a:solidFill>
                  <a:schemeClr val="accent5">
                    <a:lumMod val="50000"/>
                  </a:schemeClr>
                </a:solidFill>
                <a:latin typeface="標楷體" panose="03000509000000000000" pitchFamily="65" charset="-120"/>
                <a:ea typeface="標楷體" panose="03000509000000000000" pitchFamily="65" charset="-120"/>
              </a:rPr>
              <a:t>HTML5,CSS,Javascript</a:t>
            </a:r>
          </a:p>
          <a:p>
            <a:pPr marL="0" indent="0">
              <a:buNone/>
            </a:pPr>
            <a:r>
              <a:rPr lang="zh-TW" altLang="en-US" sz="3600" dirty="0">
                <a:solidFill>
                  <a:schemeClr val="accent5">
                    <a:lumMod val="50000"/>
                  </a:schemeClr>
                </a:solidFill>
                <a:latin typeface="標楷體" panose="03000509000000000000" pitchFamily="65" charset="-120"/>
                <a:ea typeface="標楷體" panose="03000509000000000000" pitchFamily="65" charset="-120"/>
              </a:rPr>
              <a:t>進階 </a:t>
            </a:r>
            <a:r>
              <a:rPr lang="en-US" altLang="zh-TW" sz="3600" dirty="0">
                <a:solidFill>
                  <a:schemeClr val="accent5">
                    <a:lumMod val="50000"/>
                  </a:schemeClr>
                </a:solidFill>
                <a:latin typeface="標楷體" panose="03000509000000000000" pitchFamily="65" charset="-120"/>
                <a:ea typeface="標楷體" panose="03000509000000000000" pitchFamily="65" charset="-120"/>
              </a:rPr>
              <a:t>:</a:t>
            </a:r>
            <a:r>
              <a:rPr lang="zh-TW" altLang="en-US" sz="3600" dirty="0">
                <a:solidFill>
                  <a:schemeClr val="accent5">
                    <a:lumMod val="50000"/>
                  </a:schemeClr>
                </a:solidFill>
                <a:latin typeface="標楷體" panose="03000509000000000000" pitchFamily="65" charset="-120"/>
                <a:ea typeface="標楷體" panose="03000509000000000000" pitchFamily="65" charset="-120"/>
              </a:rPr>
              <a:t> </a:t>
            </a:r>
            <a:r>
              <a:rPr lang="en-US" altLang="zh-TW" sz="3600" dirty="0">
                <a:solidFill>
                  <a:schemeClr val="accent5">
                    <a:lumMod val="50000"/>
                  </a:schemeClr>
                </a:solidFill>
                <a:latin typeface="標楷體" panose="03000509000000000000" pitchFamily="65" charset="-120"/>
                <a:ea typeface="標楷體" panose="03000509000000000000" pitchFamily="65" charset="-120"/>
              </a:rPr>
              <a:t>FACEBOOK,GOOGLE SEARCH,TWITTER</a:t>
            </a:r>
            <a:endParaRPr lang="zh-TW" altLang="en-US" sz="3600" dirty="0">
              <a:solidFill>
                <a:schemeClr val="accent5">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9689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本網站的特色與優點</a:t>
            </a:r>
          </a:p>
        </p:txBody>
      </p:sp>
      <p:sp>
        <p:nvSpPr>
          <p:cNvPr id="3" name="直排文字版面配置區 2"/>
          <p:cNvSpPr>
            <a:spLocks noGrp="1"/>
          </p:cNvSpPr>
          <p:nvPr>
            <p:ph type="body" orient="vert" sz="quarter" idx="13"/>
          </p:nvPr>
        </p:nvSpPr>
        <p:spPr>
          <a:xfrm>
            <a:off x="685800" y="1600200"/>
            <a:ext cx="10394707" cy="3774386"/>
          </a:xfrm>
        </p:spPr>
        <p:txBody>
          <a:bodyPr vert="horz">
            <a:normAutofit fontScale="85000" lnSpcReduction="10000"/>
          </a:bodyPr>
          <a:lstStyle/>
          <a:p>
            <a:pPr marL="0" indent="0">
              <a:buNone/>
            </a:pPr>
            <a:r>
              <a:rPr lang="zh-TW" altLang="en-US" sz="3800" dirty="0">
                <a:solidFill>
                  <a:schemeClr val="accent5">
                    <a:lumMod val="50000"/>
                  </a:schemeClr>
                </a:solidFill>
                <a:latin typeface="標楷體" panose="03000509000000000000" pitchFamily="65" charset="-120"/>
                <a:ea typeface="標楷體" panose="03000509000000000000" pitchFamily="65" charset="-120"/>
              </a:rPr>
              <a:t>特色與優點</a:t>
            </a:r>
            <a:r>
              <a:rPr lang="en-US" altLang="zh-TW" sz="3800" dirty="0">
                <a:solidFill>
                  <a:schemeClr val="accent5">
                    <a:lumMod val="50000"/>
                  </a:schemeClr>
                </a:solidFill>
                <a:latin typeface="標楷體" panose="03000509000000000000" pitchFamily="65" charset="-120"/>
                <a:ea typeface="標楷體" panose="03000509000000000000" pitchFamily="65" charset="-120"/>
              </a:rPr>
              <a:t>:</a:t>
            </a: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1.</a:t>
            </a:r>
            <a:r>
              <a:rPr lang="zh-TW" altLang="en-US" sz="3200" dirty="0">
                <a:solidFill>
                  <a:schemeClr val="accent5">
                    <a:lumMod val="50000"/>
                  </a:schemeClr>
                </a:solidFill>
                <a:latin typeface="標楷體" panose="03000509000000000000" pitchFamily="65" charset="-120"/>
                <a:ea typeface="標楷體" panose="03000509000000000000" pitchFamily="65" charset="-120"/>
              </a:rPr>
              <a:t>是一個很容易操作的互動頁面</a:t>
            </a:r>
            <a:endParaRPr lang="en-US" altLang="zh-TW" sz="3200" dirty="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2.</a:t>
            </a:r>
            <a:r>
              <a:rPr lang="zh-TW" altLang="en-US" sz="3200" dirty="0">
                <a:solidFill>
                  <a:schemeClr val="accent5">
                    <a:lumMod val="50000"/>
                  </a:schemeClr>
                </a:solidFill>
                <a:latin typeface="標楷體" panose="03000509000000000000" pitchFamily="65" charset="-120"/>
                <a:ea typeface="標楷體" panose="03000509000000000000" pitchFamily="65" charset="-120"/>
              </a:rPr>
              <a:t>將這支球隊的介紹變得更加簡要好懂，讓觀看者一目了然</a:t>
            </a:r>
            <a:endParaRPr lang="en-US" altLang="zh-TW" sz="3200" dirty="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3.</a:t>
            </a:r>
            <a:r>
              <a:rPr lang="zh-TW" altLang="en-US" sz="3200" dirty="0">
                <a:solidFill>
                  <a:schemeClr val="accent5">
                    <a:lumMod val="50000"/>
                  </a:schemeClr>
                </a:solidFill>
                <a:latin typeface="標楷體" panose="03000509000000000000" pitchFamily="65" charset="-120"/>
                <a:ea typeface="標楷體" panose="03000509000000000000" pitchFamily="65" charset="-120"/>
              </a:rPr>
              <a:t>不少人愛好</a:t>
            </a:r>
            <a:r>
              <a:rPr lang="en-US" altLang="zh-TW" sz="3200" dirty="0">
                <a:solidFill>
                  <a:schemeClr val="accent5">
                    <a:lumMod val="50000"/>
                  </a:schemeClr>
                </a:solidFill>
                <a:latin typeface="標楷體" panose="03000509000000000000" pitchFamily="65" charset="-120"/>
                <a:ea typeface="標楷體" panose="03000509000000000000" pitchFamily="65" charset="-120"/>
              </a:rPr>
              <a:t>NBA</a:t>
            </a:r>
            <a:r>
              <a:rPr lang="zh-TW" altLang="en-US" sz="3200" dirty="0">
                <a:solidFill>
                  <a:schemeClr val="accent5">
                    <a:lumMod val="50000"/>
                  </a:schemeClr>
                </a:solidFill>
                <a:latin typeface="標楷體" panose="03000509000000000000" pitchFamily="65" charset="-120"/>
                <a:ea typeface="標楷體" panose="03000509000000000000" pitchFamily="65" charset="-120"/>
              </a:rPr>
              <a:t>，能吸引到很多愛好者得目光</a:t>
            </a:r>
            <a:endParaRPr lang="en-US" altLang="zh-TW" sz="3200" dirty="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4.</a:t>
            </a:r>
            <a:r>
              <a:rPr lang="zh-TW" altLang="en-US" sz="3200" dirty="0">
                <a:solidFill>
                  <a:schemeClr val="accent5">
                    <a:lumMod val="50000"/>
                  </a:schemeClr>
                </a:solidFill>
                <a:latin typeface="標楷體" panose="03000509000000000000" pitchFamily="65" charset="-120"/>
                <a:ea typeface="標楷體" panose="03000509000000000000" pitchFamily="65" charset="-120"/>
              </a:rPr>
              <a:t>讓玩家能體驗成為老闆交易球員的那種快樂</a:t>
            </a:r>
            <a:endParaRPr lang="en-US" altLang="zh-TW" sz="3200" dirty="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5.</a:t>
            </a:r>
            <a:r>
              <a:rPr lang="zh-TW" altLang="en-US" sz="3200" dirty="0">
                <a:solidFill>
                  <a:schemeClr val="accent5">
                    <a:lumMod val="50000"/>
                  </a:schemeClr>
                </a:solidFill>
                <a:latin typeface="標楷體" panose="03000509000000000000" pitchFamily="65" charset="-120"/>
                <a:ea typeface="標楷體" panose="03000509000000000000" pitchFamily="65" charset="-120"/>
              </a:rPr>
              <a:t>更加了解</a:t>
            </a:r>
            <a:r>
              <a:rPr lang="en-US" altLang="zh-TW" sz="3200" dirty="0">
                <a:solidFill>
                  <a:schemeClr val="accent5">
                    <a:lumMod val="50000"/>
                  </a:schemeClr>
                </a:solidFill>
                <a:latin typeface="標楷體" panose="03000509000000000000" pitchFamily="65" charset="-120"/>
                <a:ea typeface="標楷體" panose="03000509000000000000" pitchFamily="65" charset="-120"/>
              </a:rPr>
              <a:t>NBA</a:t>
            </a:r>
            <a:r>
              <a:rPr lang="zh-TW" altLang="en-US" sz="3200" dirty="0">
                <a:solidFill>
                  <a:schemeClr val="accent5">
                    <a:lumMod val="50000"/>
                  </a:schemeClr>
                </a:solidFill>
                <a:latin typeface="標楷體" panose="03000509000000000000" pitchFamily="65" charset="-120"/>
                <a:ea typeface="標楷體" panose="03000509000000000000" pitchFamily="65" charset="-120"/>
              </a:rPr>
              <a:t>球員</a:t>
            </a:r>
            <a:endParaRPr lang="en-US" altLang="zh-TW" sz="3200" dirty="0">
              <a:solidFill>
                <a:schemeClr val="accent5">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350405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賽事">
  <a:themeElements>
    <a:clrScheme name="主要賽事">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賽事">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賽事">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主要賽事</Template>
  <TotalTime>1102</TotalTime>
  <Words>634</Words>
  <Application>Microsoft Macintosh PowerPoint</Application>
  <PresentationFormat>寬螢幕</PresentationFormat>
  <Paragraphs>34</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王漢宗粗鋼體一標準</vt:lpstr>
      <vt:lpstr>標楷體</vt:lpstr>
      <vt:lpstr>Arial</vt:lpstr>
      <vt:lpstr>Impact</vt:lpstr>
      <vt:lpstr>主要賽事</vt:lpstr>
      <vt:lpstr>NBA球員交易</vt:lpstr>
      <vt:lpstr>製作此互動頁面的動機</vt:lpstr>
      <vt:lpstr>製作此互動頁面的動機</vt:lpstr>
      <vt:lpstr>  最後版本的網站架構</vt:lpstr>
      <vt:lpstr>最後版本的網站架構</vt:lpstr>
      <vt:lpstr>最後版本的網站架構</vt:lpstr>
      <vt:lpstr>最後版本的網站架構</vt:lpstr>
      <vt:lpstr>實際使用之web技術</vt:lpstr>
      <vt:lpstr>本網站的特色與優點</vt:lpstr>
      <vt:lpstr>最後實際分工</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NBA球員交易遊戲</dc:title>
  <dc:creator>LINSANITY</dc:creator>
  <cp:lastModifiedBy>弈呈 林</cp:lastModifiedBy>
  <cp:revision>59</cp:revision>
  <dcterms:created xsi:type="dcterms:W3CDTF">2019-01-06T13:37:05Z</dcterms:created>
  <dcterms:modified xsi:type="dcterms:W3CDTF">2020-04-05T10:42:45Z</dcterms:modified>
</cp:coreProperties>
</file>