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0"/>
  </p:notesMasterIdLst>
  <p:sldIdLst>
    <p:sldId id="263" r:id="rId2"/>
    <p:sldId id="266" r:id="rId3"/>
    <p:sldId id="267" r:id="rId4"/>
    <p:sldId id="275" r:id="rId5"/>
    <p:sldId id="281" r:id="rId6"/>
    <p:sldId id="268" r:id="rId7"/>
    <p:sldId id="276" r:id="rId8"/>
    <p:sldId id="270" r:id="rId9"/>
    <p:sldId id="277" r:id="rId10"/>
    <p:sldId id="278" r:id="rId11"/>
    <p:sldId id="279" r:id="rId12"/>
    <p:sldId id="282" r:id="rId13"/>
    <p:sldId id="280" r:id="rId14"/>
    <p:sldId id="271" r:id="rId15"/>
    <p:sldId id="285" r:id="rId16"/>
    <p:sldId id="288" r:id="rId17"/>
    <p:sldId id="298" r:id="rId18"/>
    <p:sldId id="286" r:id="rId19"/>
    <p:sldId id="296" r:id="rId20"/>
    <p:sldId id="303" r:id="rId21"/>
    <p:sldId id="297" r:id="rId22"/>
    <p:sldId id="292" r:id="rId23"/>
    <p:sldId id="273" r:id="rId24"/>
    <p:sldId id="283" r:id="rId25"/>
    <p:sldId id="299" r:id="rId26"/>
    <p:sldId id="300" r:id="rId27"/>
    <p:sldId id="301" r:id="rId28"/>
    <p:sldId id="302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880">
          <p15:clr>
            <a:srgbClr val="A4A3A4"/>
          </p15:clr>
        </p15:guide>
        <p15:guide id="4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DD23"/>
    <a:srgbClr val="081325"/>
    <a:srgbClr val="F19027"/>
    <a:srgbClr val="2DE33E"/>
    <a:srgbClr val="F93F2B"/>
    <a:srgbClr val="8F34C2"/>
    <a:srgbClr val="C3D327"/>
    <a:srgbClr val="EEF23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94660" autoAdjust="0"/>
  </p:normalViewPr>
  <p:slideViewPr>
    <p:cSldViewPr snapToGrid="0">
      <p:cViewPr varScale="1">
        <p:scale>
          <a:sx n="117" d="100"/>
          <a:sy n="117" d="100"/>
        </p:scale>
        <p:origin x="546" y="96"/>
      </p:cViewPr>
      <p:guideLst>
        <p:guide orient="horz" pos="2160"/>
        <p:guide pos="384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A4ADD-502E-4C38-864E-EAB3D55D1DCC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EE56F-2679-4755-8106-224B42EF4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25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EE56F-2679-4755-8106-224B42EF42E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623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这里的接口是面向对象程序语言中的概念，也就是说，编写自己的</a:t>
            </a:r>
            <a:r>
              <a:rPr lang="en-US" altLang="zh-CN" dirty="0" smtClean="0"/>
              <a:t>chaincode</a:t>
            </a:r>
            <a:r>
              <a:rPr lang="zh-CN" altLang="en-US" dirty="0" smtClean="0"/>
              <a:t>实际上就要</a:t>
            </a:r>
            <a:endParaRPr lang="en-US" altLang="zh-CN" dirty="0" smtClean="0"/>
          </a:p>
          <a:p>
            <a:r>
              <a:rPr lang="zh-CN" altLang="en-US" dirty="0" smtClean="0"/>
              <a:t>智能合约：用代码实现合约的内容，它是事件驱动的、有状态的，运行在共享账本之上的程序。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EE56F-2679-4755-8106-224B42EF42E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388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EE56F-2679-4755-8106-224B42EF42E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772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Transaction</a:t>
            </a:r>
            <a:r>
              <a:rPr lang="zh-CN" altLang="en-US" smtClean="0"/>
              <a:t>执行过程的时序图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EE56F-2679-4755-8106-224B42EF42E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70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Next_16-9_PPT-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492"/>
            <a:ext cx="5988844" cy="41880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457200" y="1074420"/>
            <a:ext cx="8374380" cy="3360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Pct val="85000"/>
              <a:buFont typeface="Arial" pitchFamily="34" charset="0"/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514350" indent="-28575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accent2"/>
              </a:buClr>
              <a:buSzPct val="85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742950" indent="-28575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accent2"/>
              </a:buClr>
              <a:buSzPct val="85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buSzPct val="75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buSzPct val="75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black">
          <a:xfrm>
            <a:off x="6880860" y="4742973"/>
            <a:ext cx="1460522" cy="197644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>
            <a:lvl1pPr eaLnBrk="0" hangingPunct="0">
              <a:defRPr sz="2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eaLnBrk="0" hangingPunct="0">
              <a:defRPr sz="2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eaLnBrk="0" hangingPunct="0">
              <a:defRPr sz="2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eaLnBrk="0" hangingPunct="0">
              <a:defRPr sz="2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eaLnBrk="0" hangingPunct="0">
              <a:defRPr sz="2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r" eaLnBrk="1" hangingPunct="1">
              <a:defRPr/>
            </a:pPr>
            <a:r>
              <a:rPr lang="en-US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© </a:t>
            </a:r>
            <a:r>
              <a:rPr lang="en-US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2016 </a:t>
            </a:r>
            <a:r>
              <a:rPr lang="en-US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IBM Corporation</a:t>
            </a:r>
            <a:endParaRPr lang="en-US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" name="Rectangle 7"/>
          <p:cNvSpPr txBox="1">
            <a:spLocks noChangeArrowheads="1"/>
          </p:cNvSpPr>
          <p:nvPr userDrawn="1"/>
        </p:nvSpPr>
        <p:spPr bwMode="black">
          <a:xfrm>
            <a:off x="8543652" y="4740591"/>
            <a:ext cx="366712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/>
          <a:lstStyle>
            <a:lvl1pPr defTabSz="457200" eaLnBrk="0" hangingPunct="0">
              <a:defRPr sz="2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defTabSz="457200" eaLnBrk="0" hangingPunct="0">
              <a:defRPr sz="2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defTabSz="457200" eaLnBrk="0" hangingPunct="0">
              <a:defRPr sz="2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defTabSz="457200" eaLnBrk="0" hangingPunct="0">
              <a:defRPr sz="2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defTabSz="457200" eaLnBrk="0" hangingPunct="0">
              <a:defRPr sz="2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fld id="{524E6D1E-A310-4DC6-B4E1-6B5AE7710D7A}" type="slidenum">
              <a:rPr lang="en-US" altLang="en-US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‹#›</a:t>
            </a:fld>
            <a:endParaRPr lang="en-US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zNext_16-9_PPT-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8"/>
          </p:nvPr>
        </p:nvSpPr>
        <p:spPr>
          <a:xfrm>
            <a:off x="3859824" y="1695600"/>
            <a:ext cx="4800597" cy="724205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lang="en-US" sz="3600" b="0" kern="1200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Gill San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Next_Blue background-11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odoc.org/github.com/hyperledger/fabric/core/chaincode/shi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hyperledger-fabric.readthedocs.io/en/latest/asset_setup.html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8"/>
          </p:nvPr>
        </p:nvSpPr>
        <p:spPr>
          <a:xfrm>
            <a:off x="5160936" y="1478625"/>
            <a:ext cx="3499485" cy="724205"/>
          </a:xfrm>
        </p:spPr>
        <p:txBody>
          <a:bodyPr/>
          <a:lstStyle/>
          <a:p>
            <a:r>
              <a:rPr lang="en-US" altLang="zh-CN" dirty="0" smtClean="0"/>
              <a:t>Chaincode </a:t>
            </a:r>
            <a:r>
              <a:rPr lang="zh-CN" altLang="en-US" dirty="0" smtClean="0"/>
              <a:t>实战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69785" y="2231762"/>
            <a:ext cx="2090636" cy="61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90000"/>
              </a:lnSpc>
              <a:spcBef>
                <a:spcPts val="600"/>
              </a:spcBef>
            </a:pPr>
            <a:r>
              <a:rPr lang="zh-CN" altLang="en-US" sz="1600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Gill Sans"/>
              </a:rPr>
              <a:t>李超</a:t>
            </a:r>
            <a:endParaRPr lang="en-US" altLang="zh-CN" sz="1600" dirty="0" smtClean="0">
              <a:solidFill>
                <a:schemeClr val="bg1"/>
              </a:solidFill>
              <a:latin typeface="Arial" pitchFamily="34" charset="0"/>
              <a:ea typeface="MS PGothic" pitchFamily="34" charset="-128"/>
              <a:cs typeface="Arial" pitchFamily="34" charset="0"/>
              <a:sym typeface="Gill Sans"/>
            </a:endParaRPr>
          </a:p>
          <a:p>
            <a:pPr algn="r">
              <a:lnSpc>
                <a:spcPct val="90000"/>
              </a:lnSpc>
              <a:spcBef>
                <a:spcPts val="600"/>
              </a:spcBef>
            </a:pPr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Gill Sans"/>
              </a:rPr>
              <a:t>bjlchao@cn.ibm.com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ea typeface="MS PGothic" pitchFamily="34" charset="-128"/>
              <a:cs typeface="Arial" pitchFamily="34" charset="0"/>
              <a:sym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63646" y="2885812"/>
            <a:ext cx="1096775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Gill Sans"/>
              </a:rPr>
              <a:t>2017.2.20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ea typeface="MS PGothic" pitchFamily="34" charset="-128"/>
              <a:cs typeface="Arial" pitchFamily="34" charset="0"/>
              <a:sym typeface="Gill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620" y="3246812"/>
            <a:ext cx="1847704" cy="18477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zh-CN" altLang="en-US" dirty="0" smtClean="0"/>
              <a:t>如</a:t>
            </a:r>
            <a:r>
              <a:rPr lang="zh-CN" altLang="en-US" dirty="0"/>
              <a:t>何编写</a:t>
            </a:r>
            <a:r>
              <a:rPr lang="en-US" altLang="zh-CN" dirty="0"/>
              <a:t>Chaincode?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 smtClean="0"/>
              <a:t>其它主要的</a:t>
            </a:r>
            <a:r>
              <a:rPr lang="en-US" altLang="zh-CN" dirty="0" smtClean="0"/>
              <a:t>API</a:t>
            </a:r>
            <a:r>
              <a:rPr lang="zh-CN" altLang="en-US" dirty="0"/>
              <a:t>还</a:t>
            </a:r>
            <a:r>
              <a:rPr lang="zh-CN" altLang="en-US" dirty="0" smtClean="0"/>
              <a:t>有：</a:t>
            </a:r>
            <a:endParaRPr lang="en-US" altLang="zh-CN" dirty="0" smtClean="0"/>
          </a:p>
          <a:p>
            <a:pPr>
              <a:spcAft>
                <a:spcPts val="0"/>
              </a:spcAft>
            </a:pPr>
            <a:r>
              <a:rPr lang="en-US" altLang="zh-CN" sz="105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NewLogger</a:t>
            </a:r>
            <a:r>
              <a:rPr lang="en-US" altLang="zh-CN" sz="1050" dirty="0" smtClean="0"/>
              <a:t>(name</a:t>
            </a:r>
            <a:r>
              <a:rPr lang="en-US" altLang="zh-CN" sz="105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altLang="zh-CN" sz="1050" dirty="0"/>
              <a:t>)</a:t>
            </a:r>
            <a:r>
              <a:rPr lang="en-US" altLang="zh-CN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*</a:t>
            </a:r>
            <a:r>
              <a:rPr lang="en-US" altLang="zh-CN" sz="1050" dirty="0" err="1" smtClean="0"/>
              <a:t>ChaincodeLogger</a:t>
            </a:r>
            <a:r>
              <a:rPr lang="en-US" altLang="zh-CN" sz="1050" dirty="0"/>
              <a:t>	 </a:t>
            </a:r>
            <a:r>
              <a:rPr lang="en-US" altLang="zh-CN" sz="1050" dirty="0" smtClean="0"/>
              <a:t>     </a:t>
            </a:r>
            <a:r>
              <a:rPr lang="zh-CN" altLang="en-US" sz="1050" dirty="0" smtClean="0"/>
              <a:t>获得一个自己的</a:t>
            </a:r>
            <a:r>
              <a:rPr lang="en-US" altLang="zh-CN" sz="1050" dirty="0" smtClean="0"/>
              <a:t>log</a:t>
            </a:r>
            <a:r>
              <a:rPr lang="zh-CN" altLang="en-US" sz="1050" dirty="0" smtClean="0"/>
              <a:t>处理器，</a:t>
            </a:r>
            <a:r>
              <a:rPr lang="en-US" altLang="zh-CN" sz="1050" dirty="0" smtClean="0"/>
              <a:t>name</a:t>
            </a:r>
            <a:r>
              <a:rPr lang="zh-CN" altLang="en-US" sz="1050" dirty="0" smtClean="0"/>
              <a:t>必须唯一</a:t>
            </a:r>
            <a:endParaRPr lang="en-US" altLang="zh-CN" sz="1050" dirty="0" smtClean="0"/>
          </a:p>
          <a:p>
            <a:pPr>
              <a:spcAft>
                <a:spcPts val="0"/>
              </a:spcAft>
            </a:pPr>
            <a:r>
              <a:rPr lang="en-US" altLang="zh-CN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Start</a:t>
            </a:r>
            <a:r>
              <a:rPr lang="en-US" altLang="zh-CN" sz="1050" dirty="0"/>
              <a:t>(cc Chaincode) </a:t>
            </a:r>
            <a:r>
              <a:rPr lang="en-US" altLang="zh-CN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error</a:t>
            </a:r>
            <a:r>
              <a:rPr lang="en-US" altLang="zh-CN" sz="1050" dirty="0"/>
              <a:t>  </a:t>
            </a:r>
            <a:r>
              <a:rPr lang="en-US" altLang="zh-CN" sz="1050" dirty="0" smtClean="0"/>
              <a:t>		      </a:t>
            </a:r>
            <a:r>
              <a:rPr lang="zh-CN" altLang="en-US" sz="1050" dirty="0" smtClean="0"/>
              <a:t>向</a:t>
            </a:r>
            <a:r>
              <a:rPr lang="en-US" altLang="zh-CN" sz="1050" dirty="0"/>
              <a:t>peer</a:t>
            </a:r>
            <a:r>
              <a:rPr lang="zh-CN" altLang="en-US" sz="1050" dirty="0"/>
              <a:t>结点注册自定义的</a:t>
            </a:r>
            <a:r>
              <a:rPr lang="en-US" altLang="zh-CN" sz="1050" dirty="0" smtClean="0"/>
              <a:t>chaincode</a:t>
            </a:r>
            <a:endParaRPr lang="en-US" altLang="zh-CN" sz="1050" dirty="0"/>
          </a:p>
          <a:p>
            <a:pPr>
              <a:spcAft>
                <a:spcPts val="0"/>
              </a:spcAft>
            </a:pPr>
            <a:r>
              <a:rPr lang="en-US" altLang="zh-CN" sz="105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SetLoggingLevel</a:t>
            </a:r>
            <a:r>
              <a:rPr lang="en-US" altLang="zh-CN" sz="1050" dirty="0"/>
              <a:t>(level </a:t>
            </a:r>
            <a:r>
              <a:rPr lang="en-US" altLang="zh-CN" sz="1050" dirty="0" err="1"/>
              <a:t>LoggingLevel</a:t>
            </a:r>
            <a:r>
              <a:rPr lang="en-US" altLang="zh-CN" sz="1050" dirty="0"/>
              <a:t>) </a:t>
            </a:r>
            <a:r>
              <a:rPr lang="en-US" altLang="zh-CN" sz="1050" dirty="0" smtClean="0"/>
              <a:t>	      </a:t>
            </a:r>
            <a:r>
              <a:rPr lang="zh-CN" altLang="en-US" sz="1050" dirty="0" smtClean="0"/>
              <a:t>设</a:t>
            </a:r>
            <a:r>
              <a:rPr lang="zh-CN" altLang="en-US" sz="1050" dirty="0"/>
              <a:t>置</a:t>
            </a:r>
            <a:r>
              <a:rPr lang="en-US" altLang="zh-CN" sz="1050" dirty="0"/>
              <a:t>shim</a:t>
            </a:r>
            <a:r>
              <a:rPr lang="zh-CN" altLang="en-US" sz="1050" dirty="0"/>
              <a:t>的</a:t>
            </a:r>
            <a:r>
              <a:rPr lang="en-US" altLang="zh-CN" sz="1050" dirty="0"/>
              <a:t>log</a:t>
            </a:r>
            <a:r>
              <a:rPr lang="zh-CN" altLang="en-US" sz="1050" dirty="0"/>
              <a:t>输出等级</a:t>
            </a:r>
            <a:endParaRPr lang="en-US" altLang="zh-CN" sz="1050" dirty="0"/>
          </a:p>
          <a:p>
            <a:pPr>
              <a:spcAft>
                <a:spcPts val="0"/>
              </a:spcAft>
            </a:pPr>
            <a:endParaRPr lang="en-US" altLang="zh-CN" sz="1050" dirty="0"/>
          </a:p>
          <a:p>
            <a:pPr>
              <a:spcAft>
                <a:spcPts val="600"/>
              </a:spcAft>
            </a:pPr>
            <a:r>
              <a:rPr lang="zh-CN" altLang="en-US" dirty="0"/>
              <a:t>辅助类</a:t>
            </a:r>
            <a:endParaRPr lang="en-US" altLang="zh-CN" dirty="0"/>
          </a:p>
          <a:p>
            <a:pPr>
              <a:spcAft>
                <a:spcPts val="0"/>
              </a:spcAft>
            </a:pPr>
            <a:r>
              <a:rPr lang="en-US" altLang="zh-CN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StateRangeQueryIterator</a:t>
            </a:r>
          </a:p>
          <a:p>
            <a:pPr>
              <a:spcAft>
                <a:spcPts val="0"/>
              </a:spcAft>
            </a:pPr>
            <a:r>
              <a:rPr lang="en-US" altLang="zh-CN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ColumnDefinition</a:t>
            </a:r>
          </a:p>
          <a:p>
            <a:pPr>
              <a:spcAft>
                <a:spcPts val="0"/>
              </a:spcAft>
            </a:pPr>
            <a:r>
              <a:rPr lang="en-US" altLang="zh-CN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Table</a:t>
            </a:r>
          </a:p>
          <a:p>
            <a:pPr>
              <a:spcAft>
                <a:spcPts val="0"/>
              </a:spcAft>
            </a:pPr>
            <a:r>
              <a:rPr lang="en-US" altLang="zh-CN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Column</a:t>
            </a:r>
          </a:p>
          <a:p>
            <a:pPr>
              <a:spcAft>
                <a:spcPts val="0"/>
              </a:spcAft>
            </a:pPr>
            <a:endParaRPr lang="en-US" altLang="zh-CN" sz="1050" dirty="0"/>
          </a:p>
          <a:p>
            <a:pPr>
              <a:spcAft>
                <a:spcPts val="600"/>
              </a:spcAft>
            </a:pPr>
            <a:r>
              <a:rPr lang="zh-CN" altLang="en-US" sz="1050" dirty="0" smtClean="0"/>
              <a:t>注：</a:t>
            </a:r>
            <a:r>
              <a:rPr lang="en-US" altLang="zh-CN" sz="1050" dirty="0" smtClean="0"/>
              <a:t>API</a:t>
            </a:r>
            <a:r>
              <a:rPr lang="zh-CN" altLang="en-US" sz="1050" dirty="0" smtClean="0"/>
              <a:t>详细说明： </a:t>
            </a:r>
            <a:r>
              <a:rPr lang="en-US" altLang="zh-CN" sz="1050" dirty="0" smtClean="0">
                <a:hlinkClick r:id="rId2"/>
              </a:rPr>
              <a:t>https</a:t>
            </a:r>
            <a:r>
              <a:rPr lang="en-US" altLang="zh-CN" sz="1050" dirty="0">
                <a:hlinkClick r:id="rId2"/>
              </a:rPr>
              <a:t>://</a:t>
            </a:r>
            <a:r>
              <a:rPr lang="en-US" altLang="zh-CN" sz="1050" dirty="0" smtClean="0">
                <a:hlinkClick r:id="rId2"/>
              </a:rPr>
              <a:t>godoc.org/github.com/hyperledger/fabric/core/chaincode/shim</a:t>
            </a:r>
            <a:endParaRPr lang="en-US" altLang="zh-CN" sz="1050" dirty="0" smtClean="0"/>
          </a:p>
          <a:p>
            <a:pPr>
              <a:spcAft>
                <a:spcPts val="600"/>
              </a:spcAft>
            </a:pPr>
            <a:r>
              <a:rPr lang="zh-CN" altLang="en-US" sz="1050" dirty="0"/>
              <a:t>但</a:t>
            </a:r>
            <a:r>
              <a:rPr lang="zh-CN" altLang="en-US" sz="1050" dirty="0" smtClean="0"/>
              <a:t>它基于最新的</a:t>
            </a:r>
            <a:r>
              <a:rPr lang="en-US" altLang="zh-CN" sz="1050" dirty="0" smtClean="0"/>
              <a:t>Fabric</a:t>
            </a:r>
            <a:r>
              <a:rPr lang="zh-CN" altLang="en-US" sz="1050" dirty="0" smtClean="0"/>
              <a:t>实现，而我们使用的是</a:t>
            </a:r>
            <a:r>
              <a:rPr lang="en-US" altLang="zh-CN" sz="1050" dirty="0" smtClean="0"/>
              <a:t>v0.6</a:t>
            </a:r>
            <a:r>
              <a:rPr lang="zh-CN" altLang="en-US" sz="1050" dirty="0" smtClean="0"/>
              <a:t>，因此可能有些不同，以本地开发环境的</a:t>
            </a:r>
            <a:r>
              <a:rPr lang="en-US" altLang="zh-CN" sz="1050" dirty="0" smtClean="0"/>
              <a:t>shim</a:t>
            </a:r>
            <a:r>
              <a:rPr lang="zh-CN" altLang="en-US" sz="1050" dirty="0" smtClean="0"/>
              <a:t>包为准。</a:t>
            </a:r>
            <a:endParaRPr lang="en-US" altLang="zh-CN" sz="1050" dirty="0" smtClean="0"/>
          </a:p>
          <a:p>
            <a:pPr>
              <a:spcAft>
                <a:spcPts val="0"/>
              </a:spcAft>
            </a:pPr>
            <a:endParaRPr lang="en-US" altLang="zh-CN" sz="1050" dirty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9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</a:t>
            </a:r>
            <a:r>
              <a:rPr lang="zh-CN" altLang="en-US" dirty="0"/>
              <a:t>如</a:t>
            </a:r>
            <a:r>
              <a:rPr lang="zh-CN" altLang="en-US" dirty="0" smtClean="0"/>
              <a:t>何调试</a:t>
            </a:r>
            <a:r>
              <a:rPr lang="en-US" altLang="zh-CN" dirty="0" smtClean="0"/>
              <a:t>Chaincode</a:t>
            </a:r>
            <a:r>
              <a:rPr lang="zh-CN" altLang="en-US" dirty="0" smtClean="0"/>
              <a:t>？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 smtClean="0"/>
              <a:t>Fabric</a:t>
            </a:r>
            <a:r>
              <a:rPr lang="zh-CN" altLang="en-US" dirty="0" smtClean="0"/>
              <a:t>结点运行模式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一般模式</a:t>
            </a:r>
            <a:endParaRPr lang="en-US" altLang="zh-CN" dirty="0" smtClean="0"/>
          </a:p>
          <a:p>
            <a:pPr marL="800100" lvl="1">
              <a:buSzPct val="50000"/>
              <a:buFont typeface="Wingdings" panose="05000000000000000000" pitchFamily="2" charset="2"/>
              <a:buChar char="u"/>
            </a:pPr>
            <a:r>
              <a:rPr lang="en-US" altLang="zh-CN" dirty="0"/>
              <a:t>Chaincode</a:t>
            </a:r>
            <a:r>
              <a:rPr lang="zh-CN" altLang="en-US" dirty="0"/>
              <a:t>运行在</a:t>
            </a:r>
            <a:r>
              <a:rPr lang="en-US" altLang="zh-CN" dirty="0" err="1"/>
              <a:t>docker</a:t>
            </a:r>
            <a:r>
              <a:rPr lang="zh-CN" altLang="en-US" dirty="0"/>
              <a:t>容器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800100" lvl="1">
              <a:buSzPct val="50000"/>
              <a:buFont typeface="Wingdings" panose="05000000000000000000" pitchFamily="2" charset="2"/>
              <a:buChar char="u"/>
            </a:pPr>
            <a:r>
              <a:rPr lang="zh-CN" altLang="en-US" dirty="0"/>
              <a:t>开</a:t>
            </a:r>
            <a:r>
              <a:rPr lang="zh-CN" altLang="en-US" dirty="0" smtClean="0"/>
              <a:t>发调试过程非常繁杂</a:t>
            </a:r>
            <a:endParaRPr lang="en-US" altLang="zh-CN" dirty="0" smtClean="0"/>
          </a:p>
          <a:p>
            <a:pPr marL="1028700" lvl="2">
              <a:buSzPct val="50000"/>
              <a:buFont typeface="Wingdings" panose="05000000000000000000" pitchFamily="2" charset="2"/>
              <a:buChar char="Ø"/>
            </a:pPr>
            <a:r>
              <a:rPr lang="zh-CN" altLang="en-US" dirty="0"/>
              <a:t>部</a:t>
            </a:r>
            <a:r>
              <a:rPr lang="zh-CN" altLang="en-US" dirty="0" smtClean="0"/>
              <a:t>署</a:t>
            </a:r>
            <a:r>
              <a:rPr lang="en-US" altLang="zh-CN" dirty="0"/>
              <a:t>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调试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修改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创建</a:t>
            </a:r>
            <a:r>
              <a:rPr lang="en-US" altLang="zh-CN" dirty="0" err="1" smtClean="0"/>
              <a:t>docker</a:t>
            </a:r>
            <a:r>
              <a:rPr lang="zh-CN" altLang="en-US" dirty="0"/>
              <a:t>镜</a:t>
            </a:r>
            <a:r>
              <a:rPr lang="zh-CN" altLang="en-US" dirty="0" smtClean="0"/>
              <a:t>像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部署 </a:t>
            </a:r>
            <a:r>
              <a:rPr lang="en-US" altLang="zh-CN" dirty="0" smtClean="0"/>
              <a:t>-&gt; …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开发模式：</a:t>
            </a:r>
            <a:r>
              <a:rPr lang="en-US" altLang="zh-CN" dirty="0" smtClean="0"/>
              <a:t>--peer-</a:t>
            </a:r>
            <a:r>
              <a:rPr lang="en-US" altLang="zh-CN" dirty="0" err="1" smtClean="0"/>
              <a:t>chaincodedev</a:t>
            </a:r>
            <a:endParaRPr lang="en-US" altLang="zh-CN" dirty="0" smtClean="0"/>
          </a:p>
          <a:p>
            <a:pPr marL="800100" lvl="1">
              <a:buSzPct val="50000"/>
              <a:buFont typeface="Wingdings" panose="05000000000000000000" pitchFamily="2" charset="2"/>
              <a:buChar char="u"/>
            </a:pPr>
            <a:r>
              <a:rPr lang="en-US" altLang="zh-CN" dirty="0"/>
              <a:t>Chaincode</a:t>
            </a:r>
            <a:r>
              <a:rPr lang="zh-CN" altLang="en-US" dirty="0"/>
              <a:t>运行在本</a:t>
            </a:r>
            <a:r>
              <a:rPr lang="zh-CN" altLang="en-US" dirty="0" smtClean="0"/>
              <a:t>地</a:t>
            </a:r>
            <a:endParaRPr lang="en-US" altLang="zh-CN" dirty="0" smtClean="0"/>
          </a:p>
          <a:p>
            <a:pPr marL="800100" lvl="1">
              <a:buSzPct val="50000"/>
              <a:buFont typeface="Wingdings" panose="05000000000000000000" pitchFamily="2" charset="2"/>
              <a:buChar char="u"/>
            </a:pPr>
            <a:r>
              <a:rPr lang="zh-CN" altLang="en-US" dirty="0"/>
              <a:t>开</a:t>
            </a:r>
            <a:r>
              <a:rPr lang="zh-CN" altLang="en-US" dirty="0" smtClean="0"/>
              <a:t>发调试相对容易</a:t>
            </a:r>
            <a:endParaRPr lang="en-US" altLang="zh-CN" dirty="0" smtClean="0"/>
          </a:p>
          <a:p>
            <a:pPr marL="1028700" lvl="2">
              <a:buSzPct val="50000"/>
              <a:buFont typeface="Wingdings" panose="05000000000000000000" pitchFamily="2" charset="2"/>
              <a:buChar char="Ø"/>
            </a:pPr>
            <a:r>
              <a:rPr lang="zh-CN" altLang="en-US" dirty="0"/>
              <a:t>部</a:t>
            </a:r>
            <a:r>
              <a:rPr lang="zh-CN" altLang="en-US" dirty="0" smtClean="0"/>
              <a:t>署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调试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修改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部署 </a:t>
            </a:r>
            <a:r>
              <a:rPr lang="en-US" altLang="zh-CN" dirty="0" smtClean="0"/>
              <a:t>-&gt; …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8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 smtClean="0"/>
              <a:t>如</a:t>
            </a:r>
            <a:r>
              <a:rPr lang="zh-CN" altLang="en-US" dirty="0"/>
              <a:t>何调试</a:t>
            </a:r>
            <a:r>
              <a:rPr lang="en-US" altLang="zh-CN" dirty="0"/>
              <a:t>Chaincode</a:t>
            </a:r>
            <a:r>
              <a:rPr lang="zh-CN" altLang="en-US" dirty="0"/>
              <a:t>？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开</a:t>
            </a:r>
            <a:r>
              <a:rPr lang="zh-CN" altLang="en-US" dirty="0" smtClean="0"/>
              <a:t>发模式下</a:t>
            </a:r>
            <a:r>
              <a:rPr lang="en-US" altLang="zh-CN" dirty="0" smtClean="0"/>
              <a:t>chaincode</a:t>
            </a:r>
            <a:r>
              <a:rPr lang="zh-CN" altLang="en-US" dirty="0" smtClean="0"/>
              <a:t>运行原理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注册过程</a:t>
            </a:r>
            <a:endParaRPr lang="en-US" altLang="zh-CN" dirty="0" smtClean="0"/>
          </a:p>
          <a:p>
            <a:endParaRPr lang="en-US" dirty="0"/>
          </a:p>
        </p:txBody>
      </p:sp>
      <p:grpSp>
        <p:nvGrpSpPr>
          <p:cNvPr id="5" name="Canvas 34"/>
          <p:cNvGrpSpPr/>
          <p:nvPr/>
        </p:nvGrpSpPr>
        <p:grpSpPr>
          <a:xfrm>
            <a:off x="2640330" y="925829"/>
            <a:ext cx="4008120" cy="3657600"/>
            <a:chOff x="0" y="0"/>
            <a:chExt cx="4008120" cy="36576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4008120" cy="3657600"/>
            </a:xfrm>
            <a:prstGeom prst="rect">
              <a:avLst/>
            </a:prstGeom>
          </p:spPr>
        </p:sp>
        <p:sp>
          <p:nvSpPr>
            <p:cNvPr id="7" name="Rounded Rectangular Callout 6"/>
            <p:cNvSpPr/>
            <p:nvPr/>
          </p:nvSpPr>
          <p:spPr>
            <a:xfrm>
              <a:off x="408449" y="542290"/>
              <a:ext cx="914400" cy="345440"/>
            </a:xfrm>
            <a:prstGeom prst="wedgeRoundRectCallout">
              <a:avLst>
                <a:gd name="adj1" fmla="val 11458"/>
                <a:gd name="adj2" fmla="val 144451"/>
                <a:gd name="adj3" fmla="val 16667"/>
              </a:avLst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Register</a:t>
              </a: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pic>
          <p:nvPicPr>
            <p:cNvPr id="8" name="Picture 7" descr="C:\PROJECT\8_BlockChain\08_Chaincode\Presentation\resources\Black server.png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549" y="37465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 descr="C:\PROJECT\8_BlockChain\08_Chaincode\Presentation\resources\code snipt.png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99" y="1866265"/>
              <a:ext cx="1334135" cy="136271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urved Connector 9"/>
            <p:cNvCxnSpPr/>
            <p:nvPr/>
          </p:nvCxnSpPr>
          <p:spPr>
            <a:xfrm rot="5400000" flipH="1" flipV="1">
              <a:off x="846335" y="533272"/>
              <a:ext cx="1218565" cy="1447165"/>
            </a:xfrm>
            <a:prstGeom prst="curvedConnector2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" name="Curved Connector 10"/>
            <p:cNvCxnSpPr/>
            <p:nvPr/>
          </p:nvCxnSpPr>
          <p:spPr>
            <a:xfrm rot="5400000">
              <a:off x="1290841" y="1202055"/>
              <a:ext cx="1365885" cy="1265555"/>
            </a:xfrm>
            <a:prstGeom prst="curvedConnector2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2" name="Rounded Rectangular Callout 11"/>
            <p:cNvSpPr/>
            <p:nvPr/>
          </p:nvSpPr>
          <p:spPr>
            <a:xfrm>
              <a:off x="2231927" y="2153488"/>
              <a:ext cx="914400" cy="344805"/>
            </a:xfrm>
            <a:prstGeom prst="wedgeRoundRectCallout">
              <a:avLst>
                <a:gd name="adj1" fmla="val -24930"/>
                <a:gd name="adj2" fmla="val -151019"/>
                <a:gd name="adj3" fmla="val 16667"/>
              </a:avLst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Result</a:t>
              </a: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3" name="Text Box 20"/>
            <p:cNvSpPr txBox="1"/>
            <p:nvPr/>
          </p:nvSpPr>
          <p:spPr>
            <a:xfrm>
              <a:off x="197365" y="3275347"/>
              <a:ext cx="1069340" cy="319747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2E75B6"/>
                  </a:solidFill>
                  <a:effectLst/>
                  <a:uLnTx/>
                  <a:uFillTx/>
                  <a:latin typeface="Consolas" panose="020B0609020204030204" pitchFamily="49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Chaincode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4" name="Text Box 20"/>
            <p:cNvSpPr txBox="1"/>
            <p:nvPr/>
          </p:nvSpPr>
          <p:spPr>
            <a:xfrm>
              <a:off x="3351216" y="351023"/>
              <a:ext cx="580390" cy="311183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548235"/>
                  </a:solidFill>
                  <a:effectLst/>
                  <a:uLnTx/>
                  <a:uFillTx/>
                  <a:latin typeface="Consolas" panose="020B0609020204030204" pitchFamily="49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Peer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196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 smtClean="0"/>
              <a:t>如</a:t>
            </a:r>
            <a:r>
              <a:rPr lang="zh-CN" altLang="en-US" dirty="0"/>
              <a:t>何调试</a:t>
            </a:r>
            <a:r>
              <a:rPr lang="en-US" altLang="zh-CN" dirty="0"/>
              <a:t>Chaincode</a:t>
            </a:r>
            <a:r>
              <a:rPr lang="zh-CN" altLang="en-US" dirty="0"/>
              <a:t>？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 smtClean="0"/>
              <a:t>开发模式下</a:t>
            </a:r>
            <a:r>
              <a:rPr lang="en-US" altLang="zh-CN" dirty="0" smtClean="0"/>
              <a:t>Chaincode</a:t>
            </a:r>
            <a:r>
              <a:rPr lang="zh-CN" altLang="en-US" dirty="0" smtClean="0"/>
              <a:t>运行原理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Deploy/Invoke/Query</a:t>
            </a:r>
          </a:p>
        </p:txBody>
      </p:sp>
      <p:grpSp>
        <p:nvGrpSpPr>
          <p:cNvPr id="14" name="Canvas 1"/>
          <p:cNvGrpSpPr/>
          <p:nvPr/>
        </p:nvGrpSpPr>
        <p:grpSpPr>
          <a:xfrm>
            <a:off x="2896773" y="666896"/>
            <a:ext cx="5934807" cy="3857625"/>
            <a:chOff x="0" y="0"/>
            <a:chExt cx="6610350" cy="3857625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6610350" cy="3857625"/>
            </a:xfrm>
            <a:prstGeom prst="rect">
              <a:avLst/>
            </a:prstGeom>
          </p:spPr>
        </p:sp>
        <p:sp>
          <p:nvSpPr>
            <p:cNvPr id="26" name="Text Box 20"/>
            <p:cNvSpPr txBox="1"/>
            <p:nvPr/>
          </p:nvSpPr>
          <p:spPr>
            <a:xfrm>
              <a:off x="4610883" y="3458594"/>
              <a:ext cx="873760" cy="32194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400" b="1">
                  <a:solidFill>
                    <a:srgbClr val="7030A0"/>
                  </a:solidFill>
                  <a:effectLst/>
                  <a:latin typeface="Consolas" panose="020B0609020204030204" pitchFamily="49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App/CLI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pic>
          <p:nvPicPr>
            <p:cNvPr id="27" name="Picture 2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6251" y="2397691"/>
              <a:ext cx="1163024" cy="105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7" descr="C:\PROJECT\8_BlockChain\08_Chaincode\Presentation\resources\Black server.png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9350" y="237150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Picture 28" descr="C:\PROJECT\8_BlockChain\08_Chaincode\Presentation\resources\code snipt.png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00" y="2065723"/>
              <a:ext cx="1334475" cy="136327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" name="Curved Connector 29"/>
            <p:cNvCxnSpPr>
              <a:stCxn id="29" idx="0"/>
              <a:endCxn id="28" idx="1"/>
            </p:cNvCxnSpPr>
            <p:nvPr/>
          </p:nvCxnSpPr>
          <p:spPr>
            <a:xfrm rot="5400000" flipH="1" flipV="1">
              <a:off x="1266245" y="732486"/>
              <a:ext cx="1218899" cy="1447312"/>
            </a:xfrm>
            <a:prstGeom prst="curved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27" idx="0"/>
              <a:endCxn id="28" idx="3"/>
            </p:cNvCxnSpPr>
            <p:nvPr/>
          </p:nvCxnSpPr>
          <p:spPr>
            <a:xfrm rot="16200000" flipV="1">
              <a:off x="3657687" y="1007614"/>
              <a:ext cx="1550941" cy="1229213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endCxn id="29" idx="3"/>
            </p:cNvCxnSpPr>
            <p:nvPr/>
          </p:nvCxnSpPr>
          <p:spPr>
            <a:xfrm rot="5400000">
              <a:off x="1769129" y="1431271"/>
              <a:ext cx="1366064" cy="1265772"/>
            </a:xfrm>
            <a:prstGeom prst="curved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urved Connector 32"/>
            <p:cNvCxnSpPr/>
            <p:nvPr/>
          </p:nvCxnSpPr>
          <p:spPr>
            <a:xfrm rot="16200000" flipH="1">
              <a:off x="3423840" y="1585274"/>
              <a:ext cx="1457176" cy="932447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 Box 20"/>
            <p:cNvSpPr txBox="1"/>
            <p:nvPr/>
          </p:nvSpPr>
          <p:spPr>
            <a:xfrm>
              <a:off x="552451" y="3429001"/>
              <a:ext cx="1151552" cy="32383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400" b="1" kern="100">
                  <a:solidFill>
                    <a:srgbClr val="2E75B6"/>
                  </a:solidFill>
                  <a:effectLst/>
                  <a:latin typeface="Consolas" panose="020B0609020204030204" pitchFamily="49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Chaincode</a:t>
              </a:r>
              <a:endParaRPr lang="zh-CN" sz="105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20"/>
            <p:cNvSpPr txBox="1"/>
            <p:nvPr/>
          </p:nvSpPr>
          <p:spPr>
            <a:xfrm>
              <a:off x="2072936" y="236175"/>
              <a:ext cx="580390" cy="4286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400" b="1">
                  <a:solidFill>
                    <a:srgbClr val="548235"/>
                  </a:solidFill>
                  <a:effectLst/>
                  <a:latin typeface="Consolas" panose="020B0609020204030204" pitchFamily="49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Peer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6" name="Rounded Rectangular Callout 35"/>
            <p:cNvSpPr/>
            <p:nvPr/>
          </p:nvSpPr>
          <p:spPr>
            <a:xfrm>
              <a:off x="5047763" y="848314"/>
              <a:ext cx="1476862" cy="608035"/>
            </a:xfrm>
            <a:prstGeom prst="wedgeRoundRectCallout">
              <a:avLst>
                <a:gd name="adj1" fmla="val -59270"/>
                <a:gd name="adj2" fmla="val 82236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100" b="1" dirty="0">
                  <a:effectLst/>
                  <a:latin typeface="Verdan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Deploy/Invoke/Query</a:t>
              </a:r>
              <a:endParaRPr 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7" name="Rounded Rectangular Callout 36"/>
            <p:cNvSpPr/>
            <p:nvPr/>
          </p:nvSpPr>
          <p:spPr>
            <a:xfrm>
              <a:off x="2072936" y="2799351"/>
              <a:ext cx="1476375" cy="482272"/>
            </a:xfrm>
            <a:prstGeom prst="wedgeRoundRectCallout">
              <a:avLst>
                <a:gd name="adj1" fmla="val -10238"/>
                <a:gd name="adj2" fmla="val -133651"/>
                <a:gd name="adj3" fmla="val 16667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100" b="1">
                  <a:effectLst/>
                  <a:latin typeface="Verdan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Req/Resp to Chaincode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8" name="Rounded Rectangular Callout 37"/>
            <p:cNvSpPr/>
            <p:nvPr/>
          </p:nvSpPr>
          <p:spPr>
            <a:xfrm>
              <a:off x="85725" y="848314"/>
              <a:ext cx="1456351" cy="340949"/>
            </a:xfrm>
            <a:prstGeom prst="wedgeRoundRectCallout">
              <a:avLst>
                <a:gd name="adj1" fmla="val 36437"/>
                <a:gd name="adj2" fmla="val 133498"/>
                <a:gd name="adj3" fmla="val 16667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100" b="1" dirty="0">
                  <a:effectLst/>
                  <a:latin typeface="Verdan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World State Op</a:t>
              </a:r>
              <a:endParaRPr 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9" name="Rounded Rectangular Callout 38"/>
            <p:cNvSpPr/>
            <p:nvPr/>
          </p:nvSpPr>
          <p:spPr>
            <a:xfrm>
              <a:off x="2977840" y="2239555"/>
              <a:ext cx="840709" cy="345440"/>
            </a:xfrm>
            <a:prstGeom prst="wedgeRoundRectCallout">
              <a:avLst>
                <a:gd name="adj1" fmla="val 58371"/>
                <a:gd name="adj2" fmla="val -117421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100" b="1">
                  <a:effectLst/>
                  <a:latin typeface="Verdan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Result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40" name="Curved Connector 39"/>
            <p:cNvCxnSpPr>
              <a:stCxn id="28" idx="1"/>
            </p:cNvCxnSpPr>
            <p:nvPr/>
          </p:nvCxnSpPr>
          <p:spPr>
            <a:xfrm rot="10800000" flipH="1" flipV="1">
              <a:off x="2599350" y="846749"/>
              <a:ext cx="485696" cy="476159"/>
            </a:xfrm>
            <a:prstGeom prst="curvedConnector3">
              <a:avLst>
                <a:gd name="adj1" fmla="val 101978"/>
              </a:avLst>
            </a:prstGeom>
            <a:ln w="38100">
              <a:solidFill>
                <a:srgbClr val="FF0000"/>
              </a:solidFill>
              <a:prstDash val="dash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urved Connector 40"/>
            <p:cNvCxnSpPr/>
            <p:nvPr/>
          </p:nvCxnSpPr>
          <p:spPr>
            <a:xfrm>
              <a:off x="1152038" y="2190750"/>
              <a:ext cx="667236" cy="556440"/>
            </a:xfrm>
            <a:prstGeom prst="curvedConnector3">
              <a:avLst>
                <a:gd name="adj1" fmla="val -2819"/>
              </a:avLst>
            </a:prstGeom>
            <a:ln w="38100">
              <a:solidFill>
                <a:srgbClr val="FF0000"/>
              </a:solidFill>
              <a:prstDash val="dash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713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 smtClean="0"/>
              <a:t>如</a:t>
            </a:r>
            <a:r>
              <a:rPr lang="zh-CN" altLang="en-US" dirty="0"/>
              <a:t>何调试</a:t>
            </a:r>
            <a:r>
              <a:rPr lang="en-US" altLang="zh-CN" dirty="0"/>
              <a:t>Chaincode</a:t>
            </a:r>
            <a:r>
              <a:rPr lang="zh-CN" altLang="en-US" dirty="0"/>
              <a:t>？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 smtClean="0"/>
              <a:t>开发调试过程，以</a:t>
            </a:r>
            <a:r>
              <a:rPr lang="en-US" altLang="zh-CN" dirty="0" err="1" smtClean="0"/>
              <a:t>MyChaincode</a:t>
            </a:r>
            <a:r>
              <a:rPr lang="zh-CN" altLang="en-US" dirty="0" smtClean="0"/>
              <a:t>为例，完全本地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本地启动一个</a:t>
            </a:r>
            <a:r>
              <a:rPr lang="en-US" altLang="zh-CN" dirty="0" smtClean="0"/>
              <a:t>VP</a:t>
            </a:r>
            <a:r>
              <a:rPr lang="zh-CN" altLang="en-US" dirty="0" smtClean="0"/>
              <a:t>结点，开发模式</a:t>
            </a:r>
            <a:endParaRPr lang="en-US" altLang="zh-CN" dirty="0"/>
          </a:p>
          <a:p>
            <a:pPr lvl="1" indent="0">
              <a:buNone/>
            </a:pPr>
            <a:r>
              <a:rPr lang="en-US" altLang="zh-CN" dirty="0" smtClean="0">
                <a:solidFill>
                  <a:srgbClr val="2DE33E"/>
                </a:solidFill>
              </a:rPr>
              <a:t>peer node start --peer-</a:t>
            </a:r>
            <a:r>
              <a:rPr lang="en-US" altLang="zh-CN" dirty="0" err="1" smtClean="0">
                <a:solidFill>
                  <a:srgbClr val="2DE33E"/>
                </a:solidFill>
              </a:rPr>
              <a:t>chaincodedev</a:t>
            </a:r>
            <a:r>
              <a:rPr lang="en-US" altLang="zh-CN" dirty="0" smtClean="0">
                <a:solidFill>
                  <a:srgbClr val="2DE33E"/>
                </a:solidFill>
              </a:rPr>
              <a:t> --logging-level=debug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编写自己的</a:t>
            </a:r>
            <a:r>
              <a:rPr lang="en-US" altLang="zh-CN" dirty="0" smtClean="0"/>
              <a:t>Chaincode</a:t>
            </a:r>
            <a:r>
              <a:rPr lang="zh-CN" altLang="en-US" dirty="0"/>
              <a:t>程</a:t>
            </a:r>
            <a:r>
              <a:rPr lang="zh-CN" altLang="en-US" dirty="0" smtClean="0"/>
              <a:t>序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生成可执行程序</a:t>
            </a:r>
            <a:r>
              <a:rPr lang="en-US" altLang="zh-CN" dirty="0" err="1" smtClean="0"/>
              <a:t>MyChaincode</a:t>
            </a:r>
            <a:endParaRPr lang="en-US" altLang="zh-CN" dirty="0"/>
          </a:p>
          <a:p>
            <a:pPr lvl="1" indent="0">
              <a:buNone/>
            </a:pPr>
            <a:r>
              <a:rPr lang="en-US" altLang="zh-CN" dirty="0" smtClean="0">
                <a:solidFill>
                  <a:srgbClr val="2DE33E"/>
                </a:solidFill>
              </a:rPr>
              <a:t>go build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运行可执行程序，向</a:t>
            </a:r>
            <a:r>
              <a:rPr lang="en-US" altLang="zh-CN" dirty="0" smtClean="0"/>
              <a:t>VP</a:t>
            </a:r>
            <a:r>
              <a:rPr lang="zh-CN" altLang="en-US" dirty="0" smtClean="0"/>
              <a:t>注册：</a:t>
            </a:r>
            <a:endParaRPr lang="en-US" altLang="zh-CN" dirty="0" smtClean="0"/>
          </a:p>
          <a:p>
            <a:pPr lvl="1" indent="0">
              <a:buNone/>
            </a:pPr>
            <a:r>
              <a:rPr lang="en-US" altLang="zh-CN" dirty="0" smtClean="0">
                <a:solidFill>
                  <a:srgbClr val="2DE33E"/>
                </a:solidFill>
              </a:rPr>
              <a:t>CORE_CHAINCODE_ID_NAME=</a:t>
            </a:r>
            <a:r>
              <a:rPr lang="en-US" altLang="zh-CN" dirty="0" err="1" smtClean="0">
                <a:solidFill>
                  <a:srgbClr val="2DE33E"/>
                </a:solidFill>
              </a:rPr>
              <a:t>mycc</a:t>
            </a:r>
            <a:r>
              <a:rPr lang="en-US" altLang="zh-CN" dirty="0" smtClean="0">
                <a:solidFill>
                  <a:srgbClr val="2DE33E"/>
                </a:solidFill>
              </a:rPr>
              <a:t> CORE_PEER_ADDRESS=0.0.0.0:7051 ./</a:t>
            </a:r>
            <a:r>
              <a:rPr lang="en-US" altLang="zh-CN" dirty="0" err="1" smtClean="0">
                <a:solidFill>
                  <a:srgbClr val="2DE33E"/>
                </a:solidFill>
              </a:rPr>
              <a:t>MyChaincode</a:t>
            </a:r>
            <a:endParaRPr lang="en-US" altLang="zh-CN" dirty="0" smtClean="0">
              <a:solidFill>
                <a:srgbClr val="2DE33E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17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 smtClean="0"/>
              <a:t>如</a:t>
            </a:r>
            <a:r>
              <a:rPr lang="zh-CN" altLang="en-US" dirty="0"/>
              <a:t>何调试</a:t>
            </a:r>
            <a:r>
              <a:rPr lang="en-US" altLang="zh-CN" dirty="0"/>
              <a:t>Chaincode</a:t>
            </a:r>
            <a:r>
              <a:rPr lang="zh-CN" altLang="en-US" dirty="0"/>
              <a:t>？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 smtClean="0"/>
              <a:t>开发调试过程，以</a:t>
            </a:r>
            <a:r>
              <a:rPr lang="en-US" altLang="zh-CN" dirty="0" err="1" smtClean="0"/>
              <a:t>MyChaincode</a:t>
            </a:r>
            <a:r>
              <a:rPr lang="zh-CN" altLang="en-US" dirty="0" smtClean="0"/>
              <a:t>为例，完全本地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部署</a:t>
            </a:r>
            <a:r>
              <a:rPr lang="en-US" altLang="zh-CN" dirty="0" err="1" smtClean="0"/>
              <a:t>MyChaincode</a:t>
            </a:r>
            <a:endParaRPr lang="en-US" altLang="zh-CN" dirty="0" smtClean="0"/>
          </a:p>
          <a:p>
            <a:pPr lvl="1" indent="0">
              <a:buNone/>
            </a:pPr>
            <a:r>
              <a:rPr lang="fr-FR" altLang="zh-CN" dirty="0" err="1" smtClean="0">
                <a:solidFill>
                  <a:srgbClr val="2DE33E"/>
                </a:solidFill>
              </a:rPr>
              <a:t>peer</a:t>
            </a:r>
            <a:r>
              <a:rPr lang="fr-FR" altLang="zh-CN" dirty="0" smtClean="0">
                <a:solidFill>
                  <a:srgbClr val="2DE33E"/>
                </a:solidFill>
              </a:rPr>
              <a:t> </a:t>
            </a:r>
            <a:r>
              <a:rPr lang="fr-FR" altLang="zh-CN" dirty="0">
                <a:solidFill>
                  <a:srgbClr val="2DE33E"/>
                </a:solidFill>
              </a:rPr>
              <a:t>chaincode </a:t>
            </a:r>
            <a:r>
              <a:rPr lang="fr-FR" altLang="zh-CN" dirty="0" err="1">
                <a:solidFill>
                  <a:srgbClr val="2DE33E"/>
                </a:solidFill>
              </a:rPr>
              <a:t>deploy</a:t>
            </a:r>
            <a:r>
              <a:rPr lang="fr-FR" altLang="zh-CN" dirty="0">
                <a:solidFill>
                  <a:srgbClr val="2DE33E"/>
                </a:solidFill>
              </a:rPr>
              <a:t> -n </a:t>
            </a:r>
            <a:r>
              <a:rPr lang="fr-FR" altLang="zh-CN" dirty="0" err="1">
                <a:solidFill>
                  <a:srgbClr val="2DE33E"/>
                </a:solidFill>
              </a:rPr>
              <a:t>mycc</a:t>
            </a:r>
            <a:r>
              <a:rPr lang="fr-FR" altLang="zh-CN" dirty="0">
                <a:solidFill>
                  <a:srgbClr val="2DE33E"/>
                </a:solidFill>
              </a:rPr>
              <a:t> </a:t>
            </a:r>
            <a:r>
              <a:rPr lang="fr-FR" altLang="zh-CN" dirty="0" smtClean="0">
                <a:solidFill>
                  <a:srgbClr val="2DE33E"/>
                </a:solidFill>
              </a:rPr>
              <a:t>–c </a:t>
            </a:r>
            <a:r>
              <a:rPr lang="en-US" altLang="zh-CN" dirty="0" smtClean="0">
                <a:solidFill>
                  <a:srgbClr val="2DE33E"/>
                </a:solidFill>
              </a:rPr>
              <a:t>‘</a:t>
            </a:r>
            <a:r>
              <a:rPr lang="fr-FR" altLang="zh-CN" dirty="0" smtClean="0">
                <a:solidFill>
                  <a:srgbClr val="2DE33E"/>
                </a:solidFill>
              </a:rPr>
              <a:t>{</a:t>
            </a:r>
            <a:r>
              <a:rPr lang="en-US" altLang="zh-CN" dirty="0" smtClean="0">
                <a:solidFill>
                  <a:srgbClr val="2DE33E"/>
                </a:solidFill>
              </a:rPr>
              <a:t>“Args”:[…]}’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提交</a:t>
            </a:r>
            <a:r>
              <a:rPr lang="en-US" altLang="zh-CN" dirty="0" smtClean="0"/>
              <a:t>Invoke transaction</a:t>
            </a:r>
            <a:endParaRPr lang="en-US" altLang="zh-CN" dirty="0"/>
          </a:p>
          <a:p>
            <a:pPr lvl="1" indent="0">
              <a:buNone/>
            </a:pPr>
            <a:r>
              <a:rPr lang="en-US" altLang="zh-CN" dirty="0" smtClean="0">
                <a:solidFill>
                  <a:srgbClr val="2DE33E"/>
                </a:solidFill>
              </a:rPr>
              <a:t>peer </a:t>
            </a:r>
            <a:r>
              <a:rPr lang="en-US" altLang="zh-CN" dirty="0">
                <a:solidFill>
                  <a:srgbClr val="2DE33E"/>
                </a:solidFill>
              </a:rPr>
              <a:t>chaincode invoke </a:t>
            </a:r>
            <a:r>
              <a:rPr lang="en-US" altLang="zh-CN" dirty="0" smtClean="0">
                <a:solidFill>
                  <a:srgbClr val="2DE33E"/>
                </a:solidFill>
              </a:rPr>
              <a:t>-</a:t>
            </a:r>
            <a:r>
              <a:rPr lang="en-US" altLang="zh-CN" dirty="0">
                <a:solidFill>
                  <a:srgbClr val="2DE33E"/>
                </a:solidFill>
              </a:rPr>
              <a:t>n </a:t>
            </a:r>
            <a:r>
              <a:rPr lang="en-US" altLang="zh-CN" dirty="0" err="1">
                <a:solidFill>
                  <a:srgbClr val="2DE33E"/>
                </a:solidFill>
              </a:rPr>
              <a:t>mycc</a:t>
            </a:r>
            <a:r>
              <a:rPr lang="en-US" altLang="zh-CN" dirty="0">
                <a:solidFill>
                  <a:srgbClr val="2DE33E"/>
                </a:solidFill>
              </a:rPr>
              <a:t> </a:t>
            </a:r>
            <a:r>
              <a:rPr lang="en-US" altLang="zh-CN" dirty="0" smtClean="0">
                <a:solidFill>
                  <a:srgbClr val="2DE33E"/>
                </a:solidFill>
              </a:rPr>
              <a:t>–c </a:t>
            </a:r>
            <a:r>
              <a:rPr lang="en-US" altLang="zh-CN" dirty="0">
                <a:solidFill>
                  <a:srgbClr val="2DE33E"/>
                </a:solidFill>
              </a:rPr>
              <a:t>‘</a:t>
            </a:r>
            <a:r>
              <a:rPr lang="fr-FR" altLang="zh-CN" dirty="0">
                <a:solidFill>
                  <a:srgbClr val="2DE33E"/>
                </a:solidFill>
              </a:rPr>
              <a:t>{</a:t>
            </a:r>
            <a:r>
              <a:rPr lang="en-US" altLang="zh-CN" dirty="0">
                <a:solidFill>
                  <a:srgbClr val="2DE33E"/>
                </a:solidFill>
              </a:rPr>
              <a:t>“Args</a:t>
            </a:r>
            <a:r>
              <a:rPr lang="en-US" altLang="zh-CN" dirty="0" smtClean="0">
                <a:solidFill>
                  <a:srgbClr val="2DE33E"/>
                </a:solidFill>
              </a:rPr>
              <a:t>”:[…]}’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提交</a:t>
            </a:r>
            <a:r>
              <a:rPr lang="en-US" altLang="zh-CN" dirty="0" smtClean="0"/>
              <a:t>Query transaction</a:t>
            </a:r>
          </a:p>
          <a:p>
            <a:pPr lvl="1" indent="0">
              <a:buNone/>
            </a:pPr>
            <a:r>
              <a:rPr lang="en-US" altLang="zh-CN" dirty="0" smtClean="0">
                <a:solidFill>
                  <a:srgbClr val="2DE33E"/>
                </a:solidFill>
              </a:rPr>
              <a:t>peer </a:t>
            </a:r>
            <a:r>
              <a:rPr lang="en-US" altLang="zh-CN" dirty="0">
                <a:solidFill>
                  <a:srgbClr val="2DE33E"/>
                </a:solidFill>
              </a:rPr>
              <a:t>chaincode query</a:t>
            </a:r>
            <a:r>
              <a:rPr lang="en-US" altLang="zh-CN" dirty="0" smtClean="0">
                <a:solidFill>
                  <a:srgbClr val="2DE33E"/>
                </a:solidFill>
              </a:rPr>
              <a:t> </a:t>
            </a:r>
            <a:r>
              <a:rPr lang="en-US" altLang="zh-CN" dirty="0">
                <a:solidFill>
                  <a:srgbClr val="2DE33E"/>
                </a:solidFill>
              </a:rPr>
              <a:t>-n </a:t>
            </a:r>
            <a:r>
              <a:rPr lang="en-US" altLang="zh-CN" dirty="0" err="1">
                <a:solidFill>
                  <a:srgbClr val="2DE33E"/>
                </a:solidFill>
              </a:rPr>
              <a:t>mycc</a:t>
            </a:r>
            <a:r>
              <a:rPr lang="en-US" altLang="zh-CN" dirty="0">
                <a:solidFill>
                  <a:srgbClr val="2DE33E"/>
                </a:solidFill>
              </a:rPr>
              <a:t> –c ‘</a:t>
            </a:r>
            <a:r>
              <a:rPr lang="fr-FR" altLang="zh-CN" dirty="0">
                <a:solidFill>
                  <a:srgbClr val="2DE33E"/>
                </a:solidFill>
              </a:rPr>
              <a:t>{</a:t>
            </a:r>
            <a:r>
              <a:rPr lang="en-US" altLang="zh-CN" dirty="0">
                <a:solidFill>
                  <a:srgbClr val="2DE33E"/>
                </a:solidFill>
              </a:rPr>
              <a:t>“Args</a:t>
            </a:r>
            <a:r>
              <a:rPr lang="en-US" altLang="zh-CN" dirty="0" smtClean="0">
                <a:solidFill>
                  <a:srgbClr val="2DE33E"/>
                </a:solidFill>
              </a:rPr>
              <a:t>”:[…]}’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70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/>
              <a:t>Fabric v1.0 Chaincode</a:t>
            </a:r>
            <a:r>
              <a:rPr lang="zh-CN" altLang="en-US" dirty="0"/>
              <a:t>开发介绍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相关概念</a:t>
            </a:r>
            <a:endParaRPr lang="en-US" altLang="zh-CN" dirty="0"/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Channel</a:t>
            </a:r>
            <a:r>
              <a:rPr lang="en-US" altLang="zh-CN" dirty="0" smtClean="0"/>
              <a:t> — </a:t>
            </a:r>
            <a:r>
              <a:rPr lang="zh-CN" altLang="en-US" dirty="0" smtClean="0"/>
              <a:t>子链。同一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可加入不同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Aft>
                <a:spcPts val="900"/>
              </a:spcAft>
            </a:pPr>
            <a:r>
              <a:rPr lang="en-US" altLang="zh-CN" dirty="0"/>
              <a:t>Chaincode</a:t>
            </a:r>
            <a:r>
              <a:rPr lang="zh-CN" altLang="en-US" dirty="0"/>
              <a:t>部署时只需向其中一个节点部署即可。</a:t>
            </a:r>
            <a:endParaRPr lang="en-US" altLang="zh-CN" dirty="0"/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Endorser </a:t>
            </a:r>
            <a:r>
              <a:rPr lang="en-US" altLang="zh-CN" dirty="0"/>
              <a:t>— </a:t>
            </a:r>
            <a:r>
              <a:rPr lang="zh-CN" altLang="en-US" dirty="0"/>
              <a:t>（模拟）执行</a:t>
            </a:r>
            <a:r>
              <a:rPr lang="en-US" altLang="zh-CN" dirty="0"/>
              <a:t>Chaincode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Aft>
                <a:spcPts val="0"/>
              </a:spcAft>
            </a:pPr>
            <a:r>
              <a:rPr lang="zh-CN" altLang="en-US" dirty="0"/>
              <a:t>分离</a:t>
            </a:r>
            <a:r>
              <a:rPr lang="zh-CN" altLang="en-US" dirty="0" smtClean="0"/>
              <a:t>计</a:t>
            </a:r>
            <a:r>
              <a:rPr lang="zh-CN" altLang="en-US" dirty="0"/>
              <a:t>算</a:t>
            </a:r>
            <a:r>
              <a:rPr lang="zh-CN" altLang="en-US" dirty="0" smtClean="0"/>
              <a:t>任务，</a:t>
            </a:r>
            <a:r>
              <a:rPr lang="zh-CN" altLang="en-US" dirty="0"/>
              <a:t>减轻</a:t>
            </a:r>
            <a:r>
              <a:rPr lang="en-US" altLang="zh-CN" dirty="0"/>
              <a:t>consensus</a:t>
            </a:r>
            <a:r>
              <a:rPr lang="zh-CN" altLang="en-US" dirty="0"/>
              <a:t>节点负担</a:t>
            </a:r>
            <a:r>
              <a:rPr lang="zh-CN" altLang="en-US" dirty="0" smtClean="0"/>
              <a:t>，增加</a:t>
            </a:r>
            <a:endParaRPr lang="en-US" altLang="zh-CN" dirty="0" smtClean="0"/>
          </a:p>
          <a:p>
            <a:pPr>
              <a:spcAft>
                <a:spcPts val="900"/>
              </a:spcAft>
            </a:pPr>
            <a:r>
              <a:rPr lang="zh-CN" altLang="en-US" dirty="0"/>
              <a:t>吞吐量。支持</a:t>
            </a:r>
            <a:r>
              <a:rPr lang="en-US" altLang="zh-CN" dirty="0"/>
              <a:t>endorsement policy</a:t>
            </a:r>
            <a:r>
              <a:rPr lang="zh-CN" altLang="en-US" dirty="0"/>
              <a:t>，更加灵活。</a:t>
            </a:r>
            <a:endParaRPr lang="en-US" altLang="zh-CN" dirty="0"/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Orderer</a:t>
            </a:r>
            <a:r>
              <a:rPr lang="en-US" altLang="zh-CN" dirty="0"/>
              <a:t> — </a:t>
            </a:r>
            <a:r>
              <a:rPr lang="zh-CN" altLang="en-US" dirty="0" smtClean="0"/>
              <a:t>对</a:t>
            </a:r>
            <a:r>
              <a:rPr lang="en-US" altLang="zh-CN" dirty="0" smtClean="0"/>
              <a:t>chaincode</a:t>
            </a:r>
            <a:r>
              <a:rPr lang="zh-CN" altLang="en-US" dirty="0" smtClean="0"/>
              <a:t>执行结果</a:t>
            </a:r>
            <a:r>
              <a:rPr lang="en-US" altLang="zh-CN" dirty="0" smtClean="0"/>
              <a:t>consensus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Aft>
                <a:spcPts val="900"/>
              </a:spcAft>
            </a:pPr>
            <a:r>
              <a:rPr lang="zh-CN" altLang="en-US" dirty="0"/>
              <a:t>支持</a:t>
            </a:r>
            <a:r>
              <a:rPr lang="en-US" altLang="zh-CN" dirty="0"/>
              <a:t>solo/</a:t>
            </a:r>
            <a:r>
              <a:rPr lang="en-US" altLang="zh-CN" dirty="0" err="1"/>
              <a:t>kafka</a:t>
            </a:r>
            <a:r>
              <a:rPr lang="en-US" altLang="zh-CN" dirty="0"/>
              <a:t>/</a:t>
            </a:r>
            <a:r>
              <a:rPr lang="en-US" altLang="zh-CN" dirty="0" err="1"/>
              <a:t>sBFT</a:t>
            </a:r>
            <a:r>
              <a:rPr lang="zh-CN" altLang="en-US" dirty="0"/>
              <a:t>不同的</a:t>
            </a:r>
            <a:r>
              <a:rPr lang="en-US" altLang="zh-CN" dirty="0"/>
              <a:t>ordering</a:t>
            </a:r>
            <a:r>
              <a:rPr lang="zh-CN" altLang="en-US" dirty="0"/>
              <a:t>策略。</a:t>
            </a:r>
            <a:endParaRPr lang="en-US" altLang="zh-CN" dirty="0"/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Committer</a:t>
            </a:r>
            <a:r>
              <a:rPr lang="en-US" altLang="zh-CN" dirty="0"/>
              <a:t> —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chaincode</a:t>
            </a:r>
            <a:r>
              <a:rPr lang="zh-CN" altLang="en-US" dirty="0" smtClean="0"/>
              <a:t>执行结果写进</a:t>
            </a:r>
            <a:r>
              <a:rPr lang="en-US" altLang="zh-CN" dirty="0" smtClean="0"/>
              <a:t>ledger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176" y="1163954"/>
            <a:ext cx="44005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/>
              <a:t>Fabric v1.0 Chaincode</a:t>
            </a:r>
            <a:r>
              <a:rPr lang="zh-CN" altLang="en-US" dirty="0"/>
              <a:t>开发介绍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 smtClean="0"/>
              <a:t>Transaction Flow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793" y="949293"/>
            <a:ext cx="6677336" cy="348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0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</a:t>
            </a:r>
            <a:r>
              <a:rPr lang="en-US" altLang="zh-CN" dirty="0" smtClean="0"/>
              <a:t>Fabric v1.0 Chaincode</a:t>
            </a:r>
            <a:r>
              <a:rPr lang="zh-CN" altLang="en-US" dirty="0" smtClean="0"/>
              <a:t>开发介绍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/>
              <a:t>Chaincode</a:t>
            </a:r>
            <a:r>
              <a:rPr lang="zh-CN" altLang="en-US" dirty="0"/>
              <a:t>编写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Interface</a:t>
            </a:r>
            <a:r>
              <a:rPr lang="zh-CN" altLang="en-US" dirty="0"/>
              <a:t>定义变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type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00B050"/>
                </a:solidFill>
              </a:rPr>
              <a:t>Chaincode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interface</a:t>
            </a:r>
            <a:r>
              <a:rPr lang="en-US" altLang="zh-CN" dirty="0"/>
              <a:t> {</a:t>
            </a:r>
          </a:p>
          <a:p>
            <a:pPr>
              <a:spcAft>
                <a:spcPts val="0"/>
              </a:spcAft>
            </a:pPr>
            <a:r>
              <a:rPr lang="en-US" altLang="zh-CN" dirty="0"/>
              <a:t>	</a:t>
            </a:r>
            <a:r>
              <a:rPr lang="en-US" altLang="zh-CN" i="1" dirty="0">
                <a:solidFill>
                  <a:schemeClr val="bg2">
                    <a:lumMod val="25000"/>
                  </a:schemeClr>
                </a:solidFill>
              </a:rPr>
              <a:t>// </a:t>
            </a:r>
            <a:r>
              <a:rPr lang="zh-CN" altLang="en-US" i="1" dirty="0" smtClean="0">
                <a:solidFill>
                  <a:schemeClr val="bg2">
                    <a:lumMod val="25000"/>
                  </a:schemeClr>
                </a:solidFill>
              </a:rPr>
              <a:t>初</a:t>
            </a:r>
            <a:r>
              <a:rPr lang="zh-CN" altLang="en-US" i="1" dirty="0">
                <a:solidFill>
                  <a:schemeClr val="bg2">
                    <a:lumMod val="25000"/>
                  </a:schemeClr>
                </a:solidFill>
              </a:rPr>
              <a:t>始化工作，一般情况下仅被调用一次</a:t>
            </a:r>
            <a:endParaRPr lang="en-US" altLang="zh-CN" i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en-US" altLang="zh-CN" dirty="0"/>
              <a:t>	</a:t>
            </a:r>
            <a:r>
              <a:rPr lang="en-US" altLang="zh-CN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Init</a:t>
            </a:r>
            <a:r>
              <a:rPr lang="en-US" altLang="zh-CN" dirty="0"/>
              <a:t>(stub </a:t>
            </a:r>
            <a:r>
              <a:rPr lang="en-US" altLang="zh-CN" dirty="0" err="1" smtClean="0"/>
              <a:t>ChaincodeStubInterface</a:t>
            </a:r>
            <a:r>
              <a:rPr lang="en-US" altLang="zh-CN" dirty="0" smtClean="0"/>
              <a:t>) </a:t>
            </a:r>
            <a:r>
              <a:rPr lang="en-US" altLang="zh-CN" dirty="0" err="1"/>
              <a:t>pb.Response</a:t>
            </a:r>
            <a:endParaRPr lang="en-US" altLang="zh-CN" dirty="0"/>
          </a:p>
          <a:p>
            <a:pPr>
              <a:spcAft>
                <a:spcPts val="0"/>
              </a:spcAft>
            </a:pPr>
            <a:r>
              <a:rPr lang="en-US" altLang="zh-CN" dirty="0"/>
              <a:t>	</a:t>
            </a:r>
            <a:r>
              <a:rPr lang="en-US" altLang="zh-CN" i="1" dirty="0">
                <a:solidFill>
                  <a:schemeClr val="bg2">
                    <a:lumMod val="25000"/>
                  </a:schemeClr>
                </a:solidFill>
              </a:rPr>
              <a:t>// </a:t>
            </a:r>
            <a:r>
              <a:rPr lang="zh-CN" altLang="en-US" i="1" dirty="0" smtClean="0">
                <a:solidFill>
                  <a:schemeClr val="bg2">
                    <a:lumMod val="25000"/>
                  </a:schemeClr>
                </a:solidFill>
              </a:rPr>
              <a:t>查询或更</a:t>
            </a:r>
            <a:r>
              <a:rPr lang="zh-CN" altLang="en-US" i="1" dirty="0">
                <a:solidFill>
                  <a:schemeClr val="bg2">
                    <a:lumMod val="25000"/>
                  </a:schemeClr>
                </a:solidFill>
              </a:rPr>
              <a:t>新</a:t>
            </a:r>
            <a:r>
              <a:rPr lang="en-US" altLang="zh-CN" i="1" dirty="0">
                <a:solidFill>
                  <a:schemeClr val="bg2">
                    <a:lumMod val="25000"/>
                  </a:schemeClr>
                </a:solidFill>
              </a:rPr>
              <a:t>world state</a:t>
            </a:r>
            <a:r>
              <a:rPr lang="zh-CN" altLang="en-US" i="1" dirty="0">
                <a:solidFill>
                  <a:schemeClr val="bg2">
                    <a:lumMod val="25000"/>
                  </a:schemeClr>
                </a:solidFill>
              </a:rPr>
              <a:t>，可多次被调</a:t>
            </a:r>
            <a:r>
              <a:rPr lang="zh-CN" altLang="en-US" i="1" dirty="0" smtClean="0">
                <a:solidFill>
                  <a:schemeClr val="bg2">
                    <a:lumMod val="25000"/>
                  </a:schemeClr>
                </a:solidFill>
              </a:rPr>
              <a:t>用</a:t>
            </a:r>
            <a:endParaRPr lang="en-US" altLang="zh-CN" i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Invoke</a:t>
            </a:r>
            <a:r>
              <a:rPr lang="en-US" altLang="zh-CN" dirty="0"/>
              <a:t>(stub </a:t>
            </a:r>
            <a:r>
              <a:rPr lang="en-US" altLang="zh-CN" dirty="0" err="1" smtClean="0"/>
              <a:t>ChaincodeStubInterface</a:t>
            </a:r>
            <a:r>
              <a:rPr lang="en-US" altLang="zh-CN" dirty="0" smtClean="0"/>
              <a:t>) </a:t>
            </a:r>
            <a:r>
              <a:rPr lang="en-US" altLang="zh-CN" dirty="0" err="1"/>
              <a:t>pb.Response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zh-CN" altLang="en-US" sz="1200" dirty="0" smtClean="0"/>
              <a:t>注：查询操作不会产生</a:t>
            </a:r>
            <a:r>
              <a:rPr lang="en-US" altLang="zh-CN" sz="1200" dirty="0" smtClean="0"/>
              <a:t>transaction</a:t>
            </a:r>
            <a:r>
              <a:rPr lang="zh-CN" altLang="en-US" sz="1200" dirty="0" smtClean="0"/>
              <a:t>。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86870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</a:t>
            </a:r>
            <a:r>
              <a:rPr lang="en-US" altLang="zh-CN" dirty="0" smtClean="0"/>
              <a:t>Fabric v1.0 Chaincode</a:t>
            </a:r>
            <a:r>
              <a:rPr lang="zh-CN" altLang="en-US" dirty="0" smtClean="0"/>
              <a:t>开发介绍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/>
              <a:t>Chaincode</a:t>
            </a:r>
            <a:r>
              <a:rPr lang="zh-CN" altLang="en-US" dirty="0"/>
              <a:t>编写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API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pPr>
              <a:spcAft>
                <a:spcPts val="1200"/>
              </a:spcAft>
            </a:pPr>
            <a:r>
              <a:rPr lang="zh-CN" altLang="en-US" dirty="0"/>
              <a:t>改变： </a:t>
            </a:r>
            <a:r>
              <a:rPr lang="en-US" altLang="zh-CN" dirty="0" err="1">
                <a:solidFill>
                  <a:srgbClr val="001934">
                    <a:lumMod val="50000"/>
                    <a:lumOff val="50000"/>
                  </a:srgbClr>
                </a:solidFill>
              </a:rPr>
              <a:t>InvokeChaincode</a:t>
            </a:r>
            <a:r>
              <a:rPr lang="en-US" altLang="zh-CN" dirty="0"/>
              <a:t>(</a:t>
            </a:r>
            <a:r>
              <a:rPr lang="en-US" altLang="zh-CN" dirty="0" err="1"/>
              <a:t>chaincodeName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1934">
                    <a:lumMod val="50000"/>
                    <a:lumOff val="50000"/>
                  </a:srgbClr>
                </a:solidFill>
              </a:rPr>
              <a:t>string</a:t>
            </a:r>
            <a:r>
              <a:rPr lang="en-US" altLang="zh-CN" dirty="0"/>
              <a:t>, </a:t>
            </a:r>
            <a:r>
              <a:rPr lang="en-US" altLang="zh-CN" dirty="0" err="1"/>
              <a:t>args</a:t>
            </a:r>
            <a:r>
              <a:rPr lang="en-US" altLang="zh-CN" dirty="0"/>
              <a:t> [][]</a:t>
            </a:r>
            <a:r>
              <a:rPr lang="en-US" altLang="zh-CN" dirty="0">
                <a:solidFill>
                  <a:srgbClr val="001934">
                    <a:lumMod val="50000"/>
                    <a:lumOff val="50000"/>
                  </a:srgbClr>
                </a:solidFill>
              </a:rPr>
              <a:t>byte</a:t>
            </a:r>
            <a:r>
              <a:rPr lang="en-US" altLang="zh-CN" dirty="0"/>
              <a:t>, channel </a:t>
            </a:r>
            <a:r>
              <a:rPr lang="en-US" altLang="zh-CN" dirty="0">
                <a:solidFill>
                  <a:srgbClr val="001934">
                    <a:lumMod val="50000"/>
                    <a:lumOff val="50000"/>
                  </a:srgbClr>
                </a:solidFill>
              </a:rPr>
              <a:t>string</a:t>
            </a:r>
            <a:r>
              <a:rPr lang="en-US" altLang="zh-CN" dirty="0"/>
              <a:t>) </a:t>
            </a:r>
            <a:r>
              <a:rPr lang="en-US" altLang="zh-CN" dirty="0" err="1" smtClean="0"/>
              <a:t>pb.Response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zh-CN" altLang="en-US" dirty="0" smtClean="0"/>
              <a:t>新增： </a:t>
            </a:r>
            <a:r>
              <a:rPr lang="en-US" altLang="zh-CN" dirty="0" err="1" smtClean="0">
                <a:solidFill>
                  <a:srgbClr val="001934">
                    <a:lumMod val="50000"/>
                    <a:lumOff val="50000"/>
                  </a:srgbClr>
                </a:solidFill>
              </a:rPr>
              <a:t>GetFunctionAndParameters</a:t>
            </a:r>
            <a:r>
              <a:rPr lang="en-US" altLang="zh-CN" dirty="0"/>
              <a:t>() (</a:t>
            </a:r>
            <a:r>
              <a:rPr lang="en-US" altLang="zh-CN" dirty="0">
                <a:solidFill>
                  <a:srgbClr val="001934">
                    <a:lumMod val="50000"/>
                    <a:lumOff val="50000"/>
                  </a:srgbClr>
                </a:solidFill>
              </a:rPr>
              <a:t>string</a:t>
            </a:r>
            <a:r>
              <a:rPr lang="en-US" altLang="zh-CN" dirty="0"/>
              <a:t>, []</a:t>
            </a:r>
            <a:r>
              <a:rPr lang="en-US" altLang="zh-CN" dirty="0">
                <a:solidFill>
                  <a:srgbClr val="001934">
                    <a:lumMod val="50000"/>
                    <a:lumOff val="50000"/>
                  </a:srgbClr>
                </a:solidFill>
              </a:rPr>
              <a:t>string</a:t>
            </a:r>
            <a:r>
              <a:rPr lang="en-US" altLang="zh-CN" dirty="0" smtClean="0"/>
              <a:t>)</a:t>
            </a:r>
          </a:p>
          <a:p>
            <a:pPr>
              <a:spcAft>
                <a:spcPts val="600"/>
              </a:spcAft>
            </a:pPr>
            <a:r>
              <a:rPr lang="en-US" altLang="zh-CN" dirty="0" smtClean="0">
                <a:solidFill>
                  <a:srgbClr val="001934">
                    <a:lumMod val="50000"/>
                    <a:lumOff val="50000"/>
                  </a:srgbClr>
                </a:solidFill>
              </a:rPr>
              <a:t>            </a:t>
            </a:r>
            <a:r>
              <a:rPr lang="en-US" altLang="zh-CN" dirty="0" err="1" smtClean="0">
                <a:solidFill>
                  <a:srgbClr val="001934">
                    <a:lumMod val="50000"/>
                    <a:lumOff val="50000"/>
                  </a:srgbClr>
                </a:solidFill>
              </a:rPr>
              <a:t>PartialCompositeKeyQuery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objectType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001934">
                    <a:lumMod val="50000"/>
                    <a:lumOff val="50000"/>
                  </a:srgbClr>
                </a:solidFill>
              </a:rPr>
              <a:t>string</a:t>
            </a:r>
            <a:r>
              <a:rPr lang="en-US" altLang="zh-CN" dirty="0"/>
              <a:t>, keys []</a:t>
            </a:r>
            <a:r>
              <a:rPr lang="en-US" altLang="zh-CN" dirty="0">
                <a:solidFill>
                  <a:srgbClr val="001934">
                    <a:lumMod val="50000"/>
                    <a:lumOff val="50000"/>
                  </a:srgbClr>
                </a:solidFill>
              </a:rPr>
              <a:t>string</a:t>
            </a:r>
            <a:r>
              <a:rPr lang="en-US" altLang="zh-CN" dirty="0"/>
              <a:t>) (</a:t>
            </a:r>
            <a:r>
              <a:rPr lang="en-US" altLang="zh-CN" dirty="0" err="1"/>
              <a:t>StateQueryIteratorInterface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1934">
                    <a:lumMod val="50000"/>
                    <a:lumOff val="50000"/>
                  </a:srgbClr>
                </a:solidFill>
              </a:rPr>
              <a:t>error</a:t>
            </a:r>
            <a:r>
              <a:rPr lang="en-US" altLang="zh-CN" dirty="0" smtClean="0"/>
              <a:t>)</a:t>
            </a:r>
          </a:p>
          <a:p>
            <a:pPr>
              <a:spcAft>
                <a:spcPts val="600"/>
              </a:spcAft>
            </a:pPr>
            <a:r>
              <a:rPr lang="en-US" altLang="zh-CN" dirty="0" smtClean="0">
                <a:solidFill>
                  <a:srgbClr val="001934">
                    <a:lumMod val="50000"/>
                    <a:lumOff val="50000"/>
                  </a:srgbClr>
                </a:solidFill>
              </a:rPr>
              <a:t>            </a:t>
            </a:r>
            <a:r>
              <a:rPr lang="en-US" altLang="zh-CN" dirty="0" err="1" smtClean="0">
                <a:solidFill>
                  <a:srgbClr val="001934">
                    <a:lumMod val="50000"/>
                    <a:lumOff val="50000"/>
                  </a:srgbClr>
                </a:solidFill>
              </a:rPr>
              <a:t>CreateCompositeKey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objectType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001934">
                    <a:lumMod val="50000"/>
                    <a:lumOff val="50000"/>
                  </a:srgbClr>
                </a:solidFill>
              </a:rPr>
              <a:t>string</a:t>
            </a:r>
            <a:r>
              <a:rPr lang="en-US" altLang="zh-CN" dirty="0"/>
              <a:t>, attributes []</a:t>
            </a:r>
            <a:r>
              <a:rPr lang="en-US" altLang="zh-CN" dirty="0">
                <a:solidFill>
                  <a:srgbClr val="001934">
                    <a:lumMod val="50000"/>
                    <a:lumOff val="50000"/>
                  </a:srgbClr>
                </a:solidFill>
              </a:rPr>
              <a:t>string</a:t>
            </a:r>
            <a:r>
              <a:rPr lang="en-US" altLang="zh-CN" dirty="0"/>
              <a:t>) (</a:t>
            </a:r>
            <a:r>
              <a:rPr lang="en-US" altLang="zh-CN" dirty="0">
                <a:solidFill>
                  <a:srgbClr val="001934">
                    <a:lumMod val="50000"/>
                    <a:lumOff val="50000"/>
                  </a:srgbClr>
                </a:solidFill>
              </a:rPr>
              <a:t>string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1934">
                    <a:lumMod val="50000"/>
                    <a:lumOff val="50000"/>
                  </a:srgbClr>
                </a:solidFill>
              </a:rPr>
              <a:t>error</a:t>
            </a:r>
            <a:r>
              <a:rPr lang="en-US" altLang="zh-CN" dirty="0" smtClean="0"/>
              <a:t>)</a:t>
            </a:r>
          </a:p>
          <a:p>
            <a:pPr>
              <a:spcAft>
                <a:spcPts val="600"/>
              </a:spcAft>
            </a:pPr>
            <a:r>
              <a:rPr lang="en-US" altLang="zh-CN" dirty="0" smtClean="0">
                <a:solidFill>
                  <a:srgbClr val="001934">
                    <a:lumMod val="50000"/>
                    <a:lumOff val="50000"/>
                  </a:srgbClr>
                </a:solidFill>
              </a:rPr>
              <a:t>            </a:t>
            </a:r>
            <a:r>
              <a:rPr lang="en-US" altLang="zh-CN" dirty="0" err="1" smtClean="0">
                <a:solidFill>
                  <a:srgbClr val="001934">
                    <a:lumMod val="50000"/>
                    <a:lumOff val="50000"/>
                  </a:srgbClr>
                </a:solidFill>
              </a:rPr>
              <a:t>GetQueryResult</a:t>
            </a:r>
            <a:r>
              <a:rPr lang="en-US" altLang="zh-CN" dirty="0" smtClean="0"/>
              <a:t>(query </a:t>
            </a:r>
            <a:r>
              <a:rPr lang="en-US" altLang="zh-CN" dirty="0">
                <a:solidFill>
                  <a:srgbClr val="001934">
                    <a:lumMod val="50000"/>
                    <a:lumOff val="50000"/>
                  </a:srgbClr>
                </a:solidFill>
              </a:rPr>
              <a:t>string</a:t>
            </a:r>
            <a:r>
              <a:rPr lang="en-US" altLang="zh-CN" dirty="0"/>
              <a:t>) (</a:t>
            </a:r>
            <a:r>
              <a:rPr lang="en-US" altLang="zh-CN" dirty="0" err="1"/>
              <a:t>StateQueryIteratorInterface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1934">
                    <a:lumMod val="50000"/>
                    <a:lumOff val="50000"/>
                  </a:srgbClr>
                </a:solidFill>
              </a:rPr>
              <a:t>error</a:t>
            </a:r>
            <a:r>
              <a:rPr lang="en-US" altLang="zh-CN" dirty="0" smtClean="0"/>
              <a:t>)</a:t>
            </a:r>
          </a:p>
          <a:p>
            <a:pPr>
              <a:spcAft>
                <a:spcPts val="600"/>
              </a:spcAft>
            </a:pPr>
            <a:r>
              <a:rPr lang="en-US" altLang="zh-CN" dirty="0" smtClean="0">
                <a:solidFill>
                  <a:srgbClr val="001934">
                    <a:lumMod val="50000"/>
                    <a:lumOff val="50000"/>
                  </a:srgbClr>
                </a:solidFill>
              </a:rPr>
              <a:t>            </a:t>
            </a:r>
            <a:r>
              <a:rPr lang="en-US" altLang="zh-CN" dirty="0" err="1" smtClean="0">
                <a:solidFill>
                  <a:srgbClr val="001934">
                    <a:lumMod val="50000"/>
                    <a:lumOff val="50000"/>
                  </a:srgbClr>
                </a:solidFill>
              </a:rPr>
              <a:t>SplitCompositeKey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compositeKey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001934">
                    <a:lumMod val="50000"/>
                    <a:lumOff val="50000"/>
                  </a:srgbClr>
                </a:solidFill>
              </a:rPr>
              <a:t>string</a:t>
            </a:r>
            <a:r>
              <a:rPr lang="en-US" altLang="zh-CN" dirty="0"/>
              <a:t>) (</a:t>
            </a:r>
            <a:r>
              <a:rPr lang="en-US" altLang="zh-CN" dirty="0">
                <a:solidFill>
                  <a:srgbClr val="001934">
                    <a:lumMod val="50000"/>
                    <a:lumOff val="50000"/>
                  </a:srgbClr>
                </a:solidFill>
              </a:rPr>
              <a:t>string</a:t>
            </a:r>
            <a:r>
              <a:rPr lang="en-US" altLang="zh-CN" dirty="0"/>
              <a:t>, []</a:t>
            </a:r>
            <a:r>
              <a:rPr lang="en-US" altLang="zh-CN" dirty="0">
                <a:solidFill>
                  <a:srgbClr val="001934">
                    <a:lumMod val="50000"/>
                    <a:lumOff val="50000"/>
                  </a:srgbClr>
                </a:solidFill>
              </a:rPr>
              <a:t>string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1934">
                    <a:lumMod val="50000"/>
                    <a:lumOff val="50000"/>
                  </a:srgbClr>
                </a:solidFill>
              </a:rPr>
              <a:t>error</a:t>
            </a:r>
            <a:r>
              <a:rPr lang="en-US" altLang="zh-CN" dirty="0" smtClean="0"/>
              <a:t>)</a:t>
            </a:r>
          </a:p>
          <a:p>
            <a:pPr>
              <a:spcAft>
                <a:spcPts val="600"/>
              </a:spcAft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StateQueryIterator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en-US" altLang="zh-CN" dirty="0"/>
              <a:t>            </a:t>
            </a:r>
            <a:r>
              <a:rPr lang="en-US" altLang="zh-CN" dirty="0">
                <a:solidFill>
                  <a:srgbClr val="001934">
                    <a:lumMod val="50000"/>
                    <a:lumOff val="50000"/>
                  </a:srgbClr>
                </a:solidFill>
              </a:rPr>
              <a:t>Success</a:t>
            </a:r>
            <a:r>
              <a:rPr lang="en-US" altLang="zh-CN" dirty="0"/>
              <a:t>(payload</a:t>
            </a:r>
            <a:r>
              <a:rPr lang="en-US" altLang="zh-CN" dirty="0" smtClean="0"/>
              <a:t> </a:t>
            </a:r>
            <a:r>
              <a:rPr lang="en-US" altLang="zh-CN" dirty="0"/>
              <a:t>[]</a:t>
            </a:r>
            <a:r>
              <a:rPr lang="en-US" altLang="zh-CN" dirty="0">
                <a:solidFill>
                  <a:srgbClr val="001934">
                    <a:lumMod val="50000"/>
                    <a:lumOff val="50000"/>
                  </a:srgbClr>
                </a:solidFill>
              </a:rPr>
              <a:t>byte</a:t>
            </a:r>
            <a:r>
              <a:rPr lang="en-US" altLang="zh-CN" dirty="0"/>
              <a:t>) </a:t>
            </a:r>
            <a:r>
              <a:rPr lang="en-US" altLang="zh-CN" dirty="0" err="1" smtClean="0"/>
              <a:t>pb.Response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>
                <a:solidFill>
                  <a:srgbClr val="001934">
                    <a:lumMod val="50000"/>
                    <a:lumOff val="50000"/>
                  </a:srgbClr>
                </a:solidFill>
              </a:rPr>
              <a:t>Error</a:t>
            </a:r>
            <a:r>
              <a:rPr lang="en-US" altLang="zh-CN" dirty="0"/>
              <a:t>(</a:t>
            </a:r>
            <a:r>
              <a:rPr lang="en-US" altLang="zh-CN" dirty="0" err="1"/>
              <a:t>msg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001934">
                    <a:lumMod val="50000"/>
                    <a:lumOff val="50000"/>
                  </a:srgbClr>
                </a:solidFill>
              </a:rPr>
              <a:t>string</a:t>
            </a:r>
            <a:r>
              <a:rPr lang="en-US" altLang="zh-CN" dirty="0"/>
              <a:t>) </a:t>
            </a:r>
            <a:r>
              <a:rPr lang="en-US" altLang="zh-CN" dirty="0" err="1"/>
              <a:t>pb.Response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2587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00050" indent="-400050">
              <a:spcAft>
                <a:spcPts val="1800"/>
              </a:spcAft>
              <a:buFont typeface="+mj-ea"/>
              <a:buAutoNum type="ea1JpnChsDbPeriod"/>
            </a:pPr>
            <a:r>
              <a:rPr lang="en-US" altLang="zh-CN" dirty="0" smtClean="0"/>
              <a:t>Chaincode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pPr marL="400050" indent="-400050">
              <a:spcAft>
                <a:spcPts val="1800"/>
              </a:spcAft>
              <a:buFont typeface="+mj-ea"/>
              <a:buAutoNum type="ea1JpnChsDbPeriod"/>
            </a:pPr>
            <a:r>
              <a:rPr lang="zh-CN" altLang="en-US" dirty="0" smtClean="0"/>
              <a:t>如何编写</a:t>
            </a:r>
            <a:r>
              <a:rPr lang="en-US" altLang="zh-CN" dirty="0" smtClean="0"/>
              <a:t>Chaincode</a:t>
            </a:r>
            <a:endParaRPr lang="en-US" altLang="zh-CN" dirty="0" smtClean="0">
              <a:solidFill>
                <a:srgbClr val="081325"/>
              </a:solidFill>
            </a:endParaRPr>
          </a:p>
          <a:p>
            <a:pPr marL="400050" indent="-400050">
              <a:spcAft>
                <a:spcPts val="1800"/>
              </a:spcAft>
              <a:buFont typeface="+mj-ea"/>
              <a:buAutoNum type="ea1JpnChsDbPeriod"/>
            </a:pPr>
            <a:r>
              <a:rPr lang="zh-CN" altLang="en-US" dirty="0" smtClean="0"/>
              <a:t>如何调试</a:t>
            </a:r>
            <a:r>
              <a:rPr lang="en-US" altLang="zh-CN" dirty="0" smtClean="0"/>
              <a:t>Chaincode</a:t>
            </a:r>
          </a:p>
          <a:p>
            <a:pPr marL="400050" indent="-400050">
              <a:spcAft>
                <a:spcPts val="1800"/>
              </a:spcAft>
              <a:buFont typeface="+mj-ea"/>
              <a:buAutoNum type="ea1JpnChsDbPeriod"/>
            </a:pPr>
            <a:r>
              <a:rPr lang="en-US" altLang="zh-CN" dirty="0"/>
              <a:t>Fabric v1.0 </a:t>
            </a:r>
            <a:r>
              <a:rPr lang="en-US" altLang="zh-CN" dirty="0" smtClean="0"/>
              <a:t>Chaincode</a:t>
            </a:r>
            <a:r>
              <a:rPr lang="zh-CN" altLang="en-US" dirty="0"/>
              <a:t>开</a:t>
            </a:r>
            <a:r>
              <a:rPr lang="zh-CN" altLang="en-US" dirty="0" smtClean="0"/>
              <a:t>发介绍</a:t>
            </a:r>
            <a:endParaRPr lang="en-US" altLang="zh-CN" dirty="0"/>
          </a:p>
        </p:txBody>
      </p:sp>
      <p:pic>
        <p:nvPicPr>
          <p:cNvPr id="11" name="图片 49" descr="精选34（ww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34199" y="2552833"/>
            <a:ext cx="2509341" cy="1882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</a:t>
            </a:r>
            <a:r>
              <a:rPr lang="en-US" altLang="zh-CN" dirty="0" smtClean="0"/>
              <a:t>Fabric v1.0 Chaincode</a:t>
            </a:r>
            <a:r>
              <a:rPr lang="zh-CN" altLang="en-US" dirty="0" smtClean="0"/>
              <a:t>开发介绍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/>
              <a:t>Chaincode</a:t>
            </a:r>
            <a:r>
              <a:rPr lang="zh-CN" altLang="en-US" dirty="0"/>
              <a:t>编写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API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zh-CN" altLang="en-US" dirty="0" smtClean="0"/>
              <a:t>消失： 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操作相关</a:t>
            </a:r>
            <a:r>
              <a:rPr lang="en-US" altLang="zh-CN" dirty="0" smtClean="0"/>
              <a:t>API</a:t>
            </a:r>
          </a:p>
          <a:p>
            <a:pPr>
              <a:spcAft>
                <a:spcPts val="600"/>
              </a:spcAft>
            </a:pPr>
            <a:r>
              <a:rPr lang="en-US" altLang="zh-CN" dirty="0" smtClean="0">
                <a:solidFill>
                  <a:srgbClr val="001934">
                    <a:lumMod val="50000"/>
                    <a:lumOff val="50000"/>
                  </a:srgbClr>
                </a:solidFill>
              </a:rPr>
              <a:t>            </a:t>
            </a:r>
            <a:r>
              <a:rPr lang="en-US" altLang="zh-CN" dirty="0" err="1" smtClean="0">
                <a:solidFill>
                  <a:srgbClr val="001934">
                    <a:lumMod val="50000"/>
                    <a:lumOff val="50000"/>
                  </a:srgbClr>
                </a:solidFill>
              </a:rPr>
              <a:t>QueryChaincode</a:t>
            </a:r>
            <a:r>
              <a:rPr lang="en-US" altLang="zh-CN" dirty="0" smtClean="0">
                <a:solidFill>
                  <a:prstClr val="white"/>
                </a:solidFill>
              </a:rPr>
              <a:t>()</a:t>
            </a:r>
          </a:p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001934">
                    <a:lumMod val="50000"/>
                    <a:lumOff val="50000"/>
                  </a:srgbClr>
                </a:solidFill>
              </a:rPr>
              <a:t>       </a:t>
            </a:r>
            <a:r>
              <a:rPr lang="en-US" altLang="zh-CN" dirty="0" smtClean="0">
                <a:solidFill>
                  <a:srgbClr val="001934">
                    <a:lumMod val="50000"/>
                    <a:lumOff val="50000"/>
                  </a:srgbClr>
                </a:solidFill>
              </a:rPr>
              <a:t>     </a:t>
            </a:r>
            <a:r>
              <a:rPr lang="en-US" altLang="zh-CN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ReadCertAttribute</a:t>
            </a:r>
            <a:r>
              <a:rPr lang="en-US" altLang="zh-CN" dirty="0" smtClean="0"/>
              <a:t>()</a:t>
            </a:r>
          </a:p>
          <a:p>
            <a:pPr>
              <a:spcAft>
                <a:spcPts val="600"/>
              </a:spcAft>
            </a:pPr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           </a:t>
            </a:r>
            <a:r>
              <a:rPr lang="en-US" altLang="zh-CN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VerifyAttribute</a:t>
            </a:r>
            <a:r>
              <a:rPr lang="en-US" altLang="zh-CN" dirty="0" smtClean="0"/>
              <a:t>()</a:t>
            </a:r>
          </a:p>
          <a:p>
            <a:pPr>
              <a:spcAft>
                <a:spcPts val="600"/>
              </a:spcAft>
            </a:pPr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           </a:t>
            </a:r>
            <a:r>
              <a:rPr lang="en-US" altLang="zh-CN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VerifyAttributes</a:t>
            </a:r>
            <a:r>
              <a:rPr lang="en-US" altLang="zh-CN" dirty="0"/>
              <a:t>()</a:t>
            </a:r>
          </a:p>
          <a:p>
            <a:pPr>
              <a:spcAft>
                <a:spcPts val="600"/>
              </a:spcAft>
            </a:pPr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           </a:t>
            </a:r>
            <a:r>
              <a:rPr lang="en-US" altLang="zh-CN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VerifySignature</a:t>
            </a:r>
            <a:r>
              <a:rPr lang="en-US" altLang="zh-C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3689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/>
              <a:t>Fabric v1.0 Chaincode</a:t>
            </a:r>
            <a:r>
              <a:rPr lang="zh-CN" altLang="en-US" dirty="0"/>
              <a:t>开发介绍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 smtClean="0"/>
              <a:t>Chaincode</a:t>
            </a:r>
            <a:r>
              <a:rPr lang="zh-CN" altLang="en-US" dirty="0"/>
              <a:t>调试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-compose</a:t>
            </a:r>
            <a:r>
              <a:rPr lang="zh-CN" altLang="en-US" dirty="0" smtClean="0"/>
              <a:t>快速搭建开发环境</a:t>
            </a:r>
            <a:endParaRPr lang="en-US" altLang="zh-CN" dirty="0" smtClean="0"/>
          </a:p>
          <a:p>
            <a:pPr lvl="1" indent="0">
              <a:buNone/>
            </a:pPr>
            <a:r>
              <a:rPr lang="en-US" dirty="0">
                <a:hlinkClick r:id="rId2"/>
              </a:rPr>
              <a:t>http://hyperledger-fabric.readthedocs.io/en/latest/asset_setup.html</a:t>
            </a:r>
            <a:endParaRPr lang="en-US" dirty="0" smtClean="0"/>
          </a:p>
          <a:p>
            <a:pPr lvl="1" indent="0">
              <a:buNone/>
            </a:pPr>
            <a:r>
              <a:rPr lang="en-US" dirty="0" smtClean="0"/>
              <a:t>3 peer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 </a:t>
            </a:r>
            <a:r>
              <a:rPr lang="en-US" altLang="zh-CN" dirty="0" err="1" smtClean="0"/>
              <a:t>orderer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 cli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 fabric-</a:t>
            </a:r>
            <a:r>
              <a:rPr lang="en-US" altLang="zh-CN" dirty="0" err="1" smtClean="0"/>
              <a:t>ca</a:t>
            </a:r>
            <a:endParaRPr lang="en-US" altLang="zh-CN" dirty="0" smtClean="0"/>
          </a:p>
          <a:p>
            <a:pPr marL="285750" lvl="1">
              <a:spcAft>
                <a:spcPts val="1000"/>
              </a:spcAft>
              <a:buFont typeface="Wingdings" panose="05000000000000000000" pitchFamily="2" charset="2"/>
              <a:buChar char="l"/>
            </a:pPr>
            <a:r>
              <a:rPr lang="zh-CN" altLang="en-US" dirty="0" smtClean="0"/>
              <a:t>进</a:t>
            </a:r>
            <a:r>
              <a:rPr lang="zh-CN" altLang="en-US" dirty="0"/>
              <a:t>入</a:t>
            </a:r>
            <a:r>
              <a:rPr lang="en-US" altLang="zh-CN" dirty="0"/>
              <a:t>cli</a:t>
            </a:r>
            <a:r>
              <a:rPr lang="zh-CN" altLang="en-US" dirty="0"/>
              <a:t>容</a:t>
            </a:r>
            <a:r>
              <a:rPr lang="zh-CN" altLang="en-US" dirty="0" smtClean="0"/>
              <a:t>器，并设置相关环境变量</a:t>
            </a:r>
            <a:endParaRPr lang="en-US" altLang="zh-CN" dirty="0" smtClean="0"/>
          </a:p>
          <a:p>
            <a:pPr lvl="1" indent="0">
              <a:buNone/>
            </a:pPr>
            <a:r>
              <a:rPr lang="en-US" altLang="zh-CN" dirty="0" err="1">
                <a:solidFill>
                  <a:srgbClr val="2DE33E"/>
                </a:solidFill>
              </a:rPr>
              <a:t>docker</a:t>
            </a:r>
            <a:r>
              <a:rPr lang="en-US" altLang="zh-CN" dirty="0">
                <a:solidFill>
                  <a:srgbClr val="2DE33E"/>
                </a:solidFill>
              </a:rPr>
              <a:t> exec -it cli bash</a:t>
            </a:r>
          </a:p>
          <a:p>
            <a:pPr lvl="1" indent="0">
              <a:buNone/>
            </a:pPr>
            <a:r>
              <a:rPr lang="en-US" altLang="zh-CN" dirty="0" smtClean="0">
                <a:solidFill>
                  <a:srgbClr val="2DE33E"/>
                </a:solidFill>
              </a:rPr>
              <a:t>export </a:t>
            </a:r>
            <a:r>
              <a:rPr lang="en-US" altLang="zh-CN" dirty="0">
                <a:solidFill>
                  <a:srgbClr val="2DE33E"/>
                </a:solidFill>
              </a:rPr>
              <a:t>CORE_PEER_COMMITTER_LEDGER_ORDERER=orderer:7050</a:t>
            </a:r>
          </a:p>
          <a:p>
            <a:pPr marL="285750" lvl="1">
              <a:spcAft>
                <a:spcPts val="1000"/>
              </a:spcAft>
              <a:buFont typeface="Wingdings" panose="05000000000000000000" pitchFamily="2" charset="2"/>
              <a:buChar char="l"/>
            </a:pPr>
            <a:r>
              <a:rPr lang="zh-CN" altLang="en-US" dirty="0" smtClean="0"/>
              <a:t>创</a:t>
            </a:r>
            <a:r>
              <a:rPr lang="zh-CN" altLang="en-US" dirty="0"/>
              <a:t>建</a:t>
            </a:r>
            <a:r>
              <a:rPr lang="en-US" altLang="zh-CN" dirty="0"/>
              <a:t>Channel</a:t>
            </a:r>
            <a:r>
              <a:rPr lang="zh-CN" altLang="en-US" dirty="0"/>
              <a:t>（可选，默认为</a:t>
            </a:r>
            <a:r>
              <a:rPr lang="en-US" altLang="zh-CN" dirty="0" err="1"/>
              <a:t>testchainid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indent="0">
              <a:buNone/>
            </a:pPr>
            <a:r>
              <a:rPr lang="en-US" altLang="zh-CN" dirty="0">
                <a:solidFill>
                  <a:srgbClr val="2DE33E"/>
                </a:solidFill>
              </a:rPr>
              <a:t>peer channel create -c myc2</a:t>
            </a:r>
          </a:p>
        </p:txBody>
      </p:sp>
    </p:spTree>
    <p:extLst>
      <p:ext uri="{BB962C8B-B14F-4D97-AF65-F5344CB8AC3E}">
        <p14:creationId xmlns:p14="http://schemas.microsoft.com/office/powerpoint/2010/main" val="131523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/>
              <a:t>Fabric v1.0 Chaincode</a:t>
            </a:r>
            <a:r>
              <a:rPr lang="zh-CN" altLang="en-US" dirty="0"/>
              <a:t>开发介绍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lvl="1">
              <a:spcAft>
                <a:spcPts val="1000"/>
              </a:spcAft>
              <a:buFont typeface="Wingdings" panose="05000000000000000000" pitchFamily="2" charset="2"/>
              <a:buChar char="l"/>
            </a:pPr>
            <a:r>
              <a:rPr lang="zh-CN" altLang="en-US" dirty="0" smtClean="0"/>
              <a:t>加</a:t>
            </a:r>
            <a:r>
              <a:rPr lang="zh-CN" altLang="en-US" dirty="0"/>
              <a:t>入</a:t>
            </a:r>
            <a:r>
              <a:rPr lang="en-US" altLang="zh-CN" dirty="0"/>
              <a:t>peer</a:t>
            </a:r>
            <a:r>
              <a:rPr lang="zh-CN" altLang="en-US" dirty="0"/>
              <a:t>结点到新的</a:t>
            </a:r>
            <a:r>
              <a:rPr lang="en-US" altLang="zh-CN" dirty="0"/>
              <a:t>channel</a:t>
            </a:r>
          </a:p>
          <a:p>
            <a:pPr lvl="1" indent="0">
              <a:buNone/>
            </a:pPr>
            <a:r>
              <a:rPr lang="en-US" altLang="zh-CN" dirty="0" smtClean="0">
                <a:solidFill>
                  <a:srgbClr val="2DE33E"/>
                </a:solidFill>
              </a:rPr>
              <a:t>CORE_PEER_ADDRESS=peer0:7051 peer </a:t>
            </a:r>
            <a:r>
              <a:rPr lang="en-US" altLang="zh-CN" dirty="0">
                <a:solidFill>
                  <a:srgbClr val="2DE33E"/>
                </a:solidFill>
              </a:rPr>
              <a:t>channel join -b myc2.block</a:t>
            </a:r>
          </a:p>
          <a:p>
            <a:pPr marL="285750" lvl="1">
              <a:spcAft>
                <a:spcPts val="100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部署</a:t>
            </a:r>
            <a:r>
              <a:rPr lang="en-US" altLang="zh-CN" dirty="0"/>
              <a:t>Chaincode</a:t>
            </a:r>
          </a:p>
          <a:p>
            <a:pPr lvl="1" indent="0">
              <a:buNone/>
            </a:pPr>
            <a:r>
              <a:rPr lang="en-US" altLang="zh-CN" dirty="0" smtClean="0">
                <a:solidFill>
                  <a:srgbClr val="2DE33E"/>
                </a:solidFill>
              </a:rPr>
              <a:t>CORE_PEER_ADDRESS=peer0:7051 peer </a:t>
            </a:r>
            <a:r>
              <a:rPr lang="en-US" altLang="zh-CN" dirty="0">
                <a:solidFill>
                  <a:srgbClr val="2DE33E"/>
                </a:solidFill>
              </a:rPr>
              <a:t>chaincode deploy 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-C myc2 </a:t>
            </a:r>
            <a:r>
              <a:rPr lang="en-US" altLang="zh-CN" dirty="0">
                <a:solidFill>
                  <a:srgbClr val="2DE33E"/>
                </a:solidFill>
              </a:rPr>
              <a:t>-n </a:t>
            </a:r>
            <a:r>
              <a:rPr lang="en-US" altLang="zh-CN" dirty="0" err="1">
                <a:solidFill>
                  <a:srgbClr val="2DE33E"/>
                </a:solidFill>
              </a:rPr>
              <a:t>mycc</a:t>
            </a:r>
            <a:r>
              <a:rPr lang="en-US" altLang="zh-CN" dirty="0">
                <a:solidFill>
                  <a:srgbClr val="2DE33E"/>
                </a:solidFill>
              </a:rPr>
              <a:t> -p github.com/</a:t>
            </a:r>
            <a:r>
              <a:rPr lang="en-US" altLang="zh-CN" dirty="0" err="1">
                <a:solidFill>
                  <a:srgbClr val="2DE33E"/>
                </a:solidFill>
              </a:rPr>
              <a:t>hyperledger</a:t>
            </a:r>
            <a:r>
              <a:rPr lang="en-US" altLang="zh-CN" dirty="0">
                <a:solidFill>
                  <a:srgbClr val="2DE33E"/>
                </a:solidFill>
              </a:rPr>
              <a:t>/fabric/examples -c '{"</a:t>
            </a:r>
            <a:r>
              <a:rPr lang="en-US" altLang="zh-CN" dirty="0" err="1">
                <a:solidFill>
                  <a:srgbClr val="2DE33E"/>
                </a:solidFill>
              </a:rPr>
              <a:t>Args</a:t>
            </a:r>
            <a:r>
              <a:rPr lang="en-US" altLang="zh-CN" dirty="0">
                <a:solidFill>
                  <a:srgbClr val="2DE33E"/>
                </a:solidFill>
              </a:rPr>
              <a:t>":["init","a","100","b","200"]}‘</a:t>
            </a:r>
          </a:p>
          <a:p>
            <a:pPr marL="285750" lvl="1">
              <a:spcAft>
                <a:spcPts val="100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调用</a:t>
            </a:r>
            <a:r>
              <a:rPr lang="en-US" altLang="zh-CN" dirty="0"/>
              <a:t>Chaincode</a:t>
            </a:r>
          </a:p>
          <a:p>
            <a:pPr lvl="1" indent="0">
              <a:buNone/>
            </a:pPr>
            <a:r>
              <a:rPr lang="en-US" altLang="zh-CN" dirty="0" smtClean="0">
                <a:solidFill>
                  <a:srgbClr val="2DE33E"/>
                </a:solidFill>
              </a:rPr>
              <a:t>CORE_PEER_ADDRESS=peer0:7051 peer </a:t>
            </a:r>
            <a:r>
              <a:rPr lang="en-US" altLang="zh-CN" dirty="0">
                <a:solidFill>
                  <a:srgbClr val="2DE33E"/>
                </a:solidFill>
              </a:rPr>
              <a:t>chaincode invoke 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-C myc2 </a:t>
            </a:r>
            <a:r>
              <a:rPr lang="en-US" altLang="zh-CN" dirty="0">
                <a:solidFill>
                  <a:srgbClr val="2DE33E"/>
                </a:solidFill>
              </a:rPr>
              <a:t>-n </a:t>
            </a:r>
            <a:r>
              <a:rPr lang="en-US" altLang="zh-CN" dirty="0" err="1">
                <a:solidFill>
                  <a:srgbClr val="2DE33E"/>
                </a:solidFill>
              </a:rPr>
              <a:t>mycc</a:t>
            </a:r>
            <a:r>
              <a:rPr lang="en-US" altLang="zh-CN" dirty="0">
                <a:solidFill>
                  <a:srgbClr val="2DE33E"/>
                </a:solidFill>
              </a:rPr>
              <a:t> -c '{"function":"invoke","</a:t>
            </a:r>
            <a:r>
              <a:rPr lang="en-US" altLang="zh-CN" dirty="0" err="1">
                <a:solidFill>
                  <a:srgbClr val="2DE33E"/>
                </a:solidFill>
              </a:rPr>
              <a:t>Args</a:t>
            </a:r>
            <a:r>
              <a:rPr lang="en-US" altLang="zh-CN" dirty="0">
                <a:solidFill>
                  <a:srgbClr val="2DE33E"/>
                </a:solidFill>
              </a:rPr>
              <a:t>":["move","a","b","10"]}‘</a:t>
            </a:r>
          </a:p>
          <a:p>
            <a:pPr marL="285750" lvl="1">
              <a:spcAft>
                <a:spcPts val="100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查询</a:t>
            </a:r>
            <a:r>
              <a:rPr lang="en-US" altLang="zh-CN" dirty="0"/>
              <a:t>Chaincode</a:t>
            </a:r>
          </a:p>
          <a:p>
            <a:pPr lvl="1" indent="0">
              <a:buNone/>
            </a:pPr>
            <a:r>
              <a:rPr lang="en-US" altLang="zh-CN" dirty="0" smtClean="0">
                <a:solidFill>
                  <a:srgbClr val="2DE33E"/>
                </a:solidFill>
              </a:rPr>
              <a:t>CORE_PEER_ADDRESS=peer0:7051 peer </a:t>
            </a:r>
            <a:r>
              <a:rPr lang="en-US" altLang="zh-CN" dirty="0">
                <a:solidFill>
                  <a:srgbClr val="2DE33E"/>
                </a:solidFill>
              </a:rPr>
              <a:t>chaincode query 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-C myc2 </a:t>
            </a:r>
            <a:r>
              <a:rPr lang="en-US" altLang="zh-CN" dirty="0">
                <a:solidFill>
                  <a:srgbClr val="2DE33E"/>
                </a:solidFill>
              </a:rPr>
              <a:t>-n </a:t>
            </a:r>
            <a:r>
              <a:rPr lang="en-US" altLang="zh-CN" dirty="0" err="1">
                <a:solidFill>
                  <a:srgbClr val="2DE33E"/>
                </a:solidFill>
              </a:rPr>
              <a:t>mycc</a:t>
            </a:r>
            <a:r>
              <a:rPr lang="en-US" altLang="zh-CN" dirty="0">
                <a:solidFill>
                  <a:srgbClr val="2DE33E"/>
                </a:solidFill>
              </a:rPr>
              <a:t> -c '{"function":"invoke","</a:t>
            </a:r>
            <a:r>
              <a:rPr lang="en-US" altLang="zh-CN" dirty="0" err="1">
                <a:solidFill>
                  <a:srgbClr val="2DE33E"/>
                </a:solidFill>
              </a:rPr>
              <a:t>Args</a:t>
            </a:r>
            <a:r>
              <a:rPr lang="en-US" altLang="zh-CN" dirty="0">
                <a:solidFill>
                  <a:srgbClr val="2DE33E"/>
                </a:solidFill>
              </a:rPr>
              <a:t>":["</a:t>
            </a:r>
            <a:r>
              <a:rPr lang="en-US" altLang="zh-CN" dirty="0" err="1">
                <a:solidFill>
                  <a:srgbClr val="2DE33E"/>
                </a:solidFill>
              </a:rPr>
              <a:t>query","a</a:t>
            </a:r>
            <a:r>
              <a:rPr lang="en-US" altLang="zh-CN" dirty="0">
                <a:solidFill>
                  <a:srgbClr val="2DE33E"/>
                </a:solidFill>
              </a:rPr>
              <a:t>"]}'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2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09994" y="1187008"/>
            <a:ext cx="146386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END</a:t>
            </a:r>
            <a:endParaRPr lang="en-US" altLang="zh-CN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00000" y="2295004"/>
            <a:ext cx="188385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谢谢</a:t>
            </a:r>
            <a:endParaRPr lang="en-US" altLang="zh-CN" sz="6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998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附录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/>
              <a:t>手</a:t>
            </a:r>
            <a:r>
              <a:rPr lang="zh-CN" altLang="en-US" dirty="0" smtClean="0"/>
              <a:t>工搭建基于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的开发环境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设置环境变量</a:t>
            </a:r>
            <a:endParaRPr lang="en-US" altLang="zh-CN" dirty="0" smtClean="0"/>
          </a:p>
          <a:p>
            <a:pPr lvl="1" indent="0">
              <a:buNone/>
            </a:pPr>
            <a:r>
              <a:rPr lang="en-US" altLang="zh-CN" dirty="0">
                <a:solidFill>
                  <a:srgbClr val="2DE33E"/>
                </a:solidFill>
              </a:rPr>
              <a:t>export FABRIC_WORK_DIR=&lt;your working directory&gt;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下载相关文件</a:t>
            </a:r>
            <a:endParaRPr lang="en-US" altLang="zh-CN" dirty="0"/>
          </a:p>
          <a:p>
            <a:pPr lvl="1" indent="0">
              <a:buNone/>
            </a:pPr>
            <a:r>
              <a:rPr lang="en-US" altLang="zh-CN" dirty="0" smtClean="0">
                <a:solidFill>
                  <a:srgbClr val="2DE33E"/>
                </a:solidFill>
              </a:rPr>
              <a:t>cd </a:t>
            </a:r>
            <a:r>
              <a:rPr lang="en-US" altLang="zh-CN" dirty="0">
                <a:solidFill>
                  <a:srgbClr val="2DE33E"/>
                </a:solidFill>
              </a:rPr>
              <a:t>$FABRIC_WORK_DIR</a:t>
            </a:r>
          </a:p>
          <a:p>
            <a:pPr lvl="1" indent="0">
              <a:buNone/>
            </a:pPr>
            <a:r>
              <a:rPr lang="en-US" dirty="0">
                <a:solidFill>
                  <a:srgbClr val="2DE33E"/>
                </a:solidFill>
              </a:rPr>
              <a:t>curl -L https://raw.githubusercontent.com/hyperledger/fabric/master/examples/sfhackfest/sfhackfest.tar.gz -o sfhackfest.tar.gz 2&gt; /</a:t>
            </a:r>
            <a:r>
              <a:rPr lang="en-US" dirty="0" err="1">
                <a:solidFill>
                  <a:srgbClr val="2DE33E"/>
                </a:solidFill>
              </a:rPr>
              <a:t>dev</a:t>
            </a:r>
            <a:r>
              <a:rPr lang="en-US" dirty="0">
                <a:solidFill>
                  <a:srgbClr val="2DE33E"/>
                </a:solidFill>
              </a:rPr>
              <a:t>/null;  tar -</a:t>
            </a:r>
            <a:r>
              <a:rPr lang="en-US" dirty="0" err="1">
                <a:solidFill>
                  <a:srgbClr val="2DE33E"/>
                </a:solidFill>
              </a:rPr>
              <a:t>xvf</a:t>
            </a:r>
            <a:r>
              <a:rPr lang="en-US" dirty="0">
                <a:solidFill>
                  <a:srgbClr val="2DE33E"/>
                </a:solidFill>
              </a:rPr>
              <a:t> sfhackfest.tar.gz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启动</a:t>
            </a:r>
            <a:r>
              <a:rPr lang="en-US" altLang="zh-CN" dirty="0"/>
              <a:t>fabric-</a:t>
            </a:r>
            <a:r>
              <a:rPr lang="en-US" altLang="zh-CN" dirty="0" err="1"/>
              <a:t>ca</a:t>
            </a:r>
            <a:r>
              <a:rPr lang="zh-CN" altLang="en-US" dirty="0"/>
              <a:t>结点</a:t>
            </a:r>
            <a:endParaRPr lang="en-US" altLang="zh-CN" dirty="0"/>
          </a:p>
          <a:p>
            <a:pPr lvl="1" indent="0">
              <a:buNone/>
            </a:pPr>
            <a:r>
              <a:rPr lang="en-US" dirty="0" err="1">
                <a:solidFill>
                  <a:srgbClr val="2DE33E"/>
                </a:solidFill>
              </a:rPr>
              <a:t>docker</a:t>
            </a:r>
            <a:r>
              <a:rPr lang="en-US" dirty="0">
                <a:solidFill>
                  <a:srgbClr val="2DE33E"/>
                </a:solidFill>
              </a:rPr>
              <a:t> run --</a:t>
            </a:r>
            <a:r>
              <a:rPr lang="en-US" dirty="0" err="1">
                <a:solidFill>
                  <a:srgbClr val="2DE33E"/>
                </a:solidFill>
              </a:rPr>
              <a:t>rm</a:t>
            </a:r>
            <a:r>
              <a:rPr lang="en-US" dirty="0">
                <a:solidFill>
                  <a:srgbClr val="2DE33E"/>
                </a:solidFill>
              </a:rPr>
              <a:t> -it --name=</a:t>
            </a:r>
            <a:r>
              <a:rPr lang="en-US" dirty="0" err="1">
                <a:solidFill>
                  <a:srgbClr val="2DE33E"/>
                </a:solidFill>
              </a:rPr>
              <a:t>ca</a:t>
            </a:r>
            <a:r>
              <a:rPr lang="en-US" dirty="0">
                <a:solidFill>
                  <a:srgbClr val="2DE33E"/>
                </a:solidFill>
              </a:rPr>
              <a:t> -e CA_CERTIFICATE=peerOrg0_cert.pem -e CA_KEY_CERTIFICATE=peerOrg0_pk.pem -v</a:t>
            </a:r>
            <a:r>
              <a:rPr lang="en-US" dirty="0" smtClean="0">
                <a:solidFill>
                  <a:srgbClr val="2DE33E"/>
                </a:solidFill>
              </a:rPr>
              <a:t>=</a:t>
            </a:r>
            <a:r>
              <a:rPr lang="en-US" altLang="zh-CN" dirty="0">
                <a:solidFill>
                  <a:srgbClr val="2DE33E"/>
                </a:solidFill>
              </a:rPr>
              <a:t> $</a:t>
            </a:r>
            <a:r>
              <a:rPr lang="en-US" altLang="zh-CN" dirty="0" smtClean="0">
                <a:solidFill>
                  <a:srgbClr val="2DE33E"/>
                </a:solidFill>
              </a:rPr>
              <a:t>FABRIC_WORK_DIR</a:t>
            </a:r>
            <a:r>
              <a:rPr lang="en-US" dirty="0" smtClean="0">
                <a:solidFill>
                  <a:srgbClr val="2DE33E"/>
                </a:solidFill>
              </a:rPr>
              <a:t>/</a:t>
            </a:r>
            <a:r>
              <a:rPr lang="en-US" dirty="0" err="1" smtClean="0">
                <a:solidFill>
                  <a:srgbClr val="2DE33E"/>
                </a:solidFill>
              </a:rPr>
              <a:t>tmp</a:t>
            </a:r>
            <a:r>
              <a:rPr lang="en-US" dirty="0" smtClean="0">
                <a:solidFill>
                  <a:srgbClr val="2DE33E"/>
                </a:solidFill>
              </a:rPr>
              <a:t>/</a:t>
            </a:r>
            <a:r>
              <a:rPr lang="en-US" dirty="0" err="1" smtClean="0">
                <a:solidFill>
                  <a:srgbClr val="2DE33E"/>
                </a:solidFill>
              </a:rPr>
              <a:t>ca</a:t>
            </a:r>
            <a:r>
              <a:rPr lang="en-US" dirty="0">
                <a:solidFill>
                  <a:srgbClr val="2DE33E"/>
                </a:solidFill>
              </a:rPr>
              <a:t>:/.fabric-</a:t>
            </a:r>
            <a:r>
              <a:rPr lang="en-US" dirty="0" err="1">
                <a:solidFill>
                  <a:srgbClr val="2DE33E"/>
                </a:solidFill>
              </a:rPr>
              <a:t>ca</a:t>
            </a:r>
            <a:r>
              <a:rPr lang="en-US" dirty="0">
                <a:solidFill>
                  <a:srgbClr val="2DE33E"/>
                </a:solidFill>
              </a:rPr>
              <a:t> -p=8054:7054 sfhackfest22017/fabric-ca:x86_64-0.7.0-snapshot-6294c57 </a:t>
            </a:r>
            <a:r>
              <a:rPr lang="en-US" dirty="0" err="1">
                <a:solidFill>
                  <a:srgbClr val="2DE33E"/>
                </a:solidFill>
              </a:rPr>
              <a:t>sh</a:t>
            </a:r>
            <a:r>
              <a:rPr lang="en-US" dirty="0">
                <a:solidFill>
                  <a:srgbClr val="2DE33E"/>
                </a:solidFill>
              </a:rPr>
              <a:t> -c 'sleep 10; fabric-</a:t>
            </a:r>
            <a:r>
              <a:rPr lang="en-US" dirty="0" err="1">
                <a:solidFill>
                  <a:srgbClr val="2DE33E"/>
                </a:solidFill>
              </a:rPr>
              <a:t>ca</a:t>
            </a:r>
            <a:r>
              <a:rPr lang="en-US" dirty="0">
                <a:solidFill>
                  <a:srgbClr val="2DE33E"/>
                </a:solidFill>
              </a:rPr>
              <a:t> server start -</a:t>
            </a:r>
            <a:r>
              <a:rPr lang="en-US" dirty="0" err="1">
                <a:solidFill>
                  <a:srgbClr val="2DE33E"/>
                </a:solidFill>
              </a:rPr>
              <a:t>ca</a:t>
            </a:r>
            <a:r>
              <a:rPr lang="en-US" dirty="0">
                <a:solidFill>
                  <a:srgbClr val="2DE33E"/>
                </a:solidFill>
              </a:rPr>
              <a:t> /.fabric-</a:t>
            </a:r>
            <a:r>
              <a:rPr lang="en-US" dirty="0" err="1">
                <a:solidFill>
                  <a:srgbClr val="2DE33E"/>
                </a:solidFill>
              </a:rPr>
              <a:t>ca</a:t>
            </a:r>
            <a:r>
              <a:rPr lang="en-US" dirty="0">
                <a:solidFill>
                  <a:srgbClr val="2DE33E"/>
                </a:solidFill>
              </a:rPr>
              <a:t>/$$CA_CERTIFICATE -</a:t>
            </a:r>
            <a:r>
              <a:rPr lang="en-US" dirty="0" err="1">
                <a:solidFill>
                  <a:srgbClr val="2DE33E"/>
                </a:solidFill>
              </a:rPr>
              <a:t>ca</a:t>
            </a:r>
            <a:r>
              <a:rPr lang="en-US" dirty="0">
                <a:solidFill>
                  <a:srgbClr val="2DE33E"/>
                </a:solidFill>
              </a:rPr>
              <a:t>-key /.fabric-</a:t>
            </a:r>
            <a:r>
              <a:rPr lang="en-US" dirty="0" err="1">
                <a:solidFill>
                  <a:srgbClr val="2DE33E"/>
                </a:solidFill>
              </a:rPr>
              <a:t>ca</a:t>
            </a:r>
            <a:r>
              <a:rPr lang="en-US" dirty="0">
                <a:solidFill>
                  <a:srgbClr val="2DE33E"/>
                </a:solidFill>
              </a:rPr>
              <a:t>/$$CA_KEY_CERTIFICATE -</a:t>
            </a:r>
            <a:r>
              <a:rPr lang="en-US" dirty="0" err="1">
                <a:solidFill>
                  <a:srgbClr val="2DE33E"/>
                </a:solidFill>
              </a:rPr>
              <a:t>config</a:t>
            </a:r>
            <a:r>
              <a:rPr lang="en-US" dirty="0">
                <a:solidFill>
                  <a:srgbClr val="2DE33E"/>
                </a:solidFill>
              </a:rPr>
              <a:t> /</a:t>
            </a:r>
            <a:r>
              <a:rPr lang="en-US" dirty="0" err="1">
                <a:solidFill>
                  <a:srgbClr val="2DE33E"/>
                </a:solidFill>
              </a:rPr>
              <a:t>etc</a:t>
            </a:r>
            <a:r>
              <a:rPr lang="en-US" dirty="0">
                <a:solidFill>
                  <a:srgbClr val="2DE33E"/>
                </a:solidFill>
              </a:rPr>
              <a:t>/</a:t>
            </a:r>
            <a:r>
              <a:rPr lang="en-US" dirty="0" err="1">
                <a:solidFill>
                  <a:srgbClr val="2DE33E"/>
                </a:solidFill>
              </a:rPr>
              <a:t>hyperledger</a:t>
            </a:r>
            <a:r>
              <a:rPr lang="en-US" dirty="0">
                <a:solidFill>
                  <a:srgbClr val="2DE33E"/>
                </a:solidFill>
              </a:rPr>
              <a:t>/fabric-</a:t>
            </a:r>
            <a:r>
              <a:rPr lang="en-US" dirty="0" err="1">
                <a:solidFill>
                  <a:srgbClr val="2DE33E"/>
                </a:solidFill>
              </a:rPr>
              <a:t>ca</a:t>
            </a:r>
            <a:r>
              <a:rPr lang="en-US" dirty="0">
                <a:solidFill>
                  <a:srgbClr val="2DE33E"/>
                </a:solidFill>
              </a:rPr>
              <a:t>/server-</a:t>
            </a:r>
            <a:r>
              <a:rPr lang="en-US" dirty="0" err="1">
                <a:solidFill>
                  <a:srgbClr val="2DE33E"/>
                </a:solidFill>
              </a:rPr>
              <a:t>config.json</a:t>
            </a:r>
            <a:r>
              <a:rPr lang="en-US" dirty="0">
                <a:solidFill>
                  <a:srgbClr val="2DE33E"/>
                </a:solidFill>
              </a:rPr>
              <a:t> -address "0.0.0.0"'</a:t>
            </a:r>
          </a:p>
        </p:txBody>
      </p:sp>
    </p:spTree>
    <p:extLst>
      <p:ext uri="{BB962C8B-B14F-4D97-AF65-F5344CB8AC3E}">
        <p14:creationId xmlns:p14="http://schemas.microsoft.com/office/powerpoint/2010/main" val="422858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  <a:r>
              <a:rPr lang="en-US" altLang="zh-CN" dirty="0"/>
              <a:t> – </a:t>
            </a:r>
            <a:r>
              <a:rPr lang="zh-CN" altLang="en-US" dirty="0"/>
              <a:t>手工搭建基于</a:t>
            </a:r>
            <a:r>
              <a:rPr lang="en-US" altLang="zh-CN" dirty="0"/>
              <a:t>Docker</a:t>
            </a:r>
            <a:r>
              <a:rPr lang="zh-CN" altLang="en-US" dirty="0"/>
              <a:t>的开发环境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启动</a:t>
            </a:r>
            <a:r>
              <a:rPr lang="en-US" altLang="zh-CN" dirty="0" err="1"/>
              <a:t>orderer</a:t>
            </a:r>
            <a:r>
              <a:rPr lang="zh-CN" altLang="en-US" dirty="0"/>
              <a:t>结点</a:t>
            </a:r>
            <a:endParaRPr lang="en-US" altLang="zh-CN" dirty="0"/>
          </a:p>
          <a:p>
            <a:pPr lvl="1" indent="0">
              <a:buNone/>
            </a:pPr>
            <a:r>
              <a:rPr lang="en-US" dirty="0" err="1">
                <a:solidFill>
                  <a:srgbClr val="2DE33E"/>
                </a:solidFill>
              </a:rPr>
              <a:t>docker</a:t>
            </a:r>
            <a:r>
              <a:rPr lang="en-US" dirty="0">
                <a:solidFill>
                  <a:srgbClr val="2DE33E"/>
                </a:solidFill>
              </a:rPr>
              <a:t> run --</a:t>
            </a:r>
            <a:r>
              <a:rPr lang="en-US" dirty="0" err="1">
                <a:solidFill>
                  <a:srgbClr val="2DE33E"/>
                </a:solidFill>
              </a:rPr>
              <a:t>rm</a:t>
            </a:r>
            <a:r>
              <a:rPr lang="en-US" dirty="0">
                <a:solidFill>
                  <a:srgbClr val="2DE33E"/>
                </a:solidFill>
              </a:rPr>
              <a:t> -it --name=</a:t>
            </a:r>
            <a:r>
              <a:rPr lang="en-US" dirty="0" err="1">
                <a:solidFill>
                  <a:srgbClr val="2DE33E"/>
                </a:solidFill>
              </a:rPr>
              <a:t>orderer</a:t>
            </a:r>
            <a:r>
              <a:rPr lang="en-US" dirty="0">
                <a:solidFill>
                  <a:srgbClr val="2DE33E"/>
                </a:solidFill>
              </a:rPr>
              <a:t> -e ORDERER_GENERAL_LEDGERTYPE=ram -e ORDERER_GENERAL_BATCHTIMEOUT=10s -e ORDERER_GENERAL_BATCHSIZE_MAXMESSAGECOUNT=10 -e ORDERER_GENERAL_MAXWINDOWSIZE=1000 -e ORDERER_GENERAL_ORDERERTYPE=solo -e ORDERER_GENERAL_LOGLEVEL=debug -e ORDERER_GENERAL_LISTENADDRESS=0.0.0.0 -e ORDERER_GENERAL_LISTENPORT=7050 -e ORDERER_RAMLEDGER_HISTORY_SIZE=100 -v</a:t>
            </a:r>
            <a:r>
              <a:rPr lang="en-US" dirty="0" smtClean="0">
                <a:solidFill>
                  <a:srgbClr val="2DE33E"/>
                </a:solidFill>
              </a:rPr>
              <a:t>=</a:t>
            </a:r>
            <a:r>
              <a:rPr lang="en-US" altLang="zh-CN" dirty="0">
                <a:solidFill>
                  <a:srgbClr val="2DE33E"/>
                </a:solidFill>
              </a:rPr>
              <a:t>$FABRIC_WORK_DIR</a:t>
            </a:r>
            <a:r>
              <a:rPr lang="en-US" dirty="0" smtClean="0">
                <a:solidFill>
                  <a:srgbClr val="2DE33E"/>
                </a:solidFill>
              </a:rPr>
              <a:t>/</a:t>
            </a:r>
            <a:r>
              <a:rPr lang="en-US" dirty="0" err="1" smtClean="0">
                <a:solidFill>
                  <a:srgbClr val="2DE33E"/>
                </a:solidFill>
              </a:rPr>
              <a:t>tmp</a:t>
            </a:r>
            <a:r>
              <a:rPr lang="en-US" dirty="0" smtClean="0">
                <a:solidFill>
                  <a:srgbClr val="2DE33E"/>
                </a:solidFill>
              </a:rPr>
              <a:t>/</a:t>
            </a:r>
            <a:r>
              <a:rPr lang="en-US" dirty="0" err="1" smtClean="0">
                <a:solidFill>
                  <a:srgbClr val="2DE33E"/>
                </a:solidFill>
              </a:rPr>
              <a:t>orderer</a:t>
            </a:r>
            <a:r>
              <a:rPr lang="en-US" dirty="0">
                <a:solidFill>
                  <a:srgbClr val="2DE33E"/>
                </a:solidFill>
              </a:rPr>
              <a:t>:/</a:t>
            </a:r>
            <a:r>
              <a:rPr lang="en-US" dirty="0" err="1">
                <a:solidFill>
                  <a:srgbClr val="2DE33E"/>
                </a:solidFill>
              </a:rPr>
              <a:t>etc</a:t>
            </a:r>
            <a:r>
              <a:rPr lang="en-US" dirty="0">
                <a:solidFill>
                  <a:srgbClr val="2DE33E"/>
                </a:solidFill>
              </a:rPr>
              <a:t>/</a:t>
            </a:r>
            <a:r>
              <a:rPr lang="en-US" dirty="0" err="1">
                <a:solidFill>
                  <a:srgbClr val="2DE33E"/>
                </a:solidFill>
              </a:rPr>
              <a:t>hyperledger</a:t>
            </a:r>
            <a:r>
              <a:rPr lang="en-US" dirty="0">
                <a:solidFill>
                  <a:srgbClr val="2DE33E"/>
                </a:solidFill>
              </a:rPr>
              <a:t>/fabric/</a:t>
            </a:r>
            <a:r>
              <a:rPr lang="en-US" dirty="0" err="1">
                <a:solidFill>
                  <a:srgbClr val="2DE33E"/>
                </a:solidFill>
              </a:rPr>
              <a:t>orderer</a:t>
            </a:r>
            <a:r>
              <a:rPr lang="en-US" dirty="0">
                <a:solidFill>
                  <a:srgbClr val="2DE33E"/>
                </a:solidFill>
              </a:rPr>
              <a:t> -w=/opt/</a:t>
            </a:r>
            <a:r>
              <a:rPr lang="en-US" dirty="0" err="1">
                <a:solidFill>
                  <a:srgbClr val="2DE33E"/>
                </a:solidFill>
              </a:rPr>
              <a:t>gopath</a:t>
            </a:r>
            <a:r>
              <a:rPr lang="en-US" dirty="0">
                <a:solidFill>
                  <a:srgbClr val="2DE33E"/>
                </a:solidFill>
              </a:rPr>
              <a:t>/</a:t>
            </a:r>
            <a:r>
              <a:rPr lang="en-US" dirty="0" err="1">
                <a:solidFill>
                  <a:srgbClr val="2DE33E"/>
                </a:solidFill>
              </a:rPr>
              <a:t>src</a:t>
            </a:r>
            <a:r>
              <a:rPr lang="en-US" dirty="0">
                <a:solidFill>
                  <a:srgbClr val="2DE33E"/>
                </a:solidFill>
              </a:rPr>
              <a:t>/github.com/</a:t>
            </a:r>
            <a:r>
              <a:rPr lang="en-US" dirty="0" err="1">
                <a:solidFill>
                  <a:srgbClr val="2DE33E"/>
                </a:solidFill>
              </a:rPr>
              <a:t>hyperledger</a:t>
            </a:r>
            <a:r>
              <a:rPr lang="en-US" dirty="0">
                <a:solidFill>
                  <a:srgbClr val="2DE33E"/>
                </a:solidFill>
              </a:rPr>
              <a:t>/fabric/</a:t>
            </a:r>
            <a:r>
              <a:rPr lang="en-US" dirty="0" err="1">
                <a:solidFill>
                  <a:srgbClr val="2DE33E"/>
                </a:solidFill>
              </a:rPr>
              <a:t>orderer</a:t>
            </a:r>
            <a:r>
              <a:rPr lang="en-US" dirty="0">
                <a:solidFill>
                  <a:srgbClr val="2DE33E"/>
                </a:solidFill>
              </a:rPr>
              <a:t> -p=8050:7050 sfhackfest22017/fabric-orderer:x86_64-0.7.0-snapshot-c7b3fe0 </a:t>
            </a:r>
            <a:r>
              <a:rPr lang="en-US" dirty="0" err="1">
                <a:solidFill>
                  <a:srgbClr val="2DE33E"/>
                </a:solidFill>
              </a:rPr>
              <a:t>orderer</a:t>
            </a:r>
            <a:endParaRPr lang="en-US" dirty="0">
              <a:solidFill>
                <a:srgbClr val="2DE3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71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  <a:r>
              <a:rPr lang="en-US" altLang="zh-CN" dirty="0"/>
              <a:t> – </a:t>
            </a:r>
            <a:r>
              <a:rPr lang="zh-CN" altLang="en-US" dirty="0"/>
              <a:t>手工搭建基于</a:t>
            </a:r>
            <a:r>
              <a:rPr lang="en-US" altLang="zh-CN" dirty="0"/>
              <a:t>Docker</a:t>
            </a:r>
            <a:r>
              <a:rPr lang="zh-CN" altLang="en-US" dirty="0"/>
              <a:t>的开发环境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启动</a:t>
            </a:r>
            <a:r>
              <a:rPr lang="en-US" altLang="zh-CN" dirty="0"/>
              <a:t>peer0</a:t>
            </a:r>
            <a:r>
              <a:rPr lang="zh-CN" altLang="en-US" dirty="0"/>
              <a:t>结点</a:t>
            </a:r>
            <a:endParaRPr lang="en-US" altLang="zh-CN" dirty="0"/>
          </a:p>
          <a:p>
            <a:pPr lvl="1" indent="0">
              <a:buNone/>
            </a:pPr>
            <a:r>
              <a:rPr lang="en-US" altLang="zh-CN" dirty="0" err="1">
                <a:solidFill>
                  <a:srgbClr val="2DE33E"/>
                </a:solidFill>
              </a:rPr>
              <a:t>docker</a:t>
            </a:r>
            <a:r>
              <a:rPr lang="en-US" altLang="zh-CN" dirty="0">
                <a:solidFill>
                  <a:srgbClr val="2DE33E"/>
                </a:solidFill>
              </a:rPr>
              <a:t> run --</a:t>
            </a:r>
            <a:r>
              <a:rPr lang="en-US" altLang="zh-CN" dirty="0" err="1">
                <a:solidFill>
                  <a:srgbClr val="2DE33E"/>
                </a:solidFill>
              </a:rPr>
              <a:t>rm</a:t>
            </a:r>
            <a:r>
              <a:rPr lang="en-US" altLang="zh-CN" dirty="0">
                <a:solidFill>
                  <a:srgbClr val="2DE33E"/>
                </a:solidFill>
              </a:rPr>
              <a:t> -it --name=peer0 -e CORE_PEER_ADDRESSAUTODETECT=true -e CORE_VM_ENDPOINT=unix:///host/var/run/docker.sock -e CORE_LOGGING_LEVEL=DEBUG -e CORE_PEER_NETWORKID=peer0 -e CORE_NEXT=true -e CORE_PEER_ENDORSER_ENABLED=true -e CORE_PEER_ID=peer0 -e CORE_PEER_PROFILE_ENABLED=true -e CORE_PEER_COMMITTER_LEDGER_ORDERER=orderer:7050 -e CORE_PEER_GOSSIP_ORGLEADER=true -e CORE_PEER_GOSSIP_IGNORESECURITY=true -v=/</a:t>
            </a:r>
            <a:r>
              <a:rPr lang="en-US" altLang="zh-CN" dirty="0" err="1">
                <a:solidFill>
                  <a:srgbClr val="2DE33E"/>
                </a:solidFill>
              </a:rPr>
              <a:t>var</a:t>
            </a:r>
            <a:r>
              <a:rPr lang="en-US" altLang="zh-CN" dirty="0">
                <a:solidFill>
                  <a:srgbClr val="2DE33E"/>
                </a:solidFill>
              </a:rPr>
              <a:t>/run/:/host/</a:t>
            </a:r>
            <a:r>
              <a:rPr lang="en-US" altLang="zh-CN" dirty="0" err="1">
                <a:solidFill>
                  <a:srgbClr val="2DE33E"/>
                </a:solidFill>
              </a:rPr>
              <a:t>var</a:t>
            </a:r>
            <a:r>
              <a:rPr lang="en-US" altLang="zh-CN" dirty="0">
                <a:solidFill>
                  <a:srgbClr val="2DE33E"/>
                </a:solidFill>
              </a:rPr>
              <a:t>/run/ -v=$FABRIC_WORK_DIR/</a:t>
            </a:r>
            <a:r>
              <a:rPr lang="en-US" altLang="zh-CN" dirty="0" err="1">
                <a:solidFill>
                  <a:srgbClr val="2DE33E"/>
                </a:solidFill>
              </a:rPr>
              <a:t>tmp</a:t>
            </a:r>
            <a:r>
              <a:rPr lang="en-US" altLang="zh-CN" dirty="0">
                <a:solidFill>
                  <a:srgbClr val="2DE33E"/>
                </a:solidFill>
              </a:rPr>
              <a:t>/peer0:/</a:t>
            </a:r>
            <a:r>
              <a:rPr lang="en-US" altLang="zh-CN" dirty="0" err="1">
                <a:solidFill>
                  <a:srgbClr val="2DE33E"/>
                </a:solidFill>
              </a:rPr>
              <a:t>etc</a:t>
            </a:r>
            <a:r>
              <a:rPr lang="en-US" altLang="zh-CN" dirty="0">
                <a:solidFill>
                  <a:srgbClr val="2DE33E"/>
                </a:solidFill>
              </a:rPr>
              <a:t>/</a:t>
            </a:r>
            <a:r>
              <a:rPr lang="en-US" altLang="zh-CN" dirty="0" err="1">
                <a:solidFill>
                  <a:srgbClr val="2DE33E"/>
                </a:solidFill>
              </a:rPr>
              <a:t>hyperledger</a:t>
            </a:r>
            <a:r>
              <a:rPr lang="en-US" altLang="zh-CN" dirty="0">
                <a:solidFill>
                  <a:srgbClr val="2DE33E"/>
                </a:solidFill>
              </a:rPr>
              <a:t>/fabric/</a:t>
            </a:r>
            <a:r>
              <a:rPr lang="en-US" altLang="zh-CN" dirty="0" err="1">
                <a:solidFill>
                  <a:srgbClr val="2DE33E"/>
                </a:solidFill>
              </a:rPr>
              <a:t>msp</a:t>
            </a:r>
            <a:r>
              <a:rPr lang="en-US" altLang="zh-CN" dirty="0">
                <a:solidFill>
                  <a:srgbClr val="2DE33E"/>
                </a:solidFill>
              </a:rPr>
              <a:t>/</a:t>
            </a:r>
            <a:r>
              <a:rPr lang="en-US" altLang="zh-CN" dirty="0" err="1">
                <a:solidFill>
                  <a:srgbClr val="2DE33E"/>
                </a:solidFill>
              </a:rPr>
              <a:t>sampleconfig</a:t>
            </a:r>
            <a:r>
              <a:rPr lang="en-US" altLang="zh-CN" dirty="0">
                <a:solidFill>
                  <a:srgbClr val="2DE33E"/>
                </a:solidFill>
              </a:rPr>
              <a:t> -p=8051:7051 -p=8053:7053 -w=/opt/</a:t>
            </a:r>
            <a:r>
              <a:rPr lang="en-US" altLang="zh-CN" dirty="0" err="1">
                <a:solidFill>
                  <a:srgbClr val="2DE33E"/>
                </a:solidFill>
              </a:rPr>
              <a:t>gopath</a:t>
            </a:r>
            <a:r>
              <a:rPr lang="en-US" altLang="zh-CN" dirty="0">
                <a:solidFill>
                  <a:srgbClr val="2DE33E"/>
                </a:solidFill>
              </a:rPr>
              <a:t>/</a:t>
            </a:r>
            <a:r>
              <a:rPr lang="en-US" altLang="zh-CN" dirty="0" err="1">
                <a:solidFill>
                  <a:srgbClr val="2DE33E"/>
                </a:solidFill>
              </a:rPr>
              <a:t>src</a:t>
            </a:r>
            <a:r>
              <a:rPr lang="en-US" altLang="zh-CN" dirty="0">
                <a:solidFill>
                  <a:srgbClr val="2DE33E"/>
                </a:solidFill>
              </a:rPr>
              <a:t>/github.com/</a:t>
            </a:r>
            <a:r>
              <a:rPr lang="en-US" altLang="zh-CN" dirty="0" err="1">
                <a:solidFill>
                  <a:srgbClr val="2DE33E"/>
                </a:solidFill>
              </a:rPr>
              <a:t>hyperledger</a:t>
            </a:r>
            <a:r>
              <a:rPr lang="en-US" altLang="zh-CN" dirty="0">
                <a:solidFill>
                  <a:srgbClr val="2DE33E"/>
                </a:solidFill>
              </a:rPr>
              <a:t>/fabric/peer -link=</a:t>
            </a:r>
            <a:r>
              <a:rPr lang="en-US" altLang="zh-CN" dirty="0" err="1">
                <a:solidFill>
                  <a:srgbClr val="2DE33E"/>
                </a:solidFill>
              </a:rPr>
              <a:t>orderer:orderer</a:t>
            </a:r>
            <a:r>
              <a:rPr lang="en-US" altLang="zh-CN" dirty="0">
                <a:solidFill>
                  <a:srgbClr val="2DE33E"/>
                </a:solidFill>
              </a:rPr>
              <a:t> sfhackfest22017/fabric-peer:x86_64-0.7.0-snapshot-c7b3fe0 peer node start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3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  <a:r>
              <a:rPr lang="en-US" altLang="zh-CN" dirty="0"/>
              <a:t> – </a:t>
            </a:r>
            <a:r>
              <a:rPr lang="zh-CN" altLang="en-US" dirty="0"/>
              <a:t>手工搭建基于</a:t>
            </a:r>
            <a:r>
              <a:rPr lang="en-US" altLang="zh-CN" dirty="0"/>
              <a:t>Docker</a:t>
            </a:r>
            <a:r>
              <a:rPr lang="zh-CN" altLang="en-US" dirty="0"/>
              <a:t>的开发环境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cli</a:t>
            </a:r>
            <a:r>
              <a:rPr lang="zh-CN" altLang="en-US" dirty="0" smtClean="0"/>
              <a:t>容器</a:t>
            </a:r>
            <a:endParaRPr lang="en-US" altLang="zh-CN" dirty="0" smtClean="0"/>
          </a:p>
          <a:p>
            <a:pPr lvl="1" indent="0">
              <a:buNone/>
            </a:pPr>
            <a:r>
              <a:rPr lang="en-US" altLang="zh-CN" dirty="0" err="1">
                <a:solidFill>
                  <a:srgbClr val="2DE33E"/>
                </a:solidFill>
              </a:rPr>
              <a:t>docker</a:t>
            </a:r>
            <a:r>
              <a:rPr lang="en-US" altLang="zh-CN" dirty="0">
                <a:solidFill>
                  <a:srgbClr val="2DE33E"/>
                </a:solidFill>
              </a:rPr>
              <a:t> run --</a:t>
            </a:r>
            <a:r>
              <a:rPr lang="en-US" altLang="zh-CN" dirty="0" err="1">
                <a:solidFill>
                  <a:srgbClr val="2DE33E"/>
                </a:solidFill>
              </a:rPr>
              <a:t>rm</a:t>
            </a:r>
            <a:r>
              <a:rPr lang="en-US" altLang="zh-CN" dirty="0">
                <a:solidFill>
                  <a:srgbClr val="2DE33E"/>
                </a:solidFill>
              </a:rPr>
              <a:t> -it --name=cli -e GOPATH=/opt/</a:t>
            </a:r>
            <a:r>
              <a:rPr lang="en-US" altLang="zh-CN" dirty="0" err="1">
                <a:solidFill>
                  <a:srgbClr val="2DE33E"/>
                </a:solidFill>
              </a:rPr>
              <a:t>gopath</a:t>
            </a:r>
            <a:r>
              <a:rPr lang="en-US" altLang="zh-CN" dirty="0">
                <a:solidFill>
                  <a:srgbClr val="2DE33E"/>
                </a:solidFill>
              </a:rPr>
              <a:t> -e CORE_PEER_ADDRESSAUTODETECT=true -e CORE_VM_ENDPOINT=unix:///host/var/run/docker.sock -e CORE_LOGGING_LEVEL=DEBUG -e CORE_NEXT=true -e CORE_PEER_ID=cli -e CORE_PEER_ENDORSER_ENABLED=true -e CORE_PEER_COMMITTER_LEDGER_ORDERER=orderer:7050 -e CORE_PEER_ADDRESS=peer0:7051 -w=/opt/</a:t>
            </a:r>
            <a:r>
              <a:rPr lang="en-US" altLang="zh-CN" dirty="0" err="1">
                <a:solidFill>
                  <a:srgbClr val="2DE33E"/>
                </a:solidFill>
              </a:rPr>
              <a:t>gopath</a:t>
            </a:r>
            <a:r>
              <a:rPr lang="en-US" altLang="zh-CN" dirty="0">
                <a:solidFill>
                  <a:srgbClr val="2DE33E"/>
                </a:solidFill>
              </a:rPr>
              <a:t>/</a:t>
            </a:r>
            <a:r>
              <a:rPr lang="en-US" altLang="zh-CN" dirty="0" err="1">
                <a:solidFill>
                  <a:srgbClr val="2DE33E"/>
                </a:solidFill>
              </a:rPr>
              <a:t>src</a:t>
            </a:r>
            <a:r>
              <a:rPr lang="en-US" altLang="zh-CN" dirty="0">
                <a:solidFill>
                  <a:srgbClr val="2DE33E"/>
                </a:solidFill>
              </a:rPr>
              <a:t>/github.com/</a:t>
            </a:r>
            <a:r>
              <a:rPr lang="en-US" altLang="zh-CN" dirty="0" err="1">
                <a:solidFill>
                  <a:srgbClr val="2DE33E"/>
                </a:solidFill>
              </a:rPr>
              <a:t>hyperledger</a:t>
            </a:r>
            <a:r>
              <a:rPr lang="en-US" altLang="zh-CN" dirty="0">
                <a:solidFill>
                  <a:srgbClr val="2DE33E"/>
                </a:solidFill>
              </a:rPr>
              <a:t>/fabric/peer -v=/</a:t>
            </a:r>
            <a:r>
              <a:rPr lang="en-US" altLang="zh-CN" dirty="0" err="1">
                <a:solidFill>
                  <a:srgbClr val="2DE33E"/>
                </a:solidFill>
              </a:rPr>
              <a:t>var</a:t>
            </a:r>
            <a:r>
              <a:rPr lang="en-US" altLang="zh-CN" dirty="0">
                <a:solidFill>
                  <a:srgbClr val="2DE33E"/>
                </a:solidFill>
              </a:rPr>
              <a:t>/run/:/host/</a:t>
            </a:r>
            <a:r>
              <a:rPr lang="en-US" altLang="zh-CN" dirty="0" err="1">
                <a:solidFill>
                  <a:srgbClr val="2DE33E"/>
                </a:solidFill>
              </a:rPr>
              <a:t>var</a:t>
            </a:r>
            <a:r>
              <a:rPr lang="en-US" altLang="zh-CN" dirty="0">
                <a:solidFill>
                  <a:srgbClr val="2DE33E"/>
                </a:solidFill>
              </a:rPr>
              <a:t>/run/ -v=$FABRIC_WORK_DIR/</a:t>
            </a:r>
            <a:r>
              <a:rPr lang="en-US" altLang="zh-CN" dirty="0" err="1">
                <a:solidFill>
                  <a:srgbClr val="2DE33E"/>
                </a:solidFill>
              </a:rPr>
              <a:t>src</a:t>
            </a:r>
            <a:r>
              <a:rPr lang="en-US" altLang="zh-CN" dirty="0">
                <a:solidFill>
                  <a:srgbClr val="2DE33E"/>
                </a:solidFill>
              </a:rPr>
              <a:t>/github.com/</a:t>
            </a:r>
            <a:r>
              <a:rPr lang="en-US" altLang="zh-CN" dirty="0" err="1">
                <a:solidFill>
                  <a:srgbClr val="2DE33E"/>
                </a:solidFill>
              </a:rPr>
              <a:t>example_cc</a:t>
            </a:r>
            <a:r>
              <a:rPr lang="en-US" altLang="zh-CN" dirty="0">
                <a:solidFill>
                  <a:srgbClr val="2DE33E"/>
                </a:solidFill>
              </a:rPr>
              <a:t>/</a:t>
            </a:r>
            <a:r>
              <a:rPr lang="en-US" altLang="zh-CN" dirty="0" err="1">
                <a:solidFill>
                  <a:srgbClr val="2DE33E"/>
                </a:solidFill>
              </a:rPr>
              <a:t>example_cc.go</a:t>
            </a:r>
            <a:r>
              <a:rPr lang="en-US" altLang="zh-CN" dirty="0">
                <a:solidFill>
                  <a:srgbClr val="2DE33E"/>
                </a:solidFill>
              </a:rPr>
              <a:t>:/opt/</a:t>
            </a:r>
            <a:r>
              <a:rPr lang="en-US" altLang="zh-CN" dirty="0" err="1">
                <a:solidFill>
                  <a:srgbClr val="2DE33E"/>
                </a:solidFill>
              </a:rPr>
              <a:t>gopath</a:t>
            </a:r>
            <a:r>
              <a:rPr lang="en-US" altLang="zh-CN" dirty="0">
                <a:solidFill>
                  <a:srgbClr val="2DE33E"/>
                </a:solidFill>
              </a:rPr>
              <a:t>/</a:t>
            </a:r>
            <a:r>
              <a:rPr lang="en-US" altLang="zh-CN" dirty="0" err="1">
                <a:solidFill>
                  <a:srgbClr val="2DE33E"/>
                </a:solidFill>
              </a:rPr>
              <a:t>src</a:t>
            </a:r>
            <a:r>
              <a:rPr lang="en-US" altLang="zh-CN" dirty="0">
                <a:solidFill>
                  <a:srgbClr val="2DE33E"/>
                </a:solidFill>
              </a:rPr>
              <a:t>/github.com/</a:t>
            </a:r>
            <a:r>
              <a:rPr lang="en-US" altLang="zh-CN" dirty="0" err="1">
                <a:solidFill>
                  <a:srgbClr val="2DE33E"/>
                </a:solidFill>
              </a:rPr>
              <a:t>hyperledger</a:t>
            </a:r>
            <a:r>
              <a:rPr lang="en-US" altLang="zh-CN" dirty="0">
                <a:solidFill>
                  <a:srgbClr val="2DE33E"/>
                </a:solidFill>
              </a:rPr>
              <a:t>/fabric/examples/</a:t>
            </a:r>
            <a:r>
              <a:rPr lang="en-US" altLang="zh-CN" dirty="0" err="1">
                <a:solidFill>
                  <a:srgbClr val="2DE33E"/>
                </a:solidFill>
              </a:rPr>
              <a:t>example_cc.go</a:t>
            </a:r>
            <a:r>
              <a:rPr lang="en-US" altLang="zh-CN" dirty="0">
                <a:solidFill>
                  <a:srgbClr val="2DE33E"/>
                </a:solidFill>
              </a:rPr>
              <a:t> -v=$FABRIC_WORK_DIR/</a:t>
            </a:r>
            <a:r>
              <a:rPr lang="en-US" altLang="zh-CN" dirty="0" err="1">
                <a:solidFill>
                  <a:srgbClr val="2DE33E"/>
                </a:solidFill>
              </a:rPr>
              <a:t>tmp</a:t>
            </a:r>
            <a:r>
              <a:rPr lang="en-US" altLang="zh-CN" dirty="0">
                <a:solidFill>
                  <a:srgbClr val="2DE33E"/>
                </a:solidFill>
              </a:rPr>
              <a:t>/peer3/:/</a:t>
            </a:r>
            <a:r>
              <a:rPr lang="en-US" altLang="zh-CN" dirty="0" err="1">
                <a:solidFill>
                  <a:srgbClr val="2DE33E"/>
                </a:solidFill>
              </a:rPr>
              <a:t>etc</a:t>
            </a:r>
            <a:r>
              <a:rPr lang="en-US" altLang="zh-CN" dirty="0">
                <a:solidFill>
                  <a:srgbClr val="2DE33E"/>
                </a:solidFill>
              </a:rPr>
              <a:t>/</a:t>
            </a:r>
            <a:r>
              <a:rPr lang="en-US" altLang="zh-CN" dirty="0" err="1">
                <a:solidFill>
                  <a:srgbClr val="2DE33E"/>
                </a:solidFill>
              </a:rPr>
              <a:t>hyperledger</a:t>
            </a:r>
            <a:r>
              <a:rPr lang="en-US" altLang="zh-CN" dirty="0">
                <a:solidFill>
                  <a:srgbClr val="2DE33E"/>
                </a:solidFill>
              </a:rPr>
              <a:t>/fabric/</a:t>
            </a:r>
            <a:r>
              <a:rPr lang="en-US" altLang="zh-CN" dirty="0" err="1">
                <a:solidFill>
                  <a:srgbClr val="2DE33E"/>
                </a:solidFill>
              </a:rPr>
              <a:t>msp</a:t>
            </a:r>
            <a:r>
              <a:rPr lang="en-US" altLang="zh-CN" dirty="0">
                <a:solidFill>
                  <a:srgbClr val="2DE33E"/>
                </a:solidFill>
              </a:rPr>
              <a:t>/</a:t>
            </a:r>
            <a:r>
              <a:rPr lang="en-US" altLang="zh-CN" dirty="0" err="1">
                <a:solidFill>
                  <a:srgbClr val="2DE33E"/>
                </a:solidFill>
              </a:rPr>
              <a:t>sampleconfig</a:t>
            </a:r>
            <a:r>
              <a:rPr lang="en-US" altLang="zh-CN" dirty="0">
                <a:solidFill>
                  <a:srgbClr val="2DE33E"/>
                </a:solidFill>
              </a:rPr>
              <a:t> -v=$FABRIC_WORK_DIR/</a:t>
            </a:r>
            <a:r>
              <a:rPr lang="en-US" altLang="zh-CN" dirty="0" err="1">
                <a:solidFill>
                  <a:srgbClr val="2DE33E"/>
                </a:solidFill>
              </a:rPr>
              <a:t>starterkit</a:t>
            </a:r>
            <a:r>
              <a:rPr lang="en-US" altLang="zh-CN" dirty="0">
                <a:solidFill>
                  <a:srgbClr val="2DE33E"/>
                </a:solidFill>
              </a:rPr>
              <a:t>/channel_test.sh:/opt/gopath/src/github.com/hyperledger/fabric/peer/channel_test.sh --link=</a:t>
            </a:r>
            <a:r>
              <a:rPr lang="en-US" altLang="zh-CN" dirty="0" err="1">
                <a:solidFill>
                  <a:srgbClr val="2DE33E"/>
                </a:solidFill>
              </a:rPr>
              <a:t>orderer:orderer</a:t>
            </a:r>
            <a:r>
              <a:rPr lang="en-US" altLang="zh-CN" dirty="0">
                <a:solidFill>
                  <a:srgbClr val="2DE33E"/>
                </a:solidFill>
              </a:rPr>
              <a:t> --link=peer0:peer0 -t sfhackfest22017/fabric-peer:x86_64-0.7.0-snapshot-c7b3fe0 bash</a:t>
            </a:r>
            <a:endParaRPr lang="en-US" dirty="0">
              <a:solidFill>
                <a:srgbClr val="2DE3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67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>
              <a:solidFill>
                <a:srgbClr val="2DE3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90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dirty="0" smtClean="0"/>
              <a:t>Chaincode</a:t>
            </a:r>
            <a:r>
              <a:rPr lang="zh-CN" altLang="en-US" dirty="0" smtClean="0"/>
              <a:t>是什么？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dirty="0" smtClean="0"/>
              <a:t>一个接口的实现代码</a:t>
            </a:r>
            <a:endParaRPr lang="en-US" altLang="zh-CN" dirty="0" smtClean="0"/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部署在</a:t>
            </a:r>
            <a:r>
              <a:rPr lang="en-US" altLang="zh-CN" dirty="0"/>
              <a:t>Fabric</a:t>
            </a:r>
            <a:r>
              <a:rPr lang="zh-CN" altLang="en-US" dirty="0"/>
              <a:t>区块链网络结点上</a:t>
            </a:r>
            <a:endParaRPr lang="en-US" altLang="zh-CN" dirty="0"/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与</a:t>
            </a:r>
            <a:r>
              <a:rPr lang="en-US" altLang="zh-CN" dirty="0"/>
              <a:t>Fabric</a:t>
            </a:r>
            <a:r>
              <a:rPr lang="zh-CN" altLang="en-US" dirty="0"/>
              <a:t>区块链交互的唯一渠道</a:t>
            </a:r>
            <a:endParaRPr lang="en-US" altLang="zh-CN" dirty="0"/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生成</a:t>
            </a:r>
            <a:r>
              <a:rPr lang="en-US" altLang="zh-CN" dirty="0"/>
              <a:t>Transaction</a:t>
            </a:r>
            <a:r>
              <a:rPr lang="zh-CN" altLang="en-US" dirty="0"/>
              <a:t>的唯一来源</a:t>
            </a:r>
            <a:endParaRPr lang="en-US" altLang="zh-CN" dirty="0"/>
          </a:p>
          <a:p>
            <a:pPr marL="800100" lvl="1">
              <a:spcAft>
                <a:spcPts val="1200"/>
              </a:spcAft>
              <a:buSzPct val="50000"/>
              <a:buFont typeface="Wingdings" panose="05000000000000000000" pitchFamily="2" charset="2"/>
              <a:buChar char="u"/>
            </a:pPr>
            <a:r>
              <a:rPr lang="en-US" altLang="zh-CN" dirty="0" smtClean="0"/>
              <a:t>Ledger &lt;- Blocks &lt;- Transactions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智能合约在</a:t>
            </a:r>
            <a:r>
              <a:rPr lang="en-US" altLang="zh-CN" dirty="0"/>
              <a:t>Fabric</a:t>
            </a:r>
            <a:r>
              <a:rPr lang="zh-CN" altLang="en-US" dirty="0"/>
              <a:t>上的实现方式</a:t>
            </a:r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42534" y="1407632"/>
            <a:ext cx="4653495" cy="253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4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Chaincode</a:t>
            </a:r>
            <a:r>
              <a:rPr lang="zh-CN" altLang="en-US" dirty="0"/>
              <a:t>是什么？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 smtClean="0"/>
              <a:t>Fabric</a:t>
            </a:r>
            <a:r>
              <a:rPr lang="zh-CN" altLang="en-US" dirty="0" smtClean="0"/>
              <a:t>中</a:t>
            </a:r>
            <a:r>
              <a:rPr lang="en-US" altLang="zh-CN" dirty="0" smtClean="0"/>
              <a:t>Chaincode</a:t>
            </a:r>
            <a:r>
              <a:rPr lang="zh-CN" altLang="en-US" dirty="0" smtClean="0"/>
              <a:t>相关的几个基本概念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Transaction</a:t>
            </a:r>
            <a:r>
              <a:rPr lang="zh-CN" altLang="en-US" dirty="0" smtClean="0"/>
              <a:t>：一次</a:t>
            </a:r>
            <a:r>
              <a:rPr lang="en-US" altLang="zh-CN" dirty="0" smtClean="0"/>
              <a:t>Chaincode</a:t>
            </a:r>
            <a:r>
              <a:rPr lang="zh-CN" altLang="en-US" dirty="0" smtClean="0"/>
              <a:t>函数的运行。</a:t>
            </a:r>
            <a:endParaRPr lang="en-US" altLang="zh-CN" dirty="0" smtClean="0"/>
          </a:p>
          <a:p>
            <a:pPr marL="800100" lvl="1">
              <a:spcAft>
                <a:spcPts val="1200"/>
              </a:spcAft>
              <a:buSzPct val="50000"/>
              <a:buFont typeface="Wingdings" panose="05000000000000000000" pitchFamily="2" charset="2"/>
              <a:buChar char="u"/>
            </a:pPr>
            <a:r>
              <a:rPr lang="zh-CN" altLang="en-US" dirty="0"/>
              <a:t>目前有五类，其中一个是</a:t>
            </a:r>
            <a:r>
              <a:rPr lang="en-US" altLang="zh-CN" dirty="0"/>
              <a:t>Undefined</a:t>
            </a:r>
            <a:r>
              <a:rPr lang="zh-CN" altLang="en-US" dirty="0"/>
              <a:t>，其余均与</a:t>
            </a:r>
            <a:r>
              <a:rPr lang="en-US" altLang="zh-CN" dirty="0"/>
              <a:t>chaincode</a:t>
            </a:r>
            <a:r>
              <a:rPr lang="zh-CN" altLang="en-US" dirty="0"/>
              <a:t>的执行有关。</a:t>
            </a:r>
            <a:endParaRPr lang="en-US" altLang="zh-CN" dirty="0"/>
          </a:p>
          <a:p>
            <a:pPr marL="800100" lvl="1">
              <a:spcAft>
                <a:spcPts val="1200"/>
              </a:spcAft>
              <a:buSzPct val="50000"/>
              <a:buFont typeface="Wingdings" panose="05000000000000000000" pitchFamily="2" charset="2"/>
              <a:buChar char="u"/>
            </a:pPr>
            <a:r>
              <a:rPr lang="en-US" altLang="zh-CN" dirty="0" smtClean="0"/>
              <a:t>Transaction</a:t>
            </a:r>
            <a:r>
              <a:rPr lang="zh-CN" altLang="en-US" dirty="0" smtClean="0"/>
              <a:t>存储</a:t>
            </a:r>
            <a:r>
              <a:rPr lang="en-US" altLang="zh-CN" dirty="0" smtClean="0"/>
              <a:t>chaincode</a:t>
            </a:r>
            <a:r>
              <a:rPr lang="zh-CN" altLang="en-US" dirty="0" smtClean="0"/>
              <a:t>执行的</a:t>
            </a:r>
            <a:r>
              <a:rPr lang="zh-CN" altLang="en-US" dirty="0"/>
              <a:t>相关信息，比</a:t>
            </a:r>
            <a:r>
              <a:rPr lang="zh-CN" altLang="en-US" dirty="0" smtClean="0"/>
              <a:t>如</a:t>
            </a:r>
            <a:r>
              <a:rPr lang="en-US" altLang="zh-CN" dirty="0" smtClean="0"/>
              <a:t>chaincodeID</a:t>
            </a:r>
            <a:r>
              <a:rPr lang="zh-CN" altLang="en-US" dirty="0"/>
              <a:t>、</a:t>
            </a:r>
            <a:r>
              <a:rPr lang="zh-CN" altLang="en-US" dirty="0" smtClean="0"/>
              <a:t>函</a:t>
            </a:r>
            <a:r>
              <a:rPr lang="zh-CN" altLang="en-US" dirty="0"/>
              <a:t>数名称、参数等，并不包</a:t>
            </a:r>
            <a:r>
              <a:rPr lang="zh-CN" altLang="en-US" dirty="0" smtClean="0"/>
              <a:t>含操作的数据。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World State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Fabric</a:t>
            </a:r>
            <a:r>
              <a:rPr lang="zh-CN" altLang="en-US" dirty="0" smtClean="0"/>
              <a:t>区块链系统中所有</a:t>
            </a:r>
            <a:r>
              <a:rPr lang="zh-CN" altLang="en-US" b="1" dirty="0" smtClean="0">
                <a:solidFill>
                  <a:srgbClr val="92D050"/>
                </a:solidFill>
              </a:rPr>
              <a:t>变量</a:t>
            </a:r>
            <a:r>
              <a:rPr lang="zh-CN" altLang="en-US" dirty="0" smtClean="0"/>
              <a:t>的</a:t>
            </a:r>
            <a:r>
              <a:rPr lang="zh-CN" altLang="en-US" b="1" dirty="0" smtClean="0">
                <a:solidFill>
                  <a:srgbClr val="92D050"/>
                </a:solidFill>
              </a:rPr>
              <a:t>值</a:t>
            </a:r>
            <a:r>
              <a:rPr lang="zh-CN" altLang="en-US" dirty="0" smtClean="0"/>
              <a:t>的集合。</a:t>
            </a:r>
            <a:endParaRPr lang="en-US" altLang="zh-CN" dirty="0" smtClean="0"/>
          </a:p>
          <a:p>
            <a:pPr marL="800100" lvl="1">
              <a:spcAft>
                <a:spcPts val="1200"/>
              </a:spcAft>
              <a:buSzPct val="50000"/>
              <a:buFont typeface="Wingdings" panose="05000000000000000000" pitchFamily="2" charset="2"/>
              <a:buChar char="u"/>
            </a:pPr>
            <a:r>
              <a:rPr lang="en-US" altLang="zh-CN" dirty="0"/>
              <a:t>Transaction</a:t>
            </a:r>
            <a:r>
              <a:rPr lang="zh-CN" altLang="en-US" dirty="0"/>
              <a:t>实际操作</a:t>
            </a:r>
            <a:r>
              <a:rPr lang="zh-CN" altLang="en-US" dirty="0" smtClean="0"/>
              <a:t>的是数据，</a:t>
            </a:r>
            <a:r>
              <a:rPr lang="en-US" altLang="zh-CN" dirty="0" smtClean="0"/>
              <a:t>eg. </a:t>
            </a:r>
            <a:r>
              <a:rPr lang="zh-CN" altLang="en-US" dirty="0" smtClean="0"/>
              <a:t>交易商品的信息。每个</a:t>
            </a:r>
            <a:r>
              <a:rPr lang="en-US" altLang="zh-CN" dirty="0" smtClean="0"/>
              <a:t>chaincode</a:t>
            </a:r>
            <a:r>
              <a:rPr lang="zh-CN" altLang="en-US" dirty="0" smtClean="0"/>
              <a:t>都有自己的数据。</a:t>
            </a:r>
            <a:endParaRPr lang="en-US" altLang="zh-CN" dirty="0"/>
          </a:p>
          <a:p>
            <a:pPr marL="800100" lvl="1">
              <a:spcAft>
                <a:spcPts val="1200"/>
              </a:spcAft>
              <a:buSzPct val="50000"/>
              <a:buFont typeface="Wingdings" panose="05000000000000000000" pitchFamily="2" charset="2"/>
              <a:buChar char="u"/>
            </a:pPr>
            <a:r>
              <a:rPr lang="en-US" altLang="zh-CN" dirty="0" smtClean="0"/>
              <a:t>Fabric</a:t>
            </a:r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Rocksdb</a:t>
            </a:r>
            <a:r>
              <a:rPr lang="zh-CN" altLang="en-US" dirty="0" smtClean="0"/>
              <a:t>存储数据，一个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数据库。</a:t>
            </a:r>
            <a:r>
              <a:rPr lang="en-US" altLang="zh-CN" dirty="0" smtClean="0"/>
              <a:t>Key -&gt; </a:t>
            </a:r>
            <a:r>
              <a:rPr lang="zh-CN" altLang="en-US" dirty="0" smtClean="0"/>
              <a:t>变量，</a:t>
            </a:r>
            <a:r>
              <a:rPr lang="en-US" altLang="zh-CN" dirty="0" smtClean="0"/>
              <a:t>value -&gt; </a:t>
            </a:r>
            <a:r>
              <a:rPr lang="zh-CN" altLang="en-US" dirty="0" smtClean="0"/>
              <a:t>值。</a:t>
            </a:r>
            <a:endParaRPr lang="en-US" altLang="zh-CN" dirty="0" smtClean="0"/>
          </a:p>
          <a:p>
            <a:pPr marL="800100" lvl="1">
              <a:spcAft>
                <a:spcPts val="1200"/>
              </a:spcAft>
              <a:buSzPct val="50000"/>
              <a:buFont typeface="Wingdings" panose="05000000000000000000" pitchFamily="2" charset="2"/>
              <a:buChar char="u"/>
            </a:pPr>
            <a:r>
              <a:rPr lang="en-US" altLang="zh-CN" dirty="0" smtClean="0"/>
              <a:t>Fabric</a:t>
            </a:r>
            <a:r>
              <a:rPr lang="zh-CN" altLang="en-US" dirty="0" smtClean="0"/>
              <a:t>将每一对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叫做一个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，而所有的</a:t>
            </a:r>
            <a:r>
              <a:rPr lang="en-US" altLang="zh-CN" dirty="0" smtClean="0"/>
              <a:t>chaincode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的合集就是</a:t>
            </a:r>
            <a:r>
              <a:rPr lang="en-US" altLang="zh-CN" dirty="0" smtClean="0"/>
              <a:t>World State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375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Chaincode</a:t>
            </a:r>
            <a:r>
              <a:rPr lang="zh-CN" altLang="en-US" dirty="0"/>
              <a:t>是什么？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 smtClean="0"/>
              <a:t>Fabric</a:t>
            </a:r>
            <a:r>
              <a:rPr lang="zh-CN" altLang="en-US" dirty="0" smtClean="0"/>
              <a:t>对</a:t>
            </a:r>
            <a:r>
              <a:rPr lang="en-US" altLang="zh-CN" dirty="0" smtClean="0"/>
              <a:t>Chaincode</a:t>
            </a:r>
            <a:r>
              <a:rPr lang="zh-CN" altLang="en-US" dirty="0" smtClean="0"/>
              <a:t>开发的支持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开</a:t>
            </a:r>
            <a:r>
              <a:rPr lang="zh-CN" altLang="en-US" dirty="0" smtClean="0"/>
              <a:t>发语言</a:t>
            </a:r>
            <a:r>
              <a:rPr lang="zh-CN" altLang="en-US" dirty="0"/>
              <a:t>：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altLang="zh-CN" b="1" dirty="0">
                <a:solidFill>
                  <a:srgbClr val="00B0F0"/>
                </a:solidFill>
              </a:rPr>
              <a:t>	</a:t>
            </a:r>
            <a:r>
              <a:rPr lang="en-US" altLang="zh-CN" b="1" dirty="0" smtClean="0">
                <a:solidFill>
                  <a:srgbClr val="00B0F0"/>
                </a:solidFill>
              </a:rPr>
              <a:t>go</a:t>
            </a:r>
            <a:r>
              <a:rPr lang="zh-CN" altLang="en-US" b="1" dirty="0" smtClean="0"/>
              <a:t>、</a:t>
            </a:r>
            <a:r>
              <a:rPr lang="en-US" dirty="0" smtClean="0"/>
              <a:t>java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SDK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$GOPATH/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/github.com/</a:t>
            </a:r>
            <a:r>
              <a:rPr lang="en-US" altLang="zh-CN" dirty="0" err="1" smtClean="0"/>
              <a:t>hyperledger</a:t>
            </a:r>
            <a:r>
              <a:rPr lang="en-US" altLang="zh-CN" dirty="0" smtClean="0"/>
              <a:t>/fabric/core/chaincode/shim</a:t>
            </a:r>
          </a:p>
          <a:p>
            <a:r>
              <a:rPr lang="en-US" altLang="zh-CN" dirty="0"/>
              <a:t>	</a:t>
            </a:r>
            <a:r>
              <a:rPr lang="zh-CN" altLang="en-US" sz="1100" dirty="0" smtClean="0"/>
              <a:t>注：按照</a:t>
            </a:r>
            <a:r>
              <a:rPr lang="en-US" altLang="zh-CN" sz="1100" dirty="0" smtClean="0"/>
              <a:t>Fabric</a:t>
            </a:r>
            <a:r>
              <a:rPr lang="zh-CN" altLang="en-US" sz="1100" dirty="0" smtClean="0"/>
              <a:t>的设计，</a:t>
            </a:r>
            <a:r>
              <a:rPr lang="en-US" altLang="zh-CN" sz="1100" dirty="0" smtClean="0"/>
              <a:t>shim</a:t>
            </a:r>
            <a:r>
              <a:rPr lang="zh-CN" altLang="en-US" sz="1100" dirty="0" smtClean="0"/>
              <a:t>包是供</a:t>
            </a:r>
            <a:r>
              <a:rPr lang="en-US" altLang="zh-CN" sz="1100" dirty="0" smtClean="0"/>
              <a:t>Chaincode</a:t>
            </a:r>
            <a:r>
              <a:rPr lang="zh-CN" altLang="en-US" sz="1100" dirty="0" smtClean="0"/>
              <a:t>开发的</a:t>
            </a:r>
            <a:r>
              <a:rPr lang="en-US" altLang="zh-CN" sz="1100" dirty="0" smtClean="0"/>
              <a:t>SDK</a:t>
            </a:r>
            <a:r>
              <a:rPr lang="zh-CN" altLang="en-US" sz="1100" dirty="0" smtClean="0"/>
              <a:t>，理论上应该是可以独立使用的，但目前并不是如此，它仍</a:t>
            </a:r>
            <a:r>
              <a:rPr lang="en-US" altLang="zh-CN" sz="1100" dirty="0" smtClean="0"/>
              <a:t>	</a:t>
            </a:r>
            <a:r>
              <a:rPr lang="zh-CN" altLang="en-US" sz="1100" dirty="0" smtClean="0"/>
              <a:t>然依赖于</a:t>
            </a:r>
            <a:r>
              <a:rPr lang="en-US" altLang="zh-CN" sz="1100" dirty="0" smtClean="0"/>
              <a:t>Fabric</a:t>
            </a:r>
            <a:r>
              <a:rPr lang="zh-CN" altLang="en-US" sz="1100" dirty="0" smtClean="0"/>
              <a:t>的其它某些模块。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zh-CN" altLang="en-US" sz="1100" dirty="0" smtClean="0"/>
              <a:t>注：以</a:t>
            </a:r>
            <a:r>
              <a:rPr lang="en-US" altLang="zh-CN" sz="1100" b="1" dirty="0" smtClean="0">
                <a:solidFill>
                  <a:srgbClr val="FF0000"/>
                </a:solidFill>
              </a:rPr>
              <a:t>v0.6</a:t>
            </a:r>
            <a:r>
              <a:rPr lang="zh-CN" altLang="en-US" sz="1100" dirty="0" smtClean="0"/>
              <a:t>为例介绍。</a:t>
            </a:r>
            <a:endParaRPr lang="en-US" altLang="zh-CN" dirty="0"/>
          </a:p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46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二、如何</a:t>
            </a:r>
            <a:r>
              <a:rPr lang="zh-CN" altLang="en-US" dirty="0"/>
              <a:t>编写</a:t>
            </a:r>
            <a:r>
              <a:rPr lang="en-US" altLang="zh-CN" dirty="0" smtClean="0"/>
              <a:t>Chaincode?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必</a:t>
            </a:r>
            <a:r>
              <a:rPr lang="zh-CN" altLang="en-US" dirty="0" smtClean="0"/>
              <a:t>须要实现的接口</a:t>
            </a:r>
            <a:endParaRPr lang="en-US" altLang="zh-CN" dirty="0" smtClean="0"/>
          </a:p>
          <a:p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type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Chaincode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interface</a:t>
            </a:r>
            <a:r>
              <a:rPr lang="en-US" altLang="zh-CN" dirty="0"/>
              <a:t> </a:t>
            </a:r>
            <a:r>
              <a:rPr lang="en-US" altLang="zh-CN" dirty="0" smtClean="0"/>
              <a:t>{</a:t>
            </a:r>
          </a:p>
          <a:p>
            <a:pPr>
              <a:spcAft>
                <a:spcPts val="0"/>
              </a:spcAft>
            </a:pPr>
            <a:r>
              <a:rPr lang="en-US" altLang="zh-CN" dirty="0"/>
              <a:t>	</a:t>
            </a:r>
            <a:r>
              <a:rPr lang="en-US" altLang="zh-CN" i="1" dirty="0" smtClean="0">
                <a:solidFill>
                  <a:schemeClr val="bg2">
                    <a:lumMod val="25000"/>
                  </a:schemeClr>
                </a:solidFill>
              </a:rPr>
              <a:t>// Deploy transaction</a:t>
            </a:r>
            <a:r>
              <a:rPr lang="zh-CN" altLang="en-US" i="1" dirty="0" smtClean="0">
                <a:solidFill>
                  <a:schemeClr val="bg2">
                    <a:lumMod val="25000"/>
                  </a:schemeClr>
                </a:solidFill>
              </a:rPr>
              <a:t>中被调用，初始化工作，一般情况下仅被调用一次</a:t>
            </a:r>
            <a:endParaRPr lang="en-US" altLang="zh-CN" i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en-US" altLang="zh-CN" dirty="0" smtClean="0"/>
              <a:t>	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Init</a:t>
            </a:r>
            <a:r>
              <a:rPr lang="en-US" altLang="zh-CN" dirty="0" smtClean="0"/>
              <a:t>(stub </a:t>
            </a:r>
            <a:r>
              <a:rPr lang="en-US" altLang="zh-CN" dirty="0" err="1"/>
              <a:t>ChaincodeStubInterface</a:t>
            </a:r>
            <a:r>
              <a:rPr lang="en-US" altLang="zh-CN" dirty="0"/>
              <a:t>, function 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altLang="zh-CN" dirty="0"/>
              <a:t>, args []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altLang="zh-CN" dirty="0"/>
              <a:t>) ([]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byte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error</a:t>
            </a:r>
            <a:r>
              <a:rPr lang="en-US" altLang="zh-CN" dirty="0" smtClean="0"/>
              <a:t>)</a:t>
            </a:r>
          </a:p>
          <a:p>
            <a:pPr>
              <a:spcAft>
                <a:spcPts val="0"/>
              </a:spcAft>
            </a:pPr>
            <a:r>
              <a:rPr lang="en-US" altLang="zh-CN" dirty="0"/>
              <a:t>	</a:t>
            </a:r>
            <a:r>
              <a:rPr lang="en-US" altLang="zh-CN" i="1" dirty="0">
                <a:solidFill>
                  <a:schemeClr val="bg2">
                    <a:lumMod val="25000"/>
                  </a:schemeClr>
                </a:solidFill>
              </a:rPr>
              <a:t>// Invoke transaction</a:t>
            </a:r>
            <a:r>
              <a:rPr lang="zh-CN" altLang="en-US" i="1" dirty="0">
                <a:solidFill>
                  <a:schemeClr val="bg2">
                    <a:lumMod val="25000"/>
                  </a:schemeClr>
                </a:solidFill>
              </a:rPr>
              <a:t>中被调</a:t>
            </a:r>
            <a:r>
              <a:rPr lang="zh-CN" altLang="en-US" i="1" dirty="0" smtClean="0">
                <a:solidFill>
                  <a:schemeClr val="bg2">
                    <a:lumMod val="25000"/>
                  </a:schemeClr>
                </a:solidFill>
              </a:rPr>
              <a:t>用，更新</a:t>
            </a:r>
            <a:r>
              <a:rPr lang="en-US" altLang="zh-CN" i="1" dirty="0" smtClean="0">
                <a:solidFill>
                  <a:schemeClr val="bg2">
                    <a:lumMod val="25000"/>
                  </a:schemeClr>
                </a:solidFill>
              </a:rPr>
              <a:t>world state</a:t>
            </a:r>
            <a:r>
              <a:rPr lang="zh-CN" altLang="en-US" i="1" dirty="0" smtClean="0">
                <a:solidFill>
                  <a:schemeClr val="bg2">
                    <a:lumMod val="25000"/>
                  </a:schemeClr>
                </a:solidFill>
              </a:rPr>
              <a:t>，可多次被调用</a:t>
            </a:r>
            <a:endParaRPr lang="en-US" altLang="zh-CN" i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en-US" altLang="zh-CN" dirty="0" smtClean="0"/>
              <a:t>	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Invoke</a:t>
            </a:r>
            <a:r>
              <a:rPr lang="en-US" altLang="zh-CN" dirty="0" smtClean="0"/>
              <a:t>(stub </a:t>
            </a:r>
            <a:r>
              <a:rPr lang="en-US" altLang="zh-CN" dirty="0" err="1"/>
              <a:t>ChaincodeStubInterface</a:t>
            </a:r>
            <a:r>
              <a:rPr lang="en-US" altLang="zh-CN" dirty="0"/>
              <a:t>, function 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altLang="zh-CN" dirty="0"/>
              <a:t>, args []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altLang="zh-CN" dirty="0"/>
              <a:t>) ([]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byte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error</a:t>
            </a:r>
            <a:r>
              <a:rPr lang="en-US" altLang="zh-CN" dirty="0" smtClean="0"/>
              <a:t>)</a:t>
            </a:r>
          </a:p>
          <a:p>
            <a:pPr>
              <a:spcAft>
                <a:spcPts val="0"/>
              </a:spcAft>
            </a:pPr>
            <a:r>
              <a:rPr lang="en-US" altLang="zh-CN" dirty="0"/>
              <a:t>	</a:t>
            </a:r>
            <a:r>
              <a:rPr lang="en-US" altLang="zh-CN" i="1" dirty="0">
                <a:solidFill>
                  <a:schemeClr val="bg2">
                    <a:lumMod val="25000"/>
                  </a:schemeClr>
                </a:solidFill>
              </a:rPr>
              <a:t>// Query transaction</a:t>
            </a:r>
            <a:r>
              <a:rPr lang="zh-CN" altLang="en-US" i="1" dirty="0">
                <a:solidFill>
                  <a:schemeClr val="bg2">
                    <a:lumMod val="25000"/>
                  </a:schemeClr>
                </a:solidFill>
              </a:rPr>
              <a:t>中被调</a:t>
            </a:r>
            <a:r>
              <a:rPr lang="zh-CN" altLang="en-US" i="1" dirty="0" smtClean="0">
                <a:solidFill>
                  <a:schemeClr val="bg2">
                    <a:lumMod val="25000"/>
                  </a:schemeClr>
                </a:solidFill>
              </a:rPr>
              <a:t>用，查询</a:t>
            </a:r>
            <a:r>
              <a:rPr lang="en-US" altLang="zh-CN" i="1" dirty="0" smtClean="0">
                <a:solidFill>
                  <a:schemeClr val="bg2">
                    <a:lumMod val="25000"/>
                  </a:schemeClr>
                </a:solidFill>
              </a:rPr>
              <a:t>world state</a:t>
            </a:r>
            <a:r>
              <a:rPr lang="zh-CN" altLang="en-US" i="1" dirty="0" smtClean="0">
                <a:solidFill>
                  <a:schemeClr val="bg2">
                    <a:lumMod val="25000"/>
                  </a:schemeClr>
                </a:solidFill>
              </a:rPr>
              <a:t>，不能更新</a:t>
            </a:r>
            <a:r>
              <a:rPr lang="en-US" altLang="zh-CN" i="1" dirty="0" smtClean="0">
                <a:solidFill>
                  <a:schemeClr val="bg2">
                    <a:lumMod val="25000"/>
                  </a:schemeClr>
                </a:solidFill>
              </a:rPr>
              <a:t>world state</a:t>
            </a:r>
            <a:r>
              <a:rPr lang="zh-CN" altLang="en-US" i="1" dirty="0" smtClean="0">
                <a:solidFill>
                  <a:schemeClr val="bg2">
                    <a:lumMod val="25000"/>
                  </a:schemeClr>
                </a:solidFill>
              </a:rPr>
              <a:t>，可多次被调用</a:t>
            </a:r>
            <a:endParaRPr lang="en-US" altLang="zh-CN" i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/>
              <a:t>	</a:t>
            </a:r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Query</a:t>
            </a:r>
            <a:r>
              <a:rPr lang="en-US" altLang="zh-CN" dirty="0" smtClean="0"/>
              <a:t>(stub </a:t>
            </a:r>
            <a:r>
              <a:rPr lang="en-US" altLang="zh-CN" dirty="0" err="1"/>
              <a:t>ChaincodeStubInterface</a:t>
            </a:r>
            <a:r>
              <a:rPr lang="en-US" altLang="zh-CN" dirty="0" smtClean="0"/>
              <a:t>, function </a:t>
            </a:r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altLang="zh-CN" dirty="0" smtClean="0"/>
              <a:t>, args []</a:t>
            </a:r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altLang="zh-CN" dirty="0" smtClean="0"/>
              <a:t>) ([]</a:t>
            </a:r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byte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error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730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zh-CN" altLang="en-US" dirty="0" smtClean="0"/>
              <a:t>如</a:t>
            </a:r>
            <a:r>
              <a:rPr lang="zh-CN" altLang="en-US" dirty="0"/>
              <a:t>何编写</a:t>
            </a:r>
            <a:r>
              <a:rPr lang="en-US" altLang="zh-CN" dirty="0"/>
              <a:t>Chaincode?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如</a:t>
            </a:r>
            <a:r>
              <a:rPr lang="zh-CN" altLang="en-US" dirty="0" smtClean="0"/>
              <a:t>何实现，</a:t>
            </a:r>
            <a:r>
              <a:rPr lang="en-US" altLang="zh-CN" dirty="0" smtClean="0"/>
              <a:t>eg.</a:t>
            </a:r>
          </a:p>
          <a:p>
            <a:pPr>
              <a:spcAft>
                <a:spcPts val="0"/>
              </a:spcAft>
            </a:pPr>
            <a:r>
              <a:rPr lang="en-US" sz="1050" dirty="0">
                <a:solidFill>
                  <a:srgbClr val="F93F2B"/>
                </a:solidFill>
              </a:rPr>
              <a:t>package</a:t>
            </a:r>
            <a:r>
              <a:rPr lang="en-US" sz="1050" dirty="0"/>
              <a:t> </a:t>
            </a:r>
            <a:r>
              <a:rPr lang="en-US" sz="1050" dirty="0" smtClean="0"/>
              <a:t>main</a:t>
            </a:r>
            <a:endParaRPr lang="en-US" sz="1050" dirty="0"/>
          </a:p>
          <a:p>
            <a:pPr>
              <a:spcAft>
                <a:spcPts val="0"/>
              </a:spcAft>
            </a:pPr>
            <a:r>
              <a:rPr lang="en-US" sz="1050" dirty="0">
                <a:solidFill>
                  <a:srgbClr val="F93F2B"/>
                </a:solidFill>
              </a:rPr>
              <a:t>import</a:t>
            </a:r>
            <a:r>
              <a:rPr lang="en-US" sz="1050" dirty="0"/>
              <a:t> (</a:t>
            </a:r>
          </a:p>
          <a:p>
            <a:pPr>
              <a:spcAft>
                <a:spcPts val="0"/>
              </a:spcAft>
            </a:pPr>
            <a:r>
              <a:rPr lang="en-US" sz="1050" dirty="0"/>
              <a:t>	</a:t>
            </a:r>
            <a:r>
              <a:rPr lang="en-US" sz="1050" dirty="0">
                <a:solidFill>
                  <a:srgbClr val="EEF23A"/>
                </a:solidFill>
              </a:rPr>
              <a:t>"errors"</a:t>
            </a:r>
          </a:p>
          <a:p>
            <a:pPr>
              <a:spcAft>
                <a:spcPts val="0"/>
              </a:spcAft>
            </a:pPr>
            <a:r>
              <a:rPr lang="en-US" sz="1050" dirty="0"/>
              <a:t>	</a:t>
            </a:r>
            <a:r>
              <a:rPr lang="en-US" sz="1050" dirty="0">
                <a:solidFill>
                  <a:srgbClr val="EEF23A"/>
                </a:solidFill>
              </a:rPr>
              <a:t>"</a:t>
            </a:r>
            <a:r>
              <a:rPr lang="en-US" sz="1050" dirty="0" err="1">
                <a:solidFill>
                  <a:srgbClr val="EEF23A"/>
                </a:solidFill>
              </a:rPr>
              <a:t>fmt</a:t>
            </a:r>
            <a:r>
              <a:rPr lang="en-US" sz="1050" dirty="0">
                <a:solidFill>
                  <a:srgbClr val="EEF23A"/>
                </a:solidFill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US" sz="1050" dirty="0">
                <a:solidFill>
                  <a:srgbClr val="EEF23A"/>
                </a:solidFill>
              </a:rPr>
              <a:t>	"github.com/</a:t>
            </a:r>
            <a:r>
              <a:rPr lang="en-US" sz="1050" dirty="0" err="1">
                <a:solidFill>
                  <a:srgbClr val="EEF23A"/>
                </a:solidFill>
              </a:rPr>
              <a:t>hyperledger</a:t>
            </a:r>
            <a:r>
              <a:rPr lang="en-US" sz="1050" dirty="0">
                <a:solidFill>
                  <a:srgbClr val="EEF23A"/>
                </a:solidFill>
              </a:rPr>
              <a:t>/fabric/core/chaincode/shim"</a:t>
            </a:r>
          </a:p>
          <a:p>
            <a:pPr>
              <a:spcAft>
                <a:spcPts val="0"/>
              </a:spcAft>
            </a:pPr>
            <a:r>
              <a:rPr lang="en-US" sz="1050" dirty="0" smtClean="0"/>
              <a:t>)</a:t>
            </a:r>
          </a:p>
          <a:p>
            <a:pPr lvl="0">
              <a:spcAft>
                <a:spcPts val="600"/>
              </a:spcAft>
              <a:buClr>
                <a:srgbClr val="F19027"/>
              </a:buClr>
            </a:pPr>
            <a:r>
              <a:rPr lang="en-US" altLang="zh-CN" sz="1050" dirty="0">
                <a:solidFill>
                  <a:srgbClr val="001934">
                    <a:lumMod val="50000"/>
                    <a:lumOff val="50000"/>
                  </a:srgbClr>
                </a:solidFill>
              </a:rPr>
              <a:t>type</a:t>
            </a:r>
            <a:r>
              <a:rPr lang="en-US" altLang="zh-CN" sz="1050" dirty="0">
                <a:solidFill>
                  <a:prstClr val="white"/>
                </a:solidFill>
              </a:rPr>
              <a:t> </a:t>
            </a:r>
            <a:r>
              <a:rPr lang="en-US" altLang="zh-CN" sz="1050" dirty="0">
                <a:solidFill>
                  <a:srgbClr val="2DE33E"/>
                </a:solidFill>
              </a:rPr>
              <a:t>SimpleChaincode</a:t>
            </a:r>
            <a:r>
              <a:rPr lang="en-US" altLang="zh-CN" sz="1050" dirty="0">
                <a:solidFill>
                  <a:prstClr val="white"/>
                </a:solidFill>
              </a:rPr>
              <a:t> </a:t>
            </a:r>
            <a:r>
              <a:rPr lang="en-US" altLang="zh-CN" sz="1050" dirty="0">
                <a:solidFill>
                  <a:srgbClr val="001934">
                    <a:lumMod val="50000"/>
                    <a:lumOff val="50000"/>
                  </a:srgbClr>
                </a:solidFill>
              </a:rPr>
              <a:t>struct</a:t>
            </a:r>
            <a:r>
              <a:rPr lang="en-US" altLang="zh-CN" sz="1050" dirty="0">
                <a:solidFill>
                  <a:prstClr val="white"/>
                </a:solidFill>
              </a:rPr>
              <a:t> </a:t>
            </a:r>
            <a:r>
              <a:rPr lang="en-US" altLang="zh-CN" sz="1050" dirty="0" smtClean="0">
                <a:solidFill>
                  <a:prstClr val="white"/>
                </a:solidFill>
              </a:rPr>
              <a:t>{ }</a:t>
            </a:r>
            <a:endParaRPr lang="en-US" sz="1050" dirty="0" smtClean="0"/>
          </a:p>
          <a:p>
            <a:pPr>
              <a:spcAft>
                <a:spcPts val="600"/>
              </a:spcAft>
            </a:pPr>
            <a:r>
              <a:rPr lang="en-US" sz="105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func </a:t>
            </a:r>
            <a:r>
              <a:rPr lang="en-US" sz="1050" dirty="0"/>
              <a:t>(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sz="1050" dirty="0"/>
              <a:t> </a:t>
            </a:r>
            <a:r>
              <a:rPr lang="en-US" sz="1050" dirty="0">
                <a:solidFill>
                  <a:srgbClr val="FF0000"/>
                </a:solidFill>
              </a:rPr>
              <a:t>*</a:t>
            </a:r>
            <a:r>
              <a:rPr lang="en-US" sz="1050" dirty="0"/>
              <a:t>SimpleChaincode) </a:t>
            </a:r>
            <a:r>
              <a:rPr lang="en-US" sz="1050" dirty="0">
                <a:solidFill>
                  <a:srgbClr val="2DE33E"/>
                </a:solidFill>
              </a:rPr>
              <a:t>Init</a:t>
            </a:r>
            <a:r>
              <a:rPr lang="en-US" sz="1050" dirty="0"/>
              <a:t>(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stub</a:t>
            </a:r>
            <a:r>
              <a:rPr lang="en-US" sz="1050" dirty="0"/>
              <a:t> </a:t>
            </a:r>
            <a:r>
              <a:rPr lang="en-US" sz="1100" b="1" dirty="0">
                <a:solidFill>
                  <a:srgbClr val="00B0F0"/>
                </a:solidFill>
              </a:rPr>
              <a:t>shim.ChaincodeStubInterface</a:t>
            </a:r>
            <a:r>
              <a:rPr lang="en-US" sz="1050" dirty="0"/>
              <a:t>, 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function</a:t>
            </a:r>
            <a:r>
              <a:rPr lang="en-US" sz="1050" dirty="0"/>
              <a:t> </a:t>
            </a:r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050" dirty="0"/>
              <a:t>,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 args </a:t>
            </a:r>
            <a:r>
              <a:rPr lang="en-US" sz="1050" dirty="0"/>
              <a:t>[]</a:t>
            </a:r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050" dirty="0"/>
              <a:t>) ([]</a:t>
            </a:r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byte</a:t>
            </a:r>
            <a:r>
              <a:rPr lang="en-US" sz="1050" dirty="0"/>
              <a:t>, </a:t>
            </a:r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error</a:t>
            </a:r>
            <a:r>
              <a:rPr lang="en-US" sz="1050" dirty="0"/>
              <a:t>) </a:t>
            </a:r>
            <a:r>
              <a:rPr lang="en-US" sz="1050" dirty="0" smtClean="0"/>
              <a:t>{ … }</a:t>
            </a:r>
            <a:endParaRPr lang="en-US" sz="1050" dirty="0"/>
          </a:p>
          <a:p>
            <a:pPr>
              <a:spcAft>
                <a:spcPts val="600"/>
              </a:spcAft>
            </a:pPr>
            <a:r>
              <a:rPr lang="en-US" sz="105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050" dirty="0" smtClean="0"/>
              <a:t> </a:t>
            </a:r>
            <a:r>
              <a:rPr lang="en-US" sz="1050" dirty="0"/>
              <a:t>(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t </a:t>
            </a:r>
            <a:r>
              <a:rPr lang="en-US" sz="1050" dirty="0">
                <a:solidFill>
                  <a:srgbClr val="FF0000"/>
                </a:solidFill>
              </a:rPr>
              <a:t>*</a:t>
            </a:r>
            <a:r>
              <a:rPr lang="en-US" sz="1050" dirty="0"/>
              <a:t>SimpleChaincode) </a:t>
            </a:r>
            <a:r>
              <a:rPr lang="en-US" sz="1050" dirty="0">
                <a:solidFill>
                  <a:srgbClr val="2DE33E"/>
                </a:solidFill>
              </a:rPr>
              <a:t>Invoke</a:t>
            </a:r>
            <a:r>
              <a:rPr lang="en-US" sz="1050" dirty="0"/>
              <a:t>(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stub</a:t>
            </a:r>
            <a:r>
              <a:rPr lang="en-US" sz="1050" dirty="0"/>
              <a:t> </a:t>
            </a:r>
            <a:r>
              <a:rPr lang="en-US" sz="1100" b="1" dirty="0">
                <a:solidFill>
                  <a:srgbClr val="00B0F0"/>
                </a:solidFill>
              </a:rPr>
              <a:t>shim.ChaincodeStubInterface</a:t>
            </a:r>
            <a:r>
              <a:rPr lang="en-US" sz="1050" dirty="0"/>
              <a:t>, 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function</a:t>
            </a:r>
            <a:r>
              <a:rPr lang="en-US" sz="1050" dirty="0"/>
              <a:t> </a:t>
            </a:r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050" dirty="0"/>
              <a:t>, 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args</a:t>
            </a:r>
            <a:r>
              <a:rPr lang="en-US" sz="1050" dirty="0"/>
              <a:t> []</a:t>
            </a:r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050" dirty="0"/>
              <a:t>) ([]</a:t>
            </a:r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byte</a:t>
            </a:r>
            <a:r>
              <a:rPr lang="en-US" sz="1050" dirty="0"/>
              <a:t>, </a:t>
            </a:r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error</a:t>
            </a:r>
            <a:r>
              <a:rPr lang="en-US" sz="1050" dirty="0"/>
              <a:t>) </a:t>
            </a:r>
            <a:r>
              <a:rPr lang="en-US" sz="1050" dirty="0" smtClean="0"/>
              <a:t>{ … }</a:t>
            </a:r>
            <a:endParaRPr lang="en-US" sz="1050" dirty="0"/>
          </a:p>
          <a:p>
            <a:pPr>
              <a:spcAft>
                <a:spcPts val="600"/>
              </a:spcAft>
            </a:pPr>
            <a:r>
              <a:rPr lang="en-US" sz="105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050" dirty="0" smtClean="0"/>
              <a:t> </a:t>
            </a:r>
            <a:r>
              <a:rPr lang="en-US" sz="1050" dirty="0"/>
              <a:t>(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sz="1050" dirty="0"/>
              <a:t> </a:t>
            </a:r>
            <a:r>
              <a:rPr lang="en-US" sz="1050" dirty="0">
                <a:solidFill>
                  <a:srgbClr val="FF0000"/>
                </a:solidFill>
              </a:rPr>
              <a:t>*</a:t>
            </a:r>
            <a:r>
              <a:rPr lang="en-US" sz="1050" dirty="0"/>
              <a:t>SimpleChaincode) </a:t>
            </a:r>
            <a:r>
              <a:rPr lang="en-US" sz="1050" dirty="0">
                <a:solidFill>
                  <a:srgbClr val="2DE33E"/>
                </a:solidFill>
              </a:rPr>
              <a:t>Query</a:t>
            </a:r>
            <a:r>
              <a:rPr lang="en-US" sz="1050" dirty="0"/>
              <a:t>(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stub</a:t>
            </a:r>
            <a:r>
              <a:rPr lang="en-US" sz="1050" dirty="0"/>
              <a:t> </a:t>
            </a:r>
            <a:r>
              <a:rPr lang="en-US" sz="1100" b="1" dirty="0">
                <a:solidFill>
                  <a:srgbClr val="00B0F0"/>
                </a:solidFill>
              </a:rPr>
              <a:t>shim.ChaincodeStubInterface</a:t>
            </a:r>
            <a:r>
              <a:rPr lang="en-US" sz="1050" dirty="0"/>
              <a:t>, 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function</a:t>
            </a:r>
            <a:r>
              <a:rPr lang="en-US" sz="1050" dirty="0"/>
              <a:t> </a:t>
            </a:r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050" dirty="0"/>
              <a:t>, 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args</a:t>
            </a:r>
            <a:r>
              <a:rPr lang="en-US" sz="1050" dirty="0"/>
              <a:t> []</a:t>
            </a:r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050" dirty="0"/>
              <a:t>) ([]</a:t>
            </a:r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byte</a:t>
            </a:r>
            <a:r>
              <a:rPr lang="en-US" sz="1050" dirty="0"/>
              <a:t>, </a:t>
            </a:r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error</a:t>
            </a:r>
            <a:r>
              <a:rPr lang="en-US" sz="1050" dirty="0"/>
              <a:t>) </a:t>
            </a:r>
            <a:r>
              <a:rPr lang="en-US" sz="1050" dirty="0" smtClean="0"/>
              <a:t>{ … }</a:t>
            </a:r>
          </a:p>
          <a:p>
            <a:pPr>
              <a:spcAft>
                <a:spcPts val="0"/>
              </a:spcAft>
            </a:pPr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050" dirty="0"/>
              <a:t> </a:t>
            </a:r>
            <a:r>
              <a:rPr lang="en-US" sz="1050" dirty="0">
                <a:solidFill>
                  <a:srgbClr val="2DE33E"/>
                </a:solidFill>
              </a:rPr>
              <a:t>main</a:t>
            </a:r>
            <a:r>
              <a:rPr lang="en-US" sz="1050" dirty="0"/>
              <a:t>() {</a:t>
            </a:r>
          </a:p>
          <a:p>
            <a:pPr>
              <a:spcAft>
                <a:spcPts val="0"/>
              </a:spcAft>
            </a:pPr>
            <a:r>
              <a:rPr lang="en-US" sz="1050" dirty="0"/>
              <a:t>	err </a:t>
            </a:r>
            <a:r>
              <a:rPr lang="en-US" sz="1050" dirty="0">
                <a:solidFill>
                  <a:srgbClr val="FF0000"/>
                </a:solidFill>
              </a:rPr>
              <a:t>:=</a:t>
            </a:r>
            <a:r>
              <a:rPr lang="en-US" sz="1050" dirty="0"/>
              <a:t> </a:t>
            </a:r>
            <a:r>
              <a:rPr lang="en-US" sz="1050" dirty="0" err="1"/>
              <a:t>shim.</a:t>
            </a:r>
            <a:r>
              <a:rPr lang="en-US" sz="105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Start</a:t>
            </a:r>
            <a:r>
              <a:rPr lang="en-US" sz="1050" dirty="0"/>
              <a:t>(</a:t>
            </a:r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new</a:t>
            </a:r>
            <a:r>
              <a:rPr lang="en-US" sz="1050" dirty="0"/>
              <a:t>(</a:t>
            </a:r>
            <a:r>
              <a:rPr lang="en-US" sz="1050" dirty="0" err="1"/>
              <a:t>SimpleChaincode</a:t>
            </a:r>
            <a:r>
              <a:rPr lang="en-US" sz="1050" dirty="0"/>
              <a:t>))</a:t>
            </a:r>
          </a:p>
          <a:p>
            <a:pPr>
              <a:spcAft>
                <a:spcPts val="0"/>
              </a:spcAft>
            </a:pPr>
            <a:r>
              <a:rPr lang="en-US" sz="1050" dirty="0"/>
              <a:t>	</a:t>
            </a:r>
            <a:r>
              <a:rPr lang="en-US" sz="1050" dirty="0">
                <a:solidFill>
                  <a:srgbClr val="FF0000"/>
                </a:solidFill>
              </a:rPr>
              <a:t>if</a:t>
            </a:r>
            <a:r>
              <a:rPr lang="en-US" sz="1050" dirty="0"/>
              <a:t> err</a:t>
            </a:r>
            <a:r>
              <a:rPr lang="en-US" sz="1050" dirty="0">
                <a:solidFill>
                  <a:srgbClr val="FF0000"/>
                </a:solidFill>
              </a:rPr>
              <a:t> != </a:t>
            </a:r>
            <a:r>
              <a:rPr lang="en-US" sz="1050" dirty="0">
                <a:solidFill>
                  <a:srgbClr val="8F34C2"/>
                </a:solidFill>
              </a:rPr>
              <a:t>nil</a:t>
            </a:r>
            <a:r>
              <a:rPr lang="en-US" sz="1050" dirty="0"/>
              <a:t> {</a:t>
            </a:r>
          </a:p>
          <a:p>
            <a:pPr>
              <a:spcAft>
                <a:spcPts val="0"/>
              </a:spcAft>
            </a:pPr>
            <a:r>
              <a:rPr lang="en-US" sz="1050" dirty="0"/>
              <a:t>		</a:t>
            </a:r>
            <a:r>
              <a:rPr lang="en-US" sz="1050" dirty="0" err="1"/>
              <a:t>fmt.</a:t>
            </a:r>
            <a:r>
              <a:rPr lang="en-US" sz="105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Printf</a:t>
            </a:r>
            <a:r>
              <a:rPr lang="en-US" sz="1050" dirty="0"/>
              <a:t>(</a:t>
            </a:r>
            <a:r>
              <a:rPr lang="en-US" sz="1050" dirty="0">
                <a:solidFill>
                  <a:srgbClr val="C3D327"/>
                </a:solidFill>
              </a:rPr>
              <a:t>"Error starting Simple chaincode: </a:t>
            </a:r>
            <a:r>
              <a:rPr lang="en-US" sz="1050" dirty="0">
                <a:solidFill>
                  <a:srgbClr val="8F34C2"/>
                </a:solidFill>
              </a:rPr>
              <a:t>%s</a:t>
            </a:r>
            <a:r>
              <a:rPr lang="en-US" sz="1050" dirty="0">
                <a:solidFill>
                  <a:srgbClr val="C3D327"/>
                </a:solidFill>
              </a:rPr>
              <a:t>"</a:t>
            </a:r>
            <a:r>
              <a:rPr lang="en-US" sz="1050" dirty="0"/>
              <a:t>, err)</a:t>
            </a:r>
          </a:p>
          <a:p>
            <a:pPr>
              <a:spcAft>
                <a:spcPts val="0"/>
              </a:spcAft>
            </a:pPr>
            <a:r>
              <a:rPr lang="en-US" sz="1050" dirty="0"/>
              <a:t>	}</a:t>
            </a:r>
          </a:p>
          <a:p>
            <a:pPr>
              <a:spcAft>
                <a:spcPts val="0"/>
              </a:spcAft>
            </a:pPr>
            <a:r>
              <a:rPr lang="en-US" sz="10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871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zh-CN" altLang="en-US" dirty="0" smtClean="0"/>
              <a:t>如</a:t>
            </a:r>
            <a:r>
              <a:rPr lang="zh-CN" altLang="en-US" dirty="0"/>
              <a:t>何编写</a:t>
            </a:r>
            <a:r>
              <a:rPr lang="en-US" altLang="zh-CN" dirty="0"/>
              <a:t>Chaincode?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b="1" dirty="0" smtClean="0"/>
              <a:t>shim.ChaincodeStubInterface APIs</a:t>
            </a:r>
            <a:r>
              <a:rPr lang="zh-CN" altLang="en-US" b="1" dirty="0" smtClean="0"/>
              <a:t>，五类</a:t>
            </a:r>
            <a:endParaRPr lang="en-US" altLang="zh-CN" dirty="0" smtClean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 smtClean="0"/>
              <a:t>State 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: </a:t>
            </a:r>
          </a:p>
          <a:p>
            <a:pPr>
              <a:spcAft>
                <a:spcPts val="300"/>
              </a:spcAft>
            </a:pPr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GetState</a:t>
            </a:r>
            <a:r>
              <a:rPr lang="en-US" sz="1050" dirty="0"/>
              <a:t>(key</a:t>
            </a:r>
            <a:r>
              <a:rPr lang="en-US" sz="1050" dirty="0">
                <a:solidFill>
                  <a:srgbClr val="F93F2B"/>
                </a:solidFill>
              </a:rPr>
              <a:t> </a:t>
            </a:r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050" dirty="0"/>
              <a:t>) ([]</a:t>
            </a:r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byte</a:t>
            </a:r>
            <a:r>
              <a:rPr lang="en-US" sz="1050" dirty="0"/>
              <a:t>,</a:t>
            </a:r>
            <a:r>
              <a:rPr lang="en-US" sz="1050" dirty="0">
                <a:solidFill>
                  <a:srgbClr val="F93F2B"/>
                </a:solidFill>
              </a:rPr>
              <a:t> </a:t>
            </a:r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error</a:t>
            </a:r>
            <a:r>
              <a:rPr lang="en-US" sz="1050" dirty="0"/>
              <a:t>)</a:t>
            </a:r>
          </a:p>
          <a:p>
            <a:pPr>
              <a:spcAft>
                <a:spcPts val="300"/>
              </a:spcAft>
            </a:pPr>
            <a:r>
              <a:rPr lang="en-US" sz="105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PutState</a:t>
            </a:r>
            <a:r>
              <a:rPr lang="en-US" sz="1050" dirty="0"/>
              <a:t>(key</a:t>
            </a:r>
            <a:r>
              <a:rPr lang="en-US" sz="1050" dirty="0">
                <a:solidFill>
                  <a:srgbClr val="F93F2B"/>
                </a:solidFill>
              </a:rPr>
              <a:t> </a:t>
            </a:r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050" dirty="0"/>
              <a:t>, value []</a:t>
            </a:r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byte</a:t>
            </a:r>
            <a:r>
              <a:rPr lang="en-US" sz="1050" dirty="0"/>
              <a:t>)</a:t>
            </a:r>
            <a:r>
              <a:rPr lang="en-US" sz="1050" dirty="0">
                <a:solidFill>
                  <a:srgbClr val="F93F2B"/>
                </a:solidFill>
              </a:rPr>
              <a:t> </a:t>
            </a:r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error</a:t>
            </a:r>
          </a:p>
          <a:p>
            <a:pPr>
              <a:spcAft>
                <a:spcPts val="300"/>
              </a:spcAft>
            </a:pPr>
            <a:r>
              <a:rPr lang="en-US" sz="105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DelState</a:t>
            </a:r>
            <a:r>
              <a:rPr lang="en-US" sz="1050" dirty="0"/>
              <a:t>(key</a:t>
            </a:r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string</a:t>
            </a:r>
            <a:r>
              <a:rPr lang="en-US" sz="1050" dirty="0"/>
              <a:t>)</a:t>
            </a:r>
            <a:r>
              <a:rPr lang="en-US" sz="1050" dirty="0">
                <a:solidFill>
                  <a:srgbClr val="F93F2B"/>
                </a:solidFill>
              </a:rPr>
              <a:t> </a:t>
            </a:r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error</a:t>
            </a:r>
          </a:p>
          <a:p>
            <a:pPr>
              <a:spcAft>
                <a:spcPts val="300"/>
              </a:spcAft>
            </a:pPr>
            <a:r>
              <a:rPr lang="en-US" sz="105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RangeQueryState</a:t>
            </a:r>
            <a:r>
              <a:rPr lang="en-US" sz="1050" dirty="0"/>
              <a:t>(</a:t>
            </a:r>
            <a:r>
              <a:rPr lang="en-US" sz="1050" dirty="0" err="1"/>
              <a:t>startKey</a:t>
            </a:r>
            <a:r>
              <a:rPr lang="en-US" sz="1050" dirty="0"/>
              <a:t>, </a:t>
            </a:r>
            <a:r>
              <a:rPr lang="en-US" sz="1050" dirty="0" err="1"/>
              <a:t>endKey</a:t>
            </a:r>
            <a:r>
              <a:rPr lang="en-US" sz="1050" dirty="0"/>
              <a:t> </a:t>
            </a:r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050" dirty="0"/>
              <a:t>) (</a:t>
            </a:r>
            <a:r>
              <a:rPr lang="en-US" sz="1050" dirty="0" err="1"/>
              <a:t>StateRangeQueryIteratorInterface</a:t>
            </a:r>
            <a:r>
              <a:rPr lang="en-US" sz="1050" dirty="0"/>
              <a:t>,</a:t>
            </a:r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error</a:t>
            </a:r>
            <a:r>
              <a:rPr lang="en-US" sz="1050" dirty="0"/>
              <a:t>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dirty="0"/>
              <a:t>Table </a:t>
            </a:r>
            <a:r>
              <a:rPr lang="zh-CN" altLang="en-US" dirty="0"/>
              <a:t>操作</a:t>
            </a:r>
            <a:r>
              <a:rPr lang="en-US" dirty="0" smtClean="0"/>
              <a:t>:</a:t>
            </a:r>
            <a:endParaRPr lang="en-US" dirty="0"/>
          </a:p>
          <a:p>
            <a:pPr>
              <a:spcAft>
                <a:spcPts val="300"/>
              </a:spcAft>
            </a:pPr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CreateTable</a:t>
            </a:r>
            <a:r>
              <a:rPr lang="en-US" sz="1050" dirty="0"/>
              <a:t>(name</a:t>
            </a:r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string</a:t>
            </a:r>
            <a:r>
              <a:rPr lang="en-US" sz="1050" dirty="0"/>
              <a:t>, </a:t>
            </a:r>
            <a:r>
              <a:rPr lang="en-US" sz="1050" dirty="0" err="1"/>
              <a:t>columnDefinitions</a:t>
            </a:r>
            <a:r>
              <a:rPr lang="en-US" sz="1050" dirty="0"/>
              <a:t> []</a:t>
            </a:r>
            <a:r>
              <a:rPr lang="en-US" sz="1050" dirty="0">
                <a:solidFill>
                  <a:srgbClr val="F93F2B"/>
                </a:solidFill>
              </a:rPr>
              <a:t>*</a:t>
            </a:r>
            <a:r>
              <a:rPr lang="en-US" sz="1050" dirty="0"/>
              <a:t>ColumnDefinition) </a:t>
            </a:r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error</a:t>
            </a:r>
          </a:p>
          <a:p>
            <a:pPr>
              <a:spcAft>
                <a:spcPts val="300"/>
              </a:spcAft>
            </a:pPr>
            <a:r>
              <a:rPr lang="en-US" sz="105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GetTable</a:t>
            </a:r>
            <a:r>
              <a:rPr lang="en-US" sz="1050" dirty="0"/>
              <a:t>(</a:t>
            </a:r>
            <a:r>
              <a:rPr lang="en-US" sz="1050" dirty="0" err="1"/>
              <a:t>tableName</a:t>
            </a:r>
            <a:r>
              <a:rPr lang="en-US" sz="1050" dirty="0">
                <a:solidFill>
                  <a:srgbClr val="F93F2B"/>
                </a:solidFill>
              </a:rPr>
              <a:t> </a:t>
            </a:r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050" dirty="0"/>
              <a:t>) (</a:t>
            </a:r>
            <a:r>
              <a:rPr lang="en-US" sz="1050" dirty="0">
                <a:solidFill>
                  <a:srgbClr val="F93F2B"/>
                </a:solidFill>
              </a:rPr>
              <a:t>*</a:t>
            </a:r>
            <a:r>
              <a:rPr lang="en-US" sz="1050" dirty="0"/>
              <a:t>Table, </a:t>
            </a:r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error</a:t>
            </a:r>
            <a:r>
              <a:rPr lang="en-US" sz="1050" dirty="0"/>
              <a:t>)</a:t>
            </a:r>
          </a:p>
          <a:p>
            <a:pPr>
              <a:spcAft>
                <a:spcPts val="300"/>
              </a:spcAft>
            </a:pPr>
            <a:r>
              <a:rPr lang="en-US" sz="105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DeleteTable</a:t>
            </a:r>
            <a:r>
              <a:rPr lang="en-US" sz="1050" dirty="0"/>
              <a:t>(</a:t>
            </a:r>
            <a:r>
              <a:rPr lang="en-US" sz="1050" dirty="0" err="1"/>
              <a:t>tableName</a:t>
            </a:r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string</a:t>
            </a:r>
            <a:r>
              <a:rPr lang="en-US" sz="1050" dirty="0"/>
              <a:t>)</a:t>
            </a:r>
            <a:r>
              <a:rPr lang="en-US" sz="1050" dirty="0">
                <a:solidFill>
                  <a:srgbClr val="F93F2B"/>
                </a:solidFill>
              </a:rPr>
              <a:t> </a:t>
            </a:r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error</a:t>
            </a:r>
          </a:p>
          <a:p>
            <a:pPr>
              <a:spcAft>
                <a:spcPts val="300"/>
              </a:spcAft>
            </a:pPr>
            <a:r>
              <a:rPr lang="en-US" sz="105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InsertRow</a:t>
            </a:r>
            <a:r>
              <a:rPr lang="en-US" sz="1050" dirty="0"/>
              <a:t>(</a:t>
            </a:r>
            <a:r>
              <a:rPr lang="en-US" sz="1050" dirty="0" err="1"/>
              <a:t>tableName</a:t>
            </a:r>
            <a:r>
              <a:rPr lang="en-US" sz="1050" dirty="0">
                <a:solidFill>
                  <a:srgbClr val="F93F2B"/>
                </a:solidFill>
              </a:rPr>
              <a:t> </a:t>
            </a:r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050" dirty="0"/>
              <a:t>, row Row) (</a:t>
            </a:r>
            <a:r>
              <a:rPr lang="en-US" sz="105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050" dirty="0"/>
              <a:t>,</a:t>
            </a:r>
            <a:r>
              <a:rPr lang="en-US" sz="1050" dirty="0">
                <a:solidFill>
                  <a:srgbClr val="F93F2B"/>
                </a:solidFill>
              </a:rPr>
              <a:t> </a:t>
            </a:r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error</a:t>
            </a:r>
            <a:r>
              <a:rPr lang="en-US" sz="1050" dirty="0"/>
              <a:t>)</a:t>
            </a:r>
          </a:p>
          <a:p>
            <a:pPr>
              <a:spcAft>
                <a:spcPts val="300"/>
              </a:spcAft>
            </a:pPr>
            <a:r>
              <a:rPr lang="en-US" sz="105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ReplaceRow</a:t>
            </a:r>
            <a:r>
              <a:rPr lang="en-US" sz="1050" dirty="0"/>
              <a:t>(</a:t>
            </a:r>
            <a:r>
              <a:rPr lang="en-US" sz="1050" dirty="0" err="1"/>
              <a:t>tableName</a:t>
            </a:r>
            <a:r>
              <a:rPr lang="en-US" sz="1050" dirty="0">
                <a:solidFill>
                  <a:srgbClr val="F93F2B"/>
                </a:solidFill>
              </a:rPr>
              <a:t> </a:t>
            </a:r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050" dirty="0"/>
              <a:t>, row Row) (</a:t>
            </a:r>
            <a:r>
              <a:rPr lang="en-US" sz="105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050" dirty="0"/>
              <a:t>,</a:t>
            </a:r>
            <a:r>
              <a:rPr lang="en-US" sz="1050" dirty="0">
                <a:solidFill>
                  <a:srgbClr val="F93F2B"/>
                </a:solidFill>
              </a:rPr>
              <a:t> </a:t>
            </a:r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error</a:t>
            </a:r>
            <a:r>
              <a:rPr lang="en-US" sz="1050" dirty="0"/>
              <a:t>)</a:t>
            </a:r>
          </a:p>
          <a:p>
            <a:pPr>
              <a:spcAft>
                <a:spcPts val="300"/>
              </a:spcAft>
            </a:pPr>
            <a:r>
              <a:rPr lang="en-US" sz="105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GetRow</a:t>
            </a:r>
            <a:r>
              <a:rPr lang="en-US" sz="1050" dirty="0"/>
              <a:t>(</a:t>
            </a:r>
            <a:r>
              <a:rPr lang="en-US" sz="1050" dirty="0" err="1"/>
              <a:t>tableName</a:t>
            </a:r>
            <a:r>
              <a:rPr lang="en-US" sz="1050" dirty="0"/>
              <a:t> </a:t>
            </a:r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050" dirty="0"/>
              <a:t>, key []Column) (Row, </a:t>
            </a:r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error</a:t>
            </a:r>
            <a:r>
              <a:rPr lang="en-US" sz="1050" dirty="0"/>
              <a:t>)</a:t>
            </a:r>
          </a:p>
          <a:p>
            <a:pPr>
              <a:spcAft>
                <a:spcPts val="300"/>
              </a:spcAft>
            </a:pPr>
            <a:r>
              <a:rPr lang="en-US" sz="105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GetRows</a:t>
            </a:r>
            <a:r>
              <a:rPr lang="en-US" sz="1050" dirty="0"/>
              <a:t>(</a:t>
            </a:r>
            <a:r>
              <a:rPr lang="en-US" sz="1050" dirty="0" err="1"/>
              <a:t>tableName</a:t>
            </a:r>
            <a:r>
              <a:rPr lang="en-US" sz="1050" dirty="0">
                <a:solidFill>
                  <a:srgbClr val="F93F2B"/>
                </a:solidFill>
              </a:rPr>
              <a:t> </a:t>
            </a:r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050" dirty="0"/>
              <a:t>, key []Column) (&lt;-</a:t>
            </a:r>
            <a:r>
              <a:rPr lang="en-US" sz="1050" dirty="0" err="1"/>
              <a:t>chan</a:t>
            </a:r>
            <a:r>
              <a:rPr lang="en-US" sz="1050" dirty="0"/>
              <a:t> Row, </a:t>
            </a:r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error</a:t>
            </a:r>
            <a:r>
              <a:rPr lang="en-US" sz="1050" dirty="0"/>
              <a:t>)</a:t>
            </a:r>
          </a:p>
          <a:p>
            <a:pPr>
              <a:spcAft>
                <a:spcPts val="300"/>
              </a:spcAft>
            </a:pPr>
            <a:r>
              <a:rPr lang="en-US" sz="105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DeleteRow</a:t>
            </a:r>
            <a:r>
              <a:rPr lang="en-US" sz="1050" dirty="0"/>
              <a:t>(</a:t>
            </a:r>
            <a:r>
              <a:rPr lang="en-US" sz="1050" dirty="0" err="1"/>
              <a:t>tableName</a:t>
            </a:r>
            <a:r>
              <a:rPr lang="en-US" sz="1050" dirty="0">
                <a:solidFill>
                  <a:srgbClr val="F93F2B"/>
                </a:solidFill>
              </a:rPr>
              <a:t> </a:t>
            </a:r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050" dirty="0"/>
              <a:t>, key []Column) </a:t>
            </a:r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error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50564" y="1424642"/>
            <a:ext cx="4254691" cy="746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spcAft>
                <a:spcPts val="600"/>
              </a:spcAft>
              <a:buClr>
                <a:srgbClr val="F19027"/>
              </a:buClr>
              <a:buSzPct val="85000"/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Chaincode</a:t>
            </a:r>
            <a:r>
              <a:rPr lang="zh-CN" altLang="en-US" sz="1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相互调用</a:t>
            </a:r>
            <a:r>
              <a:rPr lang="en-US" altLang="zh-CN" sz="1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0">
              <a:spcAft>
                <a:spcPts val="300"/>
              </a:spcAft>
              <a:buClr>
                <a:srgbClr val="F19027"/>
              </a:buClr>
              <a:buSzPct val="85000"/>
            </a:pPr>
            <a:r>
              <a:rPr lang="en-US" altLang="zh-CN" sz="1050" dirty="0">
                <a:solidFill>
                  <a:srgbClr val="001934">
                    <a:lumMod val="50000"/>
                    <a:lumOff val="50000"/>
                  </a:srgbClr>
                </a:solidFill>
                <a:latin typeface="Arial" pitchFamily="34" charset="0"/>
                <a:cs typeface="Arial" pitchFamily="34" charset="0"/>
              </a:rPr>
              <a:t>InvokeChaincode</a:t>
            </a:r>
            <a:r>
              <a:rPr lang="en-US" altLang="zh-CN" sz="105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05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chaincodeName</a:t>
            </a:r>
            <a:r>
              <a:rPr lang="en-US" altLang="zh-CN" sz="105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050" dirty="0">
                <a:solidFill>
                  <a:srgbClr val="001934">
                    <a:lumMod val="50000"/>
                    <a:lumOff val="50000"/>
                  </a:srgbClr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US" altLang="zh-CN" sz="105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, args [][]</a:t>
            </a:r>
            <a:r>
              <a:rPr lang="en-US" altLang="zh-CN" sz="1050" dirty="0">
                <a:solidFill>
                  <a:srgbClr val="001934">
                    <a:lumMod val="50000"/>
                    <a:lumOff val="50000"/>
                  </a:srgbClr>
                </a:solidFill>
                <a:latin typeface="Arial" pitchFamily="34" charset="0"/>
                <a:cs typeface="Arial" pitchFamily="34" charset="0"/>
              </a:rPr>
              <a:t>byte</a:t>
            </a:r>
            <a:r>
              <a:rPr lang="en-US" altLang="zh-CN" sz="105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) ([]</a:t>
            </a:r>
            <a:r>
              <a:rPr lang="en-US" altLang="zh-CN" sz="1050" dirty="0">
                <a:solidFill>
                  <a:srgbClr val="001934">
                    <a:lumMod val="50000"/>
                    <a:lumOff val="50000"/>
                  </a:srgbClr>
                </a:solidFill>
                <a:latin typeface="Arial" pitchFamily="34" charset="0"/>
                <a:cs typeface="Arial" pitchFamily="34" charset="0"/>
              </a:rPr>
              <a:t>byte</a:t>
            </a:r>
            <a:r>
              <a:rPr lang="en-US" altLang="zh-CN" sz="105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050" dirty="0">
                <a:solidFill>
                  <a:srgbClr val="001934">
                    <a:lumMod val="50000"/>
                    <a:lumOff val="50000"/>
                  </a:srgbClr>
                </a:solidFill>
                <a:latin typeface="Arial" pitchFamily="34" charset="0"/>
                <a:cs typeface="Arial" pitchFamily="34" charset="0"/>
              </a:rPr>
              <a:t>error</a:t>
            </a:r>
            <a:r>
              <a:rPr lang="en-US" altLang="zh-CN" sz="105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0">
              <a:spcAft>
                <a:spcPts val="300"/>
              </a:spcAft>
              <a:buClr>
                <a:srgbClr val="F19027"/>
              </a:buClr>
              <a:buSzPct val="85000"/>
            </a:pPr>
            <a:r>
              <a:rPr lang="en-US" altLang="zh-CN" sz="1050" dirty="0">
                <a:solidFill>
                  <a:srgbClr val="001934">
                    <a:lumMod val="50000"/>
                    <a:lumOff val="50000"/>
                  </a:srgbClr>
                </a:solidFill>
                <a:latin typeface="Arial" pitchFamily="34" charset="0"/>
                <a:cs typeface="Arial" pitchFamily="34" charset="0"/>
              </a:rPr>
              <a:t>QueryChaincode</a:t>
            </a:r>
            <a:r>
              <a:rPr lang="en-US" altLang="zh-CN" sz="105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05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chaincodeName</a:t>
            </a:r>
            <a:r>
              <a:rPr lang="en-US" altLang="zh-CN" sz="105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050" dirty="0">
                <a:solidFill>
                  <a:srgbClr val="001934">
                    <a:lumMod val="50000"/>
                    <a:lumOff val="50000"/>
                  </a:srgbClr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US" altLang="zh-CN" sz="105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, args [][]</a:t>
            </a:r>
            <a:r>
              <a:rPr lang="en-US" altLang="zh-CN" sz="1050" dirty="0">
                <a:solidFill>
                  <a:srgbClr val="001934">
                    <a:lumMod val="50000"/>
                    <a:lumOff val="50000"/>
                  </a:srgbClr>
                </a:solidFill>
                <a:latin typeface="Arial" pitchFamily="34" charset="0"/>
                <a:cs typeface="Arial" pitchFamily="34" charset="0"/>
              </a:rPr>
              <a:t>byte</a:t>
            </a:r>
            <a:r>
              <a:rPr lang="en-US" altLang="zh-CN" sz="105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) ([]</a:t>
            </a:r>
            <a:r>
              <a:rPr lang="en-US" altLang="zh-CN" sz="1050" dirty="0">
                <a:solidFill>
                  <a:srgbClr val="001934">
                    <a:lumMod val="50000"/>
                    <a:lumOff val="50000"/>
                  </a:srgbClr>
                </a:solidFill>
                <a:latin typeface="Arial" pitchFamily="34" charset="0"/>
                <a:cs typeface="Arial" pitchFamily="34" charset="0"/>
              </a:rPr>
              <a:t>byte</a:t>
            </a:r>
            <a:r>
              <a:rPr lang="en-US" altLang="zh-CN" sz="105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050" dirty="0">
                <a:solidFill>
                  <a:srgbClr val="001934">
                    <a:lumMod val="50000"/>
                    <a:lumOff val="50000"/>
                  </a:srgbClr>
                </a:solidFill>
                <a:latin typeface="Arial" pitchFamily="34" charset="0"/>
                <a:cs typeface="Arial" pitchFamily="34" charset="0"/>
              </a:rPr>
              <a:t>error</a:t>
            </a:r>
            <a:r>
              <a:rPr lang="en-US" altLang="zh-CN" sz="105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108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zh-CN" altLang="en-US" dirty="0" smtClean="0"/>
              <a:t>如</a:t>
            </a:r>
            <a:r>
              <a:rPr lang="zh-CN" altLang="en-US" dirty="0"/>
              <a:t>何编写</a:t>
            </a:r>
            <a:r>
              <a:rPr lang="en-US" altLang="zh-CN" dirty="0"/>
              <a:t>Chaincode?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b="1" dirty="0" smtClean="0"/>
              <a:t>shim.ChaincodeStubInterface APIs</a:t>
            </a:r>
            <a:r>
              <a:rPr lang="zh-CN" altLang="en-US" b="1" dirty="0" smtClean="0"/>
              <a:t>，五类</a:t>
            </a:r>
            <a:endParaRPr lang="en-US" altLang="zh-CN" dirty="0" smtClean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 smtClean="0"/>
              <a:t>Transaction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:</a:t>
            </a:r>
          </a:p>
          <a:p>
            <a:pPr>
              <a:spcAft>
                <a:spcPts val="300"/>
              </a:spcAft>
            </a:pPr>
            <a:r>
              <a:rPr lang="en-US" altLang="zh-CN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GetArgs</a:t>
            </a:r>
            <a:r>
              <a:rPr lang="en-US" altLang="zh-CN" sz="1050" dirty="0"/>
              <a:t>() [][]</a:t>
            </a:r>
            <a:r>
              <a:rPr lang="en-US" altLang="zh-CN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byte</a:t>
            </a:r>
          </a:p>
          <a:p>
            <a:pPr>
              <a:spcAft>
                <a:spcPts val="300"/>
              </a:spcAft>
            </a:pPr>
            <a:r>
              <a:rPr lang="en-US" altLang="zh-CN" sz="105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GetStringArgs</a:t>
            </a:r>
            <a:r>
              <a:rPr lang="en-US" altLang="zh-CN" sz="1050" dirty="0"/>
              <a:t>() []</a:t>
            </a:r>
            <a:r>
              <a:rPr lang="en-US" altLang="zh-CN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string</a:t>
            </a:r>
          </a:p>
          <a:p>
            <a:pPr>
              <a:spcAft>
                <a:spcPts val="300"/>
              </a:spcAft>
            </a:pPr>
            <a:r>
              <a:rPr lang="en-US" altLang="zh-CN" sz="105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GetTxID</a:t>
            </a:r>
            <a:r>
              <a:rPr lang="en-US" altLang="zh-CN" sz="1050" dirty="0"/>
              <a:t>() </a:t>
            </a:r>
            <a:r>
              <a:rPr lang="en-US" altLang="zh-CN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string</a:t>
            </a:r>
          </a:p>
          <a:p>
            <a:pPr>
              <a:spcAft>
                <a:spcPts val="300"/>
              </a:spcAft>
            </a:pPr>
            <a:r>
              <a:rPr lang="en-US" altLang="zh-CN" sz="105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ReadCertAttribute</a:t>
            </a:r>
            <a:r>
              <a:rPr lang="en-US" altLang="zh-CN" sz="1050" dirty="0"/>
              <a:t>(</a:t>
            </a:r>
            <a:r>
              <a:rPr lang="en-US" altLang="zh-CN" sz="1050" dirty="0" err="1"/>
              <a:t>attributeName</a:t>
            </a:r>
            <a:r>
              <a:rPr lang="en-US" altLang="zh-CN" sz="1050" dirty="0"/>
              <a:t> </a:t>
            </a:r>
            <a:r>
              <a:rPr lang="en-US" altLang="zh-CN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altLang="zh-CN" sz="1050" dirty="0"/>
              <a:t>) ([]</a:t>
            </a:r>
            <a:r>
              <a:rPr lang="en-US" altLang="zh-CN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byte</a:t>
            </a:r>
            <a:r>
              <a:rPr lang="en-US" altLang="zh-CN" sz="1050" dirty="0"/>
              <a:t>, </a:t>
            </a:r>
            <a:r>
              <a:rPr lang="en-US" altLang="zh-CN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error</a:t>
            </a:r>
            <a:r>
              <a:rPr lang="en-US" altLang="zh-CN" sz="1050" dirty="0"/>
              <a:t>)</a:t>
            </a:r>
          </a:p>
          <a:p>
            <a:pPr>
              <a:spcAft>
                <a:spcPts val="300"/>
              </a:spcAft>
            </a:pPr>
            <a:r>
              <a:rPr lang="en-US" altLang="zh-CN" sz="105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GetCallerCertificate</a:t>
            </a:r>
            <a:r>
              <a:rPr lang="en-US" altLang="zh-CN" sz="1050" dirty="0"/>
              <a:t>() ([]</a:t>
            </a:r>
            <a:r>
              <a:rPr lang="en-US" altLang="zh-CN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byte</a:t>
            </a:r>
            <a:r>
              <a:rPr lang="en-US" altLang="zh-CN" sz="1050" dirty="0"/>
              <a:t>, </a:t>
            </a:r>
            <a:r>
              <a:rPr lang="en-US" altLang="zh-CN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error</a:t>
            </a:r>
            <a:r>
              <a:rPr lang="en-US" altLang="zh-CN" sz="1050" dirty="0"/>
              <a:t>)</a:t>
            </a:r>
          </a:p>
          <a:p>
            <a:pPr>
              <a:spcAft>
                <a:spcPts val="300"/>
              </a:spcAft>
            </a:pPr>
            <a:r>
              <a:rPr lang="en-US" altLang="zh-CN" sz="105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GetCallerMetadata</a:t>
            </a:r>
            <a:r>
              <a:rPr lang="en-US" altLang="zh-CN" sz="1050" dirty="0"/>
              <a:t>() ([]</a:t>
            </a:r>
            <a:r>
              <a:rPr lang="en-US" altLang="zh-CN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byte</a:t>
            </a:r>
            <a:r>
              <a:rPr lang="en-US" altLang="zh-CN" sz="1050" dirty="0"/>
              <a:t>, </a:t>
            </a:r>
            <a:r>
              <a:rPr lang="en-US" altLang="zh-CN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error</a:t>
            </a:r>
            <a:r>
              <a:rPr lang="en-US" altLang="zh-CN" sz="1050" dirty="0"/>
              <a:t>)</a:t>
            </a:r>
          </a:p>
          <a:p>
            <a:pPr>
              <a:spcAft>
                <a:spcPts val="300"/>
              </a:spcAft>
            </a:pPr>
            <a:r>
              <a:rPr lang="en-US" altLang="zh-CN" sz="105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GetBinding</a:t>
            </a:r>
            <a:r>
              <a:rPr lang="en-US" altLang="zh-CN" sz="1050" dirty="0"/>
              <a:t>() ([]</a:t>
            </a:r>
            <a:r>
              <a:rPr lang="en-US" altLang="zh-CN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byte</a:t>
            </a:r>
            <a:r>
              <a:rPr lang="en-US" altLang="zh-CN" sz="1050" dirty="0"/>
              <a:t>, </a:t>
            </a:r>
            <a:r>
              <a:rPr lang="en-US" altLang="zh-CN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error</a:t>
            </a:r>
            <a:r>
              <a:rPr lang="en-US" altLang="zh-CN" sz="1050" dirty="0"/>
              <a:t>)</a:t>
            </a:r>
          </a:p>
          <a:p>
            <a:pPr>
              <a:spcAft>
                <a:spcPts val="300"/>
              </a:spcAft>
            </a:pPr>
            <a:r>
              <a:rPr lang="en-US" altLang="zh-CN" sz="105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GetPayload</a:t>
            </a:r>
            <a:r>
              <a:rPr lang="en-US" altLang="zh-CN" sz="1050" dirty="0"/>
              <a:t>() ([]</a:t>
            </a:r>
            <a:r>
              <a:rPr lang="en-US" altLang="zh-CN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byte</a:t>
            </a:r>
            <a:r>
              <a:rPr lang="en-US" altLang="zh-CN" sz="1050" dirty="0"/>
              <a:t>, </a:t>
            </a:r>
            <a:r>
              <a:rPr lang="en-US" altLang="zh-CN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error</a:t>
            </a:r>
            <a:r>
              <a:rPr lang="en-US" altLang="zh-CN" sz="1050" dirty="0"/>
              <a:t>)</a:t>
            </a:r>
          </a:p>
          <a:p>
            <a:pPr>
              <a:spcAft>
                <a:spcPts val="300"/>
              </a:spcAft>
            </a:pPr>
            <a:r>
              <a:rPr lang="en-US" altLang="zh-CN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GetTxTimestamp</a:t>
            </a:r>
            <a:r>
              <a:rPr lang="en-US" altLang="zh-CN" sz="1050" dirty="0"/>
              <a:t>() (</a:t>
            </a:r>
            <a:r>
              <a:rPr lang="en-US" altLang="zh-CN" sz="1050" dirty="0">
                <a:solidFill>
                  <a:srgbClr val="F93F2B"/>
                </a:solidFill>
              </a:rPr>
              <a:t>*</a:t>
            </a:r>
            <a:r>
              <a:rPr lang="en-US" altLang="zh-CN" sz="1050" dirty="0" err="1"/>
              <a:t>timestamp.Timestamp</a:t>
            </a:r>
            <a:r>
              <a:rPr lang="en-US" altLang="zh-CN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error)</a:t>
            </a:r>
          </a:p>
          <a:p>
            <a:pPr>
              <a:spcAft>
                <a:spcPts val="300"/>
              </a:spcAft>
            </a:pPr>
            <a:r>
              <a:rPr lang="en-US" altLang="zh-CN" sz="105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VerifyAttribute</a:t>
            </a:r>
            <a:r>
              <a:rPr lang="en-US" altLang="zh-CN" sz="1050" dirty="0"/>
              <a:t>(</a:t>
            </a:r>
            <a:r>
              <a:rPr lang="en-US" altLang="zh-CN" sz="1050" dirty="0" err="1"/>
              <a:t>attributeName</a:t>
            </a:r>
            <a:r>
              <a:rPr lang="en-US" altLang="zh-CN" sz="1050" dirty="0"/>
              <a:t> </a:t>
            </a:r>
            <a:r>
              <a:rPr lang="en-US" altLang="zh-CN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attributeValue</a:t>
            </a:r>
            <a:r>
              <a:rPr lang="en-US" altLang="zh-CN" sz="1050" dirty="0"/>
              <a:t> []</a:t>
            </a:r>
            <a:r>
              <a:rPr lang="en-US" altLang="zh-CN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byte</a:t>
            </a:r>
            <a:r>
              <a:rPr lang="en-US" altLang="zh-CN" sz="1050" dirty="0"/>
              <a:t>) (</a:t>
            </a:r>
            <a:r>
              <a:rPr lang="en-US" altLang="zh-CN" sz="105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bool</a:t>
            </a:r>
            <a:r>
              <a:rPr lang="en-US" altLang="zh-CN" sz="1050" dirty="0"/>
              <a:t>, </a:t>
            </a:r>
            <a:r>
              <a:rPr lang="en-US" altLang="zh-CN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error</a:t>
            </a:r>
            <a:r>
              <a:rPr lang="en-US" altLang="zh-CN" sz="1050" dirty="0"/>
              <a:t>)</a:t>
            </a:r>
          </a:p>
          <a:p>
            <a:pPr>
              <a:spcAft>
                <a:spcPts val="300"/>
              </a:spcAft>
            </a:pPr>
            <a:r>
              <a:rPr lang="en-US" altLang="zh-CN" sz="105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VerifyAttributes</a:t>
            </a:r>
            <a:r>
              <a:rPr lang="en-US" altLang="zh-CN" sz="1050" dirty="0"/>
              <a:t>(</a:t>
            </a:r>
            <a:r>
              <a:rPr lang="en-US" altLang="zh-CN" sz="1050" dirty="0" err="1"/>
              <a:t>attrs</a:t>
            </a:r>
            <a:r>
              <a:rPr lang="en-US" altLang="zh-CN" sz="1050" dirty="0"/>
              <a:t> ...</a:t>
            </a:r>
            <a:r>
              <a:rPr lang="en-US" altLang="zh-CN" sz="1050" dirty="0">
                <a:solidFill>
                  <a:srgbClr val="F93F2B"/>
                </a:solidFill>
              </a:rPr>
              <a:t>*</a:t>
            </a:r>
            <a:r>
              <a:rPr lang="en-US" altLang="zh-CN" sz="1050" dirty="0" err="1"/>
              <a:t>attr.Attribute</a:t>
            </a:r>
            <a:r>
              <a:rPr lang="en-US" altLang="zh-CN" sz="1050" dirty="0"/>
              <a:t>) (</a:t>
            </a:r>
            <a:r>
              <a:rPr lang="en-US" altLang="zh-CN" sz="105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bool</a:t>
            </a:r>
            <a:r>
              <a:rPr lang="en-US" altLang="zh-CN" sz="1050" dirty="0"/>
              <a:t>, </a:t>
            </a:r>
            <a:r>
              <a:rPr lang="en-US" altLang="zh-CN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error</a:t>
            </a:r>
            <a:r>
              <a:rPr lang="en-US" altLang="zh-CN" sz="1050" dirty="0"/>
              <a:t>)</a:t>
            </a:r>
          </a:p>
          <a:p>
            <a:pPr>
              <a:spcAft>
                <a:spcPts val="300"/>
              </a:spcAft>
            </a:pPr>
            <a:r>
              <a:rPr lang="en-US" altLang="zh-CN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VerifySignature</a:t>
            </a:r>
            <a:r>
              <a:rPr lang="en-US" altLang="zh-CN" sz="1050" dirty="0"/>
              <a:t>(certificate, signature, message []</a:t>
            </a:r>
            <a:r>
              <a:rPr lang="en-US" altLang="zh-CN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byte</a:t>
            </a:r>
            <a:r>
              <a:rPr lang="en-US" altLang="zh-CN" sz="1050" dirty="0"/>
              <a:t>) (</a:t>
            </a:r>
            <a:r>
              <a:rPr lang="en-US" altLang="zh-CN" sz="105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bool</a:t>
            </a:r>
            <a:r>
              <a:rPr lang="en-US" altLang="zh-CN" sz="1050" dirty="0"/>
              <a:t>, </a:t>
            </a:r>
            <a:r>
              <a:rPr lang="en-US" altLang="zh-CN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error</a:t>
            </a:r>
            <a:r>
              <a:rPr lang="en-US" altLang="zh-CN" sz="1050" dirty="0" smtClean="0"/>
              <a:t>)</a:t>
            </a:r>
            <a:endParaRPr lang="en-US" altLang="zh-CN" sz="1050" dirty="0"/>
          </a:p>
        </p:txBody>
      </p:sp>
      <p:sp>
        <p:nvSpPr>
          <p:cNvPr id="3" name="TextBox 2"/>
          <p:cNvSpPr txBox="1"/>
          <p:nvPr/>
        </p:nvSpPr>
        <p:spPr>
          <a:xfrm>
            <a:off x="5623019" y="1456842"/>
            <a:ext cx="2762295" cy="546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spcAft>
                <a:spcPts val="600"/>
              </a:spcAft>
              <a:buClr>
                <a:srgbClr val="F19027"/>
              </a:buClr>
              <a:buSzPct val="85000"/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Event </a:t>
            </a:r>
            <a:r>
              <a:rPr lang="zh-CN" altLang="en-US" sz="1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操作</a:t>
            </a:r>
            <a:r>
              <a:rPr lang="en-US" altLang="zh-CN" sz="14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altLang="zh-CN" sz="14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lvl="0">
              <a:buClr>
                <a:srgbClr val="F19027"/>
              </a:buClr>
              <a:buSzPct val="85000"/>
            </a:pPr>
            <a:r>
              <a:rPr lang="en-US" altLang="zh-CN" sz="1050" dirty="0" err="1">
                <a:solidFill>
                  <a:srgbClr val="001934">
                    <a:lumMod val="50000"/>
                    <a:lumOff val="50000"/>
                  </a:srgbClr>
                </a:solidFill>
                <a:latin typeface="Arial" pitchFamily="34" charset="0"/>
                <a:cs typeface="Arial" pitchFamily="34" charset="0"/>
              </a:rPr>
              <a:t>SetEvent</a:t>
            </a:r>
            <a:r>
              <a:rPr lang="en-US" altLang="zh-CN" sz="105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(name </a:t>
            </a:r>
            <a:r>
              <a:rPr lang="en-US" altLang="zh-CN" sz="1050" dirty="0">
                <a:solidFill>
                  <a:srgbClr val="001934">
                    <a:lumMod val="50000"/>
                    <a:lumOff val="50000"/>
                  </a:srgbClr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US" altLang="zh-CN" sz="105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, payload []</a:t>
            </a:r>
            <a:r>
              <a:rPr lang="en-US" altLang="zh-CN" sz="1050" dirty="0">
                <a:solidFill>
                  <a:srgbClr val="001934">
                    <a:lumMod val="50000"/>
                    <a:lumOff val="50000"/>
                  </a:srgbClr>
                </a:solidFill>
                <a:latin typeface="Arial" pitchFamily="34" charset="0"/>
                <a:cs typeface="Arial" pitchFamily="34" charset="0"/>
              </a:rPr>
              <a:t>byte</a:t>
            </a:r>
            <a:r>
              <a:rPr lang="en-US" altLang="zh-CN" sz="105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altLang="zh-CN" sz="1050" dirty="0" smtClean="0">
                <a:solidFill>
                  <a:srgbClr val="001934">
                    <a:lumMod val="50000"/>
                    <a:lumOff val="50000"/>
                  </a:srgbClr>
                </a:solidFill>
                <a:latin typeface="Arial" pitchFamily="34" charset="0"/>
                <a:cs typeface="Arial" pitchFamily="34" charset="0"/>
              </a:rPr>
              <a:t>error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59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BM zNext - Dark">
  <a:themeElements>
    <a:clrScheme name="z Systems 2015">
      <a:dk1>
        <a:sysClr val="windowText" lastClr="000000"/>
      </a:dk1>
      <a:lt1>
        <a:sysClr val="window" lastClr="FFFFFF"/>
      </a:lt1>
      <a:dk2>
        <a:srgbClr val="001934"/>
      </a:dk2>
      <a:lt2>
        <a:srgbClr val="EEECE1"/>
      </a:lt2>
      <a:accent1>
        <a:srgbClr val="AB1A86"/>
      </a:accent1>
      <a:accent2>
        <a:srgbClr val="F19027"/>
      </a:accent2>
      <a:accent3>
        <a:srgbClr val="3B0256"/>
      </a:accent3>
      <a:accent4>
        <a:srgbClr val="F04E37"/>
      </a:accent4>
      <a:accent5>
        <a:srgbClr val="7F1C7D"/>
      </a:accent5>
      <a:accent6>
        <a:srgbClr val="7F7F7F"/>
      </a:accent6>
      <a:hlink>
        <a:srgbClr val="F19027"/>
      </a:hlink>
      <a:folHlink>
        <a:srgbClr val="7F7F7F"/>
      </a:folHlink>
    </a:clrScheme>
    <a:fontScheme name="Custom 4">
      <a:majorFont>
        <a:latin typeface="HelvNeue Bold for IBM"/>
        <a:ea typeface=""/>
        <a:cs typeface=""/>
      </a:majorFont>
      <a:minorFont>
        <a:latin typeface="HelvNeue Light for IB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3087</TotalTime>
  <Words>1883</Words>
  <Application>Microsoft Office PowerPoint</Application>
  <PresentationFormat>On-screen Show (16:9)</PresentationFormat>
  <Paragraphs>247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Arial Unicode MS</vt:lpstr>
      <vt:lpstr>HelvNeue Light for IBM</vt:lpstr>
      <vt:lpstr>MS PGothic</vt:lpstr>
      <vt:lpstr>宋体</vt:lpstr>
      <vt:lpstr>微软雅黑</vt:lpstr>
      <vt:lpstr>Arial</vt:lpstr>
      <vt:lpstr>Calibri</vt:lpstr>
      <vt:lpstr>Consolas</vt:lpstr>
      <vt:lpstr>Gill Sans</vt:lpstr>
      <vt:lpstr>Times New Roman</vt:lpstr>
      <vt:lpstr>Verdana</vt:lpstr>
      <vt:lpstr>Wingdings</vt:lpstr>
      <vt:lpstr>IBM zNext - Dark</vt:lpstr>
      <vt:lpstr>PowerPoint Presentation</vt:lpstr>
      <vt:lpstr>内容</vt:lpstr>
      <vt:lpstr>一、Chaincode是什么？</vt:lpstr>
      <vt:lpstr>一、Chaincode是什么？</vt:lpstr>
      <vt:lpstr>一、Chaincode是什么？</vt:lpstr>
      <vt:lpstr>二、如何编写Chaincode?</vt:lpstr>
      <vt:lpstr>二、如何编写Chaincode?</vt:lpstr>
      <vt:lpstr>二、如何编写Chaincode?</vt:lpstr>
      <vt:lpstr>二、如何编写Chaincode?</vt:lpstr>
      <vt:lpstr>二、如何编写Chaincode?</vt:lpstr>
      <vt:lpstr>三、如何调试Chaincode？</vt:lpstr>
      <vt:lpstr>三、如何调试Chaincode？</vt:lpstr>
      <vt:lpstr>三、如何调试Chaincode？</vt:lpstr>
      <vt:lpstr>三、如何调试Chaincode？</vt:lpstr>
      <vt:lpstr>三、如何调试Chaincode？</vt:lpstr>
      <vt:lpstr>四、Fabric v1.0 Chaincode开发介绍</vt:lpstr>
      <vt:lpstr>四、Fabric v1.0 Chaincode开发介绍</vt:lpstr>
      <vt:lpstr>四、Fabric v1.0 Chaincode开发介绍</vt:lpstr>
      <vt:lpstr>四、Fabric v1.0 Chaincode开发介绍</vt:lpstr>
      <vt:lpstr>四、Fabric v1.0 Chaincode开发介绍</vt:lpstr>
      <vt:lpstr>四、Fabric v1.0 Chaincode开发介绍</vt:lpstr>
      <vt:lpstr>四、Fabric v1.0 Chaincode开发介绍</vt:lpstr>
      <vt:lpstr>PowerPoint Presentation</vt:lpstr>
      <vt:lpstr>附录 – 手工搭建基于Docker的开发环境</vt:lpstr>
      <vt:lpstr>附录 – 手工搭建基于Docker的开发环境</vt:lpstr>
      <vt:lpstr>附录 – 手工搭建基于Docker的开发环境</vt:lpstr>
      <vt:lpstr>附录 – 手工搭建基于Docker的开发环境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Celeste Bishop</dc:creator>
  <cp:lastModifiedBy>Camel Beck</cp:lastModifiedBy>
  <cp:revision>553</cp:revision>
  <dcterms:created xsi:type="dcterms:W3CDTF">2014-06-30T17:43:00Z</dcterms:created>
  <dcterms:modified xsi:type="dcterms:W3CDTF">2017-03-09T05:15:24Z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