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sldIdLst>
    <p:sldId id="263" r:id="rId2"/>
    <p:sldId id="266" r:id="rId3"/>
    <p:sldId id="267" r:id="rId4"/>
    <p:sldId id="288" r:id="rId5"/>
    <p:sldId id="281" r:id="rId6"/>
    <p:sldId id="304" r:id="rId7"/>
    <p:sldId id="276" r:id="rId8"/>
    <p:sldId id="296" r:id="rId9"/>
    <p:sldId id="305" r:id="rId10"/>
    <p:sldId id="278" r:id="rId11"/>
    <p:sldId id="279" r:id="rId12"/>
    <p:sldId id="282" r:id="rId13"/>
    <p:sldId id="280" r:id="rId14"/>
    <p:sldId id="271" r:id="rId15"/>
    <p:sldId id="285" r:id="rId16"/>
    <p:sldId id="273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  <p15:guide id="4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E33E"/>
    <a:srgbClr val="39DD23"/>
    <a:srgbClr val="081325"/>
    <a:srgbClr val="F19027"/>
    <a:srgbClr val="F93F2B"/>
    <a:srgbClr val="8F34C2"/>
    <a:srgbClr val="C3D327"/>
    <a:srgbClr val="EEF23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546" y="96"/>
      </p:cViewPr>
      <p:guideLst>
        <p:guide orient="horz" pos="2160"/>
        <p:guide pos="384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A4ADD-502E-4C38-864E-EAB3D55D1DCC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EE56F-2679-4755-8106-224B42EF4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25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EE56F-2679-4755-8106-224B42EF42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3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EE56F-2679-4755-8106-224B42EF42E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2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这里的接口是面向对象程序语言中的概念，也就是说，编写自己的</a:t>
            </a:r>
            <a:r>
              <a:rPr lang="en-US" altLang="zh-CN" dirty="0" smtClean="0"/>
              <a:t>chaincode</a:t>
            </a:r>
            <a:r>
              <a:rPr lang="zh-CN" altLang="en-US" dirty="0" smtClean="0"/>
              <a:t>实际上就要</a:t>
            </a:r>
            <a:endParaRPr lang="en-US" altLang="zh-CN" dirty="0" smtClean="0"/>
          </a:p>
          <a:p>
            <a:r>
              <a:rPr lang="zh-CN" altLang="en-US" dirty="0" smtClean="0"/>
              <a:t>智能合约：用代码实现合约的内容，它是事件驱动的、有状态的，运行在共享账本之上的程序。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EE56F-2679-4755-8106-224B42EF42E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8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Next_16-9_PPT-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492"/>
            <a:ext cx="5988844" cy="41880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457200" y="1074420"/>
            <a:ext cx="8374380" cy="3360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85000"/>
              <a:buFont typeface="Arial" pitchFamily="34" charset="0"/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buSzPct val="7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buSzPct val="7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black">
          <a:xfrm>
            <a:off x="6880860" y="4742973"/>
            <a:ext cx="1460522" cy="197644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 eaLnBrk="0" hangingPunct="0"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defRPr/>
            </a:pPr>
            <a:r>
              <a:rPr lang="en-US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© </a:t>
            </a:r>
            <a:r>
              <a:rPr lang="en-US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2016 </a:t>
            </a:r>
            <a:r>
              <a:rPr lang="en-US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IBM Corporation</a:t>
            </a:r>
            <a:endParaRPr lang="en-US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black">
          <a:xfrm>
            <a:off x="8543652" y="4740591"/>
            <a:ext cx="366712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>
            <a:lvl1pPr defTabSz="457200" eaLnBrk="0" hangingPunct="0"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defTabSz="457200" eaLnBrk="0" hangingPunct="0"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defTabSz="457200" eaLnBrk="0" hangingPunct="0"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defTabSz="457200" eaLnBrk="0" hangingPunct="0"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defTabSz="457200" eaLnBrk="0" hangingPunct="0"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fld id="{524E6D1E-A310-4DC6-B4E1-6B5AE7710D7A}" type="slidenum">
              <a:rPr lang="en-US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‹#›</a:t>
            </a:fld>
            <a:endParaRPr lang="en-US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Next_16-9_PPT-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8"/>
          </p:nvPr>
        </p:nvSpPr>
        <p:spPr>
          <a:xfrm>
            <a:off x="3859824" y="1695600"/>
            <a:ext cx="4800597" cy="72420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lang="en-US" sz="3600" b="0" kern="1200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Gill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Next_Blue background-11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doc.org/github.com/hyperledger/fabric/core/chaincode/shi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8"/>
          </p:nvPr>
        </p:nvSpPr>
        <p:spPr>
          <a:xfrm>
            <a:off x="3200400" y="1478625"/>
            <a:ext cx="5460021" cy="724205"/>
          </a:xfrm>
        </p:spPr>
        <p:txBody>
          <a:bodyPr/>
          <a:lstStyle/>
          <a:p>
            <a:r>
              <a:rPr lang="en-US" altLang="zh-CN" dirty="0" smtClean="0"/>
              <a:t>Fabric1.0 Chaincode Intro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69785" y="2231762"/>
            <a:ext cx="2090636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Gill Sans"/>
              </a:rPr>
              <a:t>李超</a:t>
            </a:r>
            <a:endParaRPr lang="en-US" altLang="zh-CN" sz="1600" dirty="0" smtClean="0">
              <a:solidFill>
                <a:schemeClr val="bg1"/>
              </a:solidFill>
              <a:latin typeface="Arial" pitchFamily="34" charset="0"/>
              <a:ea typeface="MS PGothic" pitchFamily="34" charset="-128"/>
              <a:cs typeface="Arial" pitchFamily="34" charset="0"/>
              <a:sym typeface="Gill Sans"/>
            </a:endParaRPr>
          </a:p>
          <a:p>
            <a:pPr algn="r">
              <a:lnSpc>
                <a:spcPct val="90000"/>
              </a:lnSpc>
              <a:spcBef>
                <a:spcPts val="600"/>
              </a:spcBef>
            </a:pPr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Gill Sans"/>
              </a:rPr>
              <a:t>bjlchao@cn.ibm.com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ea typeface="MS PGothic" pitchFamily="34" charset="-128"/>
              <a:cs typeface="Arial" pitchFamily="34" charset="0"/>
              <a:sym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63646" y="2885812"/>
            <a:ext cx="109677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Gill Sans"/>
              </a:rPr>
              <a:t>2017.3.22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ea typeface="MS PGothic" pitchFamily="34" charset="-128"/>
              <a:cs typeface="Arial" pitchFamily="34" charset="0"/>
              <a:sym typeface="Gill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620" y="3246812"/>
            <a:ext cx="1847704" cy="1847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 smtClean="0"/>
              <a:t>如</a:t>
            </a:r>
            <a:r>
              <a:rPr lang="zh-CN" altLang="en-US" dirty="0"/>
              <a:t>何编写</a:t>
            </a:r>
            <a:r>
              <a:rPr lang="en-US" altLang="zh-CN" dirty="0"/>
              <a:t>Chaincode?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 smtClean="0"/>
              <a:t>其它主要的</a:t>
            </a:r>
            <a:r>
              <a:rPr lang="en-US" altLang="zh-CN" dirty="0" smtClean="0"/>
              <a:t>API</a:t>
            </a:r>
            <a:r>
              <a:rPr lang="zh-CN" altLang="en-US" dirty="0"/>
              <a:t>还</a:t>
            </a:r>
            <a:r>
              <a:rPr lang="zh-CN" altLang="en-US" dirty="0" smtClean="0"/>
              <a:t>有：</a:t>
            </a:r>
            <a:endParaRPr lang="en-US" altLang="zh-CN" dirty="0" smtClean="0"/>
          </a:p>
          <a:p>
            <a:pPr>
              <a:spcAft>
                <a:spcPts val="700"/>
              </a:spcAft>
            </a:pPr>
            <a:r>
              <a:rPr lang="en-US" altLang="zh-CN" sz="1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NewLogger</a:t>
            </a:r>
            <a:r>
              <a:rPr lang="en-US" altLang="zh-CN" sz="1200" dirty="0" smtClean="0"/>
              <a:t>(name</a:t>
            </a:r>
            <a:r>
              <a:rPr lang="en-US" altLang="zh-CN" sz="1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altLang="zh-CN" sz="1200" dirty="0"/>
              <a:t>)</a:t>
            </a:r>
            <a:r>
              <a:rPr lang="en-US" altLang="zh-CN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*</a:t>
            </a:r>
            <a:r>
              <a:rPr lang="en-US" altLang="zh-CN" sz="1200" dirty="0" err="1" smtClean="0"/>
              <a:t>ChaincodeLogger</a:t>
            </a:r>
            <a:r>
              <a:rPr lang="en-US" altLang="zh-CN" sz="1200" dirty="0" smtClean="0"/>
              <a:t>	</a:t>
            </a:r>
            <a:r>
              <a:rPr lang="zh-CN" altLang="en-US" sz="1200" dirty="0" smtClean="0"/>
              <a:t>获</a:t>
            </a:r>
            <a:r>
              <a:rPr lang="zh-CN" altLang="en-US" sz="1200" dirty="0" smtClean="0"/>
              <a:t>得一个自己的</a:t>
            </a:r>
            <a:r>
              <a:rPr lang="en-US" altLang="zh-CN" sz="1200" dirty="0" smtClean="0"/>
              <a:t>log</a:t>
            </a:r>
            <a:r>
              <a:rPr lang="zh-CN" altLang="en-US" sz="1200" dirty="0" smtClean="0"/>
              <a:t>处理器，</a:t>
            </a:r>
            <a:r>
              <a:rPr lang="en-US" altLang="zh-CN" sz="1200" dirty="0" smtClean="0"/>
              <a:t>name</a:t>
            </a:r>
            <a:r>
              <a:rPr lang="zh-CN" altLang="en-US" sz="1200" dirty="0" smtClean="0"/>
              <a:t>必须唯一</a:t>
            </a:r>
            <a:endParaRPr lang="en-US" altLang="zh-CN" sz="1200" dirty="0" smtClean="0"/>
          </a:p>
          <a:p>
            <a:pPr>
              <a:spcAft>
                <a:spcPts val="700"/>
              </a:spcAft>
            </a:pPr>
            <a:r>
              <a:rPr lang="en-US" altLang="zh-CN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Start</a:t>
            </a:r>
            <a:r>
              <a:rPr lang="en-US" altLang="zh-CN" sz="1200" dirty="0"/>
              <a:t>(cc Chaincode) </a:t>
            </a:r>
            <a:r>
              <a:rPr lang="en-US" altLang="zh-CN" sz="1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error</a:t>
            </a:r>
            <a:r>
              <a:rPr lang="en-US" altLang="zh-CN" sz="1200" dirty="0" smtClean="0"/>
              <a:t>      		</a:t>
            </a:r>
            <a:r>
              <a:rPr lang="zh-CN" altLang="en-US" sz="1200" dirty="0" smtClean="0"/>
              <a:t>向</a:t>
            </a:r>
            <a:r>
              <a:rPr lang="en-US" altLang="zh-CN" sz="1200" dirty="0"/>
              <a:t>peer</a:t>
            </a:r>
            <a:r>
              <a:rPr lang="zh-CN" altLang="en-US" sz="1200" dirty="0"/>
              <a:t>结点注册自定义的</a:t>
            </a:r>
            <a:r>
              <a:rPr lang="en-US" altLang="zh-CN" sz="1200" dirty="0" smtClean="0"/>
              <a:t>chaincode</a:t>
            </a:r>
            <a:endParaRPr lang="en-US" altLang="zh-CN" sz="1200" dirty="0"/>
          </a:p>
          <a:p>
            <a:pPr>
              <a:spcAft>
                <a:spcPts val="700"/>
              </a:spcAft>
            </a:pPr>
            <a:r>
              <a:rPr lang="en-US" altLang="zh-CN" sz="1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SetLoggingLevel</a:t>
            </a:r>
            <a:r>
              <a:rPr lang="en-US" altLang="zh-CN" sz="1200" dirty="0"/>
              <a:t>(level </a:t>
            </a:r>
            <a:r>
              <a:rPr lang="en-US" altLang="zh-CN" sz="1200" dirty="0" err="1"/>
              <a:t>LoggingLevel</a:t>
            </a:r>
            <a:r>
              <a:rPr lang="en-US" altLang="zh-CN" sz="1200" dirty="0" smtClean="0"/>
              <a:t>)		</a:t>
            </a:r>
            <a:r>
              <a:rPr lang="zh-CN" altLang="en-US" sz="1200" dirty="0" smtClean="0"/>
              <a:t>设</a:t>
            </a:r>
            <a:r>
              <a:rPr lang="zh-CN" altLang="en-US" sz="1200" dirty="0"/>
              <a:t>置</a:t>
            </a:r>
            <a:r>
              <a:rPr lang="en-US" altLang="zh-CN" sz="1200" dirty="0"/>
              <a:t>shim</a:t>
            </a:r>
            <a:r>
              <a:rPr lang="zh-CN" altLang="en-US" sz="1200" dirty="0"/>
              <a:t>的</a:t>
            </a:r>
            <a:r>
              <a:rPr lang="en-US" altLang="zh-CN" sz="1200" dirty="0"/>
              <a:t>log</a:t>
            </a:r>
            <a:r>
              <a:rPr lang="zh-CN" altLang="en-US" sz="1200" dirty="0"/>
              <a:t>输出等级</a:t>
            </a:r>
            <a:endParaRPr lang="en-US" altLang="zh-CN" sz="1200" dirty="0"/>
          </a:p>
          <a:p>
            <a:pPr>
              <a:spcAft>
                <a:spcPts val="0"/>
              </a:spcAft>
            </a:pPr>
            <a:endParaRPr lang="en-US" altLang="zh-CN" sz="1050" dirty="0"/>
          </a:p>
          <a:p>
            <a:pPr>
              <a:spcAft>
                <a:spcPts val="600"/>
              </a:spcAft>
            </a:pP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辅</a:t>
            </a:r>
            <a:r>
              <a:rPr lang="zh-CN" altLang="en-US" dirty="0"/>
              <a:t>助类</a:t>
            </a:r>
            <a:endParaRPr lang="en-US" altLang="zh-CN" dirty="0"/>
          </a:p>
          <a:p>
            <a:pPr>
              <a:spcAft>
                <a:spcPts val="700"/>
              </a:spcAft>
            </a:pPr>
            <a:r>
              <a:rPr lang="en-US" altLang="zh-CN" sz="12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StateRangeQueryIterator</a:t>
            </a:r>
            <a:r>
              <a:rPr lang="en-US" altLang="zh-CN" sz="1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			</a:t>
            </a:r>
            <a:r>
              <a:rPr lang="zh-CN" altLang="en-US" sz="1200" dirty="0" smtClean="0"/>
              <a:t>区间查询</a:t>
            </a:r>
            <a:endParaRPr lang="en-US" altLang="zh-CN" sz="1200" dirty="0"/>
          </a:p>
          <a:p>
            <a:pPr>
              <a:spcAft>
                <a:spcPts val="0"/>
              </a:spcAft>
            </a:pPr>
            <a:endParaRPr lang="en-US" altLang="zh-CN" sz="1050" dirty="0" smtClean="0"/>
          </a:p>
          <a:p>
            <a:pPr>
              <a:spcAft>
                <a:spcPts val="0"/>
              </a:spcAft>
            </a:pPr>
            <a:endParaRPr lang="en-US" altLang="zh-CN" sz="1050" dirty="0"/>
          </a:p>
          <a:p>
            <a:pPr>
              <a:spcAft>
                <a:spcPts val="0"/>
              </a:spcAft>
            </a:pPr>
            <a:endParaRPr lang="en-US" altLang="zh-CN" sz="1200" dirty="0"/>
          </a:p>
          <a:p>
            <a:pPr>
              <a:spcAft>
                <a:spcPts val="600"/>
              </a:spcAft>
            </a:pPr>
            <a:r>
              <a:rPr lang="zh-CN" altLang="en-US" sz="1200" dirty="0" smtClean="0"/>
              <a:t>注：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详细说明： </a:t>
            </a:r>
            <a:r>
              <a:rPr lang="en-US" altLang="zh-CN" sz="1200" dirty="0" smtClean="0">
                <a:hlinkClick r:id="rId2"/>
              </a:rPr>
              <a:t>https</a:t>
            </a:r>
            <a:r>
              <a:rPr lang="en-US" altLang="zh-CN" sz="1200" dirty="0">
                <a:hlinkClick r:id="rId2"/>
              </a:rPr>
              <a:t>://</a:t>
            </a:r>
            <a:r>
              <a:rPr lang="en-US" altLang="zh-CN" sz="1200" dirty="0" smtClean="0">
                <a:hlinkClick r:id="rId2"/>
              </a:rPr>
              <a:t>godoc.org/github.com/hyperledger/fabric/core/chaincode/shim</a:t>
            </a:r>
            <a:endParaRPr lang="en-US" altLang="zh-CN" sz="1200" dirty="0" smtClean="0"/>
          </a:p>
          <a:p>
            <a:pPr>
              <a:spcAft>
                <a:spcPts val="0"/>
              </a:spcAft>
            </a:pPr>
            <a:endParaRPr lang="en-US" altLang="zh-CN" sz="1050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/>
              <a:t>如</a:t>
            </a:r>
            <a:r>
              <a:rPr lang="zh-CN" altLang="en-US" dirty="0" smtClean="0"/>
              <a:t>何调试</a:t>
            </a:r>
            <a:r>
              <a:rPr lang="en-US" altLang="zh-CN" dirty="0" smtClean="0"/>
              <a:t>Chaincode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/>
              <a:t>Fabric</a:t>
            </a:r>
            <a:r>
              <a:rPr lang="zh-CN" altLang="en-US" dirty="0" smtClean="0"/>
              <a:t>结点运行模式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一般模式</a:t>
            </a:r>
            <a:endParaRPr lang="en-US" altLang="zh-CN" dirty="0" smtClean="0"/>
          </a:p>
          <a:p>
            <a:pPr marL="800100" lvl="1">
              <a:buSzPct val="50000"/>
              <a:buFont typeface="Wingdings" panose="05000000000000000000" pitchFamily="2" charset="2"/>
              <a:buChar char="u"/>
            </a:pPr>
            <a:r>
              <a:rPr lang="en-US" altLang="zh-CN" dirty="0"/>
              <a:t>Chaincode</a:t>
            </a:r>
            <a:r>
              <a:rPr lang="zh-CN" altLang="en-US" dirty="0"/>
              <a:t>运行在</a:t>
            </a:r>
            <a:r>
              <a:rPr lang="en-US" altLang="zh-CN" dirty="0" err="1"/>
              <a:t>docker</a:t>
            </a:r>
            <a:r>
              <a:rPr lang="zh-CN" altLang="en-US" dirty="0"/>
              <a:t>容器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800100" lvl="1">
              <a:buSzPct val="50000"/>
              <a:buFont typeface="Wingdings" panose="05000000000000000000" pitchFamily="2" charset="2"/>
              <a:buChar char="u"/>
            </a:pPr>
            <a:r>
              <a:rPr lang="zh-CN" altLang="en-US" dirty="0"/>
              <a:t>开</a:t>
            </a:r>
            <a:r>
              <a:rPr lang="zh-CN" altLang="en-US" dirty="0" smtClean="0"/>
              <a:t>发调试过程非常繁杂</a:t>
            </a:r>
            <a:endParaRPr lang="en-US" altLang="zh-CN" dirty="0" smtClean="0"/>
          </a:p>
          <a:p>
            <a:pPr marL="1028700" lvl="2">
              <a:buSzPct val="50000"/>
              <a:buFont typeface="Wingdings" panose="05000000000000000000" pitchFamily="2" charset="2"/>
              <a:buChar char="Ø"/>
            </a:pPr>
            <a:r>
              <a:rPr lang="zh-CN" altLang="en-US" dirty="0"/>
              <a:t>部</a:t>
            </a:r>
            <a:r>
              <a:rPr lang="zh-CN" altLang="en-US" dirty="0" smtClean="0"/>
              <a:t>署</a:t>
            </a:r>
            <a:r>
              <a:rPr lang="en-US" altLang="zh-CN" dirty="0"/>
              <a:t>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调试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修改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docker</a:t>
            </a:r>
            <a:r>
              <a:rPr lang="zh-CN" altLang="en-US" dirty="0"/>
              <a:t>镜</a:t>
            </a:r>
            <a:r>
              <a:rPr lang="zh-CN" altLang="en-US" dirty="0" smtClean="0"/>
              <a:t>像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部署 </a:t>
            </a:r>
            <a:r>
              <a:rPr lang="en-US" altLang="zh-CN" dirty="0" smtClean="0"/>
              <a:t>-&gt; 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开发模式：</a:t>
            </a:r>
            <a:r>
              <a:rPr lang="en-US" altLang="zh-CN" dirty="0" smtClean="0"/>
              <a:t>--peer-</a:t>
            </a:r>
            <a:r>
              <a:rPr lang="en-US" altLang="zh-CN" dirty="0" err="1" smtClean="0"/>
              <a:t>chaincodedev</a:t>
            </a:r>
            <a:endParaRPr lang="en-US" altLang="zh-CN" dirty="0" smtClean="0"/>
          </a:p>
          <a:p>
            <a:pPr marL="800100" lvl="1">
              <a:buSzPct val="50000"/>
              <a:buFont typeface="Wingdings" panose="05000000000000000000" pitchFamily="2" charset="2"/>
              <a:buChar char="u"/>
            </a:pPr>
            <a:r>
              <a:rPr lang="en-US" altLang="zh-CN" dirty="0"/>
              <a:t>Chaincode</a:t>
            </a:r>
            <a:r>
              <a:rPr lang="zh-CN" altLang="en-US" dirty="0"/>
              <a:t>运行在本</a:t>
            </a:r>
            <a:r>
              <a:rPr lang="zh-CN" altLang="en-US" dirty="0" smtClean="0"/>
              <a:t>地</a:t>
            </a:r>
            <a:endParaRPr lang="en-US" altLang="zh-CN" dirty="0" smtClean="0"/>
          </a:p>
          <a:p>
            <a:pPr marL="800100" lvl="1">
              <a:buSzPct val="50000"/>
              <a:buFont typeface="Wingdings" panose="05000000000000000000" pitchFamily="2" charset="2"/>
              <a:buChar char="u"/>
            </a:pPr>
            <a:r>
              <a:rPr lang="zh-CN" altLang="en-US" dirty="0"/>
              <a:t>开</a:t>
            </a:r>
            <a:r>
              <a:rPr lang="zh-CN" altLang="en-US" dirty="0" smtClean="0"/>
              <a:t>发调试相对容易</a:t>
            </a:r>
            <a:endParaRPr lang="en-US" altLang="zh-CN" dirty="0" smtClean="0"/>
          </a:p>
          <a:p>
            <a:pPr marL="1028700" lvl="2">
              <a:buSzPct val="50000"/>
              <a:buFont typeface="Wingdings" panose="05000000000000000000" pitchFamily="2" charset="2"/>
              <a:buChar char="Ø"/>
            </a:pPr>
            <a:r>
              <a:rPr lang="zh-CN" altLang="en-US" dirty="0"/>
              <a:t>部</a:t>
            </a:r>
            <a:r>
              <a:rPr lang="zh-CN" altLang="en-US" dirty="0" smtClean="0"/>
              <a:t>署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调试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修改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部署 </a:t>
            </a:r>
            <a:r>
              <a:rPr lang="en-US" altLang="zh-CN" dirty="0" smtClean="0"/>
              <a:t>-&gt; </a:t>
            </a:r>
            <a:r>
              <a:rPr lang="en-US" altLang="zh-CN" dirty="0" smtClean="0"/>
              <a:t>…</a:t>
            </a:r>
          </a:p>
          <a:p>
            <a:pPr marL="0" lvl="2" indent="0">
              <a:spcAft>
                <a:spcPts val="1000"/>
              </a:spcAft>
              <a:buNone/>
            </a:pPr>
            <a:r>
              <a:rPr lang="en-US" altLang="zh-CN" sz="1300" dirty="0"/>
              <a:t> </a:t>
            </a:r>
            <a:r>
              <a:rPr lang="en-US" altLang="zh-CN" sz="1300" dirty="0" smtClean="0"/>
              <a:t>          </a:t>
            </a:r>
            <a:r>
              <a:rPr lang="zh-CN" altLang="en-US" sz="1300" dirty="0" smtClean="0"/>
              <a:t>注</a:t>
            </a:r>
            <a:r>
              <a:rPr lang="zh-CN" altLang="en-US" sz="1300" dirty="0"/>
              <a:t>：我使用的</a:t>
            </a:r>
            <a:r>
              <a:rPr lang="en-US" altLang="zh-CN" sz="1300" dirty="0"/>
              <a:t>Fabric</a:t>
            </a:r>
            <a:r>
              <a:rPr lang="zh-CN" altLang="en-US" sz="1300" dirty="0"/>
              <a:t>代码还没完全支持开发模式</a:t>
            </a:r>
            <a:endParaRPr lang="en-US" altLang="zh-CN" sz="13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 smtClean="0"/>
              <a:t>如</a:t>
            </a:r>
            <a:r>
              <a:rPr lang="zh-CN" altLang="en-US" dirty="0"/>
              <a:t>何调试</a:t>
            </a:r>
            <a:r>
              <a:rPr lang="en-US" altLang="zh-CN" dirty="0"/>
              <a:t>Chaincode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开</a:t>
            </a:r>
            <a:r>
              <a:rPr lang="zh-CN" altLang="en-US" dirty="0" smtClean="0"/>
              <a:t>发模式下</a:t>
            </a:r>
            <a:r>
              <a:rPr lang="en-US" altLang="zh-CN" dirty="0" smtClean="0"/>
              <a:t>chaincode</a:t>
            </a:r>
            <a:r>
              <a:rPr lang="zh-CN" altLang="en-US" dirty="0" smtClean="0"/>
              <a:t>运行原理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注册过程</a:t>
            </a:r>
            <a:endParaRPr lang="en-US" altLang="zh-CN" dirty="0" smtClean="0"/>
          </a:p>
          <a:p>
            <a:endParaRPr lang="en-US" dirty="0"/>
          </a:p>
        </p:txBody>
      </p:sp>
      <p:grpSp>
        <p:nvGrpSpPr>
          <p:cNvPr id="5" name="Canvas 34"/>
          <p:cNvGrpSpPr/>
          <p:nvPr/>
        </p:nvGrpSpPr>
        <p:grpSpPr>
          <a:xfrm>
            <a:off x="3040380" y="925829"/>
            <a:ext cx="4008120" cy="3657600"/>
            <a:chOff x="0" y="0"/>
            <a:chExt cx="4008120" cy="3657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4008120" cy="3657600"/>
            </a:xfrm>
            <a:prstGeom prst="rect">
              <a:avLst/>
            </a:prstGeom>
          </p:spPr>
        </p:sp>
        <p:sp>
          <p:nvSpPr>
            <p:cNvPr id="7" name="Rounded Rectangular Callout 6"/>
            <p:cNvSpPr/>
            <p:nvPr/>
          </p:nvSpPr>
          <p:spPr>
            <a:xfrm>
              <a:off x="408449" y="542290"/>
              <a:ext cx="914400" cy="345440"/>
            </a:xfrm>
            <a:prstGeom prst="wedgeRoundRectCallout">
              <a:avLst>
                <a:gd name="adj1" fmla="val 11458"/>
                <a:gd name="adj2" fmla="val 144451"/>
                <a:gd name="adj3" fmla="val 16667"/>
              </a:avLst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Register</a:t>
              </a: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pic>
          <p:nvPicPr>
            <p:cNvPr id="8" name="Picture 7" descr="C:\PROJECT\8_BlockChain\08_Chaincode\Presentation\resources\Black server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549" y="3746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C:\PROJECT\8_BlockChain\08_Chaincode\Presentation\resources\code snipt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9" y="1866265"/>
              <a:ext cx="1334135" cy="136271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urved Connector 9"/>
            <p:cNvCxnSpPr/>
            <p:nvPr/>
          </p:nvCxnSpPr>
          <p:spPr>
            <a:xfrm rot="5400000" flipH="1" flipV="1">
              <a:off x="846335" y="533272"/>
              <a:ext cx="1218565" cy="1447165"/>
            </a:xfrm>
            <a:prstGeom prst="curvedConnector2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" name="Curved Connector 10"/>
            <p:cNvCxnSpPr/>
            <p:nvPr/>
          </p:nvCxnSpPr>
          <p:spPr>
            <a:xfrm rot="5400000">
              <a:off x="1290841" y="1202055"/>
              <a:ext cx="1365885" cy="1265555"/>
            </a:xfrm>
            <a:prstGeom prst="curvedConnector2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" name="Rounded Rectangular Callout 11"/>
            <p:cNvSpPr/>
            <p:nvPr/>
          </p:nvSpPr>
          <p:spPr>
            <a:xfrm>
              <a:off x="2231927" y="2153488"/>
              <a:ext cx="914400" cy="344805"/>
            </a:xfrm>
            <a:prstGeom prst="wedgeRoundRectCallout">
              <a:avLst>
                <a:gd name="adj1" fmla="val -24930"/>
                <a:gd name="adj2" fmla="val -151019"/>
                <a:gd name="adj3" fmla="val 16667"/>
              </a:avLst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Result</a:t>
              </a: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Text Box 20"/>
            <p:cNvSpPr txBox="1"/>
            <p:nvPr/>
          </p:nvSpPr>
          <p:spPr>
            <a:xfrm>
              <a:off x="197365" y="3275347"/>
              <a:ext cx="1069340" cy="319747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2E75B6"/>
                  </a:solidFill>
                  <a:effectLst/>
                  <a:uLnTx/>
                  <a:uFillTx/>
                  <a:latin typeface="Consolas" panose="020B0609020204030204" pitchFamily="49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Chaincode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Text Box 20"/>
            <p:cNvSpPr txBox="1"/>
            <p:nvPr/>
          </p:nvSpPr>
          <p:spPr>
            <a:xfrm>
              <a:off x="3325639" y="231107"/>
              <a:ext cx="580390" cy="311183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2DE33E"/>
                  </a:solidFill>
                  <a:effectLst/>
                  <a:uLnTx/>
                  <a:uFillTx/>
                  <a:latin typeface="Consolas" panose="020B0609020204030204" pitchFamily="49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Peer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DE33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9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 smtClean="0"/>
              <a:t>如</a:t>
            </a:r>
            <a:r>
              <a:rPr lang="zh-CN" altLang="en-US" dirty="0"/>
              <a:t>何调试</a:t>
            </a:r>
            <a:r>
              <a:rPr lang="en-US" altLang="zh-CN" dirty="0"/>
              <a:t>Chaincode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 smtClean="0"/>
              <a:t>开发模式下</a:t>
            </a:r>
            <a:r>
              <a:rPr lang="en-US" altLang="zh-CN" dirty="0" smtClean="0"/>
              <a:t>Chaincode</a:t>
            </a:r>
            <a:r>
              <a:rPr lang="zh-CN" altLang="en-US" dirty="0" smtClean="0"/>
              <a:t>运行原理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Instantiate</a:t>
            </a:r>
            <a:r>
              <a:rPr lang="en-US" altLang="zh-CN" dirty="0" smtClean="0"/>
              <a:t>/Invoke/Query</a:t>
            </a:r>
            <a:endParaRPr lang="en-US" altLang="zh-CN" dirty="0" smtClean="0"/>
          </a:p>
        </p:txBody>
      </p:sp>
      <p:grpSp>
        <p:nvGrpSpPr>
          <p:cNvPr id="14" name="Canvas 1"/>
          <p:cNvGrpSpPr/>
          <p:nvPr/>
        </p:nvGrpSpPr>
        <p:grpSpPr>
          <a:xfrm>
            <a:off x="2896773" y="666896"/>
            <a:ext cx="5934807" cy="3857625"/>
            <a:chOff x="0" y="0"/>
            <a:chExt cx="6610350" cy="3857625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6610350" cy="3857625"/>
            </a:xfrm>
            <a:prstGeom prst="rect">
              <a:avLst/>
            </a:prstGeom>
          </p:spPr>
        </p:sp>
        <p:sp>
          <p:nvSpPr>
            <p:cNvPr id="26" name="Text Box 20"/>
            <p:cNvSpPr txBox="1"/>
            <p:nvPr/>
          </p:nvSpPr>
          <p:spPr>
            <a:xfrm>
              <a:off x="4610883" y="3458594"/>
              <a:ext cx="873760" cy="3219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b="1">
                  <a:solidFill>
                    <a:srgbClr val="7030A0"/>
                  </a:solidFill>
                  <a:effectLst/>
                  <a:latin typeface="Consolas" panose="020B0609020204030204" pitchFamily="49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App/CLI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pic>
          <p:nvPicPr>
            <p:cNvPr id="27" name="Picture 2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6251" y="2397691"/>
              <a:ext cx="1163024" cy="105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7" descr="C:\PROJECT\8_BlockChain\08_Chaincode\Presentation\resources\Black server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350" y="23715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Picture 28" descr="C:\PROJECT\8_BlockChain\08_Chaincode\Presentation\resources\code snipt.png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00" y="2065723"/>
              <a:ext cx="1334475" cy="136327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Curved Connector 29"/>
            <p:cNvCxnSpPr>
              <a:stCxn id="29" idx="0"/>
              <a:endCxn id="28" idx="1"/>
            </p:cNvCxnSpPr>
            <p:nvPr/>
          </p:nvCxnSpPr>
          <p:spPr>
            <a:xfrm rot="5400000" flipH="1" flipV="1">
              <a:off x="1266245" y="732486"/>
              <a:ext cx="1218899" cy="1447312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27" idx="0"/>
              <a:endCxn id="28" idx="3"/>
            </p:cNvCxnSpPr>
            <p:nvPr/>
          </p:nvCxnSpPr>
          <p:spPr>
            <a:xfrm rot="16200000" flipV="1">
              <a:off x="3657687" y="1007614"/>
              <a:ext cx="1550941" cy="1229213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endCxn id="29" idx="3"/>
            </p:cNvCxnSpPr>
            <p:nvPr/>
          </p:nvCxnSpPr>
          <p:spPr>
            <a:xfrm rot="5400000">
              <a:off x="1769129" y="1431271"/>
              <a:ext cx="1366064" cy="1265772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/>
            <p:nvPr/>
          </p:nvCxnSpPr>
          <p:spPr>
            <a:xfrm rot="16200000" flipH="1">
              <a:off x="3423840" y="1585274"/>
              <a:ext cx="1457176" cy="932447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20"/>
            <p:cNvSpPr txBox="1"/>
            <p:nvPr/>
          </p:nvSpPr>
          <p:spPr>
            <a:xfrm>
              <a:off x="552451" y="3429001"/>
              <a:ext cx="1151552" cy="32383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b="1" kern="100">
                  <a:solidFill>
                    <a:srgbClr val="2E75B6"/>
                  </a:solidFill>
                  <a:effectLst/>
                  <a:latin typeface="Consolas" panose="020B0609020204030204" pitchFamily="49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Chaincode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0"/>
            <p:cNvSpPr txBox="1"/>
            <p:nvPr/>
          </p:nvSpPr>
          <p:spPr>
            <a:xfrm>
              <a:off x="1685090" y="291155"/>
              <a:ext cx="914258" cy="35741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b="1" dirty="0" smtClean="0">
                  <a:solidFill>
                    <a:srgbClr val="2DE33E"/>
                  </a:solidFill>
                  <a:effectLst/>
                  <a:latin typeface="Consolas" panose="020B0609020204030204" pitchFamily="49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Endorser</a:t>
              </a:r>
              <a:endParaRPr lang="zh-CN" sz="1200" dirty="0">
                <a:solidFill>
                  <a:srgbClr val="2DE33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6" name="Rounded Rectangular Callout 35"/>
            <p:cNvSpPr/>
            <p:nvPr/>
          </p:nvSpPr>
          <p:spPr>
            <a:xfrm>
              <a:off x="5047766" y="848314"/>
              <a:ext cx="1370135" cy="608035"/>
            </a:xfrm>
            <a:prstGeom prst="wedgeRoundRectCallout">
              <a:avLst>
                <a:gd name="adj1" fmla="val -59270"/>
                <a:gd name="adj2" fmla="val 82236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b="1" dirty="0" smtClean="0">
                  <a:effectLst/>
                  <a:latin typeface="Verdan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Instantiate/Invoke/</a:t>
              </a:r>
            </a:p>
            <a:p>
              <a:pPr algn="ctr">
                <a:spcAft>
                  <a:spcPts val="0"/>
                </a:spcAft>
              </a:pPr>
              <a:r>
                <a:rPr lang="en-US" sz="1100" b="1" dirty="0" smtClean="0">
                  <a:effectLst/>
                  <a:latin typeface="Verdan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Query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7" name="Rounded Rectangular Callout 36"/>
            <p:cNvSpPr/>
            <p:nvPr/>
          </p:nvSpPr>
          <p:spPr>
            <a:xfrm>
              <a:off x="2072936" y="2799351"/>
              <a:ext cx="1476375" cy="482272"/>
            </a:xfrm>
            <a:prstGeom prst="wedgeRoundRectCallout">
              <a:avLst>
                <a:gd name="adj1" fmla="val -10238"/>
                <a:gd name="adj2" fmla="val -133651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b="1" dirty="0" err="1" smtClean="0">
                  <a:effectLst/>
                  <a:latin typeface="Verdan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Req</a:t>
              </a:r>
              <a:r>
                <a:rPr lang="en-US" sz="1100" b="1" dirty="0" smtClean="0">
                  <a:effectLst/>
                  <a:latin typeface="Verdan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100" b="1" dirty="0">
                  <a:effectLst/>
                  <a:latin typeface="Verdan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 Chaincode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8" name="Rounded Rectangular Callout 37"/>
            <p:cNvSpPr/>
            <p:nvPr/>
          </p:nvSpPr>
          <p:spPr>
            <a:xfrm>
              <a:off x="484800" y="848314"/>
              <a:ext cx="1057276" cy="340949"/>
            </a:xfrm>
            <a:prstGeom prst="wedgeRoundRectCallout">
              <a:avLst>
                <a:gd name="adj1" fmla="val 36437"/>
                <a:gd name="adj2" fmla="val 133498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b="1" dirty="0" smtClean="0">
                  <a:effectLst/>
                  <a:latin typeface="Verdan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State </a:t>
              </a:r>
              <a:r>
                <a:rPr lang="en-US" sz="1100" b="1" dirty="0">
                  <a:effectLst/>
                  <a:latin typeface="Verdan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Op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9" name="Rounded Rectangular Callout 38"/>
            <p:cNvSpPr/>
            <p:nvPr/>
          </p:nvSpPr>
          <p:spPr>
            <a:xfrm>
              <a:off x="2977840" y="2239555"/>
              <a:ext cx="840709" cy="345440"/>
            </a:xfrm>
            <a:prstGeom prst="wedgeRoundRectCallout">
              <a:avLst>
                <a:gd name="adj1" fmla="val 58371"/>
                <a:gd name="adj2" fmla="val -11742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b="1">
                  <a:effectLst/>
                  <a:latin typeface="Verdan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Result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40" name="Curved Connector 39"/>
            <p:cNvCxnSpPr>
              <a:stCxn id="28" idx="1"/>
            </p:cNvCxnSpPr>
            <p:nvPr/>
          </p:nvCxnSpPr>
          <p:spPr>
            <a:xfrm rot="10800000" flipH="1" flipV="1">
              <a:off x="2599350" y="846749"/>
              <a:ext cx="485696" cy="476159"/>
            </a:xfrm>
            <a:prstGeom prst="curvedConnector3">
              <a:avLst>
                <a:gd name="adj1" fmla="val 101978"/>
              </a:avLst>
            </a:prstGeom>
            <a:ln w="38100">
              <a:solidFill>
                <a:srgbClr val="FF0000"/>
              </a:solidFill>
              <a:prstDash val="dash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/>
            <p:nvPr/>
          </p:nvCxnSpPr>
          <p:spPr>
            <a:xfrm>
              <a:off x="1152038" y="2190750"/>
              <a:ext cx="667236" cy="556440"/>
            </a:xfrm>
            <a:prstGeom prst="curvedConnector3">
              <a:avLst>
                <a:gd name="adj1" fmla="val -2819"/>
              </a:avLst>
            </a:prstGeom>
            <a:ln w="38100">
              <a:solidFill>
                <a:srgbClr val="FF0000"/>
              </a:solidFill>
              <a:prstDash val="dash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71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 smtClean="0"/>
              <a:t>如</a:t>
            </a:r>
            <a:r>
              <a:rPr lang="zh-CN" altLang="en-US" dirty="0"/>
              <a:t>何调试</a:t>
            </a:r>
            <a:r>
              <a:rPr lang="en-US" altLang="zh-CN" dirty="0"/>
              <a:t>Chaincode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 smtClean="0"/>
              <a:t>一般模式下开</a:t>
            </a:r>
            <a:r>
              <a:rPr lang="zh-CN" altLang="en-US" dirty="0" smtClean="0"/>
              <a:t>发调试过</a:t>
            </a:r>
            <a:r>
              <a:rPr lang="zh-CN" altLang="en-US" dirty="0" smtClean="0"/>
              <a:t>程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fabric </a:t>
            </a:r>
            <a:r>
              <a:rPr lang="en-US" altLang="zh-CN" dirty="0"/>
              <a:t>chaincode_example02</a:t>
            </a:r>
            <a:r>
              <a:rPr lang="zh-CN" altLang="en-US" dirty="0" smtClean="0"/>
              <a:t>为例，完全本地，使用</a:t>
            </a:r>
            <a:r>
              <a:rPr lang="en-US" altLang="zh-CN" dirty="0" smtClean="0"/>
              <a:t>fabric</a:t>
            </a:r>
            <a:r>
              <a:rPr lang="zh-CN" altLang="en-US" dirty="0" smtClean="0"/>
              <a:t>默认配置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本地启动一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Orderer</a:t>
            </a:r>
            <a:r>
              <a:rPr lang="zh-CN" altLang="en-US" dirty="0" smtClean="0"/>
              <a:t>结</a:t>
            </a:r>
            <a:r>
              <a:rPr lang="zh-CN" altLang="en-US" dirty="0" smtClean="0"/>
              <a:t>点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solo</a:t>
            </a:r>
            <a:r>
              <a:rPr lang="zh-CN" altLang="en-US" dirty="0" smtClean="0"/>
              <a:t>模式</a:t>
            </a:r>
            <a:endParaRPr lang="en-US" altLang="zh-CN" dirty="0"/>
          </a:p>
          <a:p>
            <a:pPr lvl="1" indent="0">
              <a:buNone/>
            </a:pPr>
            <a:r>
              <a:rPr lang="en-US" altLang="zh-CN" dirty="0" err="1" smtClean="0">
                <a:solidFill>
                  <a:srgbClr val="2DE33E"/>
                </a:solidFill>
              </a:rPr>
              <a:t>orderer</a:t>
            </a:r>
            <a:endParaRPr lang="en-US" altLang="zh-CN" dirty="0" smtClean="0">
              <a:solidFill>
                <a:srgbClr val="2DE33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本地启动一个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结点</a:t>
            </a:r>
            <a:endParaRPr lang="en-US" altLang="zh-CN" dirty="0" smtClean="0"/>
          </a:p>
          <a:p>
            <a:pPr lvl="1" indent="0">
              <a:buNone/>
            </a:pPr>
            <a:r>
              <a:rPr lang="en-US" altLang="zh-CN" dirty="0">
                <a:solidFill>
                  <a:srgbClr val="2DE33E"/>
                </a:solidFill>
              </a:rPr>
              <a:t>CORE_PEER_ID=peer0 </a:t>
            </a:r>
            <a:r>
              <a:rPr lang="en-US" altLang="zh-CN" dirty="0" smtClean="0">
                <a:solidFill>
                  <a:srgbClr val="2DE33E"/>
                </a:solidFill>
              </a:rPr>
              <a:t>peer </a:t>
            </a:r>
            <a:r>
              <a:rPr lang="en-US" altLang="zh-CN" dirty="0">
                <a:solidFill>
                  <a:srgbClr val="2DE33E"/>
                </a:solidFill>
              </a:rPr>
              <a:t>node start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Install Chaincode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 indent="0">
              <a:buNone/>
            </a:pPr>
            <a:r>
              <a:rPr lang="en-US" altLang="zh-CN" dirty="0">
                <a:solidFill>
                  <a:srgbClr val="2DE33E"/>
                </a:solidFill>
              </a:rPr>
              <a:t>peer chaincode install -p github.com/</a:t>
            </a:r>
            <a:r>
              <a:rPr lang="en-US" altLang="zh-CN" dirty="0" err="1">
                <a:solidFill>
                  <a:srgbClr val="2DE33E"/>
                </a:solidFill>
              </a:rPr>
              <a:t>hyperledger</a:t>
            </a:r>
            <a:r>
              <a:rPr lang="en-US" altLang="zh-CN" dirty="0">
                <a:solidFill>
                  <a:srgbClr val="2DE33E"/>
                </a:solidFill>
              </a:rPr>
              <a:t>/fabric/examples/chaincode/go/chaincode_example02/ -n </a:t>
            </a:r>
            <a:r>
              <a:rPr lang="en-US" altLang="zh-CN" dirty="0" err="1">
                <a:solidFill>
                  <a:srgbClr val="2DE33E"/>
                </a:solidFill>
              </a:rPr>
              <a:t>mycc</a:t>
            </a:r>
            <a:r>
              <a:rPr lang="en-US" altLang="zh-CN" dirty="0">
                <a:solidFill>
                  <a:srgbClr val="2DE33E"/>
                </a:solidFill>
              </a:rPr>
              <a:t> -v </a:t>
            </a:r>
            <a:r>
              <a:rPr lang="en-US" altLang="zh-CN" dirty="0" smtClean="0">
                <a:solidFill>
                  <a:srgbClr val="2DE33E"/>
                </a:solidFill>
              </a:rPr>
              <a:t>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 smtClean="0"/>
              <a:t>如</a:t>
            </a:r>
            <a:r>
              <a:rPr lang="zh-CN" altLang="en-US" dirty="0"/>
              <a:t>何调试</a:t>
            </a:r>
            <a:r>
              <a:rPr lang="en-US" altLang="zh-CN" dirty="0"/>
              <a:t>Chaincode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 smtClean="0"/>
              <a:t>开发调试过</a:t>
            </a:r>
            <a:r>
              <a:rPr lang="zh-CN" altLang="en-US" dirty="0" smtClean="0"/>
              <a:t>程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部署</a:t>
            </a:r>
            <a:r>
              <a:rPr lang="en-US" altLang="zh-CN" dirty="0" smtClean="0"/>
              <a:t>Chaincode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 indent="0">
              <a:buNone/>
            </a:pPr>
            <a:r>
              <a:rPr lang="en-US" altLang="zh-CN" dirty="0">
                <a:solidFill>
                  <a:srgbClr val="2DE33E"/>
                </a:solidFill>
              </a:rPr>
              <a:t>peer chaincode instantiate </a:t>
            </a:r>
            <a:r>
              <a:rPr lang="en-US" altLang="zh-CN" dirty="0" smtClean="0">
                <a:solidFill>
                  <a:srgbClr val="2DE33E"/>
                </a:solidFill>
              </a:rPr>
              <a:t>-</a:t>
            </a:r>
            <a:r>
              <a:rPr lang="en-US" altLang="zh-CN" dirty="0">
                <a:solidFill>
                  <a:srgbClr val="2DE33E"/>
                </a:solidFill>
              </a:rPr>
              <a:t>n </a:t>
            </a:r>
            <a:r>
              <a:rPr lang="en-US" altLang="zh-CN" dirty="0" err="1">
                <a:solidFill>
                  <a:srgbClr val="2DE33E"/>
                </a:solidFill>
              </a:rPr>
              <a:t>mycc</a:t>
            </a:r>
            <a:r>
              <a:rPr lang="en-US" altLang="zh-CN" dirty="0">
                <a:solidFill>
                  <a:srgbClr val="2DE33E"/>
                </a:solidFill>
              </a:rPr>
              <a:t> -v 1.0 -c '{"</a:t>
            </a:r>
            <a:r>
              <a:rPr lang="en-US" altLang="zh-CN" dirty="0" err="1">
                <a:solidFill>
                  <a:srgbClr val="2DE33E"/>
                </a:solidFill>
              </a:rPr>
              <a:t>Args</a:t>
            </a:r>
            <a:r>
              <a:rPr lang="en-US" altLang="zh-CN" dirty="0">
                <a:solidFill>
                  <a:srgbClr val="2DE33E"/>
                </a:solidFill>
              </a:rPr>
              <a:t>": ["</a:t>
            </a:r>
            <a:r>
              <a:rPr lang="en-US" altLang="zh-CN" dirty="0" err="1">
                <a:solidFill>
                  <a:srgbClr val="2DE33E"/>
                </a:solidFill>
              </a:rPr>
              <a:t>init</a:t>
            </a:r>
            <a:r>
              <a:rPr lang="en-US" altLang="zh-CN" dirty="0">
                <a:solidFill>
                  <a:srgbClr val="2DE33E"/>
                </a:solidFill>
              </a:rPr>
              <a:t>", "A", "100", "B", "100</a:t>
            </a:r>
            <a:r>
              <a:rPr lang="en-US" altLang="zh-CN" dirty="0" smtClean="0">
                <a:solidFill>
                  <a:srgbClr val="2DE33E"/>
                </a:solidFill>
              </a:rPr>
              <a:t>"]}'</a:t>
            </a:r>
            <a:endParaRPr lang="en-US" altLang="zh-CN" dirty="0">
              <a:solidFill>
                <a:srgbClr val="2DE33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提</a:t>
            </a:r>
            <a:r>
              <a:rPr lang="zh-CN" altLang="en-US" dirty="0" smtClean="0"/>
              <a:t>交</a:t>
            </a:r>
            <a:r>
              <a:rPr lang="en-US" altLang="zh-CN" dirty="0" smtClean="0"/>
              <a:t>Invoke transaction</a:t>
            </a:r>
            <a:endParaRPr lang="en-US" altLang="zh-CN" dirty="0"/>
          </a:p>
          <a:p>
            <a:pPr lvl="1" indent="0">
              <a:buNone/>
            </a:pPr>
            <a:r>
              <a:rPr lang="en-US" altLang="zh-CN" dirty="0">
                <a:solidFill>
                  <a:srgbClr val="2DE33E"/>
                </a:solidFill>
              </a:rPr>
              <a:t>peer chaincode invoke -n </a:t>
            </a:r>
            <a:r>
              <a:rPr lang="en-US" altLang="zh-CN" dirty="0" err="1">
                <a:solidFill>
                  <a:srgbClr val="2DE33E"/>
                </a:solidFill>
              </a:rPr>
              <a:t>mycc</a:t>
            </a:r>
            <a:r>
              <a:rPr lang="en-US" altLang="zh-CN" dirty="0">
                <a:solidFill>
                  <a:srgbClr val="2DE33E"/>
                </a:solidFill>
              </a:rPr>
              <a:t> -c '{"</a:t>
            </a:r>
            <a:r>
              <a:rPr lang="en-US" altLang="zh-CN" dirty="0" err="1">
                <a:solidFill>
                  <a:srgbClr val="2DE33E"/>
                </a:solidFill>
              </a:rPr>
              <a:t>Args</a:t>
            </a:r>
            <a:r>
              <a:rPr lang="en-US" altLang="zh-CN" dirty="0">
                <a:solidFill>
                  <a:srgbClr val="2DE33E"/>
                </a:solidFill>
              </a:rPr>
              <a:t>":["invoke", "A", "B", "10</a:t>
            </a:r>
            <a:r>
              <a:rPr lang="en-US" altLang="zh-CN" dirty="0" smtClean="0">
                <a:solidFill>
                  <a:srgbClr val="2DE33E"/>
                </a:solidFill>
              </a:rPr>
              <a:t>"]}‘</a:t>
            </a:r>
          </a:p>
          <a:p>
            <a:pPr marL="285750" lvl="1">
              <a:spcAft>
                <a:spcPts val="10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提交</a:t>
            </a:r>
            <a:r>
              <a:rPr lang="en-US" altLang="zh-CN" dirty="0"/>
              <a:t>Query transaction</a:t>
            </a:r>
          </a:p>
          <a:p>
            <a:pPr lvl="1" indent="0">
              <a:buNone/>
            </a:pPr>
            <a:r>
              <a:rPr lang="pt-BR" altLang="zh-CN" dirty="0">
                <a:solidFill>
                  <a:srgbClr val="2DE33E"/>
                </a:solidFill>
              </a:rPr>
              <a:t>peer chaincode query -n mycc -c '{"Args":["query", "A"]}'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09994" y="1187008"/>
            <a:ext cx="146386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END</a:t>
            </a:r>
            <a:endParaRPr lang="en-US" altLang="zh-CN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0000" y="2295004"/>
            <a:ext cx="188385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</a:t>
            </a:r>
            <a:endParaRPr lang="en-US" altLang="zh-CN" sz="6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99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00050" indent="-400050">
              <a:spcAft>
                <a:spcPts val="1800"/>
              </a:spcAft>
              <a:buFont typeface="+mj-ea"/>
              <a:buAutoNum type="ea1JpnChsDbPeriod"/>
            </a:pPr>
            <a:r>
              <a:rPr lang="en-US" altLang="zh-CN" dirty="0" smtClean="0"/>
              <a:t>Chaincode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pPr marL="400050" indent="-400050">
              <a:spcAft>
                <a:spcPts val="1800"/>
              </a:spcAft>
              <a:buFont typeface="+mj-ea"/>
              <a:buAutoNum type="ea1JpnChsDbPeriod"/>
            </a:pPr>
            <a:r>
              <a:rPr lang="zh-CN" altLang="en-US" dirty="0" smtClean="0"/>
              <a:t>如何编</a:t>
            </a:r>
            <a:r>
              <a:rPr lang="zh-CN" altLang="en-US" dirty="0" smtClean="0"/>
              <a:t>写</a:t>
            </a:r>
            <a:r>
              <a:rPr lang="en-US" altLang="zh-CN" dirty="0" smtClean="0"/>
              <a:t>Chaincode</a:t>
            </a:r>
            <a:endParaRPr lang="en-US" altLang="zh-CN" dirty="0" smtClean="0">
              <a:solidFill>
                <a:srgbClr val="081325"/>
              </a:solidFill>
            </a:endParaRPr>
          </a:p>
          <a:p>
            <a:pPr marL="400050" indent="-400050">
              <a:spcAft>
                <a:spcPts val="1800"/>
              </a:spcAft>
              <a:buFont typeface="+mj-ea"/>
              <a:buAutoNum type="ea1JpnChsDbPeriod"/>
            </a:pPr>
            <a:r>
              <a:rPr lang="zh-CN" altLang="en-US" dirty="0" smtClean="0"/>
              <a:t>如何调</a:t>
            </a:r>
            <a:r>
              <a:rPr lang="zh-CN" altLang="en-US" dirty="0" smtClean="0"/>
              <a:t>试</a:t>
            </a:r>
            <a:r>
              <a:rPr lang="en-US" altLang="zh-CN" dirty="0" smtClean="0"/>
              <a:t>Chaincode</a:t>
            </a:r>
            <a:endParaRPr lang="en-US" altLang="zh-CN" dirty="0" smtClean="0"/>
          </a:p>
        </p:txBody>
      </p:sp>
      <p:pic>
        <p:nvPicPr>
          <p:cNvPr id="11" name="图片 49" descr="精选34（ww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4199" y="2552833"/>
            <a:ext cx="2509341" cy="1882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dirty="0" smtClean="0"/>
              <a:t>Chaincode</a:t>
            </a:r>
            <a:r>
              <a:rPr lang="zh-CN" altLang="en-US" dirty="0" smtClean="0"/>
              <a:t>是什么？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/>
              <a:t>一个接口的实现代码</a:t>
            </a:r>
            <a:endParaRPr lang="en-US" altLang="zh-CN" dirty="0" smtClean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部署在</a:t>
            </a:r>
            <a:r>
              <a:rPr lang="en-US" altLang="zh-CN" dirty="0"/>
              <a:t>Fabric</a:t>
            </a:r>
            <a:r>
              <a:rPr lang="zh-CN" altLang="en-US" dirty="0"/>
              <a:t>区块链网络结点上</a:t>
            </a:r>
            <a:endParaRPr lang="en-US" altLang="zh-CN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与</a:t>
            </a:r>
            <a:r>
              <a:rPr lang="en-US" altLang="zh-CN" dirty="0"/>
              <a:t>Fabric</a:t>
            </a:r>
            <a:r>
              <a:rPr lang="zh-CN" altLang="en-US" dirty="0"/>
              <a:t>区块链交互的唯一渠道</a:t>
            </a:r>
            <a:endParaRPr lang="en-US" altLang="zh-CN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生成</a:t>
            </a:r>
            <a:r>
              <a:rPr lang="en-US" altLang="zh-CN" dirty="0"/>
              <a:t>Transaction</a:t>
            </a:r>
            <a:r>
              <a:rPr lang="zh-CN" altLang="en-US" dirty="0"/>
              <a:t>的唯一来源</a:t>
            </a:r>
            <a:endParaRPr lang="en-US" altLang="zh-CN" dirty="0"/>
          </a:p>
          <a:p>
            <a:pPr marL="800100" lvl="1">
              <a:spcAft>
                <a:spcPts val="1200"/>
              </a:spcAft>
              <a:buSzPct val="50000"/>
              <a:buFont typeface="Wingdings" panose="05000000000000000000" pitchFamily="2" charset="2"/>
              <a:buChar char="u"/>
            </a:pPr>
            <a:r>
              <a:rPr lang="en-US" altLang="zh-CN" dirty="0" smtClean="0"/>
              <a:t>Ledger &lt;- Blocks &lt;- Transactions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智能合约在</a:t>
            </a:r>
            <a:r>
              <a:rPr lang="en-US" altLang="zh-CN" dirty="0"/>
              <a:t>Fabric</a:t>
            </a:r>
            <a:r>
              <a:rPr lang="zh-CN" altLang="en-US" dirty="0"/>
              <a:t>上的实现方式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2534" y="1407632"/>
            <a:ext cx="4653495" cy="25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Chaincode</a:t>
            </a:r>
            <a:r>
              <a:rPr lang="zh-CN" altLang="en-US" dirty="0"/>
              <a:t>是什么？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57200" y="1074420"/>
            <a:ext cx="4196443" cy="3360419"/>
          </a:xfrm>
        </p:spPr>
        <p:txBody>
          <a:bodyPr/>
          <a:lstStyle/>
          <a:p>
            <a:r>
              <a:rPr lang="zh-CN" altLang="en-US" dirty="0"/>
              <a:t>相关概念</a:t>
            </a:r>
            <a:endParaRPr lang="en-US" altLang="zh-CN" dirty="0"/>
          </a:p>
          <a:p>
            <a:pPr>
              <a:spcAft>
                <a:spcPts val="900"/>
              </a:spcAft>
            </a:pPr>
            <a:r>
              <a:rPr lang="en-US" altLang="zh-CN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Channel</a:t>
            </a:r>
            <a:r>
              <a:rPr lang="en-US" altLang="zh-CN" dirty="0" smtClean="0"/>
              <a:t> — </a:t>
            </a:r>
            <a:r>
              <a:rPr lang="zh-CN" altLang="en-US" dirty="0" smtClean="0"/>
              <a:t>通道，子</a:t>
            </a:r>
            <a:r>
              <a:rPr lang="zh-CN" altLang="en-US" dirty="0" smtClean="0"/>
              <a:t>链。同一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可加入不同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Chain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的操作基于</a:t>
            </a:r>
            <a:r>
              <a:rPr lang="en-US" altLang="zh-CN" dirty="0" smtClean="0"/>
              <a:t>channel</a:t>
            </a:r>
            <a:r>
              <a:rPr lang="zh-CN" altLang="en-US" dirty="0"/>
              <a:t>进行</a:t>
            </a:r>
            <a:r>
              <a:rPr lang="zh-CN" altLang="en-US" dirty="0" smtClean="0"/>
              <a:t>。同一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结点同步其上</a:t>
            </a:r>
            <a:r>
              <a:rPr lang="en-US" altLang="zh-CN" dirty="0" smtClean="0"/>
              <a:t>chaincode</a:t>
            </a:r>
            <a:r>
              <a:rPr lang="zh-CN" altLang="en-US" dirty="0" smtClean="0"/>
              <a:t>执行的</a:t>
            </a:r>
            <a:r>
              <a:rPr lang="zh-CN" altLang="en-US" dirty="0"/>
              <a:t>结果。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Endorser </a:t>
            </a:r>
            <a:r>
              <a:rPr lang="en-US" altLang="zh-CN" dirty="0"/>
              <a:t>— </a:t>
            </a:r>
            <a:r>
              <a:rPr lang="zh-CN" altLang="en-US" dirty="0"/>
              <a:t>（模拟）执行</a:t>
            </a:r>
            <a:r>
              <a:rPr lang="en-US" altLang="zh-CN" dirty="0"/>
              <a:t>Chaincode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Aft>
                <a:spcPts val="0"/>
              </a:spcAft>
            </a:pPr>
            <a:r>
              <a:rPr lang="zh-CN" altLang="en-US" dirty="0"/>
              <a:t>分离</a:t>
            </a:r>
            <a:r>
              <a:rPr lang="zh-CN" altLang="en-US" dirty="0" smtClean="0"/>
              <a:t>计</a:t>
            </a:r>
            <a:r>
              <a:rPr lang="zh-CN" altLang="en-US" dirty="0"/>
              <a:t>算</a:t>
            </a:r>
            <a:r>
              <a:rPr lang="zh-CN" altLang="en-US" dirty="0" smtClean="0"/>
              <a:t>任务，</a:t>
            </a:r>
            <a:r>
              <a:rPr lang="zh-CN" altLang="en-US" dirty="0"/>
              <a:t>减轻</a:t>
            </a:r>
            <a:r>
              <a:rPr lang="en-US" altLang="zh-CN" dirty="0"/>
              <a:t>consensus</a:t>
            </a:r>
            <a:r>
              <a:rPr lang="zh-CN" altLang="en-US" dirty="0"/>
              <a:t>节点负担</a:t>
            </a:r>
            <a:r>
              <a:rPr lang="zh-CN" altLang="en-US" dirty="0" smtClean="0"/>
              <a:t>，增加</a:t>
            </a:r>
            <a:endParaRPr lang="en-US" altLang="zh-CN" dirty="0" smtClean="0"/>
          </a:p>
          <a:p>
            <a:pPr>
              <a:spcAft>
                <a:spcPts val="900"/>
              </a:spcAft>
            </a:pPr>
            <a:r>
              <a:rPr lang="zh-CN" altLang="en-US" dirty="0"/>
              <a:t>吞吐量。支持</a:t>
            </a:r>
            <a:r>
              <a:rPr lang="en-US" altLang="zh-CN" dirty="0"/>
              <a:t>endorsement policy</a:t>
            </a:r>
            <a:r>
              <a:rPr lang="zh-CN" altLang="en-US" dirty="0"/>
              <a:t>，更加灵活。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Orderer</a:t>
            </a:r>
            <a:r>
              <a:rPr lang="en-US" altLang="zh-CN" dirty="0"/>
              <a:t> —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chaincode</a:t>
            </a:r>
            <a:r>
              <a:rPr lang="zh-CN" altLang="en-US" dirty="0" smtClean="0"/>
              <a:t>执行结果</a:t>
            </a:r>
            <a:r>
              <a:rPr lang="en-US" altLang="zh-CN" dirty="0" smtClean="0"/>
              <a:t>consensus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Aft>
                <a:spcPts val="900"/>
              </a:spcAft>
            </a:pPr>
            <a:r>
              <a:rPr lang="zh-CN" altLang="en-US" dirty="0"/>
              <a:t>支持</a:t>
            </a:r>
            <a:r>
              <a:rPr lang="en-US" altLang="zh-CN" dirty="0"/>
              <a:t>solo/</a:t>
            </a:r>
            <a:r>
              <a:rPr lang="en-US" altLang="zh-CN" dirty="0" err="1"/>
              <a:t>kafka</a:t>
            </a:r>
            <a:r>
              <a:rPr lang="en-US" altLang="zh-CN" dirty="0"/>
              <a:t>/</a:t>
            </a:r>
            <a:r>
              <a:rPr lang="en-US" altLang="zh-CN" dirty="0" err="1"/>
              <a:t>sBFT</a:t>
            </a:r>
            <a:r>
              <a:rPr lang="zh-CN" altLang="en-US" dirty="0"/>
              <a:t>不同的</a:t>
            </a:r>
            <a:r>
              <a:rPr lang="en-US" altLang="zh-CN" dirty="0"/>
              <a:t>ordering</a:t>
            </a:r>
            <a:r>
              <a:rPr lang="zh-CN" altLang="en-US" dirty="0"/>
              <a:t>策略。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Committer</a:t>
            </a:r>
            <a:r>
              <a:rPr lang="en-US" altLang="zh-CN" dirty="0"/>
              <a:t> —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chaincode</a:t>
            </a:r>
            <a:r>
              <a:rPr lang="zh-CN" altLang="en-US" dirty="0" smtClean="0"/>
              <a:t>执行结果写进</a:t>
            </a:r>
            <a:r>
              <a:rPr lang="en-US" altLang="zh-CN" dirty="0" smtClean="0"/>
              <a:t>ledger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76" y="1163954"/>
            <a:ext cx="44005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Chaincode</a:t>
            </a:r>
            <a:r>
              <a:rPr lang="zh-CN" altLang="en-US" dirty="0"/>
              <a:t>是什么？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/>
              <a:t>Fabric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Chaincode</a:t>
            </a:r>
            <a:r>
              <a:rPr lang="zh-CN" altLang="en-US" dirty="0" smtClean="0"/>
              <a:t>开发的支持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开</a:t>
            </a:r>
            <a:r>
              <a:rPr lang="zh-CN" altLang="en-US" dirty="0" smtClean="0"/>
              <a:t>发语言</a:t>
            </a:r>
            <a:r>
              <a:rPr lang="zh-CN" altLang="en-US" dirty="0"/>
              <a:t>：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altLang="zh-CN" b="1" dirty="0">
                <a:solidFill>
                  <a:srgbClr val="00B0F0"/>
                </a:solidFill>
              </a:rPr>
              <a:t>	</a:t>
            </a:r>
            <a:r>
              <a:rPr lang="en-US" altLang="zh-CN" b="1" dirty="0" smtClean="0">
                <a:solidFill>
                  <a:srgbClr val="00B0F0"/>
                </a:solidFill>
              </a:rPr>
              <a:t>go</a:t>
            </a:r>
            <a:r>
              <a:rPr lang="zh-CN" altLang="en-US" b="1" dirty="0" smtClean="0"/>
              <a:t>、</a:t>
            </a:r>
            <a:r>
              <a:rPr lang="en-US" dirty="0" smtClean="0"/>
              <a:t>java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SDK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$</a:t>
            </a:r>
            <a:r>
              <a:rPr lang="en-US" altLang="zh-CN" dirty="0" smtClean="0"/>
              <a:t>GOPATH/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/github.com/</a:t>
            </a:r>
            <a:r>
              <a:rPr lang="en-US" altLang="zh-CN" dirty="0" err="1" smtClean="0"/>
              <a:t>hyperledger</a:t>
            </a:r>
            <a:r>
              <a:rPr lang="en-US" altLang="zh-CN" dirty="0" smtClean="0"/>
              <a:t>/fabric/core/chaincode/shim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6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二、如何编写</a:t>
            </a:r>
            <a:r>
              <a:rPr lang="en-US" altLang="zh-CN" dirty="0"/>
              <a:t>Chaincode?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必须要实现的接口</a:t>
            </a:r>
            <a:endParaRPr lang="en-US" altLang="zh-CN" dirty="0"/>
          </a:p>
          <a:p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type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B050"/>
                </a:solidFill>
              </a:rPr>
              <a:t>Chaincode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interface</a:t>
            </a:r>
            <a:r>
              <a:rPr lang="en-US" altLang="zh-CN" dirty="0"/>
              <a:t> {</a:t>
            </a:r>
          </a:p>
          <a:p>
            <a:pPr>
              <a:spcAft>
                <a:spcPts val="0"/>
              </a:spcAft>
            </a:pPr>
            <a:r>
              <a:rPr lang="en-US" altLang="zh-CN" dirty="0"/>
              <a:t>	</a:t>
            </a:r>
            <a:r>
              <a:rPr lang="en-US" altLang="zh-CN" i="1" dirty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zh-CN" altLang="en-US" i="1" dirty="0" smtClean="0">
                <a:solidFill>
                  <a:schemeClr val="bg2">
                    <a:lumMod val="25000"/>
                  </a:schemeClr>
                </a:solidFill>
              </a:rPr>
              <a:t>初</a:t>
            </a:r>
            <a:r>
              <a:rPr lang="zh-CN" altLang="en-US" i="1" dirty="0">
                <a:solidFill>
                  <a:schemeClr val="bg2">
                    <a:lumMod val="25000"/>
                  </a:schemeClr>
                </a:solidFill>
              </a:rPr>
              <a:t>始化工作，一般情况下仅被调用一次</a:t>
            </a:r>
            <a:endParaRPr lang="en-US" altLang="zh-CN" i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Init</a:t>
            </a:r>
            <a:r>
              <a:rPr lang="en-US" altLang="zh-CN" dirty="0"/>
              <a:t>(stub </a:t>
            </a:r>
            <a:r>
              <a:rPr lang="en-US" altLang="zh-CN" dirty="0" err="1" smtClean="0"/>
              <a:t>ChaincodeStubInterface</a:t>
            </a:r>
            <a:r>
              <a:rPr lang="en-US" altLang="zh-CN" dirty="0" smtClean="0"/>
              <a:t>) </a:t>
            </a:r>
            <a:r>
              <a:rPr lang="en-US" altLang="zh-CN" dirty="0" err="1"/>
              <a:t>pb.Response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	</a:t>
            </a:r>
            <a:r>
              <a:rPr lang="en-US" altLang="zh-CN" i="1" dirty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zh-CN" altLang="en-US" i="1" dirty="0" smtClean="0">
                <a:solidFill>
                  <a:schemeClr val="bg2">
                    <a:lumMod val="25000"/>
                  </a:schemeClr>
                </a:solidFill>
              </a:rPr>
              <a:t>查询或更</a:t>
            </a:r>
            <a:r>
              <a:rPr lang="zh-CN" altLang="en-US" i="1" dirty="0">
                <a:solidFill>
                  <a:schemeClr val="bg2">
                    <a:lumMod val="25000"/>
                  </a:schemeClr>
                </a:solidFill>
              </a:rPr>
              <a:t>新</a:t>
            </a:r>
            <a:r>
              <a:rPr lang="en-US" altLang="zh-CN" i="1" dirty="0">
                <a:solidFill>
                  <a:schemeClr val="bg2">
                    <a:lumMod val="25000"/>
                  </a:schemeClr>
                </a:solidFill>
              </a:rPr>
              <a:t>world state</a:t>
            </a:r>
            <a:r>
              <a:rPr lang="zh-CN" altLang="en-US" i="1" dirty="0">
                <a:solidFill>
                  <a:schemeClr val="bg2">
                    <a:lumMod val="25000"/>
                  </a:schemeClr>
                </a:solidFill>
              </a:rPr>
              <a:t>，可多次被调</a:t>
            </a:r>
            <a:r>
              <a:rPr lang="zh-CN" altLang="en-US" i="1" dirty="0" smtClean="0">
                <a:solidFill>
                  <a:schemeClr val="bg2">
                    <a:lumMod val="25000"/>
                  </a:schemeClr>
                </a:solidFill>
              </a:rPr>
              <a:t>用</a:t>
            </a:r>
            <a:endParaRPr lang="en-US" altLang="zh-CN" i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Invoke</a:t>
            </a:r>
            <a:r>
              <a:rPr lang="en-US" altLang="zh-CN" dirty="0"/>
              <a:t>(stub </a:t>
            </a:r>
            <a:r>
              <a:rPr lang="en-US" altLang="zh-CN" dirty="0" err="1" smtClean="0"/>
              <a:t>ChaincodeStubInterface</a:t>
            </a:r>
            <a:r>
              <a:rPr lang="en-US" altLang="zh-CN" dirty="0" smtClean="0"/>
              <a:t>) </a:t>
            </a:r>
            <a:r>
              <a:rPr lang="en-US" altLang="zh-CN" dirty="0" err="1"/>
              <a:t>pb.Response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sz="1200" dirty="0" smtClean="0"/>
              <a:t>注：查询操作不会产生</a:t>
            </a:r>
            <a:r>
              <a:rPr lang="en-US" altLang="zh-CN" sz="1200" dirty="0" smtClean="0"/>
              <a:t>transaction</a:t>
            </a:r>
            <a:r>
              <a:rPr lang="zh-CN" altLang="en-US" sz="1200" dirty="0" smtClean="0"/>
              <a:t>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2409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 smtClean="0"/>
              <a:t>如</a:t>
            </a:r>
            <a:r>
              <a:rPr lang="zh-CN" altLang="en-US" dirty="0"/>
              <a:t>何编写</a:t>
            </a:r>
            <a:r>
              <a:rPr lang="en-US" altLang="zh-CN" dirty="0"/>
              <a:t>Chaincode?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何实现，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.</a:t>
            </a: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F93F2B"/>
                </a:solidFill>
              </a:rPr>
              <a:t>package</a:t>
            </a:r>
            <a:r>
              <a:rPr lang="en-US" sz="1050" dirty="0"/>
              <a:t> </a:t>
            </a:r>
            <a:r>
              <a:rPr lang="en-US" sz="1050" dirty="0" smtClean="0"/>
              <a:t>main</a:t>
            </a:r>
            <a:endParaRPr lang="en-US" sz="1050" dirty="0"/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F93F2B"/>
                </a:solidFill>
              </a:rPr>
              <a:t>import</a:t>
            </a:r>
            <a:r>
              <a:rPr lang="en-US" sz="1050" dirty="0"/>
              <a:t> (</a:t>
            </a:r>
          </a:p>
          <a:p>
            <a:pPr>
              <a:spcAft>
                <a:spcPts val="0"/>
              </a:spcAft>
            </a:pPr>
            <a:r>
              <a:rPr lang="en-US" sz="1050" dirty="0"/>
              <a:t>	</a:t>
            </a:r>
            <a:r>
              <a:rPr lang="en-US" sz="1050" dirty="0">
                <a:solidFill>
                  <a:srgbClr val="EEF23A"/>
                </a:solidFill>
              </a:rPr>
              <a:t>"errors"</a:t>
            </a:r>
          </a:p>
          <a:p>
            <a:pPr>
              <a:spcAft>
                <a:spcPts val="0"/>
              </a:spcAft>
            </a:pPr>
            <a:r>
              <a:rPr lang="en-US" sz="1050" dirty="0"/>
              <a:t>	</a:t>
            </a:r>
            <a:r>
              <a:rPr lang="en-US" sz="1050" dirty="0">
                <a:solidFill>
                  <a:srgbClr val="EEF23A"/>
                </a:solidFill>
              </a:rPr>
              <a:t>"</a:t>
            </a:r>
            <a:r>
              <a:rPr lang="en-US" sz="1050" dirty="0" err="1">
                <a:solidFill>
                  <a:srgbClr val="EEF23A"/>
                </a:solidFill>
              </a:rPr>
              <a:t>fmt</a:t>
            </a:r>
            <a:r>
              <a:rPr lang="en-US" sz="1050" dirty="0">
                <a:solidFill>
                  <a:srgbClr val="EEF23A"/>
                </a:solidFill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rgbClr val="EEF23A"/>
                </a:solidFill>
              </a:rPr>
              <a:t>	"github.com/</a:t>
            </a:r>
            <a:r>
              <a:rPr lang="en-US" sz="1050" dirty="0" err="1">
                <a:solidFill>
                  <a:srgbClr val="EEF23A"/>
                </a:solidFill>
              </a:rPr>
              <a:t>hyperledger</a:t>
            </a:r>
            <a:r>
              <a:rPr lang="en-US" sz="1050" dirty="0">
                <a:solidFill>
                  <a:srgbClr val="EEF23A"/>
                </a:solidFill>
              </a:rPr>
              <a:t>/fabric/core/chaincode/shim"</a:t>
            </a:r>
          </a:p>
          <a:p>
            <a:pPr>
              <a:spcAft>
                <a:spcPts val="0"/>
              </a:spcAft>
            </a:pPr>
            <a:r>
              <a:rPr lang="en-US" sz="1050" dirty="0" smtClean="0"/>
              <a:t>)</a:t>
            </a:r>
          </a:p>
          <a:p>
            <a:pPr lvl="0">
              <a:spcAft>
                <a:spcPts val="600"/>
              </a:spcAft>
              <a:buClr>
                <a:srgbClr val="F19027"/>
              </a:buClr>
            </a:pPr>
            <a:r>
              <a:rPr lang="en-US" altLang="zh-CN" sz="1050" dirty="0">
                <a:solidFill>
                  <a:srgbClr val="001934">
                    <a:lumMod val="50000"/>
                    <a:lumOff val="50000"/>
                  </a:srgbClr>
                </a:solidFill>
              </a:rPr>
              <a:t>type</a:t>
            </a:r>
            <a:r>
              <a:rPr lang="en-US" altLang="zh-CN" sz="1050" dirty="0">
                <a:solidFill>
                  <a:prstClr val="white"/>
                </a:solidFill>
              </a:rPr>
              <a:t> </a:t>
            </a:r>
            <a:r>
              <a:rPr lang="en-US" altLang="zh-CN" sz="1050" dirty="0">
                <a:solidFill>
                  <a:srgbClr val="2DE33E"/>
                </a:solidFill>
              </a:rPr>
              <a:t>SimpleChaincode</a:t>
            </a:r>
            <a:r>
              <a:rPr lang="en-US" altLang="zh-CN" sz="1050" dirty="0">
                <a:solidFill>
                  <a:prstClr val="white"/>
                </a:solidFill>
              </a:rPr>
              <a:t> </a:t>
            </a:r>
            <a:r>
              <a:rPr lang="en-US" altLang="zh-CN" sz="1050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struct</a:t>
            </a:r>
            <a:r>
              <a:rPr lang="en-US" altLang="zh-CN" sz="1050" dirty="0">
                <a:solidFill>
                  <a:prstClr val="white"/>
                </a:solidFill>
              </a:rPr>
              <a:t> </a:t>
            </a:r>
            <a:r>
              <a:rPr lang="en-US" altLang="zh-CN" sz="1050" dirty="0" smtClean="0">
                <a:solidFill>
                  <a:prstClr val="white"/>
                </a:solidFill>
              </a:rPr>
              <a:t>{ }</a:t>
            </a:r>
            <a:endParaRPr lang="en-US" sz="1050" dirty="0" smtClean="0"/>
          </a:p>
          <a:p>
            <a:pPr>
              <a:spcAft>
                <a:spcPts val="600"/>
              </a:spcAft>
            </a:pPr>
            <a:r>
              <a:rPr lang="en-US" sz="105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func </a:t>
            </a:r>
            <a:r>
              <a:rPr lang="en-US" sz="1050" dirty="0"/>
              <a:t>(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FF0000"/>
                </a:solidFill>
              </a:rPr>
              <a:t>*</a:t>
            </a:r>
            <a:r>
              <a:rPr lang="en-US" sz="1050" dirty="0"/>
              <a:t>SimpleChaincode) </a:t>
            </a:r>
            <a:r>
              <a:rPr lang="en-US" sz="1050" dirty="0" err="1">
                <a:solidFill>
                  <a:srgbClr val="2DE33E"/>
                </a:solidFill>
              </a:rPr>
              <a:t>Init</a:t>
            </a:r>
            <a:r>
              <a:rPr lang="en-US" sz="1050" dirty="0"/>
              <a:t>(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stub</a:t>
            </a:r>
            <a:r>
              <a:rPr lang="en-US" sz="1050" dirty="0"/>
              <a:t> </a:t>
            </a:r>
            <a:r>
              <a:rPr lang="en-US" sz="1100" b="1" dirty="0" err="1" smtClean="0">
                <a:solidFill>
                  <a:srgbClr val="00B0F0"/>
                </a:solidFill>
              </a:rPr>
              <a:t>shim.ChaincodeStubInterface</a:t>
            </a:r>
            <a:r>
              <a:rPr lang="en-US" sz="1050" dirty="0" smtClean="0"/>
              <a:t>) </a:t>
            </a:r>
            <a:r>
              <a:rPr lang="en-US" altLang="zh-CN" sz="1050" dirty="0" err="1" smtClean="0"/>
              <a:t>pb.Response</a:t>
            </a:r>
            <a:r>
              <a:rPr lang="en-US" altLang="zh-CN" sz="1050" dirty="0" smtClean="0"/>
              <a:t> </a:t>
            </a:r>
            <a:r>
              <a:rPr lang="en-US" sz="1050" dirty="0" smtClean="0"/>
              <a:t>{ </a:t>
            </a:r>
            <a:r>
              <a:rPr lang="en-US" sz="1050" dirty="0" smtClean="0"/>
              <a:t>… }</a:t>
            </a:r>
            <a:endParaRPr lang="en-US" sz="1050" dirty="0"/>
          </a:p>
          <a:p>
            <a:pPr>
              <a:spcAft>
                <a:spcPts val="600"/>
              </a:spcAft>
            </a:pPr>
            <a:r>
              <a:rPr lang="en-US" sz="105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050" dirty="0" smtClean="0"/>
              <a:t> </a:t>
            </a:r>
            <a:r>
              <a:rPr lang="en-US" sz="1050" dirty="0"/>
              <a:t>(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t </a:t>
            </a:r>
            <a:r>
              <a:rPr lang="en-US" sz="1050" dirty="0">
                <a:solidFill>
                  <a:srgbClr val="FF0000"/>
                </a:solidFill>
              </a:rPr>
              <a:t>*</a:t>
            </a:r>
            <a:r>
              <a:rPr lang="en-US" sz="1050" dirty="0"/>
              <a:t>SimpleChaincode) </a:t>
            </a:r>
            <a:r>
              <a:rPr lang="en-US" sz="1050" dirty="0">
                <a:solidFill>
                  <a:srgbClr val="2DE33E"/>
                </a:solidFill>
              </a:rPr>
              <a:t>Invoke</a:t>
            </a:r>
            <a:r>
              <a:rPr lang="en-US" sz="1050" dirty="0"/>
              <a:t>(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stub</a:t>
            </a:r>
            <a:r>
              <a:rPr lang="en-US" sz="1050" dirty="0"/>
              <a:t> </a:t>
            </a:r>
            <a:r>
              <a:rPr lang="en-US" sz="1100" b="1" dirty="0" err="1" smtClean="0">
                <a:solidFill>
                  <a:srgbClr val="00B0F0"/>
                </a:solidFill>
              </a:rPr>
              <a:t>shim.ChaincodeStubInterface</a:t>
            </a:r>
            <a:r>
              <a:rPr lang="en-US" sz="1050" dirty="0" smtClean="0"/>
              <a:t>) </a:t>
            </a:r>
            <a:r>
              <a:rPr lang="en-US" altLang="zh-CN" sz="1050" dirty="0" err="1" smtClean="0"/>
              <a:t>pb.Response</a:t>
            </a:r>
            <a:r>
              <a:rPr lang="en-US" altLang="zh-CN" sz="1050" dirty="0" smtClean="0"/>
              <a:t> </a:t>
            </a:r>
            <a:r>
              <a:rPr lang="en-US" sz="1050" dirty="0" smtClean="0"/>
              <a:t>{ </a:t>
            </a:r>
            <a:r>
              <a:rPr lang="en-US" sz="1050" dirty="0" smtClean="0"/>
              <a:t>… }</a:t>
            </a:r>
            <a:endParaRPr lang="en-US" sz="1050" dirty="0"/>
          </a:p>
          <a:p>
            <a:pPr>
              <a:spcAft>
                <a:spcPts val="600"/>
              </a:spcAft>
            </a:pPr>
            <a:endParaRPr lang="en-US" sz="1050" dirty="0" smtClean="0"/>
          </a:p>
          <a:p>
            <a:pPr>
              <a:spcAft>
                <a:spcPts val="0"/>
              </a:spcAft>
            </a:pP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2DE33E"/>
                </a:solidFill>
              </a:rPr>
              <a:t>main</a:t>
            </a:r>
            <a:r>
              <a:rPr lang="en-US" sz="1050" dirty="0"/>
              <a:t>() {</a:t>
            </a:r>
          </a:p>
          <a:p>
            <a:pPr>
              <a:spcAft>
                <a:spcPts val="0"/>
              </a:spcAft>
            </a:pPr>
            <a:r>
              <a:rPr lang="en-US" sz="1050" dirty="0"/>
              <a:t>	err </a:t>
            </a:r>
            <a:r>
              <a:rPr lang="en-US" sz="1050" dirty="0">
                <a:solidFill>
                  <a:srgbClr val="FF0000"/>
                </a:solidFill>
              </a:rPr>
              <a:t>:=</a:t>
            </a:r>
            <a:r>
              <a:rPr lang="en-US" sz="1050" dirty="0"/>
              <a:t> </a:t>
            </a:r>
            <a:r>
              <a:rPr lang="en-US" sz="1050" dirty="0" err="1"/>
              <a:t>shim.</a:t>
            </a:r>
            <a:r>
              <a:rPr lang="en-US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Start</a:t>
            </a:r>
            <a:r>
              <a:rPr lang="en-US" sz="1050" dirty="0"/>
              <a:t>(</a:t>
            </a:r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new</a:t>
            </a:r>
            <a:r>
              <a:rPr lang="en-US" sz="1050" dirty="0"/>
              <a:t>(</a:t>
            </a:r>
            <a:r>
              <a:rPr lang="en-US" sz="1050" dirty="0" err="1"/>
              <a:t>SimpleChaincode</a:t>
            </a:r>
            <a:r>
              <a:rPr lang="en-US" sz="1050" dirty="0"/>
              <a:t>))</a:t>
            </a:r>
          </a:p>
          <a:p>
            <a:pPr>
              <a:spcAft>
                <a:spcPts val="0"/>
              </a:spcAft>
            </a:pPr>
            <a:r>
              <a:rPr lang="en-US" sz="1050" dirty="0"/>
              <a:t>	</a:t>
            </a:r>
            <a:r>
              <a:rPr lang="en-US" sz="1050" dirty="0">
                <a:solidFill>
                  <a:srgbClr val="FF0000"/>
                </a:solidFill>
              </a:rPr>
              <a:t>if</a:t>
            </a:r>
            <a:r>
              <a:rPr lang="en-US" sz="1050" dirty="0"/>
              <a:t> err</a:t>
            </a:r>
            <a:r>
              <a:rPr lang="en-US" sz="1050" dirty="0">
                <a:solidFill>
                  <a:srgbClr val="FF0000"/>
                </a:solidFill>
              </a:rPr>
              <a:t> != </a:t>
            </a:r>
            <a:r>
              <a:rPr lang="en-US" sz="1050" dirty="0">
                <a:solidFill>
                  <a:srgbClr val="8F34C2"/>
                </a:solidFill>
              </a:rPr>
              <a:t>nil</a:t>
            </a:r>
            <a:r>
              <a:rPr lang="en-US" sz="1050" dirty="0"/>
              <a:t> {</a:t>
            </a:r>
          </a:p>
          <a:p>
            <a:pPr>
              <a:spcAft>
                <a:spcPts val="0"/>
              </a:spcAft>
            </a:pPr>
            <a:r>
              <a:rPr lang="en-US" sz="1050" dirty="0"/>
              <a:t>		</a:t>
            </a:r>
            <a:r>
              <a:rPr lang="en-US" sz="1050" dirty="0" err="1"/>
              <a:t>fmt.</a:t>
            </a:r>
            <a:r>
              <a:rPr lang="en-US" sz="105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Printf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C3D327"/>
                </a:solidFill>
              </a:rPr>
              <a:t>"Error starting Simple chaincode: </a:t>
            </a:r>
            <a:r>
              <a:rPr lang="en-US" sz="1050" dirty="0">
                <a:solidFill>
                  <a:srgbClr val="8F34C2"/>
                </a:solidFill>
              </a:rPr>
              <a:t>%s</a:t>
            </a:r>
            <a:r>
              <a:rPr lang="en-US" sz="1050" dirty="0">
                <a:solidFill>
                  <a:srgbClr val="C3D327"/>
                </a:solidFill>
              </a:rPr>
              <a:t>"</a:t>
            </a:r>
            <a:r>
              <a:rPr lang="en-US" sz="1050" dirty="0"/>
              <a:t>, err)</a:t>
            </a:r>
          </a:p>
          <a:p>
            <a:pPr>
              <a:spcAft>
                <a:spcPts val="0"/>
              </a:spcAft>
            </a:pPr>
            <a:r>
              <a:rPr lang="en-US" sz="1050" dirty="0"/>
              <a:t>	}</a:t>
            </a:r>
          </a:p>
          <a:p>
            <a:pPr>
              <a:spcAft>
                <a:spcPts val="0"/>
              </a:spcAft>
            </a:pPr>
            <a:r>
              <a:rPr lang="en-US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87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二、如何编写</a:t>
            </a:r>
            <a:r>
              <a:rPr lang="en-US" altLang="zh-CN" dirty="0"/>
              <a:t>Chaincode?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 dirty="0" err="1"/>
              <a:t>shim.ChaincodeStubInterface</a:t>
            </a:r>
            <a:r>
              <a:rPr lang="en-US" altLang="zh-CN" b="1" dirty="0"/>
              <a:t> APIs</a:t>
            </a:r>
            <a:r>
              <a:rPr lang="zh-CN" altLang="en-US" b="1" dirty="0"/>
              <a:t>，五类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sv-SE" altLang="zh-CN" dirty="0" smtClean="0"/>
              <a:t>State </a:t>
            </a:r>
            <a:r>
              <a:rPr lang="zh-CN" altLang="en-US" dirty="0" smtClean="0"/>
              <a:t>读写操作</a:t>
            </a:r>
            <a:endParaRPr lang="en-US" altLang="zh-CN" dirty="0" smtClean="0"/>
          </a:p>
          <a:p>
            <a:pPr>
              <a:spcAft>
                <a:spcPts val="700"/>
              </a:spcAft>
            </a:pP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GetState</a:t>
            </a:r>
            <a:r>
              <a:rPr lang="en-US" altLang="zh-CN" sz="1200" dirty="0"/>
              <a:t>(key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sz="1200" dirty="0"/>
              <a:t>) ([]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byte</a:t>
            </a:r>
            <a:r>
              <a:rPr lang="en-US" altLang="zh-CN" sz="1200" dirty="0"/>
              <a:t>, </a:t>
            </a:r>
            <a:r>
              <a:rPr lang="en-US" altLang="zh-CN" sz="1200" dirty="0">
                <a:solidFill>
                  <a:srgbClr val="FF0000"/>
                </a:solidFill>
              </a:rPr>
              <a:t>error</a:t>
            </a:r>
            <a:r>
              <a:rPr lang="en-US" altLang="zh-CN" sz="1200" dirty="0"/>
              <a:t>)</a:t>
            </a:r>
          </a:p>
          <a:p>
            <a:pPr>
              <a:spcAft>
                <a:spcPts val="700"/>
              </a:spcAft>
            </a:pPr>
            <a:r>
              <a:rPr lang="en-US" altLang="zh-CN" sz="1200" dirty="0" err="1">
                <a:solidFill>
                  <a:srgbClr val="001934">
                    <a:lumMod val="50000"/>
                    <a:lumOff val="50000"/>
                  </a:srgbClr>
                </a:solidFill>
              </a:rPr>
              <a:t>PutState</a:t>
            </a:r>
            <a:r>
              <a:rPr lang="en-US" altLang="zh-CN" sz="1200" dirty="0"/>
              <a:t>(key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sz="1200" dirty="0"/>
              <a:t>, value []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byte</a:t>
            </a:r>
            <a:r>
              <a:rPr lang="en-US" altLang="zh-CN" sz="1200" dirty="0"/>
              <a:t>) </a:t>
            </a:r>
            <a:r>
              <a:rPr lang="en-US" altLang="zh-CN" sz="1200" dirty="0">
                <a:solidFill>
                  <a:srgbClr val="FF0000"/>
                </a:solidFill>
              </a:rPr>
              <a:t>error</a:t>
            </a:r>
          </a:p>
          <a:p>
            <a:pPr>
              <a:spcAft>
                <a:spcPts val="700"/>
              </a:spcAft>
            </a:pPr>
            <a:r>
              <a:rPr lang="en-US" altLang="zh-CN" sz="1200" dirty="0" err="1">
                <a:solidFill>
                  <a:srgbClr val="001934">
                    <a:lumMod val="50000"/>
                    <a:lumOff val="50000"/>
                  </a:srgbClr>
                </a:solidFill>
              </a:rPr>
              <a:t>DelState</a:t>
            </a:r>
            <a:r>
              <a:rPr lang="en-US" altLang="zh-CN" sz="1200" dirty="0"/>
              <a:t>(key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sz="1200" dirty="0"/>
              <a:t>) </a:t>
            </a:r>
            <a:r>
              <a:rPr lang="en-US" altLang="zh-CN" sz="1200" dirty="0">
                <a:solidFill>
                  <a:srgbClr val="FF0000"/>
                </a:solidFill>
              </a:rPr>
              <a:t>error</a:t>
            </a:r>
          </a:p>
          <a:p>
            <a:pPr>
              <a:spcAft>
                <a:spcPts val="700"/>
              </a:spcAft>
            </a:pPr>
            <a:r>
              <a:rPr lang="en-US" altLang="zh-CN" sz="1200" dirty="0" err="1">
                <a:solidFill>
                  <a:srgbClr val="001934">
                    <a:lumMod val="50000"/>
                    <a:lumOff val="50000"/>
                  </a:srgbClr>
                </a:solidFill>
              </a:rPr>
              <a:t>GetStateByRange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startKey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endKey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sz="1200" dirty="0"/>
              <a:t>) (</a:t>
            </a:r>
            <a:r>
              <a:rPr lang="en-US" altLang="zh-CN" sz="1200" dirty="0" err="1"/>
              <a:t>StateQueryIteratorInterface</a:t>
            </a:r>
            <a:r>
              <a:rPr lang="en-US" altLang="zh-CN" sz="1200" dirty="0"/>
              <a:t>, </a:t>
            </a:r>
            <a:r>
              <a:rPr lang="en-US" altLang="zh-CN" sz="1200" dirty="0">
                <a:solidFill>
                  <a:srgbClr val="FF0000"/>
                </a:solidFill>
              </a:rPr>
              <a:t>error</a:t>
            </a:r>
            <a:r>
              <a:rPr lang="en-US" altLang="zh-CN" sz="1200" dirty="0"/>
              <a:t>)</a:t>
            </a:r>
          </a:p>
          <a:p>
            <a:pPr>
              <a:spcAft>
                <a:spcPts val="700"/>
              </a:spcAft>
            </a:pPr>
            <a:r>
              <a:rPr lang="en-US" altLang="zh-CN" sz="1200" dirty="0" err="1">
                <a:solidFill>
                  <a:srgbClr val="001934">
                    <a:lumMod val="50000"/>
                    <a:lumOff val="50000"/>
                  </a:srgbClr>
                </a:solidFill>
              </a:rPr>
              <a:t>GetStateByPartialCompositeKey</a:t>
            </a:r>
            <a:r>
              <a:rPr lang="en-US" altLang="zh-CN" sz="1200" dirty="0"/>
              <a:t>(</a:t>
            </a:r>
            <a:r>
              <a:rPr lang="en-US" altLang="zh-CN" sz="1200" dirty="0" err="1"/>
              <a:t>objectType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 string</a:t>
            </a:r>
            <a:r>
              <a:rPr lang="en-US" altLang="zh-CN" sz="1200" dirty="0"/>
              <a:t>, keys []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sz="1200" dirty="0"/>
              <a:t>) (</a:t>
            </a:r>
            <a:r>
              <a:rPr lang="en-US" altLang="zh-CN" sz="1200" dirty="0" err="1"/>
              <a:t>StateQueryIteratorInterface</a:t>
            </a:r>
            <a:r>
              <a:rPr lang="en-US" altLang="zh-CN" sz="1200" dirty="0"/>
              <a:t>, </a:t>
            </a:r>
            <a:r>
              <a:rPr lang="en-US" altLang="zh-CN" sz="1200" dirty="0">
                <a:solidFill>
                  <a:srgbClr val="FF0000"/>
                </a:solidFill>
              </a:rPr>
              <a:t>error</a:t>
            </a:r>
            <a:r>
              <a:rPr lang="en-US" altLang="zh-CN" sz="1200" dirty="0"/>
              <a:t>)</a:t>
            </a:r>
          </a:p>
          <a:p>
            <a:pPr>
              <a:spcAft>
                <a:spcPts val="700"/>
              </a:spcAft>
            </a:pPr>
            <a:r>
              <a:rPr lang="en-US" altLang="zh-CN" sz="1200" dirty="0" err="1" smtClean="0">
                <a:solidFill>
                  <a:srgbClr val="001934">
                    <a:lumMod val="50000"/>
                    <a:lumOff val="50000"/>
                  </a:srgbClr>
                </a:solidFill>
              </a:rPr>
              <a:t>GetQueryResult</a:t>
            </a:r>
            <a:r>
              <a:rPr lang="en-US" altLang="zh-CN" sz="1200" dirty="0"/>
              <a:t>(query 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sz="1200" dirty="0"/>
              <a:t>) (</a:t>
            </a:r>
            <a:r>
              <a:rPr lang="en-US" altLang="zh-CN" sz="1200" dirty="0" err="1"/>
              <a:t>StateQueryIteratorInterface</a:t>
            </a:r>
            <a:r>
              <a:rPr lang="en-US" altLang="zh-CN" sz="1200" dirty="0"/>
              <a:t>, </a:t>
            </a:r>
            <a:r>
              <a:rPr lang="en-US" altLang="zh-CN" sz="1200" dirty="0">
                <a:solidFill>
                  <a:srgbClr val="FF0000"/>
                </a:solidFill>
              </a:rPr>
              <a:t>error</a:t>
            </a:r>
            <a:r>
              <a:rPr lang="en-US" altLang="zh-CN" sz="1200" dirty="0"/>
              <a:t>)</a:t>
            </a:r>
          </a:p>
          <a:p>
            <a:pPr>
              <a:spcAft>
                <a:spcPts val="700"/>
              </a:spcAft>
            </a:pPr>
            <a:r>
              <a:rPr lang="en-US" altLang="zh-CN" sz="1200" dirty="0" err="1" smtClean="0">
                <a:solidFill>
                  <a:srgbClr val="001934">
                    <a:lumMod val="50000"/>
                    <a:lumOff val="50000"/>
                  </a:srgbClr>
                </a:solidFill>
              </a:rPr>
              <a:t>GetHistoryForKey</a:t>
            </a:r>
            <a:r>
              <a:rPr lang="en-US" altLang="zh-CN" sz="1200" dirty="0"/>
              <a:t>(key 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sz="1200" dirty="0"/>
              <a:t>) (</a:t>
            </a:r>
            <a:r>
              <a:rPr lang="en-US" altLang="zh-CN" sz="1200" dirty="0" err="1"/>
              <a:t>StateQueryIteratorInterface</a:t>
            </a:r>
            <a:r>
              <a:rPr lang="en-US" altLang="zh-CN" sz="1200" dirty="0"/>
              <a:t>, </a:t>
            </a:r>
            <a:r>
              <a:rPr lang="en-US" altLang="zh-CN" sz="1200" dirty="0">
                <a:solidFill>
                  <a:srgbClr val="FF0000"/>
                </a:solidFill>
              </a:rPr>
              <a:t>error</a:t>
            </a:r>
            <a:r>
              <a:rPr lang="en-US" altLang="zh-CN" sz="1200" dirty="0" smtClean="0"/>
              <a:t>)</a:t>
            </a:r>
          </a:p>
          <a:p>
            <a:pPr>
              <a:spcAft>
                <a:spcPts val="700"/>
              </a:spcAft>
            </a:pPr>
            <a:r>
              <a:rPr lang="en-US" altLang="zh-CN" sz="1200" dirty="0" err="1">
                <a:solidFill>
                  <a:srgbClr val="001934">
                    <a:lumMod val="50000"/>
                    <a:lumOff val="50000"/>
                  </a:srgbClr>
                </a:solidFill>
              </a:rPr>
              <a:t>CreateCompositeKey</a:t>
            </a:r>
            <a:r>
              <a:rPr lang="en-US" altLang="zh-CN" sz="1200" dirty="0"/>
              <a:t>(</a:t>
            </a:r>
            <a:r>
              <a:rPr lang="en-US" altLang="zh-CN" sz="1200" dirty="0" err="1"/>
              <a:t>objectType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sz="1200" dirty="0"/>
              <a:t>, attributes []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sz="1200" dirty="0"/>
              <a:t>) (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sz="1200" dirty="0"/>
              <a:t>, </a:t>
            </a:r>
            <a:r>
              <a:rPr lang="en-US" altLang="zh-CN" sz="1200" dirty="0">
                <a:solidFill>
                  <a:srgbClr val="FF0000"/>
                </a:solidFill>
              </a:rPr>
              <a:t>error</a:t>
            </a:r>
            <a:r>
              <a:rPr lang="en-US" altLang="zh-CN" sz="1200" dirty="0"/>
              <a:t>)</a:t>
            </a:r>
          </a:p>
          <a:p>
            <a:pPr>
              <a:spcAft>
                <a:spcPts val="700"/>
              </a:spcAft>
            </a:pPr>
            <a:r>
              <a:rPr lang="en-US" altLang="zh-CN" sz="1200" dirty="0" err="1">
                <a:solidFill>
                  <a:srgbClr val="001934">
                    <a:lumMod val="50000"/>
                    <a:lumOff val="50000"/>
                  </a:srgbClr>
                </a:solidFill>
              </a:rPr>
              <a:t>SplitCompositeKey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compositeKey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sz="1200" dirty="0"/>
              <a:t>) (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sz="1200" dirty="0"/>
              <a:t>, []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sz="1200" dirty="0"/>
              <a:t>, </a:t>
            </a:r>
            <a:r>
              <a:rPr lang="en-US" altLang="zh-CN" sz="1200" dirty="0">
                <a:solidFill>
                  <a:srgbClr val="FF0000"/>
                </a:solidFill>
              </a:rPr>
              <a:t>error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053693" y="1136468"/>
            <a:ext cx="3777887" cy="144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000"/>
              </a:spcAft>
              <a:buClr>
                <a:srgbClr val="F19027"/>
              </a:buClr>
              <a:buSzPct val="85000"/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altLang="zh-CN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4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读操</a:t>
            </a:r>
            <a:r>
              <a:rPr lang="zh-CN" alt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作</a:t>
            </a:r>
            <a:endParaRPr lang="en-US" altLang="zh-CN" sz="1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>
              <a:spcAft>
                <a:spcPts val="700"/>
              </a:spcAft>
              <a:buClr>
                <a:srgbClr val="F19027"/>
              </a:buClr>
              <a:buSzPct val="85000"/>
            </a:pPr>
            <a:r>
              <a:rPr lang="sv-SE" altLang="zh-CN" sz="120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GetArgs</a:t>
            </a:r>
            <a:r>
              <a:rPr lang="sv-SE" altLang="zh-CN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() [][]</a:t>
            </a:r>
            <a:r>
              <a:rPr lang="sv-SE" altLang="zh-CN" sz="120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byte</a:t>
            </a:r>
          </a:p>
          <a:p>
            <a:pPr lvl="0">
              <a:spcAft>
                <a:spcPts val="700"/>
              </a:spcAft>
              <a:buClr>
                <a:srgbClr val="F19027"/>
              </a:buClr>
              <a:buSzPct val="85000"/>
            </a:pPr>
            <a:r>
              <a:rPr lang="sv-SE" altLang="zh-CN" sz="120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GetStringArgs</a:t>
            </a:r>
            <a:r>
              <a:rPr lang="sv-SE" altLang="zh-CN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() []</a:t>
            </a:r>
            <a:r>
              <a:rPr lang="sv-SE" altLang="zh-CN" sz="120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string</a:t>
            </a:r>
          </a:p>
          <a:p>
            <a:pPr lvl="0">
              <a:spcAft>
                <a:spcPts val="700"/>
              </a:spcAft>
              <a:buClr>
                <a:srgbClr val="F19027"/>
              </a:buClr>
              <a:buSzPct val="85000"/>
            </a:pPr>
            <a:r>
              <a:rPr lang="sv-SE" altLang="zh-CN" sz="120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GetFunctionAndParameters</a:t>
            </a:r>
            <a:r>
              <a:rPr lang="sv-SE" altLang="zh-CN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() (</a:t>
            </a:r>
            <a:r>
              <a:rPr lang="sv-SE" altLang="zh-CN" sz="120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sv-SE" altLang="zh-CN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[]</a:t>
            </a:r>
            <a:r>
              <a:rPr lang="sv-SE" altLang="zh-CN" sz="120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sv-SE" altLang="zh-CN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0">
              <a:spcAft>
                <a:spcPts val="700"/>
              </a:spcAft>
              <a:buClr>
                <a:srgbClr val="F19027"/>
              </a:buClr>
              <a:buSzPct val="85000"/>
            </a:pPr>
            <a:r>
              <a:rPr lang="sv-SE" altLang="zh-CN" sz="120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GetArgsSlice</a:t>
            </a:r>
            <a:r>
              <a:rPr lang="sv-SE" altLang="zh-CN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() ([]</a:t>
            </a:r>
            <a:r>
              <a:rPr lang="sv-SE" altLang="zh-CN" sz="120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byte</a:t>
            </a:r>
            <a:r>
              <a:rPr lang="sv-SE" altLang="zh-CN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sv-SE" altLang="zh-CN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</a:t>
            </a:r>
            <a:r>
              <a:rPr lang="sv-SE" altLang="zh-CN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58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二、如何编写</a:t>
            </a:r>
            <a:r>
              <a:rPr lang="en-US" altLang="zh-CN" dirty="0"/>
              <a:t>Chaincode?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 dirty="0" err="1"/>
              <a:t>shim.ChaincodeStubInterface</a:t>
            </a:r>
            <a:r>
              <a:rPr lang="en-US" altLang="zh-CN" b="1" dirty="0"/>
              <a:t> APIs</a:t>
            </a:r>
            <a:r>
              <a:rPr lang="zh-CN" altLang="en-US" b="1" dirty="0"/>
              <a:t>，五类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Transaction</a:t>
            </a:r>
            <a:r>
              <a:rPr lang="zh-CN" altLang="en-US" dirty="0" smtClean="0"/>
              <a:t>读操作</a:t>
            </a:r>
            <a:endParaRPr lang="en-US" altLang="zh-CN" dirty="0" smtClean="0"/>
          </a:p>
          <a:p>
            <a:pPr>
              <a:spcAft>
                <a:spcPts val="700"/>
              </a:spcAft>
            </a:pP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GetCreator</a:t>
            </a:r>
            <a:r>
              <a:rPr lang="en-US" altLang="zh-CN" sz="1200" dirty="0"/>
              <a:t>() ([]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byte</a:t>
            </a:r>
            <a:r>
              <a:rPr lang="en-US" altLang="zh-CN" sz="1200" dirty="0"/>
              <a:t>, </a:t>
            </a:r>
            <a:r>
              <a:rPr lang="en-US" altLang="zh-CN" sz="1200" dirty="0">
                <a:solidFill>
                  <a:srgbClr val="FF0000"/>
                </a:solidFill>
              </a:rPr>
              <a:t>error</a:t>
            </a:r>
            <a:r>
              <a:rPr lang="en-US" altLang="zh-CN" sz="1200" dirty="0"/>
              <a:t>)</a:t>
            </a:r>
          </a:p>
          <a:p>
            <a:pPr>
              <a:spcAft>
                <a:spcPts val="700"/>
              </a:spcAft>
            </a:pPr>
            <a:r>
              <a:rPr lang="en-US" altLang="zh-CN" sz="1200" dirty="0" err="1">
                <a:solidFill>
                  <a:srgbClr val="001934">
                    <a:lumMod val="50000"/>
                    <a:lumOff val="50000"/>
                  </a:srgbClr>
                </a:solidFill>
              </a:rPr>
              <a:t>GetTransient</a:t>
            </a:r>
            <a:r>
              <a:rPr lang="en-US" altLang="zh-CN" sz="1200" dirty="0"/>
              <a:t>() (</a:t>
            </a:r>
            <a:r>
              <a:rPr lang="en-US" altLang="zh-CN" sz="1200" dirty="0"/>
              <a:t>map[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sz="1200" dirty="0"/>
              <a:t>][]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byte</a:t>
            </a:r>
            <a:r>
              <a:rPr lang="en-US" altLang="zh-CN" sz="1200" dirty="0"/>
              <a:t>, </a:t>
            </a:r>
            <a:r>
              <a:rPr lang="en-US" altLang="zh-CN" sz="1200" dirty="0">
                <a:solidFill>
                  <a:srgbClr val="FF0000"/>
                </a:solidFill>
              </a:rPr>
              <a:t>error</a:t>
            </a:r>
            <a:r>
              <a:rPr lang="en-US" altLang="zh-CN" sz="1200" dirty="0"/>
              <a:t>)</a:t>
            </a:r>
          </a:p>
          <a:p>
            <a:pPr>
              <a:spcAft>
                <a:spcPts val="700"/>
              </a:spcAft>
            </a:pPr>
            <a:r>
              <a:rPr lang="en-US" altLang="zh-CN" sz="1200" dirty="0" err="1">
                <a:solidFill>
                  <a:srgbClr val="001934">
                    <a:lumMod val="50000"/>
                    <a:lumOff val="50000"/>
                  </a:srgbClr>
                </a:solidFill>
              </a:rPr>
              <a:t>GetBinding</a:t>
            </a:r>
            <a:r>
              <a:rPr lang="en-US" altLang="zh-CN" sz="1200" dirty="0"/>
              <a:t>() ([]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byte</a:t>
            </a:r>
            <a:r>
              <a:rPr lang="en-US" altLang="zh-CN" sz="1200" dirty="0"/>
              <a:t>, error)</a:t>
            </a:r>
          </a:p>
          <a:p>
            <a:pPr>
              <a:spcAft>
                <a:spcPts val="700"/>
              </a:spcAft>
            </a:pPr>
            <a:r>
              <a:rPr lang="en-US" altLang="zh-CN" sz="1200" dirty="0" err="1">
                <a:solidFill>
                  <a:srgbClr val="001934">
                    <a:lumMod val="50000"/>
                    <a:lumOff val="50000"/>
                  </a:srgbClr>
                </a:solidFill>
              </a:rPr>
              <a:t>GetTxTimestamp</a:t>
            </a:r>
            <a:r>
              <a:rPr lang="en-US" altLang="zh-CN" sz="1200" dirty="0"/>
              <a:t>() (*</a:t>
            </a:r>
            <a:r>
              <a:rPr lang="en-US" altLang="zh-CN" sz="1200" dirty="0" err="1"/>
              <a:t>timestamp.Timestamp</a:t>
            </a:r>
            <a:r>
              <a:rPr lang="en-US" altLang="zh-CN" sz="1200" dirty="0"/>
              <a:t>, </a:t>
            </a:r>
            <a:r>
              <a:rPr lang="en-US" altLang="zh-CN" sz="1200" dirty="0">
                <a:solidFill>
                  <a:srgbClr val="FF0000"/>
                </a:solidFill>
              </a:rPr>
              <a:t>error</a:t>
            </a:r>
            <a:r>
              <a:rPr lang="en-US" altLang="zh-CN" sz="1200" dirty="0"/>
              <a:t>)</a:t>
            </a:r>
          </a:p>
          <a:p>
            <a:pPr>
              <a:spcAft>
                <a:spcPts val="700"/>
              </a:spcAft>
            </a:pPr>
            <a:r>
              <a:rPr lang="en-US" altLang="zh-CN" sz="1200" dirty="0" err="1">
                <a:solidFill>
                  <a:srgbClr val="001934">
                    <a:lumMod val="50000"/>
                    <a:lumOff val="50000"/>
                  </a:srgbClr>
                </a:solidFill>
              </a:rPr>
              <a:t>GetTxID</a:t>
            </a:r>
            <a:r>
              <a:rPr lang="en-US" altLang="zh-CN" sz="1200" dirty="0"/>
              <a:t>() 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</a:p>
          <a:p>
            <a:endParaRPr lang="en-US" altLang="zh-CN" dirty="0" smtClean="0"/>
          </a:p>
          <a:p>
            <a:pPr marL="285750" lvl="0" indent="-285750">
              <a:buClr>
                <a:srgbClr val="F19027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prstClr val="white"/>
                </a:solidFill>
              </a:rPr>
              <a:t>Chaincode</a:t>
            </a:r>
            <a:r>
              <a:rPr lang="zh-CN" altLang="en-US" dirty="0">
                <a:solidFill>
                  <a:prstClr val="white"/>
                </a:solidFill>
              </a:rPr>
              <a:t>相互调用</a:t>
            </a:r>
            <a:endParaRPr lang="en-US" altLang="zh-CN" dirty="0">
              <a:solidFill>
                <a:prstClr val="white"/>
              </a:solidFill>
            </a:endParaRPr>
          </a:p>
          <a:p>
            <a:pPr lvl="0">
              <a:buClr>
                <a:srgbClr val="F19027"/>
              </a:buClr>
            </a:pPr>
            <a:r>
              <a:rPr lang="en-US" altLang="zh-CN" sz="1200" dirty="0" err="1">
                <a:solidFill>
                  <a:srgbClr val="001934">
                    <a:lumMod val="50000"/>
                    <a:lumOff val="50000"/>
                  </a:srgbClr>
                </a:solidFill>
              </a:rPr>
              <a:t>InvokeChaincode</a:t>
            </a:r>
            <a:r>
              <a:rPr lang="en-US" altLang="zh-CN" sz="1200" dirty="0">
                <a:solidFill>
                  <a:prstClr val="white"/>
                </a:solidFill>
              </a:rPr>
              <a:t>(</a:t>
            </a:r>
            <a:r>
              <a:rPr lang="en-US" altLang="zh-CN" sz="1200" dirty="0" err="1">
                <a:solidFill>
                  <a:prstClr val="white"/>
                </a:solidFill>
              </a:rPr>
              <a:t>chaincodeName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 string</a:t>
            </a:r>
            <a:r>
              <a:rPr lang="en-US" altLang="zh-CN" sz="1200" dirty="0">
                <a:solidFill>
                  <a:prstClr val="white"/>
                </a:solidFill>
              </a:rPr>
              <a:t>, </a:t>
            </a:r>
            <a:r>
              <a:rPr lang="en-US" altLang="zh-CN" sz="1200" dirty="0" err="1">
                <a:solidFill>
                  <a:prstClr val="white"/>
                </a:solidFill>
              </a:rPr>
              <a:t>args</a:t>
            </a:r>
            <a:r>
              <a:rPr lang="en-US" altLang="zh-CN" sz="1200" dirty="0">
                <a:solidFill>
                  <a:prstClr val="white"/>
                </a:solidFill>
              </a:rPr>
              <a:t> [][]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byte</a:t>
            </a:r>
            <a:r>
              <a:rPr lang="en-US" altLang="zh-CN" sz="1200" dirty="0">
                <a:solidFill>
                  <a:prstClr val="white"/>
                </a:solidFill>
              </a:rPr>
              <a:t>, channel 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</a:rPr>
              <a:t>string</a:t>
            </a:r>
            <a:r>
              <a:rPr lang="en-US" altLang="zh-CN" sz="1200" dirty="0">
                <a:solidFill>
                  <a:prstClr val="white"/>
                </a:solidFill>
              </a:rPr>
              <a:t>) </a:t>
            </a:r>
            <a:r>
              <a:rPr lang="en-US" altLang="zh-CN" sz="1200" dirty="0" err="1">
                <a:solidFill>
                  <a:prstClr val="white"/>
                </a:solidFill>
              </a:rPr>
              <a:t>pb.Response</a:t>
            </a:r>
            <a:endParaRPr lang="sv-SE" altLang="zh-CN" sz="1200" dirty="0">
              <a:solidFill>
                <a:prstClr val="white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053693" y="1390153"/>
            <a:ext cx="3777887" cy="62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000"/>
              </a:spcAft>
              <a:buClr>
                <a:srgbClr val="F19027"/>
              </a:buClr>
              <a:buSzPct val="85000"/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Event</a:t>
            </a:r>
            <a:r>
              <a:rPr lang="en-US" altLang="zh-CN" sz="14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4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设置</a:t>
            </a:r>
            <a:endParaRPr lang="en-US" altLang="zh-CN" sz="1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>
              <a:spcAft>
                <a:spcPts val="1000"/>
              </a:spcAft>
              <a:buClr>
                <a:srgbClr val="F19027"/>
              </a:buClr>
              <a:buSzPct val="85000"/>
            </a:pPr>
            <a:r>
              <a:rPr lang="en-US" altLang="zh-CN" sz="1200" dirty="0" err="1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SetEvent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(name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 string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payload []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byte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200" dirty="0">
                <a:solidFill>
                  <a:srgbClr val="001934">
                    <a:lumMod val="50000"/>
                    <a:lumOff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</a:t>
            </a:r>
            <a:endParaRPr lang="sv-SE" altLang="zh-CN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5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BM zNext - Dark">
  <a:themeElements>
    <a:clrScheme name="z Systems 2015">
      <a:dk1>
        <a:sysClr val="windowText" lastClr="000000"/>
      </a:dk1>
      <a:lt1>
        <a:sysClr val="window" lastClr="FFFFFF"/>
      </a:lt1>
      <a:dk2>
        <a:srgbClr val="001934"/>
      </a:dk2>
      <a:lt2>
        <a:srgbClr val="EEECE1"/>
      </a:lt2>
      <a:accent1>
        <a:srgbClr val="AB1A86"/>
      </a:accent1>
      <a:accent2>
        <a:srgbClr val="F19027"/>
      </a:accent2>
      <a:accent3>
        <a:srgbClr val="3B0256"/>
      </a:accent3>
      <a:accent4>
        <a:srgbClr val="F04E37"/>
      </a:accent4>
      <a:accent5>
        <a:srgbClr val="7F1C7D"/>
      </a:accent5>
      <a:accent6>
        <a:srgbClr val="7F7F7F"/>
      </a:accent6>
      <a:hlink>
        <a:srgbClr val="F19027"/>
      </a:hlink>
      <a:folHlink>
        <a:srgbClr val="7F7F7F"/>
      </a:folHlink>
    </a:clrScheme>
    <a:fontScheme name="Custom 4">
      <a:majorFont>
        <a:latin typeface="HelvNeue Bold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928</Words>
  <Application>Microsoft Office PowerPoint</Application>
  <PresentationFormat>On-screen Show (16:9)</PresentationFormat>
  <Paragraphs>156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 Unicode MS</vt:lpstr>
      <vt:lpstr>HelvNeue Light for IBM</vt:lpstr>
      <vt:lpstr>MS PGothic</vt:lpstr>
      <vt:lpstr>宋体</vt:lpstr>
      <vt:lpstr>微软雅黑</vt:lpstr>
      <vt:lpstr>Arial</vt:lpstr>
      <vt:lpstr>Calibri</vt:lpstr>
      <vt:lpstr>Consolas</vt:lpstr>
      <vt:lpstr>Gill Sans</vt:lpstr>
      <vt:lpstr>Times New Roman</vt:lpstr>
      <vt:lpstr>Verdana</vt:lpstr>
      <vt:lpstr>Wingdings</vt:lpstr>
      <vt:lpstr>IBM zNext - Dark</vt:lpstr>
      <vt:lpstr>PowerPoint Presentation</vt:lpstr>
      <vt:lpstr>内容</vt:lpstr>
      <vt:lpstr>一、Chaincode是什么？</vt:lpstr>
      <vt:lpstr>一、Chaincode是什么？</vt:lpstr>
      <vt:lpstr>一、Chaincode是什么？</vt:lpstr>
      <vt:lpstr>二、如何编写Chaincode?</vt:lpstr>
      <vt:lpstr>二、如何编写Chaincode?</vt:lpstr>
      <vt:lpstr>二、如何编写Chaincode?</vt:lpstr>
      <vt:lpstr>二、如何编写Chaincode?</vt:lpstr>
      <vt:lpstr>二、如何编写Chaincode?</vt:lpstr>
      <vt:lpstr>三、如何调试Chaincode？</vt:lpstr>
      <vt:lpstr>三、如何调试Chaincode？</vt:lpstr>
      <vt:lpstr>三、如何调试Chaincode？</vt:lpstr>
      <vt:lpstr>三、如何调试Chaincode？</vt:lpstr>
      <vt:lpstr>三、如何调试Chaincode？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Celeste Bishop</dc:creator>
  <cp:lastModifiedBy>Camel Beck</cp:lastModifiedBy>
  <cp:revision>638</cp:revision>
  <dcterms:created xsi:type="dcterms:W3CDTF">2014-06-30T17:43:00Z</dcterms:created>
  <dcterms:modified xsi:type="dcterms:W3CDTF">2017-03-22T05:20:30Z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