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69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5" r:id="rId12"/>
    <p:sldId id="273" r:id="rId13"/>
    <p:sldId id="264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2"/>
  </p:normalViewPr>
  <p:slideViewPr>
    <p:cSldViewPr snapToGrid="0" snapToObjects="1">
      <p:cViewPr varScale="1">
        <p:scale>
          <a:sx n="91" d="100"/>
          <a:sy n="9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lyinox3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11442" y="2630657"/>
            <a:ext cx="990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latin typeface="+mj-ea"/>
                <a:ea typeface="+mj-ea"/>
              </a:rPr>
              <a:t>超级账本</a:t>
            </a:r>
            <a:r>
              <a:rPr kumimoji="1" lang="en-US" altLang="zh-CN" sz="5400" dirty="0" smtClean="0">
                <a:latin typeface="+mj-ea"/>
                <a:ea typeface="+mj-ea"/>
              </a:rPr>
              <a:t>Fabric</a:t>
            </a:r>
            <a:r>
              <a:rPr kumimoji="1" lang="zh-CN" altLang="en-US" sz="5400" dirty="0" smtClean="0">
                <a:latin typeface="+mj-ea"/>
                <a:ea typeface="+mj-ea"/>
              </a:rPr>
              <a:t> </a:t>
            </a:r>
            <a:r>
              <a:rPr kumimoji="1" lang="zh-CN" altLang="en-US" sz="5400" dirty="0" smtClean="0">
                <a:latin typeface="+mj-ea"/>
                <a:ea typeface="+mj-ea"/>
              </a:rPr>
              <a:t>国密算法支持</a:t>
            </a:r>
            <a:endParaRPr kumimoji="1" lang="zh-CN" altLang="en-US" sz="5400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14006" y="5514535"/>
            <a:ext cx="347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刘地军   中国网安</a:t>
            </a:r>
            <a:endParaRPr kumimoji="1" lang="en-US" altLang="zh-CN" sz="2400" dirty="0" smtClean="0"/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flyinox@163.com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30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国密支持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关注点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96356" y="2073013"/>
            <a:ext cx="2738250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Open Sans" charset="0"/>
              </a:rPr>
              <a:t>BCCSP</a:t>
            </a:r>
            <a:r>
              <a:rPr lang="zh-CN" altLang="en-US" sz="2800" dirty="0">
                <a:latin typeface="Open Sans" charset="0"/>
              </a:rPr>
              <a:t>定制支持</a:t>
            </a:r>
            <a:endParaRPr lang="en-US" altLang="zh-CN" sz="2800" dirty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zh-CN" altLang="en-US" sz="2800" dirty="0" smtClean="0">
                <a:latin typeface="Open Sans" charset="0"/>
              </a:rPr>
              <a:t>国</a:t>
            </a:r>
            <a:r>
              <a:rPr lang="zh-CN" altLang="en-US" sz="2800" dirty="0">
                <a:latin typeface="Open Sans" charset="0"/>
              </a:rPr>
              <a:t>密算法实现</a:t>
            </a:r>
            <a:endParaRPr lang="en-US" altLang="zh-CN" sz="2800" dirty="0">
              <a:latin typeface="Open Sans" charset="0"/>
            </a:endParaRPr>
          </a:p>
          <a:p>
            <a:endParaRPr lang="en-US" altLang="zh-CN" sz="2800" dirty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X509</a:t>
            </a:r>
            <a:r>
              <a:rPr lang="zh-CN" altLang="en-US" sz="2800" dirty="0" smtClean="0">
                <a:latin typeface="Open Sans" charset="0"/>
              </a:rPr>
              <a:t>证书支持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>
              <a:latin typeface="Open Sans" charset="0"/>
            </a:endParaRPr>
          </a:p>
          <a:p>
            <a:r>
              <a:rPr lang="zh-CN" altLang="en-US" sz="2800" dirty="0" smtClean="0">
                <a:latin typeface="Open Sans" charset="0"/>
              </a:rPr>
              <a:t>秘钥部分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4031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国密支持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解决思路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10423" y="1397764"/>
            <a:ext cx="413446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Open Sans" charset="0"/>
              </a:rPr>
              <a:t>两种不同的国密支持思路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1.</a:t>
            </a:r>
            <a:r>
              <a:rPr lang="zh-CN" altLang="en-US" sz="2800" dirty="0" smtClean="0">
                <a:latin typeface="Open Sans" charset="0"/>
              </a:rPr>
              <a:t>一切交给</a:t>
            </a:r>
            <a:r>
              <a:rPr lang="en-US" altLang="zh-CN" sz="2800" dirty="0" smtClean="0">
                <a:latin typeface="Open Sans" charset="0"/>
              </a:rPr>
              <a:t>Fabric</a:t>
            </a:r>
          </a:p>
          <a:p>
            <a:endParaRPr lang="en-US" altLang="zh-CN" sz="2800" dirty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2.</a:t>
            </a:r>
            <a:r>
              <a:rPr lang="zh-CN" altLang="en-US" sz="2800" dirty="0" smtClean="0">
                <a:latin typeface="Open Sans" charset="0"/>
              </a:rPr>
              <a:t> </a:t>
            </a:r>
            <a:r>
              <a:rPr lang="en-US" altLang="zh-CN" sz="2800" dirty="0" smtClean="0">
                <a:latin typeface="Open Sans" charset="0"/>
              </a:rPr>
              <a:t>Go</a:t>
            </a:r>
            <a:r>
              <a:rPr lang="zh-CN" altLang="en-US" sz="2800" dirty="0" smtClean="0">
                <a:latin typeface="Open Sans" charset="0"/>
              </a:rPr>
              <a:t> </a:t>
            </a:r>
            <a:r>
              <a:rPr lang="en-US" altLang="zh-CN" sz="2800" dirty="0" smtClean="0">
                <a:latin typeface="Open Sans" charset="0"/>
              </a:rPr>
              <a:t>standard</a:t>
            </a:r>
            <a:r>
              <a:rPr lang="zh-CN" altLang="en-US" sz="2800" dirty="0" smtClean="0">
                <a:latin typeface="Open Sans" charset="0"/>
              </a:rPr>
              <a:t> </a:t>
            </a:r>
            <a:r>
              <a:rPr lang="en-US" altLang="zh-CN" sz="2800" dirty="0" smtClean="0">
                <a:latin typeface="Open Sans" charset="0"/>
              </a:rPr>
              <a:t>lib</a:t>
            </a:r>
            <a:r>
              <a:rPr lang="zh-CN" altLang="en-US" sz="2800" dirty="0" smtClean="0">
                <a:latin typeface="Open Sans" charset="0"/>
              </a:rPr>
              <a:t> 支持</a:t>
            </a:r>
            <a:endParaRPr lang="en-US" altLang="zh-CN" sz="2800" dirty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4031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国密支持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解决思路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747418"/>
            <a:ext cx="10839031" cy="60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4403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国密支持</a:t>
            </a:r>
            <a:r>
              <a:rPr lang="en-US" altLang="zh-CN" sz="3600" dirty="0" smtClean="0"/>
              <a:t>-</a:t>
            </a:r>
            <a:r>
              <a:rPr lang="en-US" altLang="zh-CN" sz="3600" dirty="0" err="1" smtClean="0"/>
              <a:t>docker</a:t>
            </a:r>
            <a:r>
              <a:rPr lang="zh-CN" altLang="en-US" sz="3600" dirty="0" smtClean="0"/>
              <a:t>方案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10423" y="1397764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800" dirty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6319" y="4121834"/>
            <a:ext cx="4740813" cy="164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baseimage</a:t>
            </a:r>
            <a:endParaRPr kumimoji="1"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416320" y="1981608"/>
            <a:ext cx="4740813" cy="158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p</a:t>
            </a:r>
            <a:r>
              <a:rPr kumimoji="1" lang="en-US" altLang="zh-CN" sz="2400" dirty="0" smtClean="0"/>
              <a:t>eer </a:t>
            </a:r>
            <a:r>
              <a:rPr kumimoji="1" lang="en-US" altLang="zh-CN" sz="2400" dirty="0" err="1" smtClean="0"/>
              <a:t>orderer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…</a:t>
            </a:r>
            <a:r>
              <a:rPr kumimoji="1" lang="en-US" altLang="zh-CN" sz="2400" dirty="0" smtClean="0"/>
              <a:t> </a:t>
            </a:r>
            <a:endParaRPr kumimoji="1"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4478429" y="4223934"/>
            <a:ext cx="2616591" cy="43953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Golang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env</a:t>
            </a:r>
            <a:endParaRPr kumimoji="1"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4478429" y="3045688"/>
            <a:ext cx="2616591" cy="43953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Fabric </a:t>
            </a:r>
            <a:r>
              <a:rPr kumimoji="1" lang="en-US" altLang="zh-CN" sz="2400" dirty="0" err="1" smtClean="0"/>
              <a:t>env</a:t>
            </a:r>
            <a:endParaRPr kumimoji="1" lang="zh-CN" altLang="en-US" sz="2400" dirty="0"/>
          </a:p>
        </p:txBody>
      </p:sp>
      <p:sp>
        <p:nvSpPr>
          <p:cNvPr id="8" name="上下箭头 7"/>
          <p:cNvSpPr/>
          <p:nvPr/>
        </p:nvSpPr>
        <p:spPr>
          <a:xfrm>
            <a:off x="5639014" y="3485227"/>
            <a:ext cx="295422" cy="738707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698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3783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国密支持</a:t>
            </a:r>
            <a:r>
              <a:rPr lang="en-US" altLang="zh-CN" sz="3600" dirty="0" smtClean="0"/>
              <a:t>-</a:t>
            </a:r>
            <a:r>
              <a:rPr lang="en-US" altLang="zh-CN" sz="3600" dirty="0" smtClean="0">
                <a:latin typeface="+mj-ea"/>
                <a:ea typeface="+mj-ea"/>
              </a:rPr>
              <a:t>PKCS11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0423" y="1397764"/>
            <a:ext cx="5482142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Open Sans" charset="0"/>
              </a:rPr>
              <a:t>PKCS11</a:t>
            </a:r>
            <a:r>
              <a:rPr lang="zh-CN" altLang="en-US" sz="2800" dirty="0" smtClean="0">
                <a:latin typeface="Open Sans" charset="0"/>
              </a:rPr>
              <a:t>支持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>
              <a:latin typeface="Open Sans" charset="0"/>
            </a:endParaRPr>
          </a:p>
          <a:p>
            <a:pPr lvl="1"/>
            <a:r>
              <a:rPr lang="en-US" altLang="zh-CN" sz="2800" dirty="0" err="1" smtClean="0">
                <a:latin typeface="Open Sans" charset="0"/>
              </a:rPr>
              <a:t>s</a:t>
            </a:r>
            <a:r>
              <a:rPr lang="en-US" altLang="zh-CN" sz="2800" dirty="0" err="1" smtClean="0">
                <a:latin typeface="Open Sans" charset="0"/>
              </a:rPr>
              <a:t>w</a:t>
            </a:r>
            <a:r>
              <a:rPr lang="zh-CN" altLang="en-US" sz="2800" dirty="0" smtClean="0">
                <a:latin typeface="Open Sans" charset="0"/>
              </a:rPr>
              <a:t>同样的解决思路</a:t>
            </a:r>
            <a:endParaRPr lang="en-US" altLang="zh-CN" sz="2800" dirty="0" smtClean="0">
              <a:latin typeface="Open Sans" charset="0"/>
            </a:endParaRPr>
          </a:p>
          <a:p>
            <a:pPr lvl="1"/>
            <a:endParaRPr lang="en-US" altLang="zh-CN" sz="2800" dirty="0">
              <a:latin typeface="Open Sans" charset="0"/>
            </a:endParaRPr>
          </a:p>
          <a:p>
            <a:pPr lvl="1"/>
            <a:r>
              <a:rPr lang="zh-CN" altLang="en-US" sz="2800" dirty="0" smtClean="0">
                <a:latin typeface="Open Sans" charset="0"/>
              </a:rPr>
              <a:t>问题：</a:t>
            </a:r>
            <a:r>
              <a:rPr lang="en-US" altLang="zh-CN" sz="2800" dirty="0" smtClean="0">
                <a:latin typeface="Open Sans" charset="0"/>
              </a:rPr>
              <a:t>PKCS11</a:t>
            </a:r>
            <a:r>
              <a:rPr lang="zh-CN" altLang="en-US" sz="2800" dirty="0" smtClean="0">
                <a:latin typeface="Open Sans" charset="0"/>
              </a:rPr>
              <a:t>本身不支持国密</a:t>
            </a:r>
            <a:endParaRPr lang="en-US" altLang="zh-CN" sz="2800" dirty="0" smtClean="0">
              <a:latin typeface="Open Sans" charset="0"/>
            </a:endParaRPr>
          </a:p>
          <a:p>
            <a:pPr lvl="1"/>
            <a:endParaRPr lang="en-US" altLang="zh-CN" sz="2800" dirty="0">
              <a:latin typeface="Open Sans" charset="0"/>
            </a:endParaRPr>
          </a:p>
          <a:p>
            <a:pPr lvl="1"/>
            <a:r>
              <a:rPr lang="zh-CN" altLang="en-US" sz="2800" dirty="0" smtClean="0">
                <a:latin typeface="Open Sans" charset="0"/>
              </a:rPr>
              <a:t>国密自己的接口标准：</a:t>
            </a:r>
            <a:r>
              <a:rPr lang="en-US" altLang="zh-CN" sz="2800" dirty="0" smtClean="0">
                <a:latin typeface="Open Sans" charset="0"/>
              </a:rPr>
              <a:t>SKF</a:t>
            </a:r>
          </a:p>
          <a:p>
            <a:endParaRPr lang="en-US" altLang="zh-CN" sz="2800" dirty="0">
              <a:latin typeface="Open Sans" charset="0"/>
            </a:endParaRPr>
          </a:p>
          <a:p>
            <a:endParaRPr lang="en-US" altLang="zh-CN" sz="2800" dirty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国密支持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其他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38558" y="1003869"/>
            <a:ext cx="6789038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Open Sans" charset="0"/>
              </a:rPr>
              <a:t>其他问题</a:t>
            </a:r>
            <a:r>
              <a:rPr lang="en-US" altLang="zh-CN" sz="2800" dirty="0" smtClean="0">
                <a:latin typeface="Open Sans" charset="0"/>
              </a:rPr>
              <a:t>:</a:t>
            </a:r>
          </a:p>
          <a:p>
            <a:endParaRPr lang="en-US" altLang="zh-CN" sz="2800" dirty="0">
              <a:latin typeface="Open Sans" charset="0"/>
            </a:endParaRPr>
          </a:p>
          <a:p>
            <a:pPr lvl="1"/>
            <a:r>
              <a:rPr lang="zh-CN" altLang="en-US" sz="2400" dirty="0" smtClean="0">
                <a:latin typeface="Open Sans" charset="0"/>
              </a:rPr>
              <a:t>部分算法写死</a:t>
            </a:r>
            <a:endParaRPr lang="en-US" altLang="zh-CN" sz="2400" dirty="0" smtClean="0">
              <a:latin typeface="Open Sans" charset="0"/>
            </a:endParaRPr>
          </a:p>
          <a:p>
            <a:pPr lvl="1"/>
            <a:endParaRPr lang="en-US" altLang="zh-CN" sz="2800" dirty="0" smtClean="0">
              <a:latin typeface="Open Sans" charset="0"/>
            </a:endParaRPr>
          </a:p>
          <a:p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func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(b *Block) Hash() []byte {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		return util.ComputeSHA256(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b.Bytes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())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}</a:t>
            </a:r>
          </a:p>
          <a:p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msp.cryptoConfig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= &amp;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m.FabricCryptoConfig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{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SignatureHashFamily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           bccsp.</a:t>
            </a:r>
            <a:r>
              <a:rPr lang="en-US" altLang="zh-CN" sz="2000" i="1" dirty="0">
                <a:latin typeface="Microsoft YaHei" charset="-122"/>
                <a:ea typeface="Microsoft YaHei" charset="-122"/>
                <a:cs typeface="Microsoft YaHei" charset="-122"/>
              </a:rPr>
              <a:t>SHA2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IdentityIdentifierHashFunction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bccsp.</a:t>
            </a:r>
            <a:r>
              <a:rPr lang="en-US" altLang="zh-CN" sz="2000" i="1" dirty="0">
                <a:latin typeface="Microsoft YaHei" charset="-122"/>
                <a:ea typeface="Microsoft YaHei" charset="-122"/>
                <a:cs typeface="Microsoft YaHei" charset="-122"/>
              </a:rPr>
              <a:t>SHA256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	}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	</a:t>
            </a:r>
            <a:r>
              <a:rPr lang="zh-CN" altLang="en-US" sz="2400" dirty="0" smtClean="0">
                <a:latin typeface="Open Sans" charset="0"/>
              </a:rPr>
              <a:t>解决思路：</a:t>
            </a:r>
            <a:r>
              <a:rPr lang="zh-CN" altLang="en-US" sz="2400" dirty="0">
                <a:latin typeface="Open Sans" charset="0"/>
              </a:rPr>
              <a:t> </a:t>
            </a:r>
            <a:r>
              <a:rPr lang="zh-CN" altLang="en-US" sz="2400" dirty="0" smtClean="0">
                <a:latin typeface="Open Sans" charset="0"/>
              </a:rPr>
              <a:t>增加</a:t>
            </a:r>
            <a:r>
              <a:rPr lang="en-US" altLang="zh-CN" sz="2400" dirty="0" smtClean="0">
                <a:latin typeface="Open Sans" charset="0"/>
              </a:rPr>
              <a:t>BCCSP</a:t>
            </a:r>
            <a:r>
              <a:rPr lang="zh-CN" altLang="en-US" sz="2400" dirty="0" smtClean="0">
                <a:latin typeface="Open Sans" charset="0"/>
              </a:rPr>
              <a:t>的配置项</a:t>
            </a:r>
            <a:endParaRPr lang="en-US" altLang="zh-CN" sz="2400" dirty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4031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国密支持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除此之外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599357" y="2185555"/>
            <a:ext cx="189987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800" dirty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CA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Client-SDK</a:t>
            </a:r>
          </a:p>
          <a:p>
            <a:endParaRPr lang="en-US" altLang="zh-CN" sz="2800" dirty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1316" y="2924219"/>
            <a:ext cx="147027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  END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599357" y="2185555"/>
            <a:ext cx="1847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800" dirty="0">
              <a:latin typeface="Open Sans" charset="0"/>
            </a:endParaRPr>
          </a:p>
          <a:p>
            <a:endParaRPr lang="en-US" altLang="zh-CN" sz="2800" dirty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3896" y="1521598"/>
            <a:ext cx="598112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Open Sans" charset="0"/>
              </a:rPr>
              <a:t>密码算法在</a:t>
            </a:r>
            <a:r>
              <a:rPr lang="en-US" altLang="zh-CN" sz="3600" dirty="0" smtClean="0">
                <a:latin typeface="Open Sans" charset="0"/>
              </a:rPr>
              <a:t>Fabric</a:t>
            </a:r>
            <a:r>
              <a:rPr lang="zh-CN" altLang="en-US" sz="3600" dirty="0" smtClean="0">
                <a:latin typeface="Open Sans" charset="0"/>
              </a:rPr>
              <a:t>的应用场景</a:t>
            </a:r>
            <a:endParaRPr lang="en-US" altLang="zh-CN" sz="3600" dirty="0" smtClean="0">
              <a:latin typeface="Open Sans" charset="0"/>
            </a:endParaRPr>
          </a:p>
          <a:p>
            <a:endParaRPr lang="en-US" altLang="zh-CN" sz="3600" dirty="0">
              <a:latin typeface="Open Sans" charset="0"/>
            </a:endParaRPr>
          </a:p>
          <a:p>
            <a:r>
              <a:rPr lang="zh-CN" altLang="en-US" sz="3600" dirty="0" smtClean="0"/>
              <a:t>国密算法介绍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smtClean="0"/>
              <a:t>BCCSP</a:t>
            </a:r>
            <a:r>
              <a:rPr lang="zh-CN" altLang="en-US" sz="3600" dirty="0" smtClean="0"/>
              <a:t>介绍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国密算法支持相关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89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5981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Open Sans" charset="0"/>
              </a:rPr>
              <a:t>密码</a:t>
            </a:r>
            <a:r>
              <a:rPr lang="zh-CN" altLang="en-US" sz="3600" dirty="0" smtClean="0">
                <a:latin typeface="Open Sans" charset="0"/>
              </a:rPr>
              <a:t>算法在</a:t>
            </a:r>
            <a:r>
              <a:rPr lang="en-US" altLang="zh-CN" sz="3600" dirty="0" smtClean="0">
                <a:latin typeface="Open Sans" charset="0"/>
              </a:rPr>
              <a:t>Fabric</a:t>
            </a:r>
            <a:r>
              <a:rPr lang="zh-CN" altLang="en-US" sz="3600" dirty="0" smtClean="0">
                <a:latin typeface="Open Sans" charset="0"/>
              </a:rPr>
              <a:t>的应用场景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40084" y="1425899"/>
            <a:ext cx="4086375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Open Sans" charset="0"/>
              </a:rPr>
              <a:t>非对称密码算法：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Propose</a:t>
            </a:r>
            <a:r>
              <a:rPr lang="zh-CN" altLang="en-US" sz="2800" dirty="0" smtClean="0">
                <a:latin typeface="Open Sans" charset="0"/>
              </a:rPr>
              <a:t> </a:t>
            </a:r>
            <a:r>
              <a:rPr lang="en-US" altLang="zh-CN" sz="2800" dirty="0" smtClean="0">
                <a:latin typeface="Open Sans" charset="0"/>
              </a:rPr>
              <a:t>transactions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Endorse transactions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Create block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TLS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Certificate validate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291757" y="2312163"/>
            <a:ext cx="341632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Open Sans" charset="0"/>
              </a:rPr>
              <a:t>当前支持算法种类：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ECDSA</a:t>
            </a:r>
          </a:p>
          <a:p>
            <a:endParaRPr lang="en-US" altLang="zh-CN" sz="2800" dirty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		RSA</a:t>
            </a:r>
          </a:p>
          <a:p>
            <a:r>
              <a:rPr lang="en-US" altLang="zh-CN" sz="2800" dirty="0">
                <a:latin typeface="Open Sans" charset="0"/>
              </a:rPr>
              <a:t>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70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5981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Open Sans" charset="0"/>
              </a:rPr>
              <a:t>密码</a:t>
            </a:r>
            <a:r>
              <a:rPr lang="zh-CN" altLang="en-US" sz="3600" dirty="0" smtClean="0">
                <a:latin typeface="Open Sans" charset="0"/>
              </a:rPr>
              <a:t>算法在</a:t>
            </a:r>
            <a:r>
              <a:rPr lang="en-US" altLang="zh-CN" sz="3600" dirty="0" smtClean="0">
                <a:latin typeface="Open Sans" charset="0"/>
              </a:rPr>
              <a:t>Fabric</a:t>
            </a:r>
            <a:r>
              <a:rPr lang="zh-CN" altLang="en-US" sz="3600" dirty="0" smtClean="0">
                <a:latin typeface="Open Sans" charset="0"/>
              </a:rPr>
              <a:t>的应用场景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40084" y="1425899"/>
            <a:ext cx="6582251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Open Sans" charset="0"/>
              </a:rPr>
              <a:t>哈希散列算法：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		Hash before Signature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Blocks chain each other via hash code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Generate unique id. </a:t>
            </a: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685652" y="1918266"/>
            <a:ext cx="3416320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Open Sans" charset="0"/>
              </a:rPr>
              <a:t>当前支持算法种类：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SHA-256</a:t>
            </a:r>
          </a:p>
          <a:p>
            <a:endParaRPr lang="en-US" altLang="zh-CN" sz="2800" dirty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		SHA-384</a:t>
            </a:r>
          </a:p>
          <a:p>
            <a:endParaRPr lang="tr-TR" altLang="zh-CN" sz="2800" dirty="0" smtClean="0"/>
          </a:p>
          <a:p>
            <a:r>
              <a:rPr lang="en-US" altLang="zh-CN" sz="2800" dirty="0" smtClean="0"/>
              <a:t>		</a:t>
            </a:r>
            <a:r>
              <a:rPr lang="en-US" altLang="zh-CN" sz="2800" dirty="0" smtClean="0">
                <a:latin typeface="Open Sans" charset="0"/>
              </a:rPr>
              <a:t>SHA3-256</a:t>
            </a:r>
          </a:p>
          <a:p>
            <a:r>
              <a:rPr lang="en-US" altLang="zh-CN" sz="2800" dirty="0">
                <a:latin typeface="Open Sans" charset="0"/>
              </a:rPr>
              <a:t>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16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5981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Open Sans" charset="0"/>
              </a:rPr>
              <a:t>密码</a:t>
            </a:r>
            <a:r>
              <a:rPr lang="zh-CN" altLang="en-US" sz="3600" dirty="0" smtClean="0">
                <a:latin typeface="Open Sans" charset="0"/>
              </a:rPr>
              <a:t>算法在</a:t>
            </a:r>
            <a:r>
              <a:rPr lang="en-US" altLang="zh-CN" sz="3600" dirty="0" smtClean="0">
                <a:latin typeface="Open Sans" charset="0"/>
              </a:rPr>
              <a:t>Fabric</a:t>
            </a:r>
            <a:r>
              <a:rPr lang="zh-CN" altLang="en-US" sz="3600" dirty="0" smtClean="0">
                <a:latin typeface="Open Sans" charset="0"/>
              </a:rPr>
              <a:t>的应用场景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40084" y="1425899"/>
            <a:ext cx="1026434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Open Sans" charset="0"/>
              </a:rPr>
              <a:t>对称算法：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		Not</a:t>
            </a:r>
            <a:r>
              <a:rPr lang="zh-CN" altLang="en-US" sz="2800" dirty="0" smtClean="0">
                <a:latin typeface="Open Sans" charset="0"/>
              </a:rPr>
              <a:t> </a:t>
            </a:r>
            <a:r>
              <a:rPr lang="en-US" altLang="zh-CN" sz="2800" dirty="0" smtClean="0">
                <a:latin typeface="Open Sans" charset="0"/>
              </a:rPr>
              <a:t>used</a:t>
            </a:r>
            <a:r>
              <a:rPr lang="zh-CN" altLang="en-US" sz="2800" dirty="0" smtClean="0">
                <a:latin typeface="Open Sans" charset="0"/>
              </a:rPr>
              <a:t> </a:t>
            </a:r>
            <a:r>
              <a:rPr lang="en-US" altLang="zh-CN" sz="2800" dirty="0" smtClean="0">
                <a:latin typeface="Open Sans" charset="0"/>
              </a:rPr>
              <a:t>in</a:t>
            </a:r>
            <a:r>
              <a:rPr lang="zh-CN" altLang="en-US" sz="2800" dirty="0" smtClean="0">
                <a:latin typeface="Open Sans" charset="0"/>
              </a:rPr>
              <a:t> </a:t>
            </a:r>
            <a:r>
              <a:rPr lang="en-US" altLang="zh-CN" sz="2800" dirty="0" smtClean="0">
                <a:latin typeface="Open Sans" charset="0"/>
              </a:rPr>
              <a:t>fabric</a:t>
            </a:r>
            <a:r>
              <a:rPr lang="zh-CN" altLang="en-US" sz="2800" dirty="0" smtClean="0">
                <a:latin typeface="Open Sans" charset="0"/>
              </a:rPr>
              <a:t> </a:t>
            </a:r>
            <a:r>
              <a:rPr lang="en-US" altLang="zh-CN" sz="2800" dirty="0" smtClean="0">
                <a:latin typeface="Open Sans" charset="0"/>
              </a:rPr>
              <a:t>core</a:t>
            </a:r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</a:t>
            </a:r>
          </a:p>
          <a:p>
            <a:endParaRPr lang="en-US" altLang="zh-CN" sz="2800" dirty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	</a:t>
            </a:r>
            <a:r>
              <a:rPr lang="en-US" altLang="zh-CN" sz="2800" dirty="0" err="1" smtClean="0">
                <a:latin typeface="Open Sans" charset="0"/>
              </a:rPr>
              <a:t>Chaincode</a:t>
            </a:r>
            <a:r>
              <a:rPr lang="en-US" altLang="zh-CN" sz="2800" dirty="0" smtClean="0">
                <a:latin typeface="Open Sans" charset="0"/>
              </a:rPr>
              <a:t> crypto example</a:t>
            </a: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</a:t>
            </a:r>
            <a:r>
              <a:rPr lang="en-US" altLang="zh-CN" sz="2000" dirty="0" smtClean="0">
                <a:latin typeface="Open Sans" charset="0"/>
              </a:rPr>
              <a:t>https</a:t>
            </a:r>
            <a:r>
              <a:rPr lang="en-US" altLang="zh-CN" sz="2000" dirty="0">
                <a:latin typeface="Open Sans" charset="0"/>
              </a:rPr>
              <a:t>://</a:t>
            </a:r>
            <a:r>
              <a:rPr lang="en-US" altLang="zh-CN" sz="2000" dirty="0" err="1">
                <a:latin typeface="Open Sans" charset="0"/>
              </a:rPr>
              <a:t>github.com</a:t>
            </a:r>
            <a:r>
              <a:rPr lang="en-US" altLang="zh-CN" sz="2000" dirty="0">
                <a:latin typeface="Open Sans" charset="0"/>
              </a:rPr>
              <a:t>/</a:t>
            </a:r>
            <a:r>
              <a:rPr lang="en-US" altLang="zh-CN" sz="2000" dirty="0" err="1">
                <a:latin typeface="Open Sans" charset="0"/>
              </a:rPr>
              <a:t>hyperledger</a:t>
            </a:r>
            <a:r>
              <a:rPr lang="en-US" altLang="zh-CN" sz="2000" dirty="0">
                <a:latin typeface="Open Sans" charset="0"/>
              </a:rPr>
              <a:t>/fabric/tree/master/examples/</a:t>
            </a:r>
            <a:r>
              <a:rPr lang="en-US" altLang="zh-CN" sz="2000" dirty="0" err="1">
                <a:latin typeface="Open Sans" charset="0"/>
              </a:rPr>
              <a:t>chaincode</a:t>
            </a:r>
            <a:r>
              <a:rPr lang="en-US" altLang="zh-CN" sz="2000" dirty="0">
                <a:latin typeface="Open Sans" charset="0"/>
              </a:rPr>
              <a:t>/go/</a:t>
            </a:r>
            <a:r>
              <a:rPr lang="en-US" altLang="zh-CN" sz="2000" dirty="0" err="1">
                <a:latin typeface="Open Sans" charset="0"/>
              </a:rPr>
              <a:t>enccc_example</a:t>
            </a:r>
            <a:endParaRPr lang="en-US" altLang="zh-CN" sz="2000" dirty="0" smtClean="0">
              <a:latin typeface="Open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084" y="4450451"/>
            <a:ext cx="341632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Open Sans" charset="0"/>
              </a:rPr>
              <a:t>当前支持算法种类：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AES</a:t>
            </a:r>
            <a:r>
              <a:rPr lang="en-US" altLang="zh-CN" sz="2800" dirty="0">
                <a:latin typeface="Open Sans" charset="0"/>
              </a:rPr>
              <a:t>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41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国密算法介绍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97881" y="1228951"/>
            <a:ext cx="1184490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国密算法是</a:t>
            </a:r>
            <a:r>
              <a:rPr lang="zh-CN" altLang="en-US" sz="2400" dirty="0" smtClean="0">
                <a:latin typeface="+mn-ea"/>
              </a:rPr>
              <a:t>国家商用</a:t>
            </a:r>
            <a:r>
              <a:rPr lang="zh-CN" altLang="en-US" sz="2400" dirty="0" smtClean="0">
                <a:latin typeface="+mn-ea"/>
              </a:rPr>
              <a:t>密码算法的简称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自</a:t>
            </a:r>
            <a:r>
              <a:rPr lang="en-US" altLang="zh-CN" sz="2400" dirty="0" smtClean="0">
                <a:latin typeface="+mn-ea"/>
              </a:rPr>
              <a:t>2012</a:t>
            </a:r>
            <a:r>
              <a:rPr lang="zh-CN" altLang="en-US" sz="2400" dirty="0" smtClean="0">
                <a:latin typeface="+mn-ea"/>
              </a:rPr>
              <a:t>年</a:t>
            </a:r>
            <a:r>
              <a:rPr lang="zh-CN" altLang="en-US" sz="2400" dirty="0">
                <a:latin typeface="+mn-ea"/>
              </a:rPr>
              <a:t>以来，国家密码管理局以</a:t>
            </a:r>
            <a:r>
              <a:rPr lang="en-US" altLang="zh-CN" sz="2400" dirty="0">
                <a:latin typeface="+mn-ea"/>
              </a:rPr>
              <a:t>《</a:t>
            </a:r>
            <a:r>
              <a:rPr lang="zh-CN" altLang="en-US" sz="2400" dirty="0">
                <a:latin typeface="+mn-ea"/>
              </a:rPr>
              <a:t>中华人民共和国密码行业标准</a:t>
            </a:r>
            <a:r>
              <a:rPr lang="en-US" altLang="zh-CN" sz="2400" dirty="0">
                <a:latin typeface="+mn-ea"/>
              </a:rPr>
              <a:t>》</a:t>
            </a:r>
            <a:r>
              <a:rPr lang="zh-CN" altLang="en-US" sz="2400" dirty="0">
                <a:latin typeface="+mn-ea"/>
              </a:rPr>
              <a:t>的方式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陆续</a:t>
            </a:r>
            <a:r>
              <a:rPr lang="zh-CN" altLang="en-US" sz="2400" dirty="0">
                <a:latin typeface="+mn-ea"/>
              </a:rPr>
              <a:t>公布了</a:t>
            </a:r>
            <a:r>
              <a:rPr lang="en-US" altLang="zh-CN" sz="2400" dirty="0">
                <a:latin typeface="+mn-ea"/>
              </a:rPr>
              <a:t>SM2/SM3/SM4</a:t>
            </a:r>
            <a:r>
              <a:rPr lang="zh-CN" altLang="en-US" sz="2400" dirty="0">
                <a:latin typeface="+mn-ea"/>
              </a:rPr>
              <a:t>等密码算法标准及其应用</a:t>
            </a:r>
            <a:r>
              <a:rPr lang="zh-CN" altLang="en-US" sz="2400" dirty="0" smtClean="0">
                <a:latin typeface="+mn-ea"/>
              </a:rPr>
              <a:t>规范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其中“</a:t>
            </a:r>
            <a:r>
              <a:rPr lang="en-US" altLang="zh-CN" sz="2400" dirty="0">
                <a:latin typeface="+mn-ea"/>
              </a:rPr>
              <a:t>SM”</a:t>
            </a:r>
            <a:r>
              <a:rPr lang="zh-CN" altLang="en-US" sz="2400" dirty="0">
                <a:latin typeface="+mn-ea"/>
              </a:rPr>
              <a:t>代表“商密”，即用于商用的、不涉及国家秘密的密码技术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SM2</a:t>
            </a:r>
            <a:r>
              <a:rPr lang="zh-CN" altLang="en-US" sz="2400" dirty="0">
                <a:latin typeface="+mn-ea"/>
              </a:rPr>
              <a:t>为基于椭圆曲线密码的公钥密码算法标准，包含数字签名、密钥交换和公钥加密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用于</a:t>
            </a:r>
            <a:r>
              <a:rPr lang="zh-CN" altLang="en-US" sz="2400" dirty="0">
                <a:latin typeface="+mn-ea"/>
              </a:rPr>
              <a:t>替换</a:t>
            </a:r>
            <a:r>
              <a:rPr lang="en-US" altLang="zh-CN" sz="2400" dirty="0">
                <a:latin typeface="+mn-ea"/>
              </a:rPr>
              <a:t>RSA/</a:t>
            </a:r>
            <a:r>
              <a:rPr lang="en-US" altLang="zh-CN" sz="2400" dirty="0" err="1">
                <a:latin typeface="+mn-ea"/>
              </a:rPr>
              <a:t>Diffie</a:t>
            </a:r>
            <a:r>
              <a:rPr lang="en-US" altLang="zh-CN" sz="2400" dirty="0">
                <a:latin typeface="+mn-ea"/>
              </a:rPr>
              <a:t>-Hellman/ECDSA/ECDH</a:t>
            </a:r>
            <a:r>
              <a:rPr lang="zh-CN" altLang="en-US" sz="2400" dirty="0">
                <a:latin typeface="+mn-ea"/>
              </a:rPr>
              <a:t>等国际</a:t>
            </a:r>
            <a:r>
              <a:rPr lang="zh-CN" altLang="en-US" sz="2400" dirty="0" smtClean="0">
                <a:latin typeface="+mn-ea"/>
              </a:rPr>
              <a:t>算法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SM3</a:t>
            </a:r>
            <a:r>
              <a:rPr lang="zh-CN" altLang="en-US" sz="2400" dirty="0">
                <a:latin typeface="+mn-ea"/>
              </a:rPr>
              <a:t>为密码哈希算法，用于替代</a:t>
            </a:r>
            <a:r>
              <a:rPr lang="en-US" altLang="zh-CN" sz="2400" dirty="0">
                <a:latin typeface="+mn-ea"/>
              </a:rPr>
              <a:t>MD5/SHA-1/SHA-256</a:t>
            </a:r>
            <a:r>
              <a:rPr lang="zh-CN" altLang="en-US" sz="2400" dirty="0">
                <a:latin typeface="+mn-ea"/>
              </a:rPr>
              <a:t>等国际</a:t>
            </a:r>
            <a:r>
              <a:rPr lang="zh-CN" altLang="en-US" sz="2400" dirty="0" smtClean="0">
                <a:latin typeface="+mn-ea"/>
              </a:rPr>
              <a:t>算法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SM4</a:t>
            </a:r>
            <a:r>
              <a:rPr lang="zh-CN" altLang="en-US" sz="2400" dirty="0">
                <a:latin typeface="+mn-ea"/>
              </a:rPr>
              <a:t>为分组密码，用于替代</a:t>
            </a:r>
            <a:r>
              <a:rPr lang="en-US" altLang="zh-CN" sz="2400" dirty="0">
                <a:latin typeface="+mn-ea"/>
              </a:rPr>
              <a:t>DES/AES</a:t>
            </a:r>
            <a:r>
              <a:rPr lang="zh-CN" altLang="en-US" sz="2400" dirty="0">
                <a:latin typeface="+mn-ea"/>
              </a:rPr>
              <a:t>等国际算法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30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6533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Fabric</a:t>
            </a:r>
            <a:r>
              <a:rPr lang="zh-CN" altLang="en-US" sz="3600" dirty="0" smtClean="0"/>
              <a:t>密码服务套件介绍</a:t>
            </a:r>
            <a:r>
              <a:rPr lang="en-US" altLang="zh-CN" sz="3600" dirty="0" smtClean="0"/>
              <a:t>-</a:t>
            </a:r>
            <a:r>
              <a:rPr lang="en-US" altLang="zh-CN" sz="3600" dirty="0" smtClean="0"/>
              <a:t>BCCSP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5" y="913682"/>
            <a:ext cx="11947358" cy="54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7456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Fabric</a:t>
            </a:r>
            <a:r>
              <a:rPr lang="zh-CN" altLang="en-US" sz="3600" dirty="0" smtClean="0"/>
              <a:t>密码服务套件介绍</a:t>
            </a:r>
            <a:r>
              <a:rPr lang="en-US" altLang="zh-CN" sz="3600" dirty="0" smtClean="0"/>
              <a:t>-BCCSP</a:t>
            </a:r>
            <a:r>
              <a:rPr lang="zh-CN" altLang="en-US" sz="3600" dirty="0" smtClean="0"/>
              <a:t>接口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014381"/>
            <a:ext cx="98171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099"/>
            <a:ext cx="7047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Fabric</a:t>
            </a:r>
            <a:r>
              <a:rPr lang="zh-CN" altLang="en-US" sz="3600" dirty="0" smtClean="0"/>
              <a:t>密码服务套件介绍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实现方案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10423" y="1397764"/>
            <a:ext cx="7893058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Open Sans" charset="0"/>
              </a:rPr>
              <a:t>SW(software)</a:t>
            </a:r>
          </a:p>
          <a:p>
            <a:endParaRPr lang="en-US" altLang="zh-CN" sz="2800" dirty="0" smtClean="0">
              <a:latin typeface="Open Sans" charset="0"/>
            </a:endParaRPr>
          </a:p>
          <a:p>
            <a:r>
              <a:rPr lang="zh-CN" altLang="en-US" sz="2800" dirty="0">
                <a:latin typeface="Open Sans" charset="0"/>
              </a:rPr>
              <a:t> </a:t>
            </a:r>
            <a:r>
              <a:rPr lang="zh-CN" altLang="en-US" sz="2800" dirty="0" smtClean="0">
                <a:latin typeface="Open Sans" charset="0"/>
              </a:rPr>
              <a:t>   软件实现方案，提供软件算法集。</a:t>
            </a:r>
            <a:endParaRPr lang="en-US" altLang="zh-CN" sz="2800" dirty="0" smtClean="0">
              <a:latin typeface="Open Sans" charset="0"/>
            </a:endParaRPr>
          </a:p>
          <a:p>
            <a:endParaRPr lang="en-US" altLang="zh-CN" sz="2800" dirty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PKCS11</a:t>
            </a:r>
          </a:p>
          <a:p>
            <a:r>
              <a:rPr lang="zh-CN" altLang="en-US" sz="2800" dirty="0" smtClean="0">
                <a:latin typeface="Open Sans" charset="0"/>
              </a:rPr>
              <a:t> </a:t>
            </a:r>
            <a:r>
              <a:rPr lang="en-US" altLang="zh-CN" sz="2800" dirty="0" smtClean="0">
                <a:latin typeface="Open Sans" charset="0"/>
              </a:rPr>
              <a:t>	</a:t>
            </a:r>
            <a:r>
              <a:rPr lang="zh-CN" altLang="en-US" sz="2800" dirty="0" smtClean="0">
                <a:latin typeface="Open Sans" charset="0"/>
              </a:rPr>
              <a:t> </a:t>
            </a:r>
            <a:endParaRPr lang="en-US" altLang="zh-CN" sz="2800" dirty="0" smtClean="0">
              <a:latin typeface="Open Sans" charset="0"/>
            </a:endParaRPr>
          </a:p>
          <a:p>
            <a:r>
              <a:rPr lang="zh-CN" altLang="en-US" sz="2800" dirty="0" smtClean="0">
                <a:latin typeface="Open Sans" charset="0"/>
              </a:rPr>
              <a:t>    硬件对接方案，通过</a:t>
            </a:r>
            <a:r>
              <a:rPr lang="en-US" altLang="zh-CN" sz="2800" dirty="0" smtClean="0">
                <a:latin typeface="Open Sans" charset="0"/>
              </a:rPr>
              <a:t>PKCS11</a:t>
            </a:r>
            <a:r>
              <a:rPr lang="zh-CN" altLang="en-US" sz="2800" dirty="0" smtClean="0">
                <a:latin typeface="Open Sans" charset="0"/>
              </a:rPr>
              <a:t>对接厂商密码硬件</a:t>
            </a:r>
            <a:endParaRPr lang="en-US" altLang="zh-CN" sz="2800" dirty="0" smtClean="0">
              <a:latin typeface="Open Sans" charset="0"/>
            </a:endParaRPr>
          </a:p>
          <a:p>
            <a:r>
              <a:rPr lang="en-US" altLang="zh-CN" sz="2800" dirty="0" smtClean="0">
                <a:latin typeface="Open Sans" charset="0"/>
              </a:rPr>
              <a:t>		</a:t>
            </a:r>
            <a:r>
              <a:rPr lang="en-US" altLang="zh-CN" sz="2800" dirty="0">
                <a:latin typeface="Open Sans" charset="0"/>
              </a:rPr>
              <a:t>	</a:t>
            </a:r>
            <a:r>
              <a:rPr lang="en-US" altLang="zh-CN" sz="2800" dirty="0" smtClean="0">
                <a:latin typeface="Open Sans" charset="0"/>
              </a:rPr>
              <a:t>	</a:t>
            </a:r>
          </a:p>
          <a:p>
            <a:endParaRPr lang="en-US" altLang="zh-CN" sz="2800" dirty="0">
              <a:latin typeface="Open Sans" charset="0"/>
            </a:endParaRPr>
          </a:p>
          <a:p>
            <a:r>
              <a:rPr lang="en-US" altLang="zh-CN" sz="2800" dirty="0">
                <a:latin typeface="Open Sans" charset="0"/>
              </a:rPr>
              <a:t>	</a:t>
            </a:r>
            <a:endParaRPr lang="en-US" altLang="zh-CN" sz="2000" dirty="0" smtClean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5748</TotalTime>
  <Words>350</Words>
  <Application>Microsoft Macintosh PowerPoint</Application>
  <PresentationFormat>宽屏</PresentationFormat>
  <Paragraphs>147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Corbel</vt:lpstr>
      <vt:lpstr>Mangal</vt:lpstr>
      <vt:lpstr>Microsoft YaHei</vt:lpstr>
      <vt:lpstr>Open Sans</vt:lpstr>
      <vt:lpstr>华文楷体</vt:lpstr>
      <vt:lpstr>Arial</vt:lpstr>
      <vt:lpstr>深度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86</cp:revision>
  <dcterms:created xsi:type="dcterms:W3CDTF">2017-11-25T08:31:21Z</dcterms:created>
  <dcterms:modified xsi:type="dcterms:W3CDTF">2017-11-29T08:30:59Z</dcterms:modified>
</cp:coreProperties>
</file>