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57" r:id="rId4"/>
    <p:sldId id="258" r:id="rId5"/>
    <p:sldId id="265" r:id="rId6"/>
    <p:sldId id="259" r:id="rId7"/>
    <p:sldId id="260" r:id="rId8"/>
    <p:sldId id="261" r:id="rId9"/>
    <p:sldId id="262" r:id="rId10"/>
    <p:sldId id="263"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164342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13996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933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17690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693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409966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343340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138498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335415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283185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155241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266302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513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190322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38823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390AE52-B7C0-4F19-B960-DAF91113AA8E}"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415610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90AE52-B7C0-4F19-B960-DAF91113AA8E}" type="datetimeFigureOut">
              <a:rPr lang="zh-TW" altLang="en-US" smtClean="0"/>
              <a:t>2021/1/12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0291FF-94E3-48F0-A44B-61F3785F95B6}" type="slidenum">
              <a:rPr lang="zh-TW" altLang="en-US" smtClean="0"/>
              <a:t>‹#›</a:t>
            </a:fld>
            <a:endParaRPr lang="zh-TW" altLang="en-US"/>
          </a:p>
        </p:txBody>
      </p:sp>
    </p:spTree>
    <p:extLst>
      <p:ext uri="{BB962C8B-B14F-4D97-AF65-F5344CB8AC3E}">
        <p14:creationId xmlns:p14="http://schemas.microsoft.com/office/powerpoint/2010/main" val="33887987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zh.wikipedia.org/wiki/%E5%9C%A3%E5%AE%89%E4%B8%9C%E5%B0%BC%E5%A5%A5%E9%A9%AC%E5%88%B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nimate.sty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E7BA84-8F9B-40C2-B10C-F59DC0942EDF}"/>
              </a:ext>
            </a:extLst>
          </p:cNvPr>
          <p:cNvSpPr>
            <a:spLocks noGrp="1"/>
          </p:cNvSpPr>
          <p:nvPr>
            <p:ph type="ctrTitle"/>
          </p:nvPr>
        </p:nvSpPr>
        <p:spPr>
          <a:xfrm>
            <a:off x="3204642" y="2353641"/>
            <a:ext cx="5782716" cy="2150719"/>
          </a:xfrm>
          <a:noFill/>
        </p:spPr>
        <p:txBody>
          <a:bodyPr anchor="ctr">
            <a:normAutofit/>
          </a:bodyPr>
          <a:lstStyle/>
          <a:p>
            <a:r>
              <a:rPr lang="zh-TW" altLang="en-US" sz="3600" dirty="0">
                <a:solidFill>
                  <a:srgbClr val="080808"/>
                </a:solidFill>
              </a:rPr>
              <a:t>網頁程式設計</a:t>
            </a:r>
            <a:r>
              <a:rPr lang="en-US" altLang="zh-TW" sz="3600" dirty="0">
                <a:solidFill>
                  <a:srgbClr val="080808"/>
                </a:solidFill>
              </a:rPr>
              <a:t/>
            </a:r>
            <a:br>
              <a:rPr lang="en-US" altLang="zh-TW" sz="3600" dirty="0">
                <a:solidFill>
                  <a:srgbClr val="080808"/>
                </a:solidFill>
              </a:rPr>
            </a:br>
            <a:r>
              <a:rPr lang="en-US" altLang="zh-TW" sz="3600" dirty="0">
                <a:solidFill>
                  <a:srgbClr val="080808"/>
                </a:solidFill>
              </a:rPr>
              <a:t>NBA</a:t>
            </a:r>
            <a:r>
              <a:rPr lang="zh-TW" altLang="en-US" sz="3600" dirty="0">
                <a:solidFill>
                  <a:srgbClr val="080808"/>
                </a:solidFill>
              </a:rPr>
              <a:t>馬刺隊介紹</a:t>
            </a:r>
          </a:p>
        </p:txBody>
      </p:sp>
      <p:sp>
        <p:nvSpPr>
          <p:cNvPr id="3" name="副標題 2">
            <a:extLst>
              <a:ext uri="{FF2B5EF4-FFF2-40B4-BE49-F238E27FC236}">
                <a16:creationId xmlns:a16="http://schemas.microsoft.com/office/drawing/2014/main" id="{BFC35B7C-47B3-400C-A0EC-A4D2F1DBB694}"/>
              </a:ext>
            </a:extLst>
          </p:cNvPr>
          <p:cNvSpPr>
            <a:spLocks noGrp="1"/>
          </p:cNvSpPr>
          <p:nvPr>
            <p:ph type="subTitle" idx="1"/>
          </p:nvPr>
        </p:nvSpPr>
        <p:spPr>
          <a:xfrm>
            <a:off x="4439633" y="4518923"/>
            <a:ext cx="3312734" cy="1141851"/>
          </a:xfrm>
          <a:noFill/>
        </p:spPr>
        <p:txBody>
          <a:bodyPr>
            <a:normAutofit/>
          </a:bodyPr>
          <a:lstStyle/>
          <a:p>
            <a:r>
              <a:rPr lang="zh-TW" altLang="en-US" sz="2000" dirty="0">
                <a:solidFill>
                  <a:srgbClr val="080808"/>
                </a:solidFill>
              </a:rPr>
              <a:t>組員</a:t>
            </a:r>
            <a:r>
              <a:rPr lang="en-US" altLang="zh-TW" sz="2000" dirty="0">
                <a:solidFill>
                  <a:srgbClr val="080808"/>
                </a:solidFill>
              </a:rPr>
              <a:t>:00557015</a:t>
            </a:r>
            <a:r>
              <a:rPr lang="zh-TW" altLang="en-US" sz="2000" dirty="0">
                <a:solidFill>
                  <a:srgbClr val="080808"/>
                </a:solidFill>
              </a:rPr>
              <a:t>黃柏滔</a:t>
            </a:r>
            <a:endParaRPr lang="en-US" altLang="zh-TW" sz="2000" dirty="0">
              <a:solidFill>
                <a:srgbClr val="080808"/>
              </a:solidFill>
            </a:endParaRPr>
          </a:p>
          <a:p>
            <a:r>
              <a:rPr lang="en-US" altLang="zh-TW" sz="2000" dirty="0">
                <a:solidFill>
                  <a:srgbClr val="080808"/>
                </a:solidFill>
              </a:rPr>
              <a:t>00557021</a:t>
            </a:r>
            <a:r>
              <a:rPr lang="zh-TW" altLang="en-US" sz="2000" dirty="0">
                <a:solidFill>
                  <a:srgbClr val="080808"/>
                </a:solidFill>
              </a:rPr>
              <a:t>謝非諭</a:t>
            </a:r>
          </a:p>
        </p:txBody>
      </p:sp>
    </p:spTree>
    <p:extLst>
      <p:ext uri="{BB962C8B-B14F-4D97-AF65-F5344CB8AC3E}">
        <p14:creationId xmlns:p14="http://schemas.microsoft.com/office/powerpoint/2010/main" val="96021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91034-A962-45AF-809F-2D10C941D7A7}"/>
              </a:ext>
            </a:extLst>
          </p:cNvPr>
          <p:cNvSpPr>
            <a:spLocks noGrp="1"/>
          </p:cNvSpPr>
          <p:nvPr>
            <p:ph type="title"/>
          </p:nvPr>
        </p:nvSpPr>
        <p:spPr/>
        <p:txBody>
          <a:bodyPr/>
          <a:lstStyle/>
          <a:p>
            <a:r>
              <a:rPr lang="en-US" altLang="zh-TW" dirty="0"/>
              <a:t>CSS</a:t>
            </a:r>
            <a:r>
              <a:rPr lang="zh-TW" altLang="en-US" dirty="0"/>
              <a:t>的戰術動畫</a:t>
            </a:r>
          </a:p>
        </p:txBody>
      </p:sp>
      <p:sp>
        <p:nvSpPr>
          <p:cNvPr id="3" name="內容版面配置區 2">
            <a:extLst>
              <a:ext uri="{FF2B5EF4-FFF2-40B4-BE49-F238E27FC236}">
                <a16:creationId xmlns:a16="http://schemas.microsoft.com/office/drawing/2014/main" id="{B376EF35-04AC-45D2-9574-075112129E96}"/>
              </a:ext>
            </a:extLst>
          </p:cNvPr>
          <p:cNvSpPr>
            <a:spLocks noGrp="1"/>
          </p:cNvSpPr>
          <p:nvPr>
            <p:ph idx="1"/>
          </p:nvPr>
        </p:nvSpPr>
        <p:spPr>
          <a:xfrm>
            <a:off x="677334" y="1255223"/>
            <a:ext cx="8596668" cy="4786140"/>
          </a:xfrm>
        </p:spPr>
        <p:txBody>
          <a:bodyPr>
            <a:normAutofit fontScale="70000" lnSpcReduction="20000"/>
          </a:bodyPr>
          <a:lstStyle/>
          <a:p>
            <a:r>
              <a:rPr lang="zh-TW" altLang="en-US" dirty="0" smtClean="0">
                <a:solidFill>
                  <a:srgbClr val="9CDCFE"/>
                </a:solidFill>
                <a:latin typeface="Consolas" panose="020B0609020204030204" pitchFamily="49" charset="0"/>
              </a:rPr>
              <a:t>將座標分成</a:t>
            </a:r>
            <a:r>
              <a:rPr lang="en-US" altLang="zh-TW" dirty="0" smtClean="0">
                <a:solidFill>
                  <a:srgbClr val="9CDCFE"/>
                </a:solidFill>
                <a:latin typeface="Consolas" panose="020B0609020204030204" pitchFamily="49" charset="0"/>
              </a:rPr>
              <a:t>x</a:t>
            </a:r>
            <a:r>
              <a:rPr lang="zh-TW" altLang="en-US" dirty="0" smtClean="0">
                <a:solidFill>
                  <a:srgbClr val="9CDCFE"/>
                </a:solidFill>
                <a:latin typeface="Consolas" panose="020B0609020204030204" pitchFamily="49" charset="0"/>
              </a:rPr>
              <a:t>軸及</a:t>
            </a:r>
            <a:r>
              <a:rPr lang="en-US" altLang="zh-TW" dirty="0" smtClean="0">
                <a:solidFill>
                  <a:srgbClr val="9CDCFE"/>
                </a:solidFill>
                <a:latin typeface="Consolas" panose="020B0609020204030204" pitchFamily="49" charset="0"/>
              </a:rPr>
              <a:t>y</a:t>
            </a:r>
            <a:r>
              <a:rPr lang="zh-TW" altLang="en-US" dirty="0" smtClean="0">
                <a:solidFill>
                  <a:srgbClr val="9CDCFE"/>
                </a:solidFill>
                <a:latin typeface="Consolas" panose="020B0609020204030204" pitchFamily="49" charset="0"/>
              </a:rPr>
              <a:t>軸以達到斜線移動的效果</a:t>
            </a:r>
            <a:endParaRPr lang="en-US" altLang="zh-TW" dirty="0" smtClean="0">
              <a:solidFill>
                <a:srgbClr val="9CDCFE"/>
              </a:solidFill>
              <a:latin typeface="Consolas" panose="020B0609020204030204" pitchFamily="49" charset="0"/>
            </a:endParaRPr>
          </a:p>
          <a:p>
            <a:r>
              <a:rPr lang="en-US" altLang="zh-TW" dirty="0" smtClean="0">
                <a:solidFill>
                  <a:srgbClr val="9CDCFE"/>
                </a:solidFill>
                <a:latin typeface="Consolas" panose="020B0609020204030204" pitchFamily="49" charset="0"/>
              </a:rPr>
              <a:t>animation-name</a:t>
            </a:r>
            <a:r>
              <a:rPr lang="en-US" altLang="zh-TW" dirty="0">
                <a:solidFill>
                  <a:srgbClr val="D4D4D4"/>
                </a:solidFill>
                <a:latin typeface="Consolas" panose="020B0609020204030204" pitchFamily="49" charset="0"/>
              </a:rPr>
              <a:t>: rightMove1, bottomMove1;</a:t>
            </a:r>
          </a:p>
          <a:p>
            <a:r>
              <a:rPr lang="en-US" altLang="zh-TW" dirty="0" smtClean="0">
                <a:solidFill>
                  <a:srgbClr val="C586C0"/>
                </a:solidFill>
                <a:latin typeface="Consolas" panose="020B0609020204030204" pitchFamily="49" charset="0"/>
              </a:rPr>
              <a:t>@</a:t>
            </a:r>
            <a:r>
              <a:rPr lang="en-US" altLang="zh-TW" dirty="0" err="1">
                <a:solidFill>
                  <a:srgbClr val="C586C0"/>
                </a:solidFill>
                <a:latin typeface="Consolas" panose="020B0609020204030204" pitchFamily="49" charset="0"/>
              </a:rPr>
              <a:t>keyframes</a:t>
            </a:r>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rightMove1</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20% </a:t>
            </a:r>
            <a:r>
              <a:rPr lang="en-US" altLang="zh-TW" dirty="0" smtClean="0">
                <a:solidFill>
                  <a:srgbClr val="D4D4D4"/>
                </a:solidFill>
                <a:latin typeface="Consolas" panose="020B0609020204030204" pitchFamily="49" charset="0"/>
              </a:rPr>
              <a:t>{</a:t>
            </a:r>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animation-timing-function</a:t>
            </a:r>
            <a:r>
              <a:rPr lang="en-US" altLang="zh-TW" dirty="0">
                <a:solidFill>
                  <a:srgbClr val="D4D4D4"/>
                </a:solidFill>
                <a:latin typeface="Consolas" panose="020B0609020204030204" pitchFamily="49" charset="0"/>
              </a:rPr>
              <a:t>: </a:t>
            </a:r>
            <a:r>
              <a:rPr lang="en-US" altLang="zh-TW" dirty="0">
                <a:solidFill>
                  <a:srgbClr val="CE9178"/>
                </a:solidFill>
                <a:latin typeface="Consolas" panose="020B0609020204030204" pitchFamily="49" charset="0"/>
              </a:rPr>
              <a:t>linear</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left</a:t>
            </a:r>
            <a:r>
              <a:rPr lang="en-US" altLang="zh-TW" dirty="0">
                <a:solidFill>
                  <a:srgbClr val="D4D4D4"/>
                </a:solidFill>
                <a:latin typeface="Consolas" panose="020B0609020204030204" pitchFamily="49" charset="0"/>
              </a:rPr>
              <a:t>: </a:t>
            </a:r>
            <a:r>
              <a:rPr lang="en-US" altLang="zh-TW" dirty="0">
                <a:solidFill>
                  <a:srgbClr val="B5CEA8"/>
                </a:solidFill>
                <a:latin typeface="Consolas" panose="020B0609020204030204" pitchFamily="49" charset="0"/>
              </a:rPr>
              <a:t>210px</a:t>
            </a:r>
            <a:r>
              <a:rPr lang="en-US" altLang="zh-TW" dirty="0" smtClean="0">
                <a:solidFill>
                  <a:srgbClr val="D4D4D4"/>
                </a:solidFill>
                <a:latin typeface="Consolas" panose="020B0609020204030204" pitchFamily="49" charset="0"/>
              </a:rPr>
              <a:t>;}</a:t>
            </a:r>
            <a:endParaRPr lang="en-US" altLang="zh-TW" dirty="0">
              <a:solidFill>
                <a:srgbClr val="D4D4D4"/>
              </a:solidFill>
              <a:latin typeface="Consolas" panose="020B0609020204030204" pitchFamily="49" charset="0"/>
            </a:endParaRPr>
          </a:p>
          <a:p>
            <a:r>
              <a:rPr lang="en-US" altLang="zh-TW" dirty="0">
                <a:solidFill>
                  <a:srgbClr val="D4D4D4"/>
                </a:solidFill>
                <a:latin typeface="Consolas" panose="020B0609020204030204" pitchFamily="49" charset="0"/>
              </a:rPr>
              <a:t>    35% </a:t>
            </a:r>
            <a:r>
              <a:rPr lang="en-US" altLang="zh-TW" dirty="0" smtClean="0">
                <a:solidFill>
                  <a:srgbClr val="D4D4D4"/>
                </a:solidFill>
                <a:latin typeface="Consolas" panose="020B0609020204030204" pitchFamily="49" charset="0"/>
              </a:rPr>
              <a:t>{</a:t>
            </a:r>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animation-timing-function</a:t>
            </a:r>
            <a:r>
              <a:rPr lang="en-US" altLang="zh-TW" dirty="0">
                <a:solidFill>
                  <a:srgbClr val="D4D4D4"/>
                </a:solidFill>
                <a:latin typeface="Consolas" panose="020B0609020204030204" pitchFamily="49" charset="0"/>
              </a:rPr>
              <a:t>: </a:t>
            </a:r>
            <a:r>
              <a:rPr lang="en-US" altLang="zh-TW" dirty="0">
                <a:solidFill>
                  <a:srgbClr val="CE9178"/>
                </a:solidFill>
                <a:latin typeface="Consolas" panose="020B0609020204030204" pitchFamily="49" charset="0"/>
              </a:rPr>
              <a:t>linear</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left</a:t>
            </a:r>
            <a:r>
              <a:rPr lang="en-US" altLang="zh-TW" dirty="0">
                <a:solidFill>
                  <a:srgbClr val="D4D4D4"/>
                </a:solidFill>
                <a:latin typeface="Consolas" panose="020B0609020204030204" pitchFamily="49" charset="0"/>
              </a:rPr>
              <a:t>: </a:t>
            </a:r>
            <a:r>
              <a:rPr lang="en-US" altLang="zh-TW" dirty="0" smtClean="0">
                <a:solidFill>
                  <a:srgbClr val="B5CEA8"/>
                </a:solidFill>
                <a:latin typeface="Consolas" panose="020B0609020204030204" pitchFamily="49" charset="0"/>
              </a:rPr>
              <a:t>460px</a:t>
            </a:r>
            <a:r>
              <a:rPr lang="en-US" altLang="zh-TW" dirty="0" smtClean="0">
                <a:solidFill>
                  <a:srgbClr val="D4D4D4"/>
                </a:solidFill>
                <a:latin typeface="Consolas" panose="020B0609020204030204" pitchFamily="49" charset="0"/>
              </a:rPr>
              <a:t>}</a:t>
            </a:r>
            <a:endParaRPr lang="en-US" altLang="zh-TW" dirty="0">
              <a:solidFill>
                <a:srgbClr val="D4D4D4"/>
              </a:solidFill>
              <a:latin typeface="Consolas" panose="020B0609020204030204" pitchFamily="49" charset="0"/>
            </a:endParaRPr>
          </a:p>
          <a:p>
            <a:r>
              <a:rPr lang="en-US" altLang="zh-TW" dirty="0">
                <a:solidFill>
                  <a:srgbClr val="D4D4D4"/>
                </a:solidFill>
                <a:latin typeface="Consolas" panose="020B0609020204030204" pitchFamily="49" charset="0"/>
              </a:rPr>
              <a:t>      100% </a:t>
            </a:r>
            <a:r>
              <a:rPr lang="en-US" altLang="zh-TW" dirty="0" smtClean="0">
                <a:solidFill>
                  <a:srgbClr val="D4D4D4"/>
                </a:solidFill>
                <a:latin typeface="Consolas" panose="020B0609020204030204" pitchFamily="49" charset="0"/>
              </a:rPr>
              <a:t>{</a:t>
            </a:r>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animation-timing-function</a:t>
            </a:r>
            <a:r>
              <a:rPr lang="en-US" altLang="zh-TW" dirty="0">
                <a:solidFill>
                  <a:srgbClr val="D4D4D4"/>
                </a:solidFill>
                <a:latin typeface="Consolas" panose="020B0609020204030204" pitchFamily="49" charset="0"/>
              </a:rPr>
              <a:t>: </a:t>
            </a:r>
            <a:r>
              <a:rPr lang="en-US" altLang="zh-TW" dirty="0">
                <a:solidFill>
                  <a:srgbClr val="CE9178"/>
                </a:solidFill>
                <a:latin typeface="Consolas" panose="020B0609020204030204" pitchFamily="49" charset="0"/>
              </a:rPr>
              <a:t>linear</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left</a:t>
            </a:r>
            <a:r>
              <a:rPr lang="en-US" altLang="zh-TW" dirty="0">
                <a:solidFill>
                  <a:srgbClr val="D4D4D4"/>
                </a:solidFill>
                <a:latin typeface="Consolas" panose="020B0609020204030204" pitchFamily="49" charset="0"/>
              </a:rPr>
              <a:t>: </a:t>
            </a:r>
            <a:r>
              <a:rPr lang="en-US" altLang="zh-TW" dirty="0">
                <a:solidFill>
                  <a:srgbClr val="B5CEA8"/>
                </a:solidFill>
                <a:latin typeface="Consolas" panose="020B0609020204030204" pitchFamily="49" charset="0"/>
              </a:rPr>
              <a:t>460px</a:t>
            </a:r>
            <a:r>
              <a:rPr lang="en-US" altLang="zh-TW" dirty="0" smtClean="0">
                <a:solidFill>
                  <a:srgbClr val="D4D4D4"/>
                </a:solidFill>
                <a:latin typeface="Consolas" panose="020B0609020204030204" pitchFamily="49" charset="0"/>
              </a:rPr>
              <a:t>;}</a:t>
            </a:r>
            <a:r>
              <a:rPr lang="en-US" altLang="zh-TW" dirty="0">
                <a:solidFill>
                  <a:srgbClr val="D4D4D4"/>
                </a:solidFill>
                <a:latin typeface="Consolas" panose="020B0609020204030204" pitchFamily="49" charset="0"/>
              </a:rPr>
              <a:t> }</a:t>
            </a:r>
          </a:p>
          <a:p>
            <a:r>
              <a:rPr lang="en-US" altLang="zh-TW" dirty="0">
                <a:solidFill>
                  <a:srgbClr val="D4D4D4"/>
                </a:solidFill>
                <a:latin typeface="Consolas" panose="020B0609020204030204" pitchFamily="49" charset="0"/>
              </a:rPr>
              <a:t/>
            </a:r>
            <a:br>
              <a:rPr lang="en-US" altLang="zh-TW" dirty="0">
                <a:solidFill>
                  <a:srgbClr val="D4D4D4"/>
                </a:solidFill>
                <a:latin typeface="Consolas" panose="020B0609020204030204" pitchFamily="49" charset="0"/>
              </a:rPr>
            </a:br>
            <a:r>
              <a:rPr lang="en-US" altLang="zh-TW" dirty="0">
                <a:solidFill>
                  <a:srgbClr val="D4D4D4"/>
                </a:solidFill>
                <a:latin typeface="Consolas" panose="020B0609020204030204" pitchFamily="49" charset="0"/>
              </a:rPr>
              <a:t>  </a:t>
            </a:r>
            <a:r>
              <a:rPr lang="en-US" altLang="zh-TW" dirty="0">
                <a:solidFill>
                  <a:srgbClr val="C586C0"/>
                </a:solidFill>
                <a:latin typeface="Consolas" panose="020B0609020204030204" pitchFamily="49" charset="0"/>
              </a:rPr>
              <a:t>@</a:t>
            </a:r>
            <a:r>
              <a:rPr lang="en-US" altLang="zh-TW" dirty="0" err="1">
                <a:solidFill>
                  <a:srgbClr val="C586C0"/>
                </a:solidFill>
                <a:latin typeface="Consolas" panose="020B0609020204030204" pitchFamily="49" charset="0"/>
              </a:rPr>
              <a:t>keyframes</a:t>
            </a:r>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bottomMove1</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20% </a:t>
            </a:r>
            <a:r>
              <a:rPr lang="en-US" altLang="zh-TW" dirty="0" smtClean="0">
                <a:solidFill>
                  <a:srgbClr val="D4D4D4"/>
                </a:solidFill>
                <a:latin typeface="Consolas" panose="020B0609020204030204" pitchFamily="49" charset="0"/>
              </a:rPr>
              <a:t>{</a:t>
            </a:r>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animation-timing-function</a:t>
            </a:r>
            <a:r>
              <a:rPr lang="en-US" altLang="zh-TW" dirty="0">
                <a:solidFill>
                  <a:srgbClr val="D4D4D4"/>
                </a:solidFill>
                <a:latin typeface="Consolas" panose="020B0609020204030204" pitchFamily="49" charset="0"/>
              </a:rPr>
              <a:t>: </a:t>
            </a:r>
            <a:r>
              <a:rPr lang="en-US" altLang="zh-TW" dirty="0">
                <a:solidFill>
                  <a:srgbClr val="CE9178"/>
                </a:solidFill>
                <a:latin typeface="Consolas" panose="020B0609020204030204" pitchFamily="49" charset="0"/>
              </a:rPr>
              <a:t>linear</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top</a:t>
            </a:r>
            <a:r>
              <a:rPr lang="en-US" altLang="zh-TW" dirty="0">
                <a:solidFill>
                  <a:srgbClr val="D4D4D4"/>
                </a:solidFill>
                <a:latin typeface="Consolas" panose="020B0609020204030204" pitchFamily="49" charset="0"/>
              </a:rPr>
              <a:t>: </a:t>
            </a:r>
            <a:r>
              <a:rPr lang="en-US" altLang="zh-TW" dirty="0">
                <a:solidFill>
                  <a:srgbClr val="B5CEA8"/>
                </a:solidFill>
                <a:latin typeface="Consolas" panose="020B0609020204030204" pitchFamily="49" charset="0"/>
              </a:rPr>
              <a:t>270px</a:t>
            </a:r>
            <a:r>
              <a:rPr lang="en-US" altLang="zh-TW" dirty="0" smtClean="0">
                <a:solidFill>
                  <a:srgbClr val="D4D4D4"/>
                </a:solidFill>
                <a:latin typeface="Consolas" panose="020B0609020204030204" pitchFamily="49" charset="0"/>
              </a:rPr>
              <a:t>;}</a:t>
            </a:r>
            <a:endParaRPr lang="en-US" altLang="zh-TW" dirty="0">
              <a:solidFill>
                <a:srgbClr val="D4D4D4"/>
              </a:solidFill>
              <a:latin typeface="Consolas" panose="020B0609020204030204" pitchFamily="49" charset="0"/>
            </a:endParaRPr>
          </a:p>
          <a:p>
            <a:r>
              <a:rPr lang="en-US" altLang="zh-TW" dirty="0">
                <a:solidFill>
                  <a:srgbClr val="D4D4D4"/>
                </a:solidFill>
                <a:latin typeface="Consolas" panose="020B0609020204030204" pitchFamily="49" charset="0"/>
              </a:rPr>
              <a:t>    35% </a:t>
            </a:r>
            <a:r>
              <a:rPr lang="en-US" altLang="zh-TW" dirty="0" smtClean="0">
                <a:solidFill>
                  <a:srgbClr val="D4D4D4"/>
                </a:solidFill>
                <a:latin typeface="Consolas" panose="020B0609020204030204" pitchFamily="49" charset="0"/>
              </a:rPr>
              <a:t>{</a:t>
            </a:r>
            <a:r>
              <a:rPr lang="en-US" altLang="zh-TW" dirty="0" smtClean="0">
                <a:solidFill>
                  <a:srgbClr val="9CDCFE"/>
                </a:solidFill>
                <a:latin typeface="Consolas" panose="020B0609020204030204" pitchFamily="49" charset="0"/>
              </a:rPr>
              <a:t>animation-timing-function</a:t>
            </a:r>
            <a:r>
              <a:rPr lang="en-US" altLang="zh-TW" dirty="0">
                <a:solidFill>
                  <a:srgbClr val="D4D4D4"/>
                </a:solidFill>
                <a:latin typeface="Consolas" panose="020B0609020204030204" pitchFamily="49" charset="0"/>
              </a:rPr>
              <a:t>: </a:t>
            </a:r>
            <a:r>
              <a:rPr lang="en-US" altLang="zh-TW" dirty="0">
                <a:solidFill>
                  <a:srgbClr val="CE9178"/>
                </a:solidFill>
                <a:latin typeface="Consolas" panose="020B0609020204030204" pitchFamily="49" charset="0"/>
              </a:rPr>
              <a:t>linear</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top</a:t>
            </a:r>
            <a:r>
              <a:rPr lang="en-US" altLang="zh-TW" dirty="0">
                <a:solidFill>
                  <a:srgbClr val="D4D4D4"/>
                </a:solidFill>
                <a:latin typeface="Consolas" panose="020B0609020204030204" pitchFamily="49" charset="0"/>
              </a:rPr>
              <a:t>: </a:t>
            </a:r>
            <a:r>
              <a:rPr lang="en-US" altLang="zh-TW" dirty="0">
                <a:solidFill>
                  <a:srgbClr val="B5CEA8"/>
                </a:solidFill>
                <a:latin typeface="Consolas" panose="020B0609020204030204" pitchFamily="49" charset="0"/>
              </a:rPr>
              <a:t>40px</a:t>
            </a:r>
            <a:r>
              <a:rPr lang="en-US" altLang="zh-TW" dirty="0" smtClean="0">
                <a:solidFill>
                  <a:srgbClr val="D4D4D4"/>
                </a:solidFill>
                <a:latin typeface="Consolas" panose="020B0609020204030204" pitchFamily="49" charset="0"/>
              </a:rPr>
              <a:t>;}</a:t>
            </a:r>
            <a:endParaRPr lang="en-US" altLang="zh-TW" dirty="0">
              <a:solidFill>
                <a:srgbClr val="D4D4D4"/>
              </a:solidFill>
              <a:latin typeface="Consolas" panose="020B0609020204030204" pitchFamily="49" charset="0"/>
            </a:endParaRPr>
          </a:p>
          <a:p>
            <a:r>
              <a:rPr lang="en-US" altLang="zh-TW" dirty="0">
                <a:solidFill>
                  <a:srgbClr val="D4D4D4"/>
                </a:solidFill>
                <a:latin typeface="Consolas" panose="020B0609020204030204" pitchFamily="49" charset="0"/>
              </a:rPr>
              <a:t>      100% </a:t>
            </a:r>
            <a:r>
              <a:rPr lang="en-US" altLang="zh-TW" dirty="0" smtClean="0">
                <a:solidFill>
                  <a:srgbClr val="D4D4D4"/>
                </a:solidFill>
                <a:latin typeface="Consolas" panose="020B0609020204030204" pitchFamily="49" charset="0"/>
              </a:rPr>
              <a:t>{</a:t>
            </a:r>
            <a:r>
              <a:rPr lang="en-US" altLang="zh-TW" dirty="0" smtClean="0">
                <a:solidFill>
                  <a:srgbClr val="9CDCFE"/>
                </a:solidFill>
                <a:latin typeface="Consolas" panose="020B0609020204030204" pitchFamily="49" charset="0"/>
              </a:rPr>
              <a:t>animation-timing-function</a:t>
            </a:r>
            <a:r>
              <a:rPr lang="en-US" altLang="zh-TW" dirty="0">
                <a:solidFill>
                  <a:srgbClr val="D4D4D4"/>
                </a:solidFill>
                <a:latin typeface="Consolas" panose="020B0609020204030204" pitchFamily="49" charset="0"/>
              </a:rPr>
              <a:t>: </a:t>
            </a:r>
            <a:r>
              <a:rPr lang="en-US" altLang="zh-TW" dirty="0">
                <a:solidFill>
                  <a:srgbClr val="CE9178"/>
                </a:solidFill>
                <a:latin typeface="Consolas" panose="020B0609020204030204" pitchFamily="49" charset="0"/>
              </a:rPr>
              <a:t>linear</a:t>
            </a:r>
            <a:r>
              <a:rPr lang="en-US" altLang="zh-TW" dirty="0">
                <a:solidFill>
                  <a:srgbClr val="D4D4D4"/>
                </a:solidFill>
                <a:latin typeface="Consolas" panose="020B0609020204030204" pitchFamily="49" charset="0"/>
              </a:rPr>
              <a:t>;</a:t>
            </a:r>
          </a:p>
          <a:p>
            <a:r>
              <a:rPr lang="en-US" altLang="zh-TW" dirty="0">
                <a:solidFill>
                  <a:srgbClr val="D4D4D4"/>
                </a:solidFill>
                <a:latin typeface="Consolas" panose="020B0609020204030204" pitchFamily="49" charset="0"/>
              </a:rPr>
              <a:t>        </a:t>
            </a:r>
            <a:r>
              <a:rPr lang="en-US" altLang="zh-TW" dirty="0">
                <a:solidFill>
                  <a:srgbClr val="9CDCFE"/>
                </a:solidFill>
                <a:latin typeface="Consolas" panose="020B0609020204030204" pitchFamily="49" charset="0"/>
              </a:rPr>
              <a:t>top</a:t>
            </a:r>
            <a:r>
              <a:rPr lang="en-US" altLang="zh-TW" dirty="0">
                <a:solidFill>
                  <a:srgbClr val="D4D4D4"/>
                </a:solidFill>
                <a:latin typeface="Consolas" panose="020B0609020204030204" pitchFamily="49" charset="0"/>
              </a:rPr>
              <a:t>: </a:t>
            </a:r>
            <a:r>
              <a:rPr lang="en-US" altLang="zh-TW" dirty="0">
                <a:solidFill>
                  <a:srgbClr val="B5CEA8"/>
                </a:solidFill>
                <a:latin typeface="Consolas" panose="020B0609020204030204" pitchFamily="49" charset="0"/>
              </a:rPr>
              <a:t>40px</a:t>
            </a:r>
            <a:r>
              <a:rPr lang="en-US" altLang="zh-TW" dirty="0" smtClean="0">
                <a:solidFill>
                  <a:srgbClr val="D4D4D4"/>
                </a:solidFill>
                <a:latin typeface="Consolas" panose="020B0609020204030204" pitchFamily="49" charset="0"/>
              </a:rPr>
              <a:t>;}</a:t>
            </a:r>
            <a:endParaRPr lang="en-US" altLang="zh-TW"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63404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分工</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308178804"/>
              </p:ext>
            </p:extLst>
          </p:nvPr>
        </p:nvGraphicFramePr>
        <p:xfrm>
          <a:off x="677863" y="2160588"/>
          <a:ext cx="8596312" cy="23825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734387492"/>
                    </a:ext>
                  </a:extLst>
                </a:gridCol>
                <a:gridCol w="4298156">
                  <a:extLst>
                    <a:ext uri="{9D8B030D-6E8A-4147-A177-3AD203B41FA5}">
                      <a16:colId xmlns:a16="http://schemas.microsoft.com/office/drawing/2014/main" val="3082058215"/>
                    </a:ext>
                  </a:extLst>
                </a:gridCol>
              </a:tblGrid>
              <a:tr h="370840">
                <a:tc>
                  <a:txBody>
                    <a:bodyPr/>
                    <a:lstStyle/>
                    <a:p>
                      <a:r>
                        <a:rPr lang="en-US" altLang="zh-TW" dirty="0" smtClean="0"/>
                        <a:t>00557015</a:t>
                      </a:r>
                      <a:r>
                        <a:rPr lang="zh-TW" altLang="en-US" dirty="0" smtClean="0"/>
                        <a:t> 黃柏滔</a:t>
                      </a:r>
                      <a:endParaRPr lang="zh-TW" altLang="en-US" dirty="0"/>
                    </a:p>
                  </a:txBody>
                  <a:tcPr/>
                </a:tc>
                <a:tc>
                  <a:txBody>
                    <a:bodyPr/>
                    <a:lstStyle/>
                    <a:p>
                      <a:r>
                        <a:rPr lang="en-US" altLang="zh-TW" dirty="0" smtClean="0"/>
                        <a:t>00557021</a:t>
                      </a:r>
                      <a:r>
                        <a:rPr lang="zh-TW" altLang="en-US" dirty="0" smtClean="0"/>
                        <a:t> 謝非諭</a:t>
                      </a:r>
                      <a:endParaRPr lang="zh-TW" altLang="en-US" dirty="0"/>
                    </a:p>
                  </a:txBody>
                  <a:tcPr/>
                </a:tc>
                <a:extLst>
                  <a:ext uri="{0D108BD9-81ED-4DB2-BD59-A6C34878D82A}">
                    <a16:rowId xmlns:a16="http://schemas.microsoft.com/office/drawing/2014/main" val="346268956"/>
                  </a:ext>
                </a:extLst>
              </a:tr>
              <a:tr h="370840">
                <a:tc>
                  <a:txBody>
                    <a:bodyPr/>
                    <a:lstStyle/>
                    <a:p>
                      <a:r>
                        <a:rPr lang="zh-TW" altLang="en-US" dirty="0" smtClean="0"/>
                        <a:t>開頭頁面及動畫</a:t>
                      </a:r>
                      <a:endParaRPr lang="en-US" altLang="zh-TW" dirty="0" smtClean="0"/>
                    </a:p>
                    <a:p>
                      <a:r>
                        <a:rPr lang="zh-TW" altLang="en-US" dirty="0" smtClean="0"/>
                        <a:t>介紹</a:t>
                      </a:r>
                      <a:r>
                        <a:rPr lang="en-US" altLang="zh-TW" dirty="0" smtClean="0"/>
                        <a:t>,</a:t>
                      </a:r>
                      <a:r>
                        <a:rPr lang="zh-TW" altLang="en-US" dirty="0" smtClean="0"/>
                        <a:t>歷史頁面</a:t>
                      </a:r>
                      <a:endParaRPr lang="en-US" altLang="zh-TW" dirty="0" smtClean="0"/>
                    </a:p>
                    <a:p>
                      <a:r>
                        <a:rPr lang="en-US" altLang="zh-TW" dirty="0" smtClean="0"/>
                        <a:t>Fetch</a:t>
                      </a:r>
                      <a:r>
                        <a:rPr lang="zh-TW" altLang="en-US" dirty="0" smtClean="0"/>
                        <a:t>功能</a:t>
                      </a:r>
                      <a:endParaRPr lang="en-US" altLang="zh-TW" dirty="0" smtClean="0"/>
                    </a:p>
                    <a:p>
                      <a:r>
                        <a:rPr lang="zh-TW" altLang="en-US" dirty="0" smtClean="0"/>
                        <a:t>教練頁面</a:t>
                      </a:r>
                      <a:endParaRPr lang="en-US" altLang="zh-TW" dirty="0" smtClean="0"/>
                    </a:p>
                    <a:p>
                      <a:r>
                        <a:rPr lang="zh-TW" altLang="en-US" dirty="0" smtClean="0"/>
                        <a:t>連結</a:t>
                      </a:r>
                      <a:r>
                        <a:rPr lang="en-US" altLang="zh-TW" dirty="0" err="1" smtClean="0"/>
                        <a:t>youtube</a:t>
                      </a:r>
                      <a:endParaRPr lang="en-US" altLang="zh-TW" dirty="0" smtClean="0"/>
                    </a:p>
                    <a:p>
                      <a:r>
                        <a:rPr lang="en-US" altLang="zh-TW" dirty="0" err="1" smtClean="0"/>
                        <a:t>ppt</a:t>
                      </a:r>
                      <a:r>
                        <a:rPr lang="zh-TW" altLang="en-US" dirty="0" smtClean="0"/>
                        <a:t>文件</a:t>
                      </a:r>
                      <a:endParaRPr lang="zh-TW" altLang="en-US" dirty="0"/>
                    </a:p>
                  </a:txBody>
                  <a:tcPr/>
                </a:tc>
                <a:tc>
                  <a:txBody>
                    <a:bodyPr/>
                    <a:lstStyle/>
                    <a:p>
                      <a:r>
                        <a:rPr lang="zh-TW" altLang="en-US" dirty="0" smtClean="0"/>
                        <a:t>構想主題</a:t>
                      </a:r>
                      <a:endParaRPr lang="en-US" altLang="zh-TW" dirty="0" smtClean="0"/>
                    </a:p>
                    <a:p>
                      <a:r>
                        <a:rPr lang="zh-TW" altLang="en-US" dirty="0" smtClean="0"/>
                        <a:t>戰術頁面</a:t>
                      </a:r>
                      <a:endParaRPr lang="en-US" altLang="zh-TW" dirty="0" smtClean="0"/>
                    </a:p>
                    <a:p>
                      <a:r>
                        <a:rPr lang="en-US" altLang="zh-TW" dirty="0" err="1" smtClean="0"/>
                        <a:t>css</a:t>
                      </a:r>
                      <a:r>
                        <a:rPr lang="zh-TW" altLang="en-US" dirty="0" smtClean="0"/>
                        <a:t>設計及動畫</a:t>
                      </a:r>
                      <a:endParaRPr lang="en-US" altLang="zh-TW" dirty="0" smtClean="0"/>
                    </a:p>
                    <a:p>
                      <a:r>
                        <a:rPr lang="zh-TW" altLang="en-US" dirty="0" smtClean="0"/>
                        <a:t>介紹頁面</a:t>
                      </a:r>
                      <a:endParaRPr lang="en-US" altLang="zh-TW" dirty="0" smtClean="0"/>
                    </a:p>
                    <a:p>
                      <a:r>
                        <a:rPr lang="zh-TW" altLang="en-US" dirty="0" smtClean="0"/>
                        <a:t>測試系統功能</a:t>
                      </a:r>
                      <a:endParaRPr lang="en-US" altLang="zh-TW" dirty="0" smtClean="0"/>
                    </a:p>
                    <a:p>
                      <a:r>
                        <a:rPr lang="en-US" altLang="zh-TW" dirty="0" err="1" smtClean="0"/>
                        <a:t>ppt</a:t>
                      </a:r>
                      <a:r>
                        <a:rPr lang="zh-TW" altLang="en-US" dirty="0" smtClean="0"/>
                        <a:t>文件</a:t>
                      </a:r>
                      <a:endParaRPr lang="en-US" altLang="zh-TW" dirty="0" smtClean="0"/>
                    </a:p>
                    <a:p>
                      <a:endParaRPr lang="zh-TW" altLang="en-US" dirty="0"/>
                    </a:p>
                  </a:txBody>
                  <a:tcPr/>
                </a:tc>
                <a:extLst>
                  <a:ext uri="{0D108BD9-81ED-4DB2-BD59-A6C34878D82A}">
                    <a16:rowId xmlns:a16="http://schemas.microsoft.com/office/drawing/2014/main" val="3420998844"/>
                  </a:ext>
                </a:extLst>
              </a:tr>
            </a:tbl>
          </a:graphicData>
        </a:graphic>
      </p:graphicFrame>
    </p:spTree>
    <p:extLst>
      <p:ext uri="{BB962C8B-B14F-4D97-AF65-F5344CB8AC3E}">
        <p14:creationId xmlns:p14="http://schemas.microsoft.com/office/powerpoint/2010/main" val="359809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C2085A-094B-4C1C-BF82-8C77D9805D2C}"/>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91E1CB90-1C75-4E95-8E3F-4BE729AC1A3A}"/>
              </a:ext>
            </a:extLst>
          </p:cNvPr>
          <p:cNvSpPr>
            <a:spLocks noGrp="1"/>
          </p:cNvSpPr>
          <p:nvPr>
            <p:ph idx="1"/>
          </p:nvPr>
        </p:nvSpPr>
        <p:spPr/>
        <p:txBody>
          <a:bodyPr/>
          <a:lstStyle/>
          <a:p>
            <a:r>
              <a:rPr lang="en-US" altLang="zh-TW" dirty="0"/>
              <a:t>WIKI:</a:t>
            </a:r>
          </a:p>
          <a:p>
            <a:pPr marL="0" indent="0">
              <a:buNone/>
            </a:pPr>
            <a:r>
              <a:rPr lang="en-US" altLang="zh-TW" dirty="0">
                <a:hlinkClick r:id="rId2"/>
              </a:rPr>
              <a:t>https://zh.wikipedia.org/wiki/%E5%9C%A3%E5%AE%89%E4%B8%9C%E5%B0%BC%E5%A5%A5%E9%A9%AC%E5%88%BA</a:t>
            </a:r>
            <a:endParaRPr lang="en-US" altLang="zh-TW" dirty="0"/>
          </a:p>
          <a:p>
            <a:pPr marL="0" indent="0">
              <a:buNone/>
            </a:pPr>
            <a:endParaRPr lang="en-US" altLang="zh-TW" dirty="0"/>
          </a:p>
          <a:p>
            <a:r>
              <a:rPr lang="en-US" altLang="zh-TW" dirty="0"/>
              <a:t>W3school:</a:t>
            </a:r>
          </a:p>
          <a:p>
            <a:pPr marL="0" indent="0">
              <a:buNone/>
            </a:pPr>
            <a:r>
              <a:rPr lang="en-US" altLang="zh-TW">
                <a:hlinkClick r:id="rId3"/>
              </a:rPr>
              <a:t>https://www.w3schools.com</a:t>
            </a:r>
            <a:endParaRPr lang="en-US" altLang="zh-TW"/>
          </a:p>
          <a:p>
            <a:pPr marL="0" indent="0">
              <a:buNone/>
            </a:pPr>
            <a:endParaRPr lang="zh-TW" altLang="en-US" dirty="0"/>
          </a:p>
        </p:txBody>
      </p:sp>
    </p:spTree>
    <p:extLst>
      <p:ext uri="{BB962C8B-B14F-4D97-AF65-F5344CB8AC3E}">
        <p14:creationId xmlns:p14="http://schemas.microsoft.com/office/powerpoint/2010/main" val="4817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創作動機</a:t>
            </a:r>
            <a:r>
              <a:rPr lang="en-US" altLang="zh-TW" dirty="0" smtClean="0"/>
              <a:t>:</a:t>
            </a:r>
            <a:endParaRPr lang="zh-TW" altLang="en-US" dirty="0"/>
          </a:p>
        </p:txBody>
      </p:sp>
      <p:sp>
        <p:nvSpPr>
          <p:cNvPr id="3" name="內容版面配置區 2"/>
          <p:cNvSpPr>
            <a:spLocks noGrp="1"/>
          </p:cNvSpPr>
          <p:nvPr>
            <p:ph idx="1"/>
          </p:nvPr>
        </p:nvSpPr>
        <p:spPr>
          <a:xfrm>
            <a:off x="677334" y="1820487"/>
            <a:ext cx="8075968" cy="4220875"/>
          </a:xfrm>
        </p:spPr>
        <p:txBody>
          <a:bodyPr>
            <a:normAutofit/>
          </a:bodyPr>
          <a:lstStyle/>
          <a:p>
            <a:r>
              <a:rPr lang="zh-TW" altLang="en-US" sz="2600" dirty="0" smtClean="0"/>
              <a:t>我們從小就是</a:t>
            </a:r>
            <a:r>
              <a:rPr lang="en-US" altLang="zh-TW" sz="2600" dirty="0" err="1" smtClean="0"/>
              <a:t>nba</a:t>
            </a:r>
            <a:r>
              <a:rPr lang="zh-TW" altLang="en-US" sz="2600" dirty="0" smtClean="0"/>
              <a:t>聖安東尼奧馬刺隊的球迷</a:t>
            </a:r>
            <a:r>
              <a:rPr lang="en-US" altLang="zh-TW" sz="2600" dirty="0" smtClean="0"/>
              <a:t>,</a:t>
            </a:r>
            <a:r>
              <a:rPr lang="zh-TW" altLang="en-US" sz="2600" dirty="0" smtClean="0"/>
              <a:t>而且以前馬刺隊在台灣並不受歡迎</a:t>
            </a:r>
            <a:r>
              <a:rPr lang="en-US" altLang="zh-TW" sz="2600" dirty="0" smtClean="0"/>
              <a:t>,</a:t>
            </a:r>
            <a:r>
              <a:rPr lang="zh-TW" altLang="en-US" sz="2600" dirty="0" smtClean="0"/>
              <a:t>不</a:t>
            </a:r>
            <a:r>
              <a:rPr lang="zh-TW" altLang="en-US" sz="2600" dirty="0"/>
              <a:t>過</a:t>
            </a:r>
            <a:r>
              <a:rPr lang="zh-TW" altLang="en-US" sz="2600" dirty="0" smtClean="0"/>
              <a:t>自從</a:t>
            </a:r>
            <a:r>
              <a:rPr lang="en-US" altLang="zh-TW" sz="2600" dirty="0" smtClean="0"/>
              <a:t>2014</a:t>
            </a:r>
            <a:r>
              <a:rPr lang="zh-TW" altLang="en-US" sz="2600" dirty="0" smtClean="0"/>
              <a:t>年擊敗詹姆斯率領的邁阿密熱火隊後突然變成大家支持的對象</a:t>
            </a:r>
            <a:r>
              <a:rPr lang="en-US" altLang="zh-TW" sz="2600" dirty="0" smtClean="0"/>
              <a:t>,</a:t>
            </a:r>
            <a:r>
              <a:rPr lang="zh-TW" altLang="en-US" sz="2600" dirty="0" smtClean="0"/>
              <a:t>也從那時候開始遇到很多自稱馬刺迷的人</a:t>
            </a:r>
            <a:r>
              <a:rPr lang="en-US" altLang="zh-TW" sz="2600" dirty="0" smtClean="0"/>
              <a:t>,</a:t>
            </a:r>
            <a:r>
              <a:rPr lang="zh-TW" altLang="en-US" sz="2600" dirty="0" smtClean="0"/>
              <a:t>但每次隨便問這些刺迷關於馬刺的歷史或經典球星總是一問三不知</a:t>
            </a:r>
            <a:r>
              <a:rPr lang="en-US" altLang="zh-TW" sz="2600" dirty="0" smtClean="0"/>
              <a:t>,</a:t>
            </a:r>
            <a:r>
              <a:rPr lang="zh-TW" altLang="en-US" sz="2600" dirty="0" smtClean="0"/>
              <a:t>也就是所謂的跟風迷</a:t>
            </a:r>
            <a:r>
              <a:rPr lang="en-US" altLang="zh-TW" sz="2600" dirty="0" smtClean="0"/>
              <a:t>,</a:t>
            </a:r>
            <a:r>
              <a:rPr lang="zh-TW" altLang="en-US" sz="2600" dirty="0" smtClean="0"/>
              <a:t>因此我們決定製作一個關於馬刺隊的網站來幫助這些後來才開始支持的球迷更加認識馬刺這支球隊</a:t>
            </a:r>
            <a:endParaRPr lang="zh-TW" altLang="en-US" sz="2600" dirty="0"/>
          </a:p>
        </p:txBody>
      </p:sp>
    </p:spTree>
    <p:extLst>
      <p:ext uri="{BB962C8B-B14F-4D97-AF65-F5344CB8AC3E}">
        <p14:creationId xmlns:p14="http://schemas.microsoft.com/office/powerpoint/2010/main" val="47170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22C3DC-FE5B-4203-A8E9-50386202F7B1}"/>
              </a:ext>
            </a:extLst>
          </p:cNvPr>
          <p:cNvSpPr>
            <a:spLocks noGrp="1"/>
          </p:cNvSpPr>
          <p:nvPr>
            <p:ph type="title"/>
          </p:nvPr>
        </p:nvSpPr>
        <p:spPr/>
        <p:txBody>
          <a:bodyPr/>
          <a:lstStyle/>
          <a:p>
            <a:r>
              <a:rPr lang="zh-TW" altLang="en-US" dirty="0"/>
              <a:t>使用技術</a:t>
            </a:r>
          </a:p>
        </p:txBody>
      </p:sp>
      <p:sp>
        <p:nvSpPr>
          <p:cNvPr id="3" name="內容版面配置區 2">
            <a:extLst>
              <a:ext uri="{FF2B5EF4-FFF2-40B4-BE49-F238E27FC236}">
                <a16:creationId xmlns:a16="http://schemas.microsoft.com/office/drawing/2014/main" id="{5F75B667-17A0-4CDC-9295-49E2E511909D}"/>
              </a:ext>
            </a:extLst>
          </p:cNvPr>
          <p:cNvSpPr>
            <a:spLocks noGrp="1"/>
          </p:cNvSpPr>
          <p:nvPr>
            <p:ph idx="1"/>
          </p:nvPr>
        </p:nvSpPr>
        <p:spPr>
          <a:xfrm>
            <a:off x="677334" y="1488613"/>
            <a:ext cx="8596668" cy="3880773"/>
          </a:xfrm>
        </p:spPr>
        <p:txBody>
          <a:bodyPr/>
          <a:lstStyle/>
          <a:p>
            <a:r>
              <a:rPr lang="zh-TW" altLang="en-US" dirty="0"/>
              <a:t>基本的</a:t>
            </a:r>
            <a:r>
              <a:rPr lang="en-US" altLang="zh-TW" dirty="0"/>
              <a:t>html</a:t>
            </a:r>
          </a:p>
          <a:p>
            <a:r>
              <a:rPr lang="en-US" altLang="zh-TW" dirty="0"/>
              <a:t>CSS</a:t>
            </a:r>
            <a:r>
              <a:rPr lang="zh-TW" altLang="en-US" dirty="0"/>
              <a:t>的基本格式</a:t>
            </a:r>
            <a:r>
              <a:rPr lang="en-US" altLang="zh-TW" dirty="0"/>
              <a:t> </a:t>
            </a:r>
          </a:p>
          <a:p>
            <a:r>
              <a:rPr lang="en-US" altLang="zh-TW" dirty="0"/>
              <a:t>JS</a:t>
            </a:r>
            <a:r>
              <a:rPr lang="zh-TW" altLang="en-US" dirty="0"/>
              <a:t>的</a:t>
            </a:r>
            <a:r>
              <a:rPr lang="en-US" altLang="zh-TW" dirty="0"/>
              <a:t>DOM</a:t>
            </a:r>
            <a:r>
              <a:rPr lang="zh-TW" altLang="en-US" dirty="0"/>
              <a:t>的使用</a:t>
            </a:r>
            <a:endParaRPr lang="en-US" altLang="zh-TW" dirty="0"/>
          </a:p>
          <a:p>
            <a:r>
              <a:rPr lang="en-US" altLang="zh-TW" dirty="0"/>
              <a:t>JS</a:t>
            </a:r>
            <a:r>
              <a:rPr lang="zh-TW" altLang="en-US" dirty="0"/>
              <a:t>的</a:t>
            </a:r>
            <a:r>
              <a:rPr lang="en-US" altLang="zh-TW" dirty="0"/>
              <a:t>event</a:t>
            </a:r>
            <a:r>
              <a:rPr lang="zh-TW" altLang="en-US" dirty="0"/>
              <a:t>用來點擊名人堂照片跳出人名及生涯成就</a:t>
            </a:r>
            <a:endParaRPr lang="en-US" altLang="zh-TW" dirty="0"/>
          </a:p>
          <a:p>
            <a:r>
              <a:rPr lang="en-US" altLang="zh-TW" dirty="0"/>
              <a:t>JS</a:t>
            </a:r>
            <a:r>
              <a:rPr lang="zh-TW" altLang="en-US" dirty="0"/>
              <a:t>的</a:t>
            </a:r>
            <a:r>
              <a:rPr lang="en-US" altLang="zh-TW" dirty="0"/>
              <a:t>fetch</a:t>
            </a:r>
            <a:r>
              <a:rPr lang="zh-TW" altLang="en-US" dirty="0"/>
              <a:t>讀取</a:t>
            </a:r>
            <a:r>
              <a:rPr lang="en-US" altLang="zh-TW" dirty="0" err="1"/>
              <a:t>github</a:t>
            </a:r>
            <a:r>
              <a:rPr lang="zh-TW" altLang="en-US" dirty="0"/>
              <a:t>上的</a:t>
            </a:r>
            <a:r>
              <a:rPr lang="en-US" altLang="zh-TW" dirty="0"/>
              <a:t>txt</a:t>
            </a:r>
            <a:r>
              <a:rPr lang="zh-TW" altLang="en-US" dirty="0"/>
              <a:t>檔並秀出球隊歷史</a:t>
            </a:r>
            <a:endParaRPr lang="en-US" altLang="zh-TW" dirty="0"/>
          </a:p>
          <a:p>
            <a:r>
              <a:rPr lang="zh-TW" altLang="en-US" dirty="0"/>
              <a:t>進階應用</a:t>
            </a:r>
            <a:r>
              <a:rPr lang="en-US" altLang="zh-TW" dirty="0"/>
              <a:t>:</a:t>
            </a:r>
          </a:p>
          <a:p>
            <a:r>
              <a:rPr lang="en-US" altLang="zh-TW" dirty="0"/>
              <a:t>CSS animation</a:t>
            </a:r>
            <a:r>
              <a:rPr lang="zh-TW" altLang="en-US" dirty="0"/>
              <a:t>做簡單的開場動畫及文字以及戰術動畫</a:t>
            </a:r>
            <a:endParaRPr lang="en-US" altLang="zh-TW" dirty="0"/>
          </a:p>
          <a:p>
            <a:r>
              <a:rPr lang="en-US" altLang="zh-TW" dirty="0" err="1"/>
              <a:t>Youtube</a:t>
            </a:r>
            <a:endParaRPr lang="en-US" altLang="zh-TW" dirty="0"/>
          </a:p>
          <a:p>
            <a:endParaRPr lang="en-US" altLang="zh-TW" dirty="0"/>
          </a:p>
        </p:txBody>
      </p:sp>
    </p:spTree>
    <p:extLst>
      <p:ext uri="{BB962C8B-B14F-4D97-AF65-F5344CB8AC3E}">
        <p14:creationId xmlns:p14="http://schemas.microsoft.com/office/powerpoint/2010/main" val="237136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ABF3E-184A-460A-9568-BF8CDB6C1320}"/>
              </a:ext>
            </a:extLst>
          </p:cNvPr>
          <p:cNvSpPr>
            <a:spLocks noGrp="1"/>
          </p:cNvSpPr>
          <p:nvPr>
            <p:ph type="title"/>
          </p:nvPr>
        </p:nvSpPr>
        <p:spPr/>
        <p:txBody>
          <a:bodyPr/>
          <a:lstStyle/>
          <a:p>
            <a:r>
              <a:rPr lang="zh-TW" altLang="en-US" dirty="0"/>
              <a:t>網站架構</a:t>
            </a:r>
          </a:p>
        </p:txBody>
      </p:sp>
      <p:pic>
        <p:nvPicPr>
          <p:cNvPr id="7" name="內容版面配置區 6">
            <a:extLst>
              <a:ext uri="{FF2B5EF4-FFF2-40B4-BE49-F238E27FC236}">
                <a16:creationId xmlns:a16="http://schemas.microsoft.com/office/drawing/2014/main" id="{E6185FA7-61E4-4850-8E9D-0FB4B658E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349" y="1687989"/>
            <a:ext cx="7673340" cy="4290060"/>
          </a:xfrm>
        </p:spPr>
      </p:pic>
    </p:spTree>
    <p:extLst>
      <p:ext uri="{BB962C8B-B14F-4D97-AF65-F5344CB8AC3E}">
        <p14:creationId xmlns:p14="http://schemas.microsoft.com/office/powerpoint/2010/main" val="194383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特色與優點</a:t>
            </a:r>
            <a:endParaRPr lang="zh-TW" altLang="en-US" dirty="0"/>
          </a:p>
        </p:txBody>
      </p:sp>
      <p:sp>
        <p:nvSpPr>
          <p:cNvPr id="3" name="內容版面配置區 2"/>
          <p:cNvSpPr>
            <a:spLocks noGrp="1"/>
          </p:cNvSpPr>
          <p:nvPr>
            <p:ph idx="1"/>
          </p:nvPr>
        </p:nvSpPr>
        <p:spPr>
          <a:xfrm>
            <a:off x="677334" y="2160589"/>
            <a:ext cx="6978688" cy="3880773"/>
          </a:xfrm>
        </p:spPr>
        <p:txBody>
          <a:bodyPr>
            <a:normAutofit/>
          </a:bodyPr>
          <a:lstStyle/>
          <a:p>
            <a:r>
              <a:rPr lang="zh-TW" altLang="en-US" sz="2400" dirty="0" smtClean="0"/>
              <a:t>裡面有很多馬刺三巨頭之前的經典球星介紹</a:t>
            </a:r>
            <a:r>
              <a:rPr lang="en-US" altLang="zh-TW" sz="2400" dirty="0" smtClean="0"/>
              <a:t>,</a:t>
            </a:r>
            <a:r>
              <a:rPr lang="zh-TW" altLang="en-US" sz="2400" dirty="0" smtClean="0"/>
              <a:t>也都有附上影片讓使用者更快認識這些在台灣不有名但卻很強的球員</a:t>
            </a:r>
            <a:endParaRPr lang="en-US" altLang="zh-TW" sz="2400" dirty="0" smtClean="0"/>
          </a:p>
          <a:p>
            <a:r>
              <a:rPr lang="zh-TW" altLang="en-US" sz="2400" dirty="0" smtClean="0"/>
              <a:t>還有附上個人覺得馬刺隊最厲害的兩個戰術讓想學習馬刺團隊球風的人好好研究</a:t>
            </a:r>
            <a:endParaRPr lang="zh-TW" altLang="en-US" sz="2400" dirty="0"/>
          </a:p>
        </p:txBody>
      </p:sp>
    </p:spTree>
    <p:extLst>
      <p:ext uri="{BB962C8B-B14F-4D97-AF65-F5344CB8AC3E}">
        <p14:creationId xmlns:p14="http://schemas.microsoft.com/office/powerpoint/2010/main" val="415225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CD8B6D-6EA8-47AF-9D04-07CB62790CD9}"/>
              </a:ext>
            </a:extLst>
          </p:cNvPr>
          <p:cNvSpPr>
            <a:spLocks noGrp="1"/>
          </p:cNvSpPr>
          <p:nvPr>
            <p:ph type="title"/>
          </p:nvPr>
        </p:nvSpPr>
        <p:spPr/>
        <p:txBody>
          <a:bodyPr/>
          <a:lstStyle/>
          <a:p>
            <a:r>
              <a:rPr lang="en-US" altLang="zh-TW" dirty="0" err="1"/>
              <a:t>Youtube</a:t>
            </a:r>
            <a:endParaRPr lang="zh-TW" altLang="en-US" dirty="0"/>
          </a:p>
        </p:txBody>
      </p:sp>
      <p:sp>
        <p:nvSpPr>
          <p:cNvPr id="3" name="內容版面配置區 2">
            <a:extLst>
              <a:ext uri="{FF2B5EF4-FFF2-40B4-BE49-F238E27FC236}">
                <a16:creationId xmlns:a16="http://schemas.microsoft.com/office/drawing/2014/main" id="{3BB25E80-0945-4839-B9A6-AAEA722DE376}"/>
              </a:ext>
            </a:extLst>
          </p:cNvPr>
          <p:cNvSpPr>
            <a:spLocks noGrp="1"/>
          </p:cNvSpPr>
          <p:nvPr>
            <p:ph idx="1"/>
          </p:nvPr>
        </p:nvSpPr>
        <p:spPr/>
        <p:txBody>
          <a:bodyPr/>
          <a:lstStyle/>
          <a:p>
            <a:r>
              <a:rPr lang="zh-TW" altLang="en-US" dirty="0">
                <a:solidFill>
                  <a:srgbClr val="808080"/>
                </a:solidFill>
                <a:latin typeface="Consolas" panose="020B0609020204030204" pitchFamily="49" charset="0"/>
              </a:rPr>
              <a:t>使用</a:t>
            </a:r>
            <a:r>
              <a:rPr lang="en-US" altLang="zh-TW" dirty="0" err="1">
                <a:solidFill>
                  <a:srgbClr val="808080"/>
                </a:solidFill>
                <a:latin typeface="Consolas" panose="020B0609020204030204" pitchFamily="49" charset="0"/>
              </a:rPr>
              <a:t>youtube</a:t>
            </a:r>
            <a:r>
              <a:rPr lang="zh-TW" altLang="en-US" dirty="0">
                <a:solidFill>
                  <a:srgbClr val="808080"/>
                </a:solidFill>
                <a:latin typeface="Consolas" panose="020B0609020204030204" pitchFamily="49" charset="0"/>
              </a:rPr>
              <a:t>的分享功能將影片嵌入我們的</a:t>
            </a:r>
            <a:r>
              <a:rPr lang="en-US" altLang="zh-TW" dirty="0">
                <a:solidFill>
                  <a:srgbClr val="808080"/>
                </a:solidFill>
                <a:latin typeface="Consolas" panose="020B0609020204030204" pitchFamily="49" charset="0"/>
              </a:rPr>
              <a:t>html</a:t>
            </a:r>
            <a:r>
              <a:rPr lang="zh-TW" altLang="en-US" dirty="0">
                <a:solidFill>
                  <a:srgbClr val="808080"/>
                </a:solidFill>
                <a:latin typeface="Consolas" panose="020B0609020204030204" pitchFamily="49" charset="0"/>
              </a:rPr>
              <a:t>裡</a:t>
            </a:r>
            <a:endParaRPr lang="en-US" altLang="zh-TW" b="0" dirty="0">
              <a:solidFill>
                <a:srgbClr val="808080"/>
              </a:solidFill>
              <a:effectLst/>
              <a:latin typeface="Consolas" panose="020B0609020204030204" pitchFamily="49" charset="0"/>
            </a:endParaRPr>
          </a:p>
          <a:p>
            <a:endParaRPr lang="en-US" altLang="zh-TW" dirty="0">
              <a:solidFill>
                <a:srgbClr val="808080"/>
              </a:solidFill>
              <a:latin typeface="Consolas" panose="020B0609020204030204" pitchFamily="49" charset="0"/>
            </a:endParaRPr>
          </a:p>
          <a:p>
            <a:r>
              <a:rPr lang="en-US" altLang="zh-TW" b="0" dirty="0">
                <a:solidFill>
                  <a:srgbClr val="808080"/>
                </a:solidFill>
                <a:effectLst/>
                <a:latin typeface="Consolas" panose="020B0609020204030204" pitchFamily="49" charset="0"/>
              </a:rPr>
              <a:t>&lt;</a:t>
            </a:r>
            <a:r>
              <a:rPr lang="en-US" altLang="zh-TW" b="0" dirty="0">
                <a:solidFill>
                  <a:srgbClr val="569CD6"/>
                </a:solidFill>
                <a:effectLst/>
                <a:latin typeface="Consolas" panose="020B0609020204030204" pitchFamily="49" charset="0"/>
              </a:rPr>
              <a:t>iframe</a:t>
            </a:r>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width</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"600"</a:t>
            </a:r>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height</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"315"</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src</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"https://www.youtube.com/embed/HRy4xYZdSQ0"</a:t>
            </a:r>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frameborder</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"0"</a:t>
            </a:r>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allow</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"accelerometer; </a:t>
            </a:r>
            <a:r>
              <a:rPr lang="en-US" altLang="zh-TW" b="0" dirty="0" err="1">
                <a:solidFill>
                  <a:srgbClr val="CE9178"/>
                </a:solidFill>
                <a:effectLst/>
                <a:latin typeface="Consolas" panose="020B0609020204030204" pitchFamily="49" charset="0"/>
              </a:rPr>
              <a:t>autoplay</a:t>
            </a:r>
            <a:r>
              <a:rPr lang="en-US" altLang="zh-TW" b="0" dirty="0">
                <a:solidFill>
                  <a:srgbClr val="CE9178"/>
                </a:solidFill>
                <a:effectLst/>
                <a:latin typeface="Consolas" panose="020B0609020204030204" pitchFamily="49" charset="0"/>
              </a:rPr>
              <a:t>; clipboard-write; encrypted-media; gyroscope; picture-in-picture"</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allowfullscreen</a:t>
            </a:r>
            <a:r>
              <a:rPr lang="en-US" altLang="zh-TW" b="0" dirty="0">
                <a:solidFill>
                  <a:srgbClr val="808080"/>
                </a:solidFill>
                <a:effectLst/>
                <a:latin typeface="Consolas" panose="020B0609020204030204" pitchFamily="49" charset="0"/>
              </a:rPr>
              <a:t>&gt;&lt;/</a:t>
            </a:r>
            <a:r>
              <a:rPr lang="en-US" altLang="zh-TW" b="0" dirty="0">
                <a:solidFill>
                  <a:srgbClr val="569CD6"/>
                </a:solidFill>
                <a:effectLst/>
                <a:latin typeface="Consolas" panose="020B0609020204030204" pitchFamily="49" charset="0"/>
              </a:rPr>
              <a:t>iframe</a:t>
            </a:r>
            <a:r>
              <a:rPr lang="en-US" altLang="zh-TW" b="0" dirty="0">
                <a:solidFill>
                  <a:srgbClr val="808080"/>
                </a:solidFill>
                <a:effectLst/>
                <a:latin typeface="Consolas" panose="020B0609020204030204" pitchFamily="49" charset="0"/>
              </a:rPr>
              <a:t>&gt;</a:t>
            </a:r>
            <a:endParaRPr lang="en-US" altLang="zh-TW" b="0" dirty="0">
              <a:solidFill>
                <a:srgbClr val="D4D4D4"/>
              </a:solidFill>
              <a:effectLst/>
              <a:latin typeface="Consolas" panose="020B0609020204030204" pitchFamily="49" charset="0"/>
            </a:endParaRPr>
          </a:p>
          <a:p>
            <a:endParaRPr lang="zh-TW" altLang="en-US" dirty="0"/>
          </a:p>
        </p:txBody>
      </p:sp>
    </p:spTree>
    <p:extLst>
      <p:ext uri="{BB962C8B-B14F-4D97-AF65-F5344CB8AC3E}">
        <p14:creationId xmlns:p14="http://schemas.microsoft.com/office/powerpoint/2010/main" val="1292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B0DE92-FAE2-4DE5-9BCB-52248AAF7F09}"/>
              </a:ext>
            </a:extLst>
          </p:cNvPr>
          <p:cNvSpPr>
            <a:spLocks noGrp="1"/>
          </p:cNvSpPr>
          <p:nvPr>
            <p:ph type="title"/>
          </p:nvPr>
        </p:nvSpPr>
        <p:spPr/>
        <p:txBody>
          <a:bodyPr/>
          <a:lstStyle/>
          <a:p>
            <a:r>
              <a:rPr lang="en-US" altLang="zh-TW" dirty="0"/>
              <a:t>CSS</a:t>
            </a:r>
            <a:r>
              <a:rPr lang="zh-TW" altLang="en-US" dirty="0"/>
              <a:t>開場及文字動畫</a:t>
            </a:r>
          </a:p>
        </p:txBody>
      </p:sp>
      <p:sp>
        <p:nvSpPr>
          <p:cNvPr id="3" name="內容版面配置區 2">
            <a:extLst>
              <a:ext uri="{FF2B5EF4-FFF2-40B4-BE49-F238E27FC236}">
                <a16:creationId xmlns:a16="http://schemas.microsoft.com/office/drawing/2014/main" id="{6150616E-25DF-45AE-BEE0-08BF2B6640E9}"/>
              </a:ext>
            </a:extLst>
          </p:cNvPr>
          <p:cNvSpPr>
            <a:spLocks noGrp="1"/>
          </p:cNvSpPr>
          <p:nvPr>
            <p:ph idx="1"/>
          </p:nvPr>
        </p:nvSpPr>
        <p:spPr/>
        <p:txBody>
          <a:bodyPr/>
          <a:lstStyle/>
          <a:p>
            <a:r>
              <a:rPr lang="zh-TW" altLang="en-US" b="0" dirty="0">
                <a:solidFill>
                  <a:srgbClr val="808080"/>
                </a:solidFill>
                <a:effectLst/>
                <a:latin typeface="Consolas" panose="020B0609020204030204" pitchFamily="49" charset="0"/>
              </a:rPr>
              <a:t>先導入這個</a:t>
            </a:r>
            <a:r>
              <a:rPr lang="en-US" altLang="zh-TW" b="0" dirty="0" err="1">
                <a:solidFill>
                  <a:srgbClr val="808080"/>
                </a:solidFill>
                <a:effectLst/>
                <a:latin typeface="Consolas" panose="020B0609020204030204" pitchFamily="49" charset="0"/>
              </a:rPr>
              <a:t>css</a:t>
            </a:r>
            <a:endParaRPr lang="en-US" altLang="zh-TW" b="0" dirty="0">
              <a:solidFill>
                <a:srgbClr val="808080"/>
              </a:solidFill>
              <a:effectLst/>
              <a:latin typeface="Consolas" panose="020B0609020204030204" pitchFamily="49" charset="0"/>
            </a:endParaRPr>
          </a:p>
          <a:p>
            <a:r>
              <a:rPr lang="en-US" altLang="zh-TW" b="0" dirty="0">
                <a:solidFill>
                  <a:srgbClr val="808080"/>
                </a:solidFill>
                <a:effectLst/>
                <a:latin typeface="Consolas" panose="020B0609020204030204" pitchFamily="49" charset="0"/>
              </a:rPr>
              <a:t>&lt;</a:t>
            </a:r>
            <a:r>
              <a:rPr lang="en-US" altLang="zh-TW" b="0" dirty="0">
                <a:solidFill>
                  <a:srgbClr val="569CD6"/>
                </a:solidFill>
                <a:effectLst/>
                <a:latin typeface="Consolas" panose="020B0609020204030204" pitchFamily="49" charset="0"/>
              </a:rPr>
              <a:t>link</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rel</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"stylesheet"</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href</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"https://cdnjs.cloudflare.com/ajax/libs/animate.css/3.7.2/animate.min.css"</a:t>
            </a:r>
            <a:r>
              <a:rPr lang="en-US" altLang="zh-TW" b="0" dirty="0">
                <a:solidFill>
                  <a:srgbClr val="808080"/>
                </a:solidFill>
                <a:effectLst/>
                <a:latin typeface="Consolas" panose="020B0609020204030204" pitchFamily="49" charset="0"/>
              </a:rPr>
              <a:t>&gt;</a:t>
            </a:r>
          </a:p>
          <a:p>
            <a:r>
              <a:rPr lang="en-US" altLang="zh-TW" b="0" dirty="0">
                <a:solidFill>
                  <a:srgbClr val="D4D4D4"/>
                </a:solidFill>
                <a:effectLst/>
                <a:latin typeface="Consolas" panose="020B0609020204030204" pitchFamily="49" charset="0"/>
                <a:hlinkClick r:id="rId2"/>
              </a:rPr>
              <a:t>https://animate.</a:t>
            </a:r>
            <a:r>
              <a:rPr lang="en-US" altLang="zh-TW" b="0">
                <a:solidFill>
                  <a:srgbClr val="D4D4D4"/>
                </a:solidFill>
                <a:effectLst/>
                <a:latin typeface="Consolas" panose="020B0609020204030204" pitchFamily="49" charset="0"/>
                <a:hlinkClick r:id="rId2"/>
              </a:rPr>
              <a:t>style</a:t>
            </a:r>
            <a:r>
              <a:rPr lang="en-US" altLang="zh-TW" b="0">
                <a:solidFill>
                  <a:srgbClr val="D4D4D4"/>
                </a:solidFill>
                <a:effectLst/>
                <a:latin typeface="Consolas" panose="020B0609020204030204" pitchFamily="49" charset="0"/>
              </a:rPr>
              <a:t> </a:t>
            </a:r>
          </a:p>
          <a:p>
            <a:r>
              <a:rPr lang="en-US" altLang="zh-TW" b="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animation</a:t>
            </a:r>
            <a:r>
              <a:rPr lang="en-US" altLang="zh-TW" b="0" dirty="0">
                <a:solidFill>
                  <a:srgbClr val="D4D4D4"/>
                </a:solidFill>
                <a:effectLst/>
                <a:latin typeface="Consolas" panose="020B0609020204030204" pitchFamily="49" charset="0"/>
              </a:rPr>
              <a:t>: </a:t>
            </a:r>
            <a:r>
              <a:rPr lang="en-US" altLang="zh-TW" b="0" dirty="0" err="1">
                <a:solidFill>
                  <a:srgbClr val="D4D4D4"/>
                </a:solidFill>
                <a:effectLst/>
                <a:latin typeface="Consolas" panose="020B0609020204030204" pitchFamily="49" charset="0"/>
              </a:rPr>
              <a:t>bounceInUp</a:t>
            </a:r>
            <a:r>
              <a:rPr lang="en-US" altLang="zh-TW" b="0" dirty="0">
                <a:solidFill>
                  <a:srgbClr val="D4D4D4"/>
                </a:solidFill>
                <a:effectLst/>
                <a:latin typeface="Consolas" panose="020B0609020204030204" pitchFamily="49" charset="0"/>
              </a:rPr>
              <a:t>;</a:t>
            </a:r>
          </a:p>
          <a:p>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animation-duration</a:t>
            </a:r>
            <a:r>
              <a:rPr lang="en-US" altLang="zh-TW" b="0" dirty="0">
                <a:solidFill>
                  <a:srgbClr val="D4D4D4"/>
                </a:solidFill>
                <a:effectLst/>
                <a:latin typeface="Consolas" panose="020B0609020204030204" pitchFamily="49" charset="0"/>
              </a:rPr>
              <a:t>: </a:t>
            </a:r>
            <a:r>
              <a:rPr lang="en-US" altLang="zh-TW" b="0" dirty="0">
                <a:solidFill>
                  <a:srgbClr val="B5CEA8"/>
                </a:solidFill>
                <a:effectLst/>
                <a:latin typeface="Consolas" panose="020B0609020204030204" pitchFamily="49" charset="0"/>
              </a:rPr>
              <a:t>2s</a:t>
            </a:r>
            <a:r>
              <a:rPr lang="en-US" altLang="zh-TW" b="0" dirty="0">
                <a:solidFill>
                  <a:srgbClr val="D4D4D4"/>
                </a:solidFill>
                <a:effectLst/>
                <a:latin typeface="Consolas" panose="020B0609020204030204" pitchFamily="49" charset="0"/>
              </a:rPr>
              <a:t>;</a:t>
            </a:r>
          </a:p>
          <a:p>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animation-fill-mode</a:t>
            </a:r>
            <a:r>
              <a:rPr lang="en-US" altLang="zh-TW" b="0" dirty="0" err="1">
                <a:solidFill>
                  <a:srgbClr val="D4D4D4"/>
                </a:solidFill>
                <a:effectLst/>
                <a:latin typeface="Consolas" panose="020B0609020204030204" pitchFamily="49" charset="0"/>
              </a:rPr>
              <a:t>:</a:t>
            </a:r>
            <a:r>
              <a:rPr lang="en-US" altLang="zh-TW" b="0" dirty="0" err="1">
                <a:solidFill>
                  <a:srgbClr val="CE9178"/>
                </a:solidFill>
                <a:effectLst/>
                <a:latin typeface="Consolas" panose="020B0609020204030204" pitchFamily="49" charset="0"/>
              </a:rPr>
              <a:t>backwards</a:t>
            </a:r>
            <a:r>
              <a:rPr lang="en-US" altLang="zh-TW" b="0" dirty="0">
                <a:solidFill>
                  <a:srgbClr val="D4D4D4"/>
                </a:solidFill>
                <a:effectLst/>
                <a:latin typeface="Consolas" panose="020B0609020204030204" pitchFamily="49" charset="0"/>
              </a:rPr>
              <a:t>;</a:t>
            </a:r>
          </a:p>
          <a:p>
            <a:endParaRPr lang="zh-TW" altLang="en-US" dirty="0"/>
          </a:p>
        </p:txBody>
      </p:sp>
    </p:spTree>
    <p:extLst>
      <p:ext uri="{BB962C8B-B14F-4D97-AF65-F5344CB8AC3E}">
        <p14:creationId xmlns:p14="http://schemas.microsoft.com/office/powerpoint/2010/main" val="279826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F2D49A-E3F4-4AE0-A87F-6A3BC5E2DE79}"/>
              </a:ext>
            </a:extLst>
          </p:cNvPr>
          <p:cNvSpPr>
            <a:spLocks noGrp="1"/>
          </p:cNvSpPr>
          <p:nvPr>
            <p:ph type="title"/>
          </p:nvPr>
        </p:nvSpPr>
        <p:spPr/>
        <p:txBody>
          <a:bodyPr/>
          <a:lstStyle/>
          <a:p>
            <a:r>
              <a:rPr lang="en-US" altLang="zh-TW" dirty="0"/>
              <a:t>Fetch</a:t>
            </a:r>
            <a:endParaRPr lang="zh-TW" altLang="en-US" dirty="0"/>
          </a:p>
        </p:txBody>
      </p:sp>
      <p:sp>
        <p:nvSpPr>
          <p:cNvPr id="3" name="內容版面配置區 2">
            <a:extLst>
              <a:ext uri="{FF2B5EF4-FFF2-40B4-BE49-F238E27FC236}">
                <a16:creationId xmlns:a16="http://schemas.microsoft.com/office/drawing/2014/main" id="{563795F3-A25A-4EB7-934B-FE6A1B4DFCCE}"/>
              </a:ext>
            </a:extLst>
          </p:cNvPr>
          <p:cNvSpPr>
            <a:spLocks noGrp="1"/>
          </p:cNvSpPr>
          <p:nvPr>
            <p:ph idx="1"/>
          </p:nvPr>
        </p:nvSpPr>
        <p:spPr/>
        <p:txBody>
          <a:bodyPr/>
          <a:lstStyle/>
          <a:p>
            <a:r>
              <a:rPr lang="zh-TW" altLang="en-US" b="0" dirty="0">
                <a:solidFill>
                  <a:srgbClr val="FF0000"/>
                </a:solidFill>
                <a:effectLst/>
                <a:latin typeface="Consolas" panose="020B0609020204030204" pitchFamily="49" charset="0"/>
              </a:rPr>
              <a:t>用</a:t>
            </a:r>
            <a:r>
              <a:rPr lang="en-US" altLang="zh-TW" b="0" dirty="0">
                <a:solidFill>
                  <a:srgbClr val="FF0000"/>
                </a:solidFill>
                <a:effectLst/>
                <a:latin typeface="Consolas" panose="020B0609020204030204" pitchFamily="49" charset="0"/>
              </a:rPr>
              <a:t>fetch</a:t>
            </a:r>
            <a:r>
              <a:rPr lang="zh-TW" altLang="en-US" b="0" dirty="0">
                <a:solidFill>
                  <a:srgbClr val="FF0000"/>
                </a:solidFill>
                <a:effectLst/>
                <a:latin typeface="Consolas" panose="020B0609020204030204" pitchFamily="49" charset="0"/>
              </a:rPr>
              <a:t>抓取</a:t>
            </a:r>
            <a:r>
              <a:rPr lang="en-US" altLang="zh-TW" b="0" dirty="0" err="1">
                <a:solidFill>
                  <a:srgbClr val="FF0000"/>
                </a:solidFill>
                <a:effectLst/>
                <a:latin typeface="Consolas" panose="020B0609020204030204" pitchFamily="49" charset="0"/>
              </a:rPr>
              <a:t>github</a:t>
            </a:r>
            <a:r>
              <a:rPr lang="zh-TW" altLang="en-US" b="0" dirty="0">
                <a:solidFill>
                  <a:srgbClr val="FF0000"/>
                </a:solidFill>
                <a:effectLst/>
                <a:latin typeface="Consolas" panose="020B0609020204030204" pitchFamily="49" charset="0"/>
              </a:rPr>
              <a:t>的</a:t>
            </a:r>
            <a:r>
              <a:rPr lang="en-US" altLang="zh-TW" b="0" dirty="0">
                <a:solidFill>
                  <a:srgbClr val="FF0000"/>
                </a:solidFill>
                <a:effectLst/>
                <a:latin typeface="Consolas" panose="020B0609020204030204" pitchFamily="49" charset="0"/>
              </a:rPr>
              <a:t>txt</a:t>
            </a:r>
            <a:r>
              <a:rPr lang="zh-TW" altLang="en-US" b="0" dirty="0">
                <a:solidFill>
                  <a:srgbClr val="FF0000"/>
                </a:solidFill>
                <a:effectLst/>
                <a:latin typeface="Consolas" panose="020B0609020204030204" pitchFamily="49" charset="0"/>
              </a:rPr>
              <a:t>檔再將其秀出</a:t>
            </a:r>
            <a:endParaRPr lang="en-US" altLang="zh-TW" b="0" dirty="0">
              <a:solidFill>
                <a:srgbClr val="FF0000"/>
              </a:solidFill>
              <a:effectLst/>
              <a:latin typeface="Consolas" panose="020B0609020204030204" pitchFamily="49" charset="0"/>
            </a:endParaRPr>
          </a:p>
          <a:p>
            <a:r>
              <a:rPr lang="en-US" altLang="zh-TW" b="0" dirty="0">
                <a:solidFill>
                  <a:srgbClr val="DCDCAA"/>
                </a:solidFill>
                <a:effectLst/>
                <a:latin typeface="Consolas" panose="020B0609020204030204" pitchFamily="49" charset="0"/>
              </a:rPr>
              <a:t>fetch</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'https://qq1456978523.github.io/tony/1976.txt'</a:t>
            </a:r>
            <a:r>
              <a:rPr lang="en-US" altLang="zh-TW" b="0" dirty="0">
                <a:solidFill>
                  <a:srgbClr val="D4D4D4"/>
                </a:solidFill>
                <a:effectLst/>
                <a:latin typeface="Consolas" panose="020B0609020204030204" pitchFamily="49" charset="0"/>
              </a:rPr>
              <a:t>)</a:t>
            </a:r>
          </a:p>
          <a:p>
            <a:r>
              <a:rPr lang="en-US" altLang="zh-TW" b="0" dirty="0">
                <a:solidFill>
                  <a:srgbClr val="D4D4D4"/>
                </a:solidFill>
                <a:effectLst/>
                <a:latin typeface="Consolas" panose="020B0609020204030204" pitchFamily="49" charset="0"/>
              </a:rPr>
              <a:t>                    .</a:t>
            </a:r>
            <a:r>
              <a:rPr lang="en-US" altLang="zh-TW" b="0" dirty="0">
                <a:solidFill>
                  <a:srgbClr val="DCDCAA"/>
                </a:solidFill>
                <a:effectLst/>
                <a:latin typeface="Consolas" panose="020B0609020204030204" pitchFamily="49" charset="0"/>
              </a:rPr>
              <a:t>then</a:t>
            </a:r>
            <a:r>
              <a:rPr lang="en-US" altLang="zh-TW" b="0" dirty="0">
                <a:solidFill>
                  <a:srgbClr val="D4D4D4"/>
                </a:solidFill>
                <a:effectLst/>
                <a:latin typeface="Consolas" panose="020B0609020204030204" pitchFamily="49" charset="0"/>
              </a:rPr>
              <a:t>(</a:t>
            </a:r>
            <a:r>
              <a:rPr lang="en-US" altLang="zh-TW" b="0" dirty="0">
                <a:solidFill>
                  <a:srgbClr val="9CDCFE"/>
                </a:solidFill>
                <a:effectLst/>
                <a:latin typeface="Consolas" panose="020B0609020204030204" pitchFamily="49" charset="0"/>
              </a:rPr>
              <a:t>resp</a:t>
            </a:r>
            <a:r>
              <a:rPr lang="en-US" altLang="zh-TW" b="0" dirty="0">
                <a:solidFill>
                  <a:srgbClr val="D4D4D4"/>
                </a:solidFill>
                <a:effectLst/>
                <a:latin typeface="Consolas" panose="020B0609020204030204" pitchFamily="49" charset="0"/>
              </a:rPr>
              <a:t> </a:t>
            </a:r>
            <a:r>
              <a:rPr lang="en-US" altLang="zh-TW" b="0" dirty="0">
                <a:solidFill>
                  <a:srgbClr val="569CD6"/>
                </a:solidFill>
                <a:effectLst/>
                <a:latin typeface="Consolas" panose="020B0609020204030204" pitchFamily="49" charset="0"/>
              </a:rPr>
              <a:t>=&gt;</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resp</a:t>
            </a:r>
            <a:r>
              <a:rPr lang="en-US" altLang="zh-TW" b="0" dirty="0" err="1">
                <a:solidFill>
                  <a:srgbClr val="D4D4D4"/>
                </a:solidFill>
                <a:effectLst/>
                <a:latin typeface="Consolas" panose="020B0609020204030204" pitchFamily="49" charset="0"/>
              </a:rPr>
              <a:t>.</a:t>
            </a:r>
            <a:r>
              <a:rPr lang="en-US" altLang="zh-TW" b="0" dirty="0" err="1">
                <a:solidFill>
                  <a:srgbClr val="DCDCAA"/>
                </a:solidFill>
                <a:effectLst/>
                <a:latin typeface="Consolas" panose="020B0609020204030204" pitchFamily="49" charset="0"/>
              </a:rPr>
              <a:t>text</a:t>
            </a:r>
            <a:r>
              <a:rPr lang="en-US" altLang="zh-TW" b="0" dirty="0">
                <a:solidFill>
                  <a:srgbClr val="D4D4D4"/>
                </a:solidFill>
                <a:effectLst/>
                <a:latin typeface="Consolas" panose="020B0609020204030204" pitchFamily="49" charset="0"/>
              </a:rPr>
              <a:t>())</a:t>
            </a:r>
          </a:p>
          <a:p>
            <a:r>
              <a:rPr lang="en-US" altLang="zh-TW" b="0" dirty="0">
                <a:solidFill>
                  <a:srgbClr val="D4D4D4"/>
                </a:solidFill>
                <a:effectLst/>
                <a:latin typeface="Consolas" panose="020B0609020204030204" pitchFamily="49" charset="0"/>
              </a:rPr>
              <a:t>                   .</a:t>
            </a:r>
            <a:r>
              <a:rPr lang="en-US" altLang="zh-TW" b="0" dirty="0">
                <a:solidFill>
                  <a:srgbClr val="DCDCAA"/>
                </a:solidFill>
                <a:effectLst/>
                <a:latin typeface="Consolas" panose="020B0609020204030204" pitchFamily="49" charset="0"/>
              </a:rPr>
              <a:t>then</a:t>
            </a:r>
            <a:r>
              <a:rPr lang="en-US" altLang="zh-TW" b="0" dirty="0">
                <a:solidFill>
                  <a:srgbClr val="D4D4D4"/>
                </a:solidFill>
                <a:effectLst/>
                <a:latin typeface="Consolas" panose="020B0609020204030204" pitchFamily="49" charset="0"/>
              </a:rPr>
              <a:t>(</a:t>
            </a:r>
            <a:r>
              <a:rPr lang="en-US" altLang="zh-TW" b="0" dirty="0">
                <a:solidFill>
                  <a:srgbClr val="9CDCFE"/>
                </a:solidFill>
                <a:effectLst/>
                <a:latin typeface="Consolas" panose="020B0609020204030204" pitchFamily="49" charset="0"/>
              </a:rPr>
              <a:t>text</a:t>
            </a:r>
            <a:r>
              <a:rPr lang="en-US" altLang="zh-TW" b="0" dirty="0">
                <a:solidFill>
                  <a:srgbClr val="D4D4D4"/>
                </a:solidFill>
                <a:effectLst/>
                <a:latin typeface="Consolas" panose="020B0609020204030204" pitchFamily="49" charset="0"/>
              </a:rPr>
              <a:t> </a:t>
            </a:r>
            <a:r>
              <a:rPr lang="en-US" altLang="zh-TW" b="0" dirty="0">
                <a:solidFill>
                  <a:srgbClr val="569CD6"/>
                </a:solidFill>
                <a:effectLst/>
                <a:latin typeface="Consolas" panose="020B0609020204030204" pitchFamily="49" charset="0"/>
              </a:rPr>
              <a:t>=&gt;</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document</a:t>
            </a:r>
            <a:r>
              <a:rPr lang="en-US" altLang="zh-TW" b="0" dirty="0" err="1">
                <a:solidFill>
                  <a:srgbClr val="D4D4D4"/>
                </a:solidFill>
                <a:effectLst/>
                <a:latin typeface="Consolas" panose="020B0609020204030204" pitchFamily="49" charset="0"/>
              </a:rPr>
              <a:t>.</a:t>
            </a:r>
            <a:r>
              <a:rPr lang="en-US" altLang="zh-TW" b="0" dirty="0" err="1">
                <a:solidFill>
                  <a:srgbClr val="DCDCAA"/>
                </a:solidFill>
                <a:effectLst/>
                <a:latin typeface="Consolas" panose="020B0609020204030204" pitchFamily="49" charset="0"/>
              </a:rPr>
              <a:t>getElementById</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a:t>
            </a:r>
            <a:r>
              <a:rPr lang="en-US" altLang="zh-TW" b="0" dirty="0" err="1">
                <a:solidFill>
                  <a:srgbClr val="CE9178"/>
                </a:solidFill>
                <a:effectLst/>
                <a:latin typeface="Consolas" panose="020B0609020204030204" pitchFamily="49" charset="0"/>
              </a:rPr>
              <a:t>tabl</a:t>
            </a:r>
            <a:r>
              <a:rPr lang="en-US" altLang="zh-TW" b="0" dirty="0">
                <a:solidFill>
                  <a:srgbClr val="CE9178"/>
                </a:solidFill>
                <a:effectLst/>
                <a:latin typeface="Consolas" panose="020B0609020204030204" pitchFamily="49" charset="0"/>
              </a:rPr>
              <a:t>							e'</a:t>
            </a:r>
            <a:r>
              <a:rPr lang="en-US" altLang="zh-TW" b="0" dirty="0">
                <a:solidFill>
                  <a:srgbClr val="D4D4D4"/>
                </a:solidFill>
                <a:effectLst/>
                <a:latin typeface="Consolas" panose="020B0609020204030204" pitchFamily="49" charset="0"/>
              </a:rPr>
              <a:t>).</a:t>
            </a:r>
            <a:r>
              <a:rPr lang="en-US" altLang="zh-TW" b="0" dirty="0" err="1">
                <a:solidFill>
                  <a:srgbClr val="9CDCFE"/>
                </a:solidFill>
                <a:effectLst/>
                <a:latin typeface="Consolas" panose="020B0609020204030204" pitchFamily="49" charset="0"/>
              </a:rPr>
              <a:t>innerHTML</a:t>
            </a:r>
            <a:r>
              <a:rPr lang="en-US" altLang="zh-TW" b="0" dirty="0">
                <a:solidFill>
                  <a:srgbClr val="D4D4D4"/>
                </a:solidFill>
                <a:effectLst/>
                <a:latin typeface="Consolas" panose="020B0609020204030204" pitchFamily="49" charset="0"/>
              </a:rPr>
              <a:t> = </a:t>
            </a:r>
            <a:r>
              <a:rPr lang="en-US" altLang="zh-TW" b="0" dirty="0">
                <a:solidFill>
                  <a:srgbClr val="CE9178"/>
                </a:solidFill>
                <a:effectLst/>
                <a:latin typeface="Consolas" panose="020B0609020204030204" pitchFamily="49" charset="0"/>
              </a:rPr>
              <a:t>"&lt;p&gt;"</a:t>
            </a:r>
            <a:r>
              <a:rPr lang="en-US" altLang="zh-TW" b="0" dirty="0">
                <a:solidFill>
                  <a:srgbClr val="D4D4D4"/>
                </a:solidFill>
                <a:effectLst/>
                <a:latin typeface="Consolas" panose="020B0609020204030204" pitchFamily="49" charset="0"/>
              </a:rPr>
              <a:t>+</a:t>
            </a:r>
            <a:r>
              <a:rPr lang="en-US" altLang="zh-TW" b="0" dirty="0">
                <a:solidFill>
                  <a:srgbClr val="9CDCFE"/>
                </a:solidFill>
                <a:effectLst/>
                <a:latin typeface="Consolas" panose="020B0609020204030204" pitchFamily="49" charset="0"/>
              </a:rPr>
              <a:t>text</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"&lt;/p&gt;"</a:t>
            </a:r>
            <a:r>
              <a:rPr lang="en-US" altLang="zh-TW" b="0" dirty="0">
                <a:solidFill>
                  <a:srgbClr val="D4D4D4"/>
                </a:solidFill>
                <a:effectLst/>
                <a:latin typeface="Consolas" panose="020B0609020204030204" pitchFamily="49" charset="0"/>
              </a:rPr>
              <a:t>);</a:t>
            </a:r>
          </a:p>
          <a:p>
            <a:endParaRPr lang="zh-TW" altLang="en-US" dirty="0"/>
          </a:p>
        </p:txBody>
      </p:sp>
    </p:spTree>
    <p:extLst>
      <p:ext uri="{BB962C8B-B14F-4D97-AF65-F5344CB8AC3E}">
        <p14:creationId xmlns:p14="http://schemas.microsoft.com/office/powerpoint/2010/main" val="76812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C15238-A688-4A90-8216-13D376110467}"/>
              </a:ext>
            </a:extLst>
          </p:cNvPr>
          <p:cNvSpPr>
            <a:spLocks noGrp="1"/>
          </p:cNvSpPr>
          <p:nvPr>
            <p:ph type="title"/>
          </p:nvPr>
        </p:nvSpPr>
        <p:spPr/>
        <p:txBody>
          <a:bodyPr/>
          <a:lstStyle/>
          <a:p>
            <a:r>
              <a:rPr lang="en-US" altLang="zh-TW" dirty="0"/>
              <a:t>event</a:t>
            </a:r>
            <a:endParaRPr lang="zh-TW" altLang="en-US" dirty="0"/>
          </a:p>
        </p:txBody>
      </p:sp>
      <p:sp>
        <p:nvSpPr>
          <p:cNvPr id="3" name="內容版面配置區 2">
            <a:extLst>
              <a:ext uri="{FF2B5EF4-FFF2-40B4-BE49-F238E27FC236}">
                <a16:creationId xmlns:a16="http://schemas.microsoft.com/office/drawing/2014/main" id="{098D2221-8BE6-453A-9E18-B4DB77E3C255}"/>
              </a:ext>
            </a:extLst>
          </p:cNvPr>
          <p:cNvSpPr>
            <a:spLocks noGrp="1"/>
          </p:cNvSpPr>
          <p:nvPr>
            <p:ph idx="1"/>
          </p:nvPr>
        </p:nvSpPr>
        <p:spPr/>
        <p:txBody>
          <a:bodyPr/>
          <a:lstStyle/>
          <a:p>
            <a:r>
              <a:rPr lang="en-US" altLang="zh-TW" b="0" dirty="0">
                <a:solidFill>
                  <a:srgbClr val="808080"/>
                </a:solidFill>
                <a:effectLst/>
                <a:latin typeface="Consolas" panose="020B0609020204030204" pitchFamily="49" charset="0"/>
              </a:rPr>
              <a:t>onclick</a:t>
            </a:r>
            <a:r>
              <a:rPr lang="zh-TW" altLang="en-US" b="0" dirty="0">
                <a:solidFill>
                  <a:srgbClr val="808080"/>
                </a:solidFill>
                <a:effectLst/>
                <a:latin typeface="Consolas" panose="020B0609020204030204" pitchFamily="49" charset="0"/>
              </a:rPr>
              <a:t>再點擊圖片超連結時</a:t>
            </a:r>
            <a:r>
              <a:rPr lang="en-US" altLang="zh-TW" b="0" dirty="0">
                <a:solidFill>
                  <a:srgbClr val="808080"/>
                </a:solidFill>
                <a:effectLst/>
                <a:latin typeface="Consolas" panose="020B0609020204030204" pitchFamily="49" charset="0"/>
              </a:rPr>
              <a:t>,</a:t>
            </a:r>
            <a:r>
              <a:rPr lang="zh-TW" altLang="en-US" b="0" dirty="0">
                <a:solidFill>
                  <a:srgbClr val="808080"/>
                </a:solidFill>
                <a:effectLst/>
                <a:latin typeface="Consolas" panose="020B0609020204030204" pitchFamily="49" charset="0"/>
              </a:rPr>
              <a:t>同時秀出球員名字及個人榮譽</a:t>
            </a:r>
            <a:endParaRPr lang="en-US" altLang="zh-TW" b="0" dirty="0">
              <a:solidFill>
                <a:srgbClr val="808080"/>
              </a:solidFill>
              <a:effectLst/>
              <a:latin typeface="Consolas" panose="020B0609020204030204" pitchFamily="49" charset="0"/>
            </a:endParaRPr>
          </a:p>
          <a:p>
            <a:r>
              <a:rPr lang="en-US" altLang="zh-TW" b="0" dirty="0">
                <a:solidFill>
                  <a:srgbClr val="808080"/>
                </a:solidFill>
                <a:effectLst/>
                <a:latin typeface="Consolas" panose="020B0609020204030204" pitchFamily="49" charset="0"/>
              </a:rPr>
              <a:t>&lt;</a:t>
            </a:r>
            <a:r>
              <a:rPr lang="en-US" altLang="zh-TW" b="0" dirty="0">
                <a:solidFill>
                  <a:srgbClr val="569CD6"/>
                </a:solidFill>
                <a:effectLst/>
                <a:latin typeface="Consolas" panose="020B0609020204030204" pitchFamily="49" charset="0"/>
              </a:rPr>
              <a:t>a</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href</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"player1.html"</a:t>
            </a:r>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target</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"_blank"</a:t>
            </a:r>
            <a:r>
              <a:rPr lang="en-US" altLang="zh-TW" b="0" dirty="0">
                <a:solidFill>
                  <a:srgbClr val="808080"/>
                </a:solidFill>
                <a:effectLst/>
                <a:latin typeface="Consolas" panose="020B0609020204030204" pitchFamily="49" charset="0"/>
              </a:rPr>
              <a:t>&gt;&lt;</a:t>
            </a:r>
            <a:r>
              <a:rPr lang="en-US" altLang="zh-TW" b="0" dirty="0" err="1">
                <a:solidFill>
                  <a:srgbClr val="569CD6"/>
                </a:solidFill>
                <a:effectLst/>
                <a:latin typeface="Consolas" panose="020B0609020204030204" pitchFamily="49" charset="0"/>
              </a:rPr>
              <a:t>img</a:t>
            </a:r>
            <a:r>
              <a:rPr lang="en-US" altLang="zh-TW" b="0" dirty="0">
                <a:solidFill>
                  <a:srgbClr val="D4D4D4"/>
                </a:solidFill>
                <a:effectLst/>
                <a:latin typeface="Consolas" panose="020B0609020204030204" pitchFamily="49" charset="0"/>
              </a:rPr>
              <a:t> </a:t>
            </a:r>
            <a:r>
              <a:rPr lang="en-US" altLang="zh-TW" b="0" dirty="0" err="1">
                <a:solidFill>
                  <a:srgbClr val="9CDCFE"/>
                </a:solidFill>
                <a:effectLst/>
                <a:latin typeface="Consolas" panose="020B0609020204030204" pitchFamily="49" charset="0"/>
              </a:rPr>
              <a:t>src</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"player1.jpg"</a:t>
            </a:r>
            <a:r>
              <a:rPr lang="en-US" altLang="zh-TW" b="0" dirty="0">
                <a:solidFill>
                  <a:srgbClr val="D4D4D4"/>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onclick</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a:t>
            </a:r>
            <a:r>
              <a:rPr lang="en-US" altLang="zh-TW" b="0" dirty="0">
                <a:solidFill>
                  <a:srgbClr val="DCDCAA"/>
                </a:solidFill>
                <a:effectLst/>
                <a:latin typeface="Consolas" panose="020B0609020204030204" pitchFamily="49" charset="0"/>
              </a:rPr>
              <a:t>player1click</a:t>
            </a:r>
            <a:r>
              <a:rPr lang="en-US" altLang="zh-TW" b="0" dirty="0">
                <a:solidFill>
                  <a:srgbClr val="CE9178"/>
                </a:solidFill>
                <a:effectLst/>
                <a:latin typeface="Consolas" panose="020B0609020204030204" pitchFamily="49" charset="0"/>
              </a:rPr>
              <a:t>()"</a:t>
            </a:r>
            <a:r>
              <a:rPr lang="en-US" altLang="zh-TW" b="0" dirty="0">
                <a:solidFill>
                  <a:srgbClr val="808080"/>
                </a:solidFill>
                <a:effectLst/>
                <a:latin typeface="Consolas" panose="020B0609020204030204" pitchFamily="49" charset="0"/>
              </a:rPr>
              <a:t>&gt;</a:t>
            </a:r>
          </a:p>
          <a:p>
            <a:r>
              <a:rPr lang="en-US" altLang="zh-TW" b="0" dirty="0">
                <a:solidFill>
                  <a:srgbClr val="569CD6"/>
                </a:solidFill>
                <a:effectLst/>
                <a:latin typeface="Consolas" panose="020B0609020204030204" pitchFamily="49" charset="0"/>
              </a:rPr>
              <a:t>function</a:t>
            </a:r>
            <a:r>
              <a:rPr lang="en-US" altLang="zh-TW" b="0" dirty="0">
                <a:solidFill>
                  <a:srgbClr val="D4D4D4"/>
                </a:solidFill>
                <a:effectLst/>
                <a:latin typeface="Consolas" panose="020B0609020204030204" pitchFamily="49" charset="0"/>
              </a:rPr>
              <a:t> </a:t>
            </a:r>
            <a:r>
              <a:rPr lang="en-US" altLang="zh-TW" b="0" dirty="0">
                <a:solidFill>
                  <a:srgbClr val="DCDCAA"/>
                </a:solidFill>
                <a:effectLst/>
                <a:latin typeface="Consolas" panose="020B0609020204030204" pitchFamily="49" charset="0"/>
              </a:rPr>
              <a:t>player1click</a:t>
            </a:r>
            <a:r>
              <a:rPr lang="en-US" altLang="zh-TW" b="0" dirty="0">
                <a:solidFill>
                  <a:srgbClr val="D4D4D4"/>
                </a:solidFill>
                <a:effectLst/>
                <a:latin typeface="Consolas" panose="020B0609020204030204" pitchFamily="49" charset="0"/>
              </a:rPr>
              <a:t>() {</a:t>
            </a:r>
          </a:p>
          <a:p>
            <a:r>
              <a:rPr lang="zh-TW" altLang="en-US" b="0" dirty="0">
                <a:solidFill>
                  <a:srgbClr val="D4D4D4"/>
                </a:solidFill>
                <a:effectLst/>
                <a:latin typeface="Consolas" panose="020B0609020204030204" pitchFamily="49" charset="0"/>
              </a:rPr>
              <a:t>　          </a:t>
            </a:r>
            <a:r>
              <a:rPr lang="en-US" altLang="zh-TW" b="0" dirty="0">
                <a:solidFill>
                  <a:srgbClr val="DCDCAA"/>
                </a:solidFill>
                <a:effectLst/>
                <a:latin typeface="Consolas" panose="020B0609020204030204" pitchFamily="49" charset="0"/>
              </a:rPr>
              <a:t>alert</a:t>
            </a:r>
            <a:r>
              <a:rPr lang="en-US" altLang="zh-TW" b="0" dirty="0">
                <a:solidFill>
                  <a:srgbClr val="D4D4D4"/>
                </a:solidFill>
                <a:effectLst/>
                <a:latin typeface="Consolas" panose="020B0609020204030204" pitchFamily="49" charset="0"/>
              </a:rPr>
              <a:t>(</a:t>
            </a:r>
            <a:r>
              <a:rPr lang="en-US" altLang="zh-TW" b="0" dirty="0">
                <a:solidFill>
                  <a:srgbClr val="CE9178"/>
                </a:solidFill>
                <a:effectLst/>
                <a:latin typeface="Consolas" panose="020B0609020204030204" pitchFamily="49" charset="0"/>
              </a:rPr>
              <a:t>“…”);}</a:t>
            </a:r>
            <a:endParaRPr lang="en-US" altLang="zh-TW" b="0" dirty="0">
              <a:solidFill>
                <a:srgbClr val="D4D4D4"/>
              </a:solidFill>
              <a:effectLst/>
              <a:latin typeface="Consolas" panose="020B0609020204030204" pitchFamily="49" charset="0"/>
            </a:endParaRPr>
          </a:p>
          <a:p>
            <a:endParaRPr lang="en-US" altLang="zh-TW" b="0" dirty="0">
              <a:solidFill>
                <a:srgbClr val="D4D4D4"/>
              </a:solidFill>
              <a:effectLst/>
              <a:latin typeface="Consolas" panose="020B0609020204030204" pitchFamily="49" charset="0"/>
            </a:endParaRPr>
          </a:p>
          <a:p>
            <a:endParaRPr lang="zh-TW" altLang="en-US" dirty="0"/>
          </a:p>
        </p:txBody>
      </p:sp>
    </p:spTree>
    <p:extLst>
      <p:ext uri="{BB962C8B-B14F-4D97-AF65-F5344CB8AC3E}">
        <p14:creationId xmlns:p14="http://schemas.microsoft.com/office/powerpoint/2010/main" val="255835306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389</Words>
  <Application>Microsoft Office PowerPoint</Application>
  <PresentationFormat>寬螢幕</PresentationFormat>
  <Paragraphs>77</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微軟正黑體</vt:lpstr>
      <vt:lpstr>Arial</vt:lpstr>
      <vt:lpstr>Consolas</vt:lpstr>
      <vt:lpstr>Trebuchet MS</vt:lpstr>
      <vt:lpstr>Wingdings 3</vt:lpstr>
      <vt:lpstr>多面向</vt:lpstr>
      <vt:lpstr>網頁程式設計 NBA馬刺隊介紹</vt:lpstr>
      <vt:lpstr>創作動機:</vt:lpstr>
      <vt:lpstr>使用技術</vt:lpstr>
      <vt:lpstr>網站架構</vt:lpstr>
      <vt:lpstr>特色與優點</vt:lpstr>
      <vt:lpstr>Youtube</vt:lpstr>
      <vt:lpstr>CSS開場及文字動畫</vt:lpstr>
      <vt:lpstr>Fetch</vt:lpstr>
      <vt:lpstr>event</vt:lpstr>
      <vt:lpstr>CSS的戰術動畫</vt:lpstr>
      <vt:lpstr>分工</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 期末專案提案報告</dc:title>
  <dc:creator>Administrator</dc:creator>
  <cp:lastModifiedBy>非諭 謝</cp:lastModifiedBy>
  <cp:revision>15</cp:revision>
  <dcterms:created xsi:type="dcterms:W3CDTF">2020-11-23T13:22:35Z</dcterms:created>
  <dcterms:modified xsi:type="dcterms:W3CDTF">2021-01-11T20:54:57Z</dcterms:modified>
</cp:coreProperties>
</file>