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40288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360" y="-3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52156"/>
            <a:ext cx="25704245" cy="14789303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311791"/>
            <a:ext cx="22680216" cy="10256143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04/11/2024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9177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04/11/2024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95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61662"/>
            <a:ext cx="6520562" cy="3599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61662"/>
            <a:ext cx="19183683" cy="3599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04/11/2024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390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04/11/2024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9319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590491"/>
            <a:ext cx="26082248" cy="17670461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428121"/>
            <a:ext cx="26082248" cy="929247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>
                    <a:tint val="82000"/>
                  </a:schemeClr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82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04/11/2024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8111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08310"/>
            <a:ext cx="12852122" cy="26953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08310"/>
            <a:ext cx="12852122" cy="26953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04/11/2024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3637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61671"/>
            <a:ext cx="26082248" cy="8210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13482"/>
            <a:ext cx="12793057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516968"/>
            <a:ext cx="12793057" cy="22823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13482"/>
            <a:ext cx="12856061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516968"/>
            <a:ext cx="12856061" cy="22823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04/11/2024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862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04/11/2024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53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04/11/2024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495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16330"/>
            <a:ext cx="15309146" cy="30188272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04/11/2024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407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16330"/>
            <a:ext cx="15309146" cy="30188272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04/11/2024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686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61671"/>
            <a:ext cx="26082248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08310"/>
            <a:ext cx="26082248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93EDB-D79D-4870-A6D4-E6A65D35F88E}" type="datetimeFigureOut">
              <a:rPr lang="en-DK" smtClean="0"/>
              <a:t>04/11/2024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56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neuropet/PET2BIDS" TargetMode="External"/><Relationship Id="rId13" Type="http://schemas.openxmlformats.org/officeDocument/2006/relationships/image" Target="../media/image7.jp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6.jpg"/><Relationship Id="rId2" Type="http://schemas.openxmlformats.org/officeDocument/2006/relationships/hyperlink" Target="https://openneuropet.github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bids.neuroimaging.io/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s://trendscenter.org/software/gift/" TargetMode="External"/><Relationship Id="rId10" Type="http://schemas.openxmlformats.org/officeDocument/2006/relationships/hyperlink" Target="https://openneuro.org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publicneuro.eu/" TargetMode="Externa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4D70924-7945-6059-088B-62FDC7CEF34F}"/>
              </a:ext>
            </a:extLst>
          </p:cNvPr>
          <p:cNvSpPr/>
          <p:nvPr/>
        </p:nvSpPr>
        <p:spPr>
          <a:xfrm>
            <a:off x="1026659" y="16230883"/>
            <a:ext cx="28186970" cy="8425732"/>
          </a:xfrm>
          <a:prstGeom prst="round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4C6EFCF-9AA2-E28B-1DBA-2E015C380371}"/>
              </a:ext>
            </a:extLst>
          </p:cNvPr>
          <p:cNvSpPr/>
          <p:nvPr/>
        </p:nvSpPr>
        <p:spPr>
          <a:xfrm>
            <a:off x="1026658" y="35808094"/>
            <a:ext cx="19291494" cy="5826490"/>
          </a:xfrm>
          <a:prstGeom prst="round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53D58DA-7DC8-28F1-76C7-0F220D3F4B90}"/>
              </a:ext>
            </a:extLst>
          </p:cNvPr>
          <p:cNvSpPr/>
          <p:nvPr/>
        </p:nvSpPr>
        <p:spPr>
          <a:xfrm>
            <a:off x="1026658" y="25314121"/>
            <a:ext cx="28706181" cy="10119098"/>
          </a:xfrm>
          <a:prstGeom prst="round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ED8FF6-68C5-2647-2860-EEFECADAC351}"/>
              </a:ext>
            </a:extLst>
          </p:cNvPr>
          <p:cNvSpPr/>
          <p:nvPr/>
        </p:nvSpPr>
        <p:spPr>
          <a:xfrm>
            <a:off x="1026659" y="11026491"/>
            <a:ext cx="28186970" cy="4485380"/>
          </a:xfrm>
          <a:prstGeom prst="round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7F128957-3D47-A4E8-C186-ABD7DA6E0275}"/>
              </a:ext>
            </a:extLst>
          </p:cNvPr>
          <p:cNvSpPr/>
          <p:nvPr/>
        </p:nvSpPr>
        <p:spPr>
          <a:xfrm>
            <a:off x="1026659" y="475935"/>
            <a:ext cx="28186970" cy="2953235"/>
          </a:xfrm>
          <a:prstGeom prst="snip1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>
                <a:solidFill>
                  <a:schemeClr val="tx1"/>
                </a:solidFill>
              </a:rPr>
              <a:t>Open Neuro PET : opening PET data workflows</a:t>
            </a:r>
          </a:p>
          <a:p>
            <a:pPr algn="ctr"/>
            <a:r>
              <a:rPr lang="fr-FR" sz="7200" dirty="0">
                <a:solidFill>
                  <a:schemeClr val="tx1"/>
                </a:solidFill>
                <a:hlinkClick r:id="rId2"/>
              </a:rPr>
              <a:t>https://openneuropet.github.io/</a:t>
            </a:r>
            <a:endParaRPr lang="en-DK" sz="7200" dirty="0">
              <a:solidFill>
                <a:schemeClr val="tx1"/>
              </a:solidFill>
            </a:endParaRPr>
          </a:p>
        </p:txBody>
      </p:sp>
      <p:pic>
        <p:nvPicPr>
          <p:cNvPr id="14" name="Picture 1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76D5D28-62D4-FC7F-2CF7-219F6896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5574" y="37908999"/>
            <a:ext cx="3352495" cy="31337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39814A-8881-D03A-FF69-52FAB5CA4DC1}"/>
              </a:ext>
            </a:extLst>
          </p:cNvPr>
          <p:cNvSpPr txBox="1"/>
          <p:nvPr/>
        </p:nvSpPr>
        <p:spPr>
          <a:xfrm>
            <a:off x="1094283" y="3665087"/>
            <a:ext cx="2811934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dirty="0"/>
              <a:t>Cyril Pernet</a:t>
            </a:r>
            <a:r>
              <a:rPr lang="fr-FR" sz="4400" b="1" baseline="30000" dirty="0"/>
              <a:t>1</a:t>
            </a:r>
            <a:r>
              <a:rPr lang="fr-FR" sz="4400" b="1" dirty="0"/>
              <a:t> , Anthony Galassi</a:t>
            </a:r>
            <a:r>
              <a:rPr lang="fr-FR" sz="4400" b="1" baseline="30000" dirty="0"/>
              <a:t>2</a:t>
            </a:r>
            <a:r>
              <a:rPr lang="fr-FR" sz="4400" b="1" dirty="0"/>
              <a:t>, </a:t>
            </a:r>
            <a:r>
              <a:rPr lang="fr-FR" sz="4400" b="1"/>
              <a:t>Martin Norgaard</a:t>
            </a:r>
            <a:r>
              <a:rPr lang="fr-FR" sz="4400" b="1" baseline="30000"/>
              <a:t>2,3</a:t>
            </a:r>
            <a:r>
              <a:rPr lang="fr-FR" sz="4400" b="1"/>
              <a:t>, </a:t>
            </a:r>
            <a:r>
              <a:rPr lang="fr-FR" sz="4400" b="1" dirty="0"/>
              <a:t>Granville J. Matheson</a:t>
            </a:r>
            <a:r>
              <a:rPr lang="fr-FR" sz="4400" b="1" baseline="30000" dirty="0"/>
              <a:t>4,5</a:t>
            </a:r>
            <a:r>
              <a:rPr lang="fr-FR" sz="4400" b="1" dirty="0"/>
              <a:t>, </a:t>
            </a:r>
            <a:r>
              <a:rPr lang="en-GB" sz="4400" b="1" dirty="0"/>
              <a:t>Paul Wighton</a:t>
            </a:r>
            <a:r>
              <a:rPr lang="en-GB" sz="4400" b="1" baseline="30000" dirty="0"/>
              <a:t>6</a:t>
            </a:r>
            <a:r>
              <a:rPr lang="en-GB" sz="4400" b="1" dirty="0"/>
              <a:t>, </a:t>
            </a:r>
            <a:r>
              <a:rPr lang="fr-FR" sz="4400" b="1" dirty="0"/>
              <a:t>Adam G. Thomas</a:t>
            </a:r>
            <a:r>
              <a:rPr lang="fr-FR" sz="4400" b="1" baseline="30000" dirty="0"/>
              <a:t>2</a:t>
            </a:r>
            <a:r>
              <a:rPr lang="fr-FR" sz="4400" b="1" dirty="0"/>
              <a:t>, Gabriel Gonzalez-Escamilla</a:t>
            </a:r>
            <a:r>
              <a:rPr lang="fr-FR" sz="4400" b="1" baseline="30000" dirty="0"/>
              <a:t>7</a:t>
            </a:r>
            <a:r>
              <a:rPr lang="fr-FR" sz="4400" b="1" dirty="0"/>
              <a:t>, Cyrus Eierud</a:t>
            </a:r>
            <a:r>
              <a:rPr lang="fr-FR" sz="4400" b="1" baseline="30000" dirty="0"/>
              <a:t>8</a:t>
            </a:r>
            <a:r>
              <a:rPr lang="fr-FR" sz="4400" b="1" dirty="0"/>
              <a:t>, Murat Bilgel</a:t>
            </a:r>
            <a:r>
              <a:rPr lang="fr-FR" sz="4400" b="1" baseline="30000" dirty="0"/>
              <a:t>9</a:t>
            </a:r>
            <a:r>
              <a:rPr lang="fr-FR" sz="4400" b="1" dirty="0"/>
              <a:t>, </a:t>
            </a:r>
            <a:r>
              <a:rPr lang="fr-FR" sz="4400" b="1" dirty="0" err="1"/>
              <a:t>Eric</a:t>
            </a:r>
            <a:r>
              <a:rPr lang="fr-FR" sz="4400" b="1" dirty="0"/>
              <a:t> Ceballos</a:t>
            </a:r>
            <a:r>
              <a:rPr lang="fr-FR" sz="4400" b="1" baseline="30000" dirty="0"/>
              <a:t>10</a:t>
            </a:r>
            <a:r>
              <a:rPr lang="fr-FR" sz="4400" b="1" dirty="0"/>
              <a:t>, Claus Svarer</a:t>
            </a:r>
            <a:r>
              <a:rPr lang="fr-FR" sz="4400" b="1" baseline="30000" dirty="0"/>
              <a:t>1</a:t>
            </a:r>
            <a:r>
              <a:rPr lang="fr-FR" sz="4400" b="1" dirty="0"/>
              <a:t>, Chris Rorden</a:t>
            </a:r>
            <a:r>
              <a:rPr lang="fr-FR" sz="4400" b="1" baseline="30000" dirty="0"/>
              <a:t>11</a:t>
            </a:r>
            <a:r>
              <a:rPr lang="fr-FR" sz="4400" b="1" dirty="0"/>
              <a:t>, Vince Calhun</a:t>
            </a:r>
            <a:r>
              <a:rPr lang="fr-FR" sz="4400" b="1" baseline="30000" dirty="0"/>
              <a:t>8</a:t>
            </a:r>
            <a:r>
              <a:rPr lang="fr-FR" sz="4400" b="1" dirty="0"/>
              <a:t>, </a:t>
            </a:r>
            <a:r>
              <a:rPr lang="en-GB" sz="4400" b="1" dirty="0"/>
              <a:t>Douglas Greeve</a:t>
            </a:r>
            <a:r>
              <a:rPr lang="en-GB" sz="4400" b="1" baseline="30000" dirty="0"/>
              <a:t>6</a:t>
            </a:r>
            <a:r>
              <a:rPr lang="en-GB" sz="4400" b="1" dirty="0"/>
              <a:t>, </a:t>
            </a:r>
            <a:r>
              <a:rPr lang="fr-FR" sz="4400" b="1" dirty="0"/>
              <a:t>Russel Poldrack</a:t>
            </a:r>
            <a:r>
              <a:rPr lang="fr-FR" sz="4400" b="1" baseline="30000" dirty="0"/>
              <a:t>12</a:t>
            </a:r>
            <a:r>
              <a:rPr lang="fr-FR" sz="4400" b="1" dirty="0"/>
              <a:t>, Melanie Ganz</a:t>
            </a:r>
            <a:r>
              <a:rPr lang="fr-FR" sz="4400" b="1" baseline="30000" dirty="0"/>
              <a:t>1,3</a:t>
            </a:r>
            <a:r>
              <a:rPr lang="fr-FR" sz="4400" b="1" dirty="0"/>
              <a:t>, Robert B. Innis</a:t>
            </a:r>
            <a:r>
              <a:rPr lang="fr-FR" sz="4400" b="1" baseline="30000" dirty="0"/>
              <a:t>2</a:t>
            </a:r>
            <a:r>
              <a:rPr lang="fr-FR" sz="4400" b="1" dirty="0"/>
              <a:t> &amp; Gitte M. Knudsen</a:t>
            </a:r>
            <a:r>
              <a:rPr lang="fr-FR" sz="4400" b="1" baseline="30000" dirty="0"/>
              <a:t>1</a:t>
            </a:r>
            <a:endParaRPr lang="fr-FR" sz="4400" b="1" dirty="0"/>
          </a:p>
          <a:p>
            <a:endParaRPr lang="fr-FR" sz="4400" dirty="0"/>
          </a:p>
          <a:p>
            <a:r>
              <a:rPr lang="fr-FR" sz="4400" baseline="30000" dirty="0"/>
              <a:t>1</a:t>
            </a:r>
            <a:r>
              <a:rPr lang="fr-FR" sz="4400" dirty="0"/>
              <a:t> </a:t>
            </a:r>
            <a:r>
              <a:rPr lang="fr-FR" sz="4400" dirty="0" err="1"/>
              <a:t>Neurobiology</a:t>
            </a:r>
            <a:r>
              <a:rPr lang="fr-FR" sz="4400" dirty="0"/>
              <a:t> Research Unit, </a:t>
            </a:r>
            <a:r>
              <a:rPr lang="fr-FR" sz="4400" dirty="0" err="1"/>
              <a:t>Copenhagen</a:t>
            </a:r>
            <a:r>
              <a:rPr lang="fr-FR" sz="4400" dirty="0"/>
              <a:t>, </a:t>
            </a:r>
            <a:r>
              <a:rPr lang="fr-FR" sz="4400" dirty="0" err="1"/>
              <a:t>Denmark</a:t>
            </a:r>
            <a:r>
              <a:rPr lang="fr-FR" sz="4400" dirty="0"/>
              <a:t> </a:t>
            </a:r>
            <a:r>
              <a:rPr lang="fr-FR" sz="4400" baseline="30000" dirty="0"/>
              <a:t>2</a:t>
            </a:r>
            <a:r>
              <a:rPr lang="fr-FR" sz="4400" dirty="0"/>
              <a:t> NIH, Bethesda, USA </a:t>
            </a:r>
            <a:r>
              <a:rPr lang="fr-FR" sz="4400" baseline="30000" dirty="0"/>
              <a:t>3</a:t>
            </a:r>
            <a:r>
              <a:rPr lang="fr-FR" sz="4400" dirty="0"/>
              <a:t> Dpt of Computer Science, </a:t>
            </a:r>
            <a:r>
              <a:rPr lang="fr-FR" sz="4400" dirty="0" err="1"/>
              <a:t>University</a:t>
            </a:r>
            <a:r>
              <a:rPr lang="fr-FR" sz="4400" dirty="0"/>
              <a:t> of </a:t>
            </a:r>
            <a:r>
              <a:rPr lang="fr-FR" sz="4400" dirty="0" err="1"/>
              <a:t>Copenhagen</a:t>
            </a:r>
            <a:r>
              <a:rPr lang="fr-FR" sz="4400" dirty="0"/>
              <a:t> </a:t>
            </a:r>
            <a:r>
              <a:rPr lang="fr-FR" sz="4400" baseline="30000" dirty="0"/>
              <a:t>4</a:t>
            </a:r>
            <a:r>
              <a:rPr lang="fr-FR" sz="4400" dirty="0"/>
              <a:t> Dpt of Clinical Neuroscience, </a:t>
            </a:r>
            <a:r>
              <a:rPr lang="fr-FR" sz="4400" dirty="0" err="1"/>
              <a:t>Karolinska</a:t>
            </a:r>
            <a:r>
              <a:rPr lang="fr-FR" sz="4400" dirty="0"/>
              <a:t> </a:t>
            </a:r>
            <a:r>
              <a:rPr lang="fr-FR" sz="4400" dirty="0" err="1"/>
              <a:t>Institutet</a:t>
            </a:r>
            <a:r>
              <a:rPr lang="fr-FR" sz="4400" dirty="0"/>
              <a:t>, Stockholm, </a:t>
            </a:r>
            <a:r>
              <a:rPr lang="fr-FR" sz="4400" dirty="0" err="1"/>
              <a:t>Sweden</a:t>
            </a:r>
            <a:r>
              <a:rPr lang="fr-FR" sz="4400" dirty="0"/>
              <a:t> </a:t>
            </a:r>
            <a:r>
              <a:rPr lang="fr-FR" sz="4400" baseline="30000" dirty="0"/>
              <a:t>5</a:t>
            </a:r>
            <a:r>
              <a:rPr lang="fr-FR" sz="4400" dirty="0"/>
              <a:t> </a:t>
            </a:r>
            <a:r>
              <a:rPr lang="fr-FR" sz="4400" dirty="0" err="1"/>
              <a:t>Mailman</a:t>
            </a:r>
            <a:r>
              <a:rPr lang="fr-FR" sz="4400" dirty="0"/>
              <a:t> </a:t>
            </a:r>
            <a:r>
              <a:rPr lang="fr-FR" sz="4400" dirty="0" err="1"/>
              <a:t>school</a:t>
            </a:r>
            <a:r>
              <a:rPr lang="fr-FR" sz="4400" dirty="0"/>
              <a:t> of Public </a:t>
            </a:r>
            <a:r>
              <a:rPr lang="fr-FR" sz="4400" dirty="0" err="1"/>
              <a:t>Health</a:t>
            </a:r>
            <a:r>
              <a:rPr lang="fr-FR" sz="4400" dirty="0"/>
              <a:t>, Columbia </a:t>
            </a:r>
            <a:r>
              <a:rPr lang="fr-FR" sz="4400" dirty="0" err="1"/>
              <a:t>University</a:t>
            </a:r>
            <a:r>
              <a:rPr lang="fr-FR" sz="4400" dirty="0"/>
              <a:t>, NY, USA </a:t>
            </a:r>
            <a:r>
              <a:rPr lang="fr-FR" sz="4400" baseline="30000" dirty="0"/>
              <a:t>6</a:t>
            </a:r>
            <a:r>
              <a:rPr lang="fr-FR" sz="4400" dirty="0"/>
              <a:t> </a:t>
            </a:r>
            <a:r>
              <a:rPr lang="fr-FR" sz="4400" dirty="0" err="1"/>
              <a:t>Martinos</a:t>
            </a:r>
            <a:r>
              <a:rPr lang="fr-FR" sz="4400" dirty="0"/>
              <a:t> Centre, MGH, USA  </a:t>
            </a:r>
            <a:r>
              <a:rPr lang="fr-FR" sz="4400" baseline="30000" dirty="0"/>
              <a:t>7</a:t>
            </a:r>
            <a:r>
              <a:rPr lang="fr-FR" sz="4400" dirty="0"/>
              <a:t> </a:t>
            </a:r>
            <a:r>
              <a:rPr lang="fr-FR" sz="4400" dirty="0" err="1"/>
              <a:t>University</a:t>
            </a:r>
            <a:r>
              <a:rPr lang="fr-FR" sz="4400" dirty="0"/>
              <a:t> </a:t>
            </a:r>
            <a:r>
              <a:rPr lang="fr-FR" sz="4400" dirty="0" err="1"/>
              <a:t>Medical</a:t>
            </a:r>
            <a:r>
              <a:rPr lang="fr-FR" sz="4400" dirty="0"/>
              <a:t> Center of the Johannes Gutenberg </a:t>
            </a:r>
            <a:r>
              <a:rPr lang="fr-FR" sz="4400" dirty="0" err="1"/>
              <a:t>University</a:t>
            </a:r>
            <a:r>
              <a:rPr lang="fr-FR" sz="4400" dirty="0"/>
              <a:t> Mainz, Germany </a:t>
            </a:r>
            <a:r>
              <a:rPr lang="fr-FR" sz="4400" baseline="30000" dirty="0"/>
              <a:t>8</a:t>
            </a:r>
            <a:r>
              <a:rPr lang="fr-FR" sz="4400" dirty="0"/>
              <a:t> </a:t>
            </a:r>
            <a:r>
              <a:rPr lang="fr-FR" sz="4400" dirty="0" err="1"/>
              <a:t>TReNDS</a:t>
            </a:r>
            <a:r>
              <a:rPr lang="fr-FR" sz="4400" dirty="0"/>
              <a:t> Center, Georgia State </a:t>
            </a:r>
            <a:r>
              <a:rPr lang="fr-FR" sz="4400" dirty="0" err="1"/>
              <a:t>University</a:t>
            </a:r>
            <a:r>
              <a:rPr lang="fr-FR" sz="4400" dirty="0"/>
              <a:t>, Atlanta, USA </a:t>
            </a:r>
            <a:r>
              <a:rPr lang="fr-FR" sz="4400" baseline="30000" dirty="0"/>
              <a:t>9</a:t>
            </a:r>
            <a:r>
              <a:rPr lang="fr-FR" sz="4400" dirty="0"/>
              <a:t> National Institute on </a:t>
            </a:r>
            <a:r>
              <a:rPr lang="fr-FR" sz="4400" dirty="0" err="1"/>
              <a:t>Aging</a:t>
            </a:r>
            <a:r>
              <a:rPr lang="fr-FR" sz="4400" dirty="0"/>
              <a:t> </a:t>
            </a:r>
            <a:r>
              <a:rPr lang="fr-FR" sz="4400" dirty="0" err="1"/>
              <a:t>Intramural</a:t>
            </a:r>
            <a:r>
              <a:rPr lang="fr-FR" sz="4400" dirty="0"/>
              <a:t> Research Program, Baltimore, USA </a:t>
            </a:r>
            <a:r>
              <a:rPr lang="fr-FR" sz="4400" baseline="30000" dirty="0"/>
              <a:t>10</a:t>
            </a:r>
            <a:r>
              <a:rPr lang="fr-FR" sz="4400" dirty="0"/>
              <a:t> McGill </a:t>
            </a:r>
            <a:r>
              <a:rPr lang="fr-FR" sz="4400" dirty="0" err="1"/>
              <a:t>University</a:t>
            </a:r>
            <a:r>
              <a:rPr lang="fr-FR" sz="4400" dirty="0"/>
              <a:t>, Canada </a:t>
            </a:r>
            <a:r>
              <a:rPr lang="fr-FR" sz="4400" baseline="30000" dirty="0"/>
              <a:t>11</a:t>
            </a:r>
            <a:r>
              <a:rPr lang="fr-FR" sz="4400" dirty="0"/>
              <a:t> Dpt of Psychology, </a:t>
            </a:r>
            <a:r>
              <a:rPr lang="fr-FR" sz="4400" dirty="0" err="1"/>
              <a:t>University</a:t>
            </a:r>
            <a:r>
              <a:rPr lang="fr-FR" sz="4400" dirty="0"/>
              <a:t> of South Carolina, USA </a:t>
            </a:r>
            <a:r>
              <a:rPr lang="fr-FR" sz="4400" baseline="30000" dirty="0"/>
              <a:t>12</a:t>
            </a:r>
            <a:r>
              <a:rPr lang="fr-FR" sz="4400" dirty="0"/>
              <a:t> Dpt of Psychology, Stanford </a:t>
            </a:r>
            <a:r>
              <a:rPr lang="fr-FR" sz="4400" dirty="0" err="1"/>
              <a:t>University</a:t>
            </a:r>
            <a:r>
              <a:rPr lang="fr-FR" sz="4400" dirty="0"/>
              <a:t>, USA.</a:t>
            </a:r>
            <a:endParaRPr lang="en-DK" sz="4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A6251-EBDF-D1FD-9FF7-BEAED66AE42F}"/>
              </a:ext>
            </a:extLst>
          </p:cNvPr>
          <p:cNvSpPr txBox="1"/>
          <p:nvPr/>
        </p:nvSpPr>
        <p:spPr>
          <a:xfrm>
            <a:off x="1532699" y="11816991"/>
            <a:ext cx="272425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b="1" u="sng" dirty="0"/>
              <a:t>Background</a:t>
            </a:r>
            <a:r>
              <a:rPr lang="en-GB" sz="4800" dirty="0"/>
              <a:t>: Reproducibility is a cornerstone of science, and one factor contributing to improving reproducibility is openness, from raw data to publication. </a:t>
            </a:r>
            <a:r>
              <a:rPr lang="en-GB" sz="4800" dirty="0" err="1"/>
              <a:t>OpenNeuroPET</a:t>
            </a:r>
            <a:r>
              <a:rPr lang="en-GB" sz="4800" dirty="0"/>
              <a:t> is a project primarily driven by NIMH (Prof Innis) and the NRU (Prof Knudsen), assembling a team of experts in PET analyses and data science, providing a set of tools and solutions to take brain PET at the forefront of open neuroimaging.</a:t>
            </a:r>
            <a:endParaRPr lang="en-DK" sz="4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D1B682-097B-DFBC-3A13-F63EE456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377" y="17033625"/>
            <a:ext cx="5721827" cy="24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grey and blue logo&#10;&#10;Description automatically generated">
            <a:extLst>
              <a:ext uri="{FF2B5EF4-FFF2-40B4-BE49-F238E27FC236}">
                <a16:creationId xmlns:a16="http://schemas.microsoft.com/office/drawing/2014/main" id="{45E508C7-2FC0-4B72-7F18-EDF758BF0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847" y="37908998"/>
            <a:ext cx="3562350" cy="3133725"/>
          </a:xfrm>
          <a:prstGeom prst="rect">
            <a:avLst/>
          </a:prstGeom>
        </p:spPr>
      </p:pic>
      <p:pic>
        <p:nvPicPr>
          <p:cNvPr id="36" name="Picture 35" descr="A colorful cube with text&#10;&#10;Description automatically generated">
            <a:extLst>
              <a:ext uri="{FF2B5EF4-FFF2-40B4-BE49-F238E27FC236}">
                <a16:creationId xmlns:a16="http://schemas.microsoft.com/office/drawing/2014/main" id="{EE475997-6B44-FF28-F104-B95FF0BB5D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881" y="17377261"/>
            <a:ext cx="4638159" cy="6067710"/>
          </a:xfrm>
          <a:prstGeom prst="rect">
            <a:avLst/>
          </a:prstGeom>
        </p:spPr>
      </p:pic>
      <p:pic>
        <p:nvPicPr>
          <p:cNvPr id="40" name="Picture 39" descr="A colorful brain with light coming out of it&#10;&#10;Description automatically generated with medium confidence">
            <a:extLst>
              <a:ext uri="{FF2B5EF4-FFF2-40B4-BE49-F238E27FC236}">
                <a16:creationId xmlns:a16="http://schemas.microsoft.com/office/drawing/2014/main" id="{E4F88704-40DF-C556-58B2-EBDD627EA6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834" y="20205549"/>
            <a:ext cx="5484020" cy="31337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F8E2AD6-0126-BD00-EB2C-9A484E3FAFCD}"/>
              </a:ext>
            </a:extLst>
          </p:cNvPr>
          <p:cNvSpPr txBox="1"/>
          <p:nvPr/>
        </p:nvSpPr>
        <p:spPr>
          <a:xfrm>
            <a:off x="21273090" y="36264419"/>
            <a:ext cx="2421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u="sng" dirty="0"/>
              <a:t>Funding</a:t>
            </a:r>
            <a:endParaRPr lang="en-DK" sz="4800" b="1" u="sn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9009E1-BA4E-FBFC-03DB-62F13AFD11D0}"/>
              </a:ext>
            </a:extLst>
          </p:cNvPr>
          <p:cNvSpPr txBox="1"/>
          <p:nvPr/>
        </p:nvSpPr>
        <p:spPr>
          <a:xfrm>
            <a:off x="3310699" y="21278198"/>
            <a:ext cx="100322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u="sng" dirty="0"/>
              <a:t>Data Sharing</a:t>
            </a:r>
          </a:p>
          <a:p>
            <a:pPr marL="685800" indent="-685800">
              <a:buFontTx/>
              <a:buChar char="-"/>
            </a:pPr>
            <a:r>
              <a:rPr lang="da-DK" sz="4800" dirty="0"/>
              <a:t>Openly with OpenNeuro</a:t>
            </a:r>
          </a:p>
          <a:p>
            <a:pPr marL="685800" indent="-685800">
              <a:buFontTx/>
              <a:buChar char="-"/>
            </a:pPr>
            <a:r>
              <a:rPr lang="da-DK" sz="4800" dirty="0"/>
              <a:t>Publicly with PublicNeuro</a:t>
            </a:r>
          </a:p>
          <a:p>
            <a:r>
              <a:rPr lang="da-DK" sz="4800" dirty="0"/>
              <a:t>      (open meta but controlled access)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BFBDB-BEA7-E57A-E477-0BF6C7D52E72}"/>
              </a:ext>
            </a:extLst>
          </p:cNvPr>
          <p:cNvSpPr txBox="1"/>
          <p:nvPr/>
        </p:nvSpPr>
        <p:spPr>
          <a:xfrm>
            <a:off x="1685099" y="17236825"/>
            <a:ext cx="14044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u="sng" dirty="0"/>
              <a:t>Data Standard</a:t>
            </a:r>
          </a:p>
          <a:p>
            <a:pPr marL="685800" indent="-685800">
              <a:buFontTx/>
              <a:buChar char="-"/>
            </a:pPr>
            <a:r>
              <a:rPr lang="da-DK" sz="4800" dirty="0"/>
              <a:t>BIDS specification (raw and derivatives)</a:t>
            </a:r>
          </a:p>
          <a:p>
            <a:pPr marL="685800" indent="-685800">
              <a:buFontTx/>
              <a:buChar char="-"/>
            </a:pPr>
            <a:r>
              <a:rPr lang="da-DK" sz="4800" dirty="0"/>
              <a:t>PET2BIDS (conversion tool) </a:t>
            </a:r>
            <a:r>
              <a:rPr lang="da-DK" sz="4800" dirty="0">
                <a:hlinkClick r:id="rId8"/>
              </a:rPr>
              <a:t>https://github.com/openneuropet/PET2BIDS</a:t>
            </a:r>
            <a:endParaRPr lang="da-DK" sz="4800" dirty="0"/>
          </a:p>
          <a:p>
            <a:pPr marL="685800" indent="-685800">
              <a:buFontTx/>
              <a:buChar char="-"/>
            </a:pPr>
            <a:r>
              <a:rPr lang="da-DK" sz="4800" dirty="0"/>
              <a:t>Reporting and publication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063DE7-5549-B19E-B463-F2A42BB183C6}"/>
              </a:ext>
            </a:extLst>
          </p:cNvPr>
          <p:cNvSpPr txBox="1"/>
          <p:nvPr/>
        </p:nvSpPr>
        <p:spPr>
          <a:xfrm>
            <a:off x="16800345" y="23383416"/>
            <a:ext cx="60515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4400" dirty="0">
                <a:hlinkClick r:id="rId9"/>
              </a:rPr>
              <a:t>https://publicneuro.eu</a:t>
            </a:r>
            <a:endParaRPr lang="en-DK" sz="4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A0C14B-DD66-F92A-FC66-47CDA42DC671}"/>
              </a:ext>
            </a:extLst>
          </p:cNvPr>
          <p:cNvSpPr txBox="1"/>
          <p:nvPr/>
        </p:nvSpPr>
        <p:spPr>
          <a:xfrm>
            <a:off x="22947557" y="23444971"/>
            <a:ext cx="53369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4000" dirty="0">
                <a:hlinkClick r:id="rId10"/>
              </a:rPr>
              <a:t>https://openneuro.org</a:t>
            </a:r>
            <a:endParaRPr lang="da-DK" sz="4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C8E4FA-3CEB-F3C5-C6B0-E828CCF4BE46}"/>
              </a:ext>
            </a:extLst>
          </p:cNvPr>
          <p:cNvSpPr txBox="1"/>
          <p:nvPr/>
        </p:nvSpPr>
        <p:spPr>
          <a:xfrm>
            <a:off x="16560057" y="19194853"/>
            <a:ext cx="5962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3600" dirty="0">
                <a:hlinkClick r:id="rId11"/>
              </a:rPr>
              <a:t>https://bids.neuroimaging.io</a:t>
            </a:r>
            <a:endParaRPr lang="en-DK" sz="3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270F2-6F4A-F64E-E46A-403D8B3CEE5E}"/>
              </a:ext>
            </a:extLst>
          </p:cNvPr>
          <p:cNvSpPr txBox="1"/>
          <p:nvPr/>
        </p:nvSpPr>
        <p:spPr>
          <a:xfrm>
            <a:off x="1591065" y="25842715"/>
            <a:ext cx="265426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u="sng" dirty="0"/>
              <a:t>Data Worklfows</a:t>
            </a:r>
          </a:p>
          <a:p>
            <a:pPr marL="685800" indent="-685800">
              <a:buFontTx/>
              <a:buChar char="-"/>
            </a:pPr>
            <a:r>
              <a:rPr lang="da-DK" sz="4800" dirty="0"/>
              <a:t>PETPrep+PETSurfer</a:t>
            </a:r>
          </a:p>
          <a:p>
            <a:pPr marL="685800" indent="-685800">
              <a:buFontTx/>
              <a:buChar char="-"/>
            </a:pPr>
            <a:r>
              <a:rPr lang="da-DK" sz="4800" dirty="0"/>
              <a:t>PETPrep+PETICA</a:t>
            </a:r>
          </a:p>
          <a:p>
            <a:pPr marL="685800" indent="-685800">
              <a:buFontTx/>
              <a:buChar char="-"/>
            </a:pPr>
            <a:r>
              <a:rPr lang="da-DK" sz="4800" dirty="0"/>
              <a:t>Bloodstream + kinfitR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BF5692-292E-9CCA-48C8-E8F89172BFF1}"/>
              </a:ext>
            </a:extLst>
          </p:cNvPr>
          <p:cNvSpPr txBox="1"/>
          <p:nvPr/>
        </p:nvSpPr>
        <p:spPr>
          <a:xfrm>
            <a:off x="1159170" y="36264419"/>
            <a:ext cx="717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u="sng" dirty="0"/>
              <a:t>Molecular Atlasing</a:t>
            </a:r>
          </a:p>
          <a:p>
            <a:pPr marL="685800" indent="-685800">
              <a:buFontTx/>
              <a:buChar char="-"/>
            </a:pPr>
            <a:r>
              <a:rPr lang="da-DK" sz="4800" dirty="0"/>
              <a:t>Build and share atlases</a:t>
            </a:r>
          </a:p>
        </p:txBody>
      </p:sp>
      <p:pic>
        <p:nvPicPr>
          <p:cNvPr id="53" name="Picture 52" descr="A close-up of a brain scan&#10;&#10;Description automatically generated">
            <a:extLst>
              <a:ext uri="{FF2B5EF4-FFF2-40B4-BE49-F238E27FC236}">
                <a16:creationId xmlns:a16="http://schemas.microsoft.com/office/drawing/2014/main" id="{2F5DBC77-E097-58F0-8CC8-A65274D855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00" y="38168193"/>
            <a:ext cx="6135037" cy="2874529"/>
          </a:xfrm>
          <a:prstGeom prst="rect">
            <a:avLst/>
          </a:prstGeom>
        </p:spPr>
      </p:pic>
      <p:pic>
        <p:nvPicPr>
          <p:cNvPr id="55" name="Picture 54" descr="A close-up of a brain&#10;&#10;Description automatically generated">
            <a:extLst>
              <a:ext uri="{FF2B5EF4-FFF2-40B4-BE49-F238E27FC236}">
                <a16:creationId xmlns:a16="http://schemas.microsoft.com/office/drawing/2014/main" id="{1D22AD4C-7CC2-9B23-4834-1B57B277E2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26" y="38208954"/>
            <a:ext cx="5329419" cy="2874529"/>
          </a:xfrm>
          <a:prstGeom prst="rect">
            <a:avLst/>
          </a:prstGeom>
        </p:spPr>
      </p:pic>
      <p:pic>
        <p:nvPicPr>
          <p:cNvPr id="1050" name="Picture 104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185D19A-B98F-9E14-588B-A31660782E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44" y="30223566"/>
            <a:ext cx="7620000" cy="4524375"/>
          </a:xfrm>
          <a:prstGeom prst="rect">
            <a:avLst/>
          </a:prstGeom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96233FF7-F137-B636-3632-22FC201A46AC}"/>
              </a:ext>
            </a:extLst>
          </p:cNvPr>
          <p:cNvSpPr txBox="1"/>
          <p:nvPr/>
        </p:nvSpPr>
        <p:spPr>
          <a:xfrm>
            <a:off x="3675353" y="29235492"/>
            <a:ext cx="5032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800" b="1" dirty="0">
                <a:hlinkClick r:id="rId15"/>
              </a:rPr>
              <a:t>GIFT ICA Toolbox </a:t>
            </a:r>
            <a:r>
              <a:rPr lang="da-DK" sz="2800" b="1" dirty="0"/>
              <a:t>for PET </a:t>
            </a:r>
          </a:p>
          <a:p>
            <a:pPr algn="ctr"/>
            <a:r>
              <a:rPr lang="da-DK" sz="2800" b="1" dirty="0"/>
              <a:t>with dedicated PET templates</a:t>
            </a:r>
            <a:endParaRPr lang="en-DK" sz="2800" b="1" dirty="0"/>
          </a:p>
        </p:txBody>
      </p:sp>
    </p:spTree>
    <p:extLst>
      <p:ext uri="{BB962C8B-B14F-4D97-AF65-F5344CB8AC3E}">
        <p14:creationId xmlns:p14="http://schemas.microsoft.com/office/powerpoint/2010/main" val="37874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353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Cyril Pernet</dc:creator>
  <cp:lastModifiedBy>Cyril Pernet</cp:lastModifiedBy>
  <cp:revision>13</cp:revision>
  <dcterms:created xsi:type="dcterms:W3CDTF">2024-03-07T15:45:59Z</dcterms:created>
  <dcterms:modified xsi:type="dcterms:W3CDTF">2024-11-04T19:01:14Z</dcterms:modified>
</cp:coreProperties>
</file>