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74" r:id="rId6"/>
    <p:sldId id="273"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5" r:id="rId20"/>
    <p:sldId id="276" r:id="rId21"/>
    <p:sldId id="277"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1633"/>
  </p:normalViewPr>
  <p:slideViewPr>
    <p:cSldViewPr snapToGrid="0" snapToObjects="1">
      <p:cViewPr varScale="1">
        <p:scale>
          <a:sx n="103" d="100"/>
          <a:sy n="103" d="100"/>
        </p:scale>
        <p:origin x="1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4866C7-6257-D44D-BA6E-E18EBB266BA6}" type="datetimeFigureOut">
              <a:rPr kumimoji="1" lang="zh-TW" altLang="en-US" smtClean="0"/>
              <a:t>2020/12/6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7AD8A-A50B-D949-986B-2C4C705A8974}" type="slidenum">
              <a:rPr kumimoji="1" lang="zh-TW" altLang="en-US" smtClean="0"/>
              <a:t>‹#›</a:t>
            </a:fld>
            <a:endParaRPr kumimoji="1" lang="zh-TW" altLang="en-US"/>
          </a:p>
        </p:txBody>
      </p:sp>
    </p:spTree>
    <p:extLst>
      <p:ext uri="{BB962C8B-B14F-4D97-AF65-F5344CB8AC3E}">
        <p14:creationId xmlns:p14="http://schemas.microsoft.com/office/powerpoint/2010/main" val="65792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a:t>
            </a:fld>
            <a:endParaRPr kumimoji="1" lang="zh-TW" altLang="en-US"/>
          </a:p>
        </p:txBody>
      </p:sp>
    </p:spTree>
    <p:extLst>
      <p:ext uri="{BB962C8B-B14F-4D97-AF65-F5344CB8AC3E}">
        <p14:creationId xmlns:p14="http://schemas.microsoft.com/office/powerpoint/2010/main" val="3310992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上述的訓練並不能保證編碼器學習出的表徵</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不帶有語者相關資訊，這件事 很有可能降低語音轉換的成效。 因此這個階段的訓練引入了一個輔助分類器作 為</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的規範化</a:t>
            </a:r>
            <a:r>
              <a:rPr lang="en-US" altLang="zh-TW" sz="1200" kern="1200" dirty="0">
                <a:solidFill>
                  <a:schemeClr val="tx1"/>
                </a:solidFill>
                <a:effectLst/>
                <a:latin typeface="+mn-lt"/>
                <a:ea typeface="+mn-ea"/>
                <a:cs typeface="+mn-cs"/>
              </a:rPr>
              <a:t>(Regularization)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透過編碼器與輔助分類器之間 的對抗式學習，編碼器會逐漸學出無語者資訊的表徵，模型就必須從解碼器的語 者嵌入向量</a:t>
            </a:r>
            <a:r>
              <a:rPr lang="en-US" altLang="zh-TW" sz="1200" kern="1200" dirty="0">
                <a:solidFill>
                  <a:schemeClr val="tx1"/>
                </a:solidFill>
                <a:effectLst/>
                <a:latin typeface="+mn-lt"/>
                <a:ea typeface="+mn-ea"/>
                <a:cs typeface="+mn-cs"/>
              </a:rPr>
              <a:t>(Speaker Embedding)</a:t>
            </a:r>
            <a:r>
              <a:rPr lang="zh-TW" altLang="en-US" sz="1200" kern="1200" dirty="0">
                <a:solidFill>
                  <a:schemeClr val="tx1"/>
                </a:solidFill>
                <a:effectLst/>
                <a:latin typeface="+mn-lt"/>
                <a:ea typeface="+mn-ea"/>
                <a:cs typeface="+mn-cs"/>
              </a:rPr>
              <a:t>中去獲取語者相關資訊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15</a:t>
            </a:fld>
            <a:endParaRPr kumimoji="1" lang="zh-TW" altLang="en-US"/>
          </a:p>
        </p:txBody>
      </p:sp>
    </p:spTree>
    <p:extLst>
      <p:ext uri="{BB962C8B-B14F-4D97-AF65-F5344CB8AC3E}">
        <p14:creationId xmlns:p14="http://schemas.microsoft.com/office/powerpoint/2010/main" val="1651155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經過上述訓練之後，模型能一定程度上做到語音轉換。 然而使用自編碼減損函數 如均方差或均絕對差的語音轉換模型，常會有過度平滑的問題，造成生成的語音 模糊或是類似人造聲。 這是源自於自編碼減損函數的特性，模型會傾向於生成目 標的平均值。 </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另一方面，前二階段的訓練並沒有保證改變語者 編號</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時會產生什麼結果，這件事會造成訓練與推論階段的不一致，可能會使轉換 的結果不好，如圖 </a:t>
            </a:r>
            <a:r>
              <a:rPr lang="en-US" altLang="zh-TW" sz="1200" kern="1200" dirty="0">
                <a:solidFill>
                  <a:schemeClr val="tx1"/>
                </a:solidFill>
                <a:effectLst/>
                <a:latin typeface="+mn-lt"/>
                <a:ea typeface="+mn-ea"/>
                <a:cs typeface="+mn-cs"/>
              </a:rPr>
              <a:t>3.6</a:t>
            </a:r>
            <a:r>
              <a:rPr lang="zh-TW" altLang="en-US" sz="1200" kern="1200" dirty="0">
                <a:solidFill>
                  <a:schemeClr val="tx1"/>
                </a:solidFill>
                <a:effectLst/>
                <a:latin typeface="+mn-lt"/>
                <a:ea typeface="+mn-ea"/>
                <a:cs typeface="+mn-cs"/>
              </a:rPr>
              <a:t>所示。 因此在這個階段的訓練，我們會引入輔助分類器的 生成對抗網路，來解決上述的問題 </a:t>
            </a:r>
            <a:endParaRPr lang="zh-TW" altLang="en-US" dirty="0"/>
          </a:p>
          <a:p>
            <a:endParaRPr kumimoji="1"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因此我們提出將解碼器與生 成器去連結學習的作法，大幅地使模型的學習變得穩定 </a:t>
            </a:r>
            <a:r>
              <a:rPr lang="en-US" altLang="zh-TW" sz="1200" kern="1200" dirty="0">
                <a:solidFill>
                  <a:schemeClr val="tx1"/>
                </a:solidFill>
                <a:effectLst/>
                <a:latin typeface="+mn-lt"/>
                <a:ea typeface="+mn-ea"/>
                <a:cs typeface="+mn-cs"/>
              </a:rPr>
              <a:t>[49]</a:t>
            </a:r>
            <a:r>
              <a:rPr lang="zh-TW" altLang="en-US" sz="1200" kern="1200" dirty="0">
                <a:solidFill>
                  <a:schemeClr val="tx1"/>
                </a:solidFill>
                <a:effectLst/>
                <a:latin typeface="+mn-lt"/>
                <a:ea typeface="+mn-ea"/>
                <a:cs typeface="+mn-cs"/>
              </a:rPr>
              <a:t>。 在這個階段，編碼 器和解碼器的參數將會固定，並且訓練一個平行於解碼器的生成器。 生成器的輸 入為編碼器的輸出</a:t>
            </a:r>
            <a:r>
              <a:rPr lang="en-US" altLang="zh-TW" sz="1200" kern="1200" dirty="0">
                <a:solidFill>
                  <a:schemeClr val="tx1"/>
                </a:solidFill>
                <a:effectLst/>
                <a:latin typeface="+mn-lt"/>
                <a:ea typeface="+mn-ea"/>
                <a:cs typeface="+mn-cs"/>
              </a:rPr>
              <a:t>enc(x)</a:t>
            </a:r>
            <a:r>
              <a:rPr lang="zh-TW" altLang="en-US" sz="1200" kern="1200" dirty="0">
                <a:solidFill>
                  <a:schemeClr val="tx1"/>
                </a:solidFill>
                <a:effectLst/>
                <a:latin typeface="+mn-lt"/>
                <a:ea typeface="+mn-ea"/>
                <a:cs typeface="+mn-cs"/>
              </a:rPr>
              <a:t>和一個語者編號向量</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。這部份與解碼器是相同的。 同 時，生成器的輸出將會作為殘差訊號用來個別元素相加</a:t>
            </a:r>
            <a:r>
              <a:rPr lang="en-US" altLang="zh-TW" sz="1200" kern="1200" dirty="0">
                <a:solidFill>
                  <a:schemeClr val="tx1"/>
                </a:solidFill>
                <a:effectLst/>
                <a:latin typeface="+mn-lt"/>
                <a:ea typeface="+mn-ea"/>
                <a:cs typeface="+mn-cs"/>
              </a:rPr>
              <a:t>(Elementwise Addition)</a:t>
            </a:r>
            <a:r>
              <a:rPr lang="zh-TW" altLang="en-US" sz="1200" kern="1200" dirty="0">
                <a:solidFill>
                  <a:schemeClr val="tx1"/>
                </a:solidFill>
                <a:effectLst/>
                <a:latin typeface="+mn-lt"/>
                <a:ea typeface="+mn-ea"/>
                <a:cs typeface="+mn-cs"/>
              </a:rPr>
              <a:t>到 解碼器的輸出上，這個方式可以視為透過生成器來改進原本解碼器輸出的結果。 </a:t>
            </a:r>
            <a:endParaRPr lang="zh-TW" altLang="en-US" dirty="0"/>
          </a:p>
          <a:p>
            <a:endParaRPr kumimoji="1"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17</a:t>
            </a:fld>
            <a:endParaRPr kumimoji="1" lang="zh-TW" altLang="en-US"/>
          </a:p>
        </p:txBody>
      </p:sp>
    </p:spTree>
    <p:extLst>
      <p:ext uri="{BB962C8B-B14F-4D97-AF65-F5344CB8AC3E}">
        <p14:creationId xmlns:p14="http://schemas.microsoft.com/office/powerpoint/2010/main" val="51613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19</a:t>
            </a:fld>
            <a:endParaRPr kumimoji="1" lang="zh-TW" altLang="en-US"/>
          </a:p>
        </p:txBody>
      </p:sp>
    </p:spTree>
    <p:extLst>
      <p:ext uri="{BB962C8B-B14F-4D97-AF65-F5344CB8AC3E}">
        <p14:creationId xmlns:p14="http://schemas.microsoft.com/office/powerpoint/2010/main" val="331408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a:t>在這邊一樣的可以什麼通常我們一樣是說話者，不一樣的是語音內容</a:t>
            </a: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2</a:t>
            </a:fld>
            <a:endParaRPr kumimoji="1" lang="zh-TW" altLang="en-US"/>
          </a:p>
        </p:txBody>
      </p:sp>
    </p:spTree>
    <p:extLst>
      <p:ext uri="{BB962C8B-B14F-4D97-AF65-F5344CB8AC3E}">
        <p14:creationId xmlns:p14="http://schemas.microsoft.com/office/powerpoint/2010/main" val="43191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a:t>平行語料訓練方法較容易只要建立一個</a:t>
            </a:r>
            <a:r>
              <a:rPr kumimoji="1" lang="en-US" altLang="zh-TW" sz="1200" dirty="0"/>
              <a:t>seq2seq model </a:t>
            </a:r>
            <a:r>
              <a:rPr kumimoji="1" lang="zh-TW" altLang="en-US" sz="1200" dirty="0"/>
              <a:t>即可</a:t>
            </a:r>
          </a:p>
          <a:p>
            <a:r>
              <a:rPr kumimoji="1" lang="zh-TW" altLang="en-US" dirty="0"/>
              <a:t>我們可能會有許多人的聲音 這些聲音可能的內容不同 音色也都不一樣 那我們有沒有可能在這上面進行轉換</a:t>
            </a: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4</a:t>
            </a:fld>
            <a:endParaRPr kumimoji="1" lang="zh-TW" altLang="en-US"/>
          </a:p>
        </p:txBody>
      </p:sp>
    </p:spTree>
    <p:extLst>
      <p:ext uri="{BB962C8B-B14F-4D97-AF65-F5344CB8AC3E}">
        <p14:creationId xmlns:p14="http://schemas.microsoft.com/office/powerpoint/2010/main" val="102992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平行與料那邊加一張投影片</a:t>
            </a:r>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6</a:t>
            </a:fld>
            <a:endParaRPr kumimoji="1" lang="zh-TW" altLang="en-US"/>
          </a:p>
        </p:txBody>
      </p:sp>
    </p:spTree>
    <p:extLst>
      <p:ext uri="{BB962C8B-B14F-4D97-AF65-F5344CB8AC3E}">
        <p14:creationId xmlns:p14="http://schemas.microsoft.com/office/powerpoint/2010/main" val="185076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編碼器會將資料</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壓縮成一個潛在</a:t>
            </a:r>
            <a:r>
              <a:rPr lang="en-US" altLang="zh-TW" sz="1200" kern="1200" dirty="0">
                <a:solidFill>
                  <a:schemeClr val="tx1"/>
                </a:solidFill>
                <a:effectLst/>
                <a:latin typeface="+mn-lt"/>
                <a:ea typeface="+mn-ea"/>
                <a:cs typeface="+mn-cs"/>
              </a:rPr>
              <a:t>feature z</a:t>
            </a:r>
            <a:r>
              <a:rPr lang="zh-TW" altLang="en-US" sz="1200" kern="1200" dirty="0">
                <a:solidFill>
                  <a:schemeClr val="tx1"/>
                </a:solidFill>
                <a:effectLst/>
                <a:latin typeface="+mn-lt"/>
                <a:ea typeface="+mn-ea"/>
                <a:cs typeface="+mn-cs"/>
              </a:rPr>
              <a:t>，鑑別器必須根據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區分這個特徵是來自哪個領域。 而編碼器的訓練目標將會與鑑別器是相反的，以期能使鑑別器區分不出特徵是來自哪個領域。 同時分類器根據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去預測指定目標 </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整體架構如圖 </a:t>
            </a:r>
            <a:r>
              <a:rPr lang="en-US" altLang="zh-TW" sz="1200" kern="1200" dirty="0">
                <a:solidFill>
                  <a:schemeClr val="tx1"/>
                </a:solidFill>
                <a:effectLst/>
                <a:latin typeface="+mn-lt"/>
                <a:ea typeface="+mn-ea"/>
                <a:cs typeface="+mn-cs"/>
              </a:rPr>
              <a:t>2.4</a:t>
            </a:r>
            <a:r>
              <a:rPr lang="zh-TW" altLang="en-US" sz="1200" kern="1200" dirty="0">
                <a:solidFill>
                  <a:schemeClr val="tx1"/>
                </a:solidFill>
                <a:effectLst/>
                <a:latin typeface="+mn-lt"/>
                <a:ea typeface="+mn-ea"/>
                <a:cs typeface="+mn-cs"/>
              </a:rPr>
              <a:t>所示。 以語音辨識為例，領域可以是語 音的語者，編碼器會先將</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壓縮成一個表徵</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，接著這個</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會同時輸入分類器以及鑑 別器。 分類器必須要根據</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去預測是哪個音素，因此</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之中的音素相關資訊將會 被留下</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並且編碼器還必須使鑑別器分辨不出</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是來自哪個語者，因此</a:t>
            </a:r>
            <a:r>
              <a:rPr lang="en-US" altLang="zh-TW" sz="1200" kern="1200" dirty="0">
                <a:solidFill>
                  <a:schemeClr val="tx1"/>
                </a:solidFill>
                <a:effectLst/>
                <a:latin typeface="+mn-lt"/>
                <a:ea typeface="+mn-ea"/>
                <a:cs typeface="+mn-cs"/>
              </a:rPr>
              <a:t>z</a:t>
            </a:r>
            <a:r>
              <a:rPr lang="zh-TW" altLang="en-US" sz="1200" kern="1200" dirty="0">
                <a:solidFill>
                  <a:schemeClr val="tx1"/>
                </a:solidFill>
                <a:effectLst/>
                <a:latin typeface="+mn-lt"/>
                <a:ea typeface="+mn-ea"/>
                <a:cs typeface="+mn-cs"/>
              </a:rPr>
              <a:t>之中的語 者相關資訊將會被去除。 如此一來，我們就能夠得到一個能夠壓縮音素相關資 訊，並且去除語者相關資訊的編碼器了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7</a:t>
            </a:fld>
            <a:endParaRPr kumimoji="1" lang="zh-TW" altLang="en-US"/>
          </a:p>
        </p:txBody>
      </p:sp>
    </p:spTree>
    <p:extLst>
      <p:ext uri="{BB962C8B-B14F-4D97-AF65-F5344CB8AC3E}">
        <p14:creationId xmlns:p14="http://schemas.microsoft.com/office/powerpoint/2010/main" val="7267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編碼器與解碼器結合起來是一個自編碼器的架構。 然而，我們希望模 型中的編碼器生成的語音表徵能夠不含有語者相關資訊，因此使用輔助分類器來 幫助編碼器學習不含語者資訊的表徵。 編碼器和輔助分類器會使用對抗式學習來 訓練。 同時，我們會將語者編號</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也輸入解碼器，由於編碼器學習出的表徵不會 含有語者相關資訊，要能夠還原原有的語音訊號，模型就必須從解碼器中的語者資訊</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如此一來，我們就能夠透過 改變輸入的語者編號來達成語音轉換 </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9</a:t>
            </a:fld>
            <a:endParaRPr kumimoji="1" lang="zh-TW" altLang="en-US"/>
          </a:p>
        </p:txBody>
      </p:sp>
    </p:spTree>
    <p:extLst>
      <p:ext uri="{BB962C8B-B14F-4D97-AF65-F5344CB8AC3E}">
        <p14:creationId xmlns:p14="http://schemas.microsoft.com/office/powerpoint/2010/main" val="2580677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此階段的訓練與自編碼器大致相同，不同點在於解碼器的輸入增加了語者編號 </a:t>
            </a:r>
            <a:endParaRPr lang="zh-TW" altLang="en-US" dirty="0">
              <a:effectLst/>
            </a:endParaRPr>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11</a:t>
            </a:fld>
            <a:endParaRPr kumimoji="1" lang="zh-TW" altLang="en-US"/>
          </a:p>
        </p:txBody>
      </p:sp>
    </p:spTree>
    <p:extLst>
      <p:ext uri="{BB962C8B-B14F-4D97-AF65-F5344CB8AC3E}">
        <p14:creationId xmlns:p14="http://schemas.microsoft.com/office/powerpoint/2010/main" val="1341244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1D conv </a:t>
            </a:r>
            <a:r>
              <a:rPr kumimoji="1" lang="zh-TW" altLang="en-US" dirty="0"/>
              <a:t>掃過聲音訊號得到一排數值</a:t>
            </a:r>
            <a:br>
              <a:rPr kumimoji="1" lang="en-US" altLang="zh-TW" dirty="0"/>
            </a:br>
            <a:r>
              <a:rPr kumimoji="1" lang="zh-TW" altLang="en-US" dirty="0"/>
              <a:t>第一次一排 第二次一排 每一小塊聲音訊號都會變成一個 </a:t>
            </a:r>
            <a:r>
              <a:rPr kumimoji="1" lang="en-US" altLang="zh-TW" dirty="0"/>
              <a:t>vector</a:t>
            </a:r>
            <a:br>
              <a:rPr kumimoji="1" lang="en-US" altLang="zh-TW" dirty="0"/>
            </a:br>
            <a:r>
              <a:rPr kumimoji="1" lang="zh-TW" altLang="en-US" dirty="0"/>
              <a:t>對這些</a:t>
            </a:r>
            <a:r>
              <a:rPr kumimoji="1" lang="en-US" altLang="zh-TW" dirty="0"/>
              <a:t>vector</a:t>
            </a:r>
            <a:r>
              <a:rPr kumimoji="1" lang="zh-TW" altLang="en-US" dirty="0"/>
              <a:t>的同一個</a:t>
            </a:r>
            <a:r>
              <a:rPr kumimoji="1" lang="en-US" altLang="zh-TW" dirty="0"/>
              <a:t>dimension </a:t>
            </a:r>
            <a:r>
              <a:rPr kumimoji="1" lang="zh-TW" altLang="en-US" dirty="0"/>
              <a:t>計算出他的</a:t>
            </a:r>
            <a:r>
              <a:rPr kumimoji="1" lang="en-US" altLang="zh-TW" dirty="0"/>
              <a:t>mean</a:t>
            </a:r>
            <a:r>
              <a:rPr kumimoji="1" lang="zh-TW" altLang="en-US" dirty="0"/>
              <a:t>跟</a:t>
            </a:r>
            <a:r>
              <a:rPr kumimoji="1" lang="en-US" altLang="zh-TW" dirty="0"/>
              <a:t>variance </a:t>
            </a:r>
            <a:r>
              <a:rPr kumimoji="1" lang="zh-TW" altLang="en-US" dirty="0"/>
              <a:t>，然後把</a:t>
            </a:r>
            <a:r>
              <a:rPr kumimoji="1" lang="en-US" altLang="zh-TW" dirty="0"/>
              <a:t>mean</a:t>
            </a:r>
            <a:r>
              <a:rPr kumimoji="1" lang="zh-TW" altLang="en-US" dirty="0"/>
              <a:t>減掉 把</a:t>
            </a:r>
            <a:r>
              <a:rPr kumimoji="1" lang="en-US" altLang="zh-TW" dirty="0"/>
              <a:t>variance</a:t>
            </a:r>
            <a:r>
              <a:rPr kumimoji="1" lang="zh-TW" altLang="en-US" dirty="0"/>
              <a:t>除掉</a:t>
            </a:r>
            <a:endParaRPr kumimoji="1" lang="en-US" altLang="zh-TW" dirty="0"/>
          </a:p>
          <a:p>
            <a:r>
              <a:rPr lang="en-US" altLang="zh-TW" dirty="0"/>
              <a:t>Each channel has zero mean and unit variance</a:t>
            </a:r>
          </a:p>
          <a:p>
            <a:r>
              <a:rPr lang="zh-TW" altLang="en-US" dirty="0"/>
              <a:t>等於把語者特徵去掉</a:t>
            </a:r>
            <a:r>
              <a:rPr lang="en-US" altLang="zh-TW" dirty="0"/>
              <a:t> </a:t>
            </a:r>
          </a:p>
          <a:p>
            <a:endParaRPr kumimoji="1" lang="en-US" altLang="zh-TW"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12</a:t>
            </a:fld>
            <a:endParaRPr kumimoji="1" lang="zh-TW" altLang="en-US"/>
          </a:p>
        </p:txBody>
      </p:sp>
    </p:spTree>
    <p:extLst>
      <p:ext uri="{BB962C8B-B14F-4D97-AF65-F5344CB8AC3E}">
        <p14:creationId xmlns:p14="http://schemas.microsoft.com/office/powerpoint/2010/main" val="333288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enc</a:t>
            </a:r>
            <a:r>
              <a:rPr lang="zh-TW" altLang="en-US" sz="1200" kern="1200" dirty="0">
                <a:solidFill>
                  <a:schemeClr val="tx1"/>
                </a:solidFill>
                <a:effectLst/>
                <a:latin typeface="+mn-lt"/>
                <a:ea typeface="+mn-ea"/>
                <a:cs typeface="+mn-cs"/>
              </a:rPr>
              <a:t>為編碼器，</a:t>
            </a:r>
            <a:r>
              <a:rPr lang="en-US" altLang="zh-TW" sz="1200" kern="1200" dirty="0">
                <a:solidFill>
                  <a:schemeClr val="tx1"/>
                </a:solidFill>
                <a:effectLst/>
                <a:latin typeface="+mn-lt"/>
                <a:ea typeface="+mn-ea"/>
                <a:cs typeface="+mn-cs"/>
              </a:rPr>
              <a:t>dec</a:t>
            </a:r>
            <a:r>
              <a:rPr lang="zh-TW" altLang="en-US" sz="1200" kern="1200" dirty="0">
                <a:solidFill>
                  <a:schemeClr val="tx1"/>
                </a:solidFill>
                <a:effectLst/>
                <a:latin typeface="+mn-lt"/>
                <a:ea typeface="+mn-ea"/>
                <a:cs typeface="+mn-cs"/>
              </a:rPr>
              <a:t>為解碼器，</a:t>
            </a:r>
            <a:r>
              <a:rPr lang="en-US" altLang="zh-TW" sz="1200" kern="1200" dirty="0">
                <a:solidFill>
                  <a:schemeClr val="tx1"/>
                </a:solidFill>
                <a:effectLst/>
                <a:latin typeface="+mn-lt"/>
                <a:ea typeface="+mn-ea"/>
                <a:cs typeface="+mn-cs"/>
              </a:rPr>
              <a:t>x</a:t>
            </a:r>
            <a:r>
              <a:rPr lang="zh-TW" altLang="en-US" sz="1200" kern="1200" dirty="0">
                <a:solidFill>
                  <a:schemeClr val="tx1"/>
                </a:solidFill>
                <a:effectLst/>
                <a:latin typeface="+mn-lt"/>
                <a:ea typeface="+mn-ea"/>
                <a:cs typeface="+mn-cs"/>
              </a:rPr>
              <a:t>為語音訊號的片段</a:t>
            </a:r>
            <a:r>
              <a:rPr lang="en-US" altLang="zh-TW" sz="1200" kern="1200" dirty="0">
                <a:solidFill>
                  <a:schemeClr val="tx1"/>
                </a:solidFill>
                <a:effectLst/>
                <a:latin typeface="+mn-lt"/>
                <a:ea typeface="+mn-ea"/>
                <a:cs typeface="+mn-cs"/>
              </a:rPr>
              <a:t>(Segment)</a:t>
            </a:r>
            <a:r>
              <a:rPr lang="zh-TW" altLang="en-US" sz="1200" kern="1200" dirty="0">
                <a:solidFill>
                  <a:schemeClr val="tx1"/>
                </a:solidFill>
                <a:effectLst/>
                <a:latin typeface="+mn-lt"/>
                <a:ea typeface="+mn-ea"/>
                <a:cs typeface="+mn-cs"/>
              </a:rPr>
              <a:t>，在訓練時為固定 長度，</a:t>
            </a:r>
            <a:r>
              <a:rPr lang="en-US" altLang="zh-TW" sz="1200" kern="1200" dirty="0">
                <a:solidFill>
                  <a:schemeClr val="tx1"/>
                </a:solidFill>
                <a:effectLst/>
                <a:latin typeface="+mn-lt"/>
                <a:ea typeface="+mn-ea"/>
                <a:cs typeface="+mn-cs"/>
              </a:rPr>
              <a:t>y</a:t>
            </a:r>
            <a:r>
              <a:rPr lang="zh-TW" altLang="en-US" sz="1200" kern="1200" dirty="0">
                <a:solidFill>
                  <a:schemeClr val="tx1"/>
                </a:solidFill>
                <a:effectLst/>
                <a:latin typeface="+mn-lt"/>
                <a:ea typeface="+mn-ea"/>
                <a:cs typeface="+mn-cs"/>
              </a:rPr>
              <a:t>為該語音訊號的語者編號。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CB-128-8</a:t>
            </a:r>
            <a:r>
              <a:rPr lang="zh-TW" altLang="en-US" sz="1200" kern="1200" dirty="0">
                <a:solidFill>
                  <a:schemeClr val="tx1"/>
                </a:solidFill>
                <a:effectLst/>
                <a:latin typeface="+mn-lt"/>
                <a:ea typeface="+mn-ea"/>
                <a:cs typeface="+mn-cs"/>
              </a:rPr>
              <a:t>為寬度最大為</a:t>
            </a:r>
            <a:r>
              <a:rPr lang="en-US" altLang="zh-TW" sz="1200" kern="1200" dirty="0">
                <a:solidFill>
                  <a:schemeClr val="tx1"/>
                </a:solidFill>
                <a:effectLst/>
                <a:latin typeface="+mn-lt"/>
                <a:ea typeface="+mn-ea"/>
                <a:cs typeface="+mn-cs"/>
              </a:rPr>
              <a:t>8</a:t>
            </a:r>
            <a:r>
              <a:rPr lang="zh-TW" altLang="en-US" sz="1200" kern="1200" dirty="0">
                <a:solidFill>
                  <a:schemeClr val="tx1"/>
                </a:solidFill>
                <a:effectLst/>
                <a:latin typeface="+mn-lt"/>
                <a:ea typeface="+mn-ea"/>
                <a:cs typeface="+mn-cs"/>
              </a:rPr>
              <a:t>的卷積組，通道 數為</a:t>
            </a:r>
            <a:r>
              <a:rPr lang="en-US" altLang="zh-TW" sz="1200" kern="1200" dirty="0">
                <a:solidFill>
                  <a:schemeClr val="tx1"/>
                </a:solidFill>
                <a:effectLst/>
                <a:latin typeface="+mn-lt"/>
                <a:ea typeface="+mn-ea"/>
                <a:cs typeface="+mn-cs"/>
              </a:rPr>
              <a:t>128;AP-2</a:t>
            </a:r>
            <a:r>
              <a:rPr lang="zh-TW" altLang="en-US" sz="1200" kern="1200" dirty="0">
                <a:solidFill>
                  <a:schemeClr val="tx1"/>
                </a:solidFill>
                <a:effectLst/>
                <a:latin typeface="+mn-lt"/>
                <a:ea typeface="+mn-ea"/>
                <a:cs typeface="+mn-cs"/>
              </a:rPr>
              <a:t>為平均合計層，並且內核寬度為</a:t>
            </a:r>
            <a:r>
              <a:rPr lang="en-US" altLang="zh-TW" sz="1200" kern="1200" dirty="0">
                <a:solidFill>
                  <a:schemeClr val="tx1"/>
                </a:solidFill>
                <a:effectLst/>
                <a:latin typeface="+mn-lt"/>
                <a:ea typeface="+mn-ea"/>
                <a:cs typeface="+mn-cs"/>
              </a:rPr>
              <a:t>2;C-a-k-s</a:t>
            </a:r>
            <a:r>
              <a:rPr lang="zh-TW" altLang="en-US" sz="1200" kern="1200" dirty="0">
                <a:solidFill>
                  <a:schemeClr val="tx1"/>
                </a:solidFill>
                <a:effectLst/>
                <a:latin typeface="+mn-lt"/>
                <a:ea typeface="+mn-ea"/>
                <a:cs typeface="+mn-cs"/>
              </a:rPr>
              <a:t>為一維卷積層，通道 數為</a:t>
            </a:r>
            <a:r>
              <a:rPr lang="en-US" altLang="zh-TW" sz="1200" kern="1200" dirty="0">
                <a:solidFill>
                  <a:schemeClr val="tx1"/>
                </a:solidFill>
                <a:effectLst/>
                <a:latin typeface="+mn-lt"/>
                <a:ea typeface="+mn-ea"/>
                <a:cs typeface="+mn-cs"/>
              </a:rPr>
              <a:t>a</a:t>
            </a:r>
            <a:r>
              <a:rPr lang="zh-TW" altLang="en-US" sz="1200" kern="1200" dirty="0">
                <a:solidFill>
                  <a:schemeClr val="tx1"/>
                </a:solidFill>
                <a:effectLst/>
                <a:latin typeface="+mn-lt"/>
                <a:ea typeface="+mn-ea"/>
                <a:cs typeface="+mn-cs"/>
              </a:rPr>
              <a:t>，內核寬度為</a:t>
            </a:r>
            <a:r>
              <a:rPr lang="en-US" altLang="zh-TW" sz="1200" kern="1200" dirty="0">
                <a:solidFill>
                  <a:schemeClr val="tx1"/>
                </a:solidFill>
                <a:effectLst/>
                <a:latin typeface="+mn-lt"/>
                <a:ea typeface="+mn-ea"/>
                <a:cs typeface="+mn-cs"/>
              </a:rPr>
              <a:t>k</a:t>
            </a:r>
            <a:r>
              <a:rPr lang="zh-TW" altLang="en-US" sz="1200" kern="1200" dirty="0">
                <a:solidFill>
                  <a:schemeClr val="tx1"/>
                </a:solidFill>
                <a:effectLst/>
                <a:latin typeface="+mn-lt"/>
                <a:ea typeface="+mn-ea"/>
                <a:cs typeface="+mn-cs"/>
              </a:rPr>
              <a:t>，步伐</a:t>
            </a:r>
            <a:r>
              <a:rPr lang="en-US" altLang="zh-TW" sz="1200" kern="1200" dirty="0">
                <a:solidFill>
                  <a:schemeClr val="tx1"/>
                </a:solidFill>
                <a:effectLst/>
                <a:latin typeface="+mn-lt"/>
                <a:ea typeface="+mn-ea"/>
                <a:cs typeface="+mn-cs"/>
              </a:rPr>
              <a:t>(Stride)</a:t>
            </a:r>
            <a:r>
              <a:rPr lang="zh-TW" altLang="en-US" sz="1200" kern="1200" dirty="0">
                <a:solidFill>
                  <a:schemeClr val="tx1"/>
                </a:solidFill>
                <a:effectLst/>
                <a:latin typeface="+mn-lt"/>
                <a:ea typeface="+mn-ea"/>
                <a:cs typeface="+mn-cs"/>
              </a:rPr>
              <a:t>為</a:t>
            </a:r>
            <a:r>
              <a:rPr lang="en-US" altLang="zh-TW" sz="1200" kern="1200" dirty="0" err="1">
                <a:solidFill>
                  <a:schemeClr val="tx1"/>
                </a:solidFill>
                <a:effectLst/>
                <a:latin typeface="+mn-lt"/>
                <a:ea typeface="+mn-ea"/>
                <a:cs typeface="+mn-cs"/>
              </a:rPr>
              <a:t>s;FC-N</a:t>
            </a:r>
            <a:r>
              <a:rPr lang="zh-TW" altLang="en-US" sz="1200" kern="1200" dirty="0">
                <a:solidFill>
                  <a:schemeClr val="tx1"/>
                </a:solidFill>
                <a:effectLst/>
                <a:latin typeface="+mn-lt"/>
                <a:ea typeface="+mn-ea"/>
                <a:cs typeface="+mn-cs"/>
              </a:rPr>
              <a:t>為個別時間點的全連接層，寬度 為</a:t>
            </a:r>
            <a:r>
              <a:rPr lang="en-US" altLang="zh-TW" sz="1200" kern="1200" dirty="0" err="1">
                <a:solidFill>
                  <a:schemeClr val="tx1"/>
                </a:solidFill>
                <a:effectLst/>
                <a:latin typeface="+mn-lt"/>
                <a:ea typeface="+mn-ea"/>
                <a:cs typeface="+mn-cs"/>
              </a:rPr>
              <a:t>N;BiGRU-N</a:t>
            </a:r>
            <a:r>
              <a:rPr lang="zh-TW" altLang="en-US" sz="1200" kern="1200" dirty="0">
                <a:solidFill>
                  <a:schemeClr val="tx1"/>
                </a:solidFill>
                <a:effectLst/>
                <a:latin typeface="+mn-lt"/>
                <a:ea typeface="+mn-ea"/>
                <a:cs typeface="+mn-cs"/>
              </a:rPr>
              <a:t>為寬度為</a:t>
            </a:r>
            <a:r>
              <a:rPr lang="en-US" altLang="zh-TW" sz="1200" kern="1200" dirty="0">
                <a:solidFill>
                  <a:schemeClr val="tx1"/>
                </a:solidFill>
                <a:effectLst/>
                <a:latin typeface="+mn-lt"/>
                <a:ea typeface="+mn-ea"/>
                <a:cs typeface="+mn-cs"/>
              </a:rPr>
              <a:t>N</a:t>
            </a:r>
            <a:r>
              <a:rPr lang="zh-TW" altLang="en-US" sz="1200" kern="1200" dirty="0">
                <a:solidFill>
                  <a:schemeClr val="tx1"/>
                </a:solidFill>
                <a:effectLst/>
                <a:latin typeface="+mn-lt"/>
                <a:ea typeface="+mn-ea"/>
                <a:cs typeface="+mn-cs"/>
              </a:rPr>
              <a:t>的雙向閘式遞迴單元</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⊕為個別元素相加。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instance normalization (remove speaker information) </a:t>
            </a:r>
            <a:endParaRPr lang="en-US" altLang="zh-TW"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kumimoji="1"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3F27AD8A-A50B-D949-986B-2C4C705A8974}" type="slidenum">
              <a:rPr kumimoji="1" lang="zh-TW" altLang="en-US" smtClean="0"/>
              <a:t>13</a:t>
            </a:fld>
            <a:endParaRPr kumimoji="1" lang="zh-TW" altLang="en-US"/>
          </a:p>
        </p:txBody>
      </p:sp>
    </p:spTree>
    <p:extLst>
      <p:ext uri="{BB962C8B-B14F-4D97-AF65-F5344CB8AC3E}">
        <p14:creationId xmlns:p14="http://schemas.microsoft.com/office/powerpoint/2010/main" val="251894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280126A3-BFA8-DF44-8B6E-C607F03B5F8D}" type="datetime1">
              <a:rPr lang="zh-TW" altLang="en-US" smtClean="0"/>
              <a:t>2020/12/6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266CEBC-849E-D440-AA49-31D427A5A85E}" type="datetime1">
              <a:rPr lang="zh-TW" altLang="en-US" smtClean="0"/>
              <a:t>2020/12/6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43C5A3-FA9E-D44D-B0B2-4D4CB1F0F788}" type="datetime1">
              <a:rPr lang="zh-TW" altLang="en-US" smtClean="0"/>
              <a:t>2020/12/6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1877E9B-947C-544F-83B5-F2D7BA697BB4}" type="datetime1">
              <a:rPr lang="zh-TW" altLang="en-US" smtClean="0"/>
              <a:t>2020/12/6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3BCAD3A2-48A0-C744-A333-F829193F7EB7}" type="datetime1">
              <a:rPr lang="zh-TW" altLang="en-US" smtClean="0"/>
              <a:t>2020/12/6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9C89B8C2-80FB-B34F-99A0-B6BE03FEA3B1}" type="datetime1">
              <a:rPr lang="zh-TW" altLang="en-US" smtClean="0"/>
              <a:t>2020/12/6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8E39DE6-BCA3-5A4D-88F6-8B476BBA8F7C}" type="datetime1">
              <a:rPr lang="zh-TW" altLang="en-US" smtClean="0"/>
              <a:t>2020/12/6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AE752AA-D1DA-654E-8421-58D74D98757E}" type="datetime1">
              <a:rPr lang="zh-TW" altLang="en-US" smtClean="0"/>
              <a:t>2020/12/6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3A3B217-6BC5-3946-BE32-B371D13CB837}" type="datetime1">
              <a:rPr lang="zh-TW" altLang="en-US" smtClean="0"/>
              <a:t>2020/12/6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88917DA-2D40-364B-81F4-AD29DC2C318E}" type="datetime1">
              <a:rPr lang="zh-TW" altLang="en-US" smtClean="0"/>
              <a:t>2020/12/6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58D073-3CB0-884A-A966-08DB186C95CE}" type="datetime1">
              <a:rPr lang="zh-TW" altLang="en-US" smtClean="0"/>
              <a:t>2020/12/6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F78C62F-F799-A74F-B60E-0128FFB8A206}" type="datetime1">
              <a:rPr lang="zh-TW" altLang="en-US" smtClean="0"/>
              <a:t>2020/12/6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A0226B7-652C-5248-A933-DECA84364329}" type="datetime1">
              <a:rPr lang="zh-TW" altLang="en-US" smtClean="0"/>
              <a:t>2020/12/6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255AB-7A64-1440-B1FA-3F568C034BFF}" type="datetime1">
              <a:rPr lang="zh-TW" altLang="en-US" smtClean="0"/>
              <a:t>2020/12/6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56E6D36-3355-3748-BA49-DA398B885903}" type="datetime1">
              <a:rPr lang="zh-TW" altLang="en-US" smtClean="0"/>
              <a:t>2020/12/6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4103866-3B5A-094E-B237-D16637DFC1D7}" type="datetime1">
              <a:rPr lang="zh-TW" altLang="en-US" smtClean="0"/>
              <a:t>2020/12/6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A92AB7F-0EED-8A44-A480-CF82E61EC55B}" type="datetime1">
              <a:rPr lang="zh-TW" altLang="en-US" smtClean="0"/>
              <a:t>2020/12/6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ric4404123.github.io/voice_convers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B3BECD-3398-7247-9244-7D136C65DA20}"/>
              </a:ext>
            </a:extLst>
          </p:cNvPr>
          <p:cNvSpPr>
            <a:spLocks noGrp="1"/>
          </p:cNvSpPr>
          <p:nvPr>
            <p:ph type="ctrTitle"/>
          </p:nvPr>
        </p:nvSpPr>
        <p:spPr/>
        <p:txBody>
          <a:bodyPr>
            <a:normAutofit fontScale="90000"/>
          </a:bodyPr>
          <a:lstStyle/>
          <a:p>
            <a:r>
              <a:rPr kumimoji="1" lang="en-US" altLang="zh-TW" dirty="0"/>
              <a:t>Multi Target voice conversion and cross-language</a:t>
            </a:r>
            <a:endParaRPr kumimoji="1" lang="zh-TW" altLang="en-US" dirty="0"/>
          </a:p>
        </p:txBody>
      </p:sp>
      <p:sp>
        <p:nvSpPr>
          <p:cNvPr id="3" name="副標題 2">
            <a:extLst>
              <a:ext uri="{FF2B5EF4-FFF2-40B4-BE49-F238E27FC236}">
                <a16:creationId xmlns:a16="http://schemas.microsoft.com/office/drawing/2014/main" id="{DF5CDBF0-28A1-D446-8687-3267A06AD9AB}"/>
              </a:ext>
            </a:extLst>
          </p:cNvPr>
          <p:cNvSpPr>
            <a:spLocks noGrp="1"/>
          </p:cNvSpPr>
          <p:nvPr>
            <p:ph type="subTitle" idx="1"/>
          </p:nvPr>
        </p:nvSpPr>
        <p:spPr>
          <a:xfrm>
            <a:off x="2589213" y="5419931"/>
            <a:ext cx="8915399" cy="1126283"/>
          </a:xfrm>
        </p:spPr>
        <p:txBody>
          <a:bodyPr>
            <a:normAutofit lnSpcReduction="10000"/>
          </a:bodyPr>
          <a:lstStyle/>
          <a:p>
            <a:r>
              <a:rPr kumimoji="1" lang="zh-TW" altLang="en-US" sz="3200" dirty="0"/>
              <a:t>長庚大學 資工所 劉祈宏</a:t>
            </a:r>
            <a:endParaRPr kumimoji="1" lang="en-US" altLang="zh-TW" sz="3200" dirty="0"/>
          </a:p>
          <a:p>
            <a:r>
              <a:rPr kumimoji="1" lang="zh-TW" altLang="en-US" sz="3200" dirty="0"/>
              <a:t>指導教授 呂仁園</a:t>
            </a:r>
          </a:p>
        </p:txBody>
      </p:sp>
      <p:sp>
        <p:nvSpPr>
          <p:cNvPr id="4" name="投影片編號版面配置區 3">
            <a:extLst>
              <a:ext uri="{FF2B5EF4-FFF2-40B4-BE49-F238E27FC236}">
                <a16:creationId xmlns:a16="http://schemas.microsoft.com/office/drawing/2014/main" id="{CCCAA2CE-AAD0-8549-8FF6-7C4BE4FB96CA}"/>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15964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7C5BAA2E-3F15-C745-9BAF-EA040653B4A9}"/>
              </a:ext>
            </a:extLst>
          </p:cNvPr>
          <p:cNvSpPr>
            <a:spLocks noGrp="1"/>
          </p:cNvSpPr>
          <p:nvPr>
            <p:ph type="title"/>
          </p:nvPr>
        </p:nvSpPr>
        <p:spPr>
          <a:xfrm>
            <a:off x="1676400" y="327453"/>
            <a:ext cx="10515600" cy="1325563"/>
          </a:xfrm>
        </p:spPr>
        <p:txBody>
          <a:bodyPr/>
          <a:lstStyle/>
          <a:p>
            <a:r>
              <a:rPr kumimoji="1" lang="zh-TW" altLang="en-US" dirty="0"/>
              <a:t>模型架構與訓練過程</a:t>
            </a:r>
          </a:p>
        </p:txBody>
      </p:sp>
      <p:sp>
        <p:nvSpPr>
          <p:cNvPr id="5" name="內容版面配置區 2">
            <a:extLst>
              <a:ext uri="{FF2B5EF4-FFF2-40B4-BE49-F238E27FC236}">
                <a16:creationId xmlns:a16="http://schemas.microsoft.com/office/drawing/2014/main" id="{6B0841C3-8084-4C40-BC18-167B43EB7D86}"/>
              </a:ext>
            </a:extLst>
          </p:cNvPr>
          <p:cNvSpPr>
            <a:spLocks noGrp="1"/>
          </p:cNvSpPr>
          <p:nvPr>
            <p:ph idx="1"/>
          </p:nvPr>
        </p:nvSpPr>
        <p:spPr>
          <a:xfrm>
            <a:off x="1676400" y="1438683"/>
            <a:ext cx="10515600" cy="4768328"/>
          </a:xfrm>
        </p:spPr>
        <p:txBody>
          <a:bodyPr>
            <a:normAutofit/>
          </a:bodyPr>
          <a:lstStyle/>
          <a:p>
            <a:r>
              <a:rPr lang="zh-TW" altLang="en-US" sz="2400" dirty="0"/>
              <a:t>預訓練階段</a:t>
            </a:r>
            <a:r>
              <a:rPr lang="en-US" altLang="zh-TW" sz="2400" dirty="0"/>
              <a:t>:</a:t>
            </a:r>
            <a:r>
              <a:rPr lang="zh-TW" altLang="en-US" sz="2400" dirty="0"/>
              <a:t>此階段如同訓練一個自編碼器。 </a:t>
            </a:r>
            <a:endParaRPr lang="en-US" altLang="zh-TW" sz="2400" dirty="0"/>
          </a:p>
          <a:p>
            <a:endParaRPr lang="zh-TW" altLang="en-US" sz="2400" dirty="0"/>
          </a:p>
          <a:p>
            <a:r>
              <a:rPr lang="zh-TW" altLang="en-US" sz="2400" dirty="0"/>
              <a:t>解纏特徵學習階段</a:t>
            </a:r>
            <a:r>
              <a:rPr lang="en-US" altLang="zh-TW" sz="2400" dirty="0"/>
              <a:t>:</a:t>
            </a:r>
            <a:r>
              <a:rPr lang="zh-TW" altLang="en-US" sz="2400" dirty="0"/>
              <a:t>此階段會使用一個輔助分類器來幫助編碼器壓縮出不含語者資訊的特徵。</a:t>
            </a:r>
            <a:endParaRPr lang="en-US" altLang="zh-TW" sz="2400" dirty="0"/>
          </a:p>
          <a:p>
            <a:pPr marL="0" indent="0">
              <a:buNone/>
            </a:pPr>
            <a:r>
              <a:rPr lang="zh-TW" altLang="en-US" sz="2400" dirty="0"/>
              <a:t> </a:t>
            </a:r>
          </a:p>
          <a:p>
            <a:r>
              <a:rPr lang="zh-TW" altLang="en-US" sz="2400" dirty="0"/>
              <a:t>生成對抗網路階段</a:t>
            </a:r>
            <a:r>
              <a:rPr lang="en-US" altLang="zh-TW" sz="2400" dirty="0"/>
              <a:t>:</a:t>
            </a:r>
            <a:r>
              <a:rPr lang="zh-TW" altLang="en-US" sz="2400" dirty="0"/>
              <a:t>此階段的訓練會將編碼器以及解碼器參數固定，並且訓練平行於解碼器的一個生成器來生成解碼器的殘差訊號</a:t>
            </a:r>
            <a:r>
              <a:rPr lang="en-US" altLang="zh-TW" sz="2400" dirty="0"/>
              <a:t>(Residual Signal)</a:t>
            </a:r>
            <a:r>
              <a:rPr lang="zh-TW" altLang="en-US" sz="2400" dirty="0"/>
              <a:t>，進 而能夠生成較為尖銳、與真實資料較相近的輸出。 </a:t>
            </a:r>
          </a:p>
          <a:p>
            <a:endParaRPr kumimoji="1" lang="zh-TW" altLang="en-US" sz="2400" dirty="0"/>
          </a:p>
        </p:txBody>
      </p:sp>
      <p:sp>
        <p:nvSpPr>
          <p:cNvPr id="2" name="投影片編號版面配置區 1">
            <a:extLst>
              <a:ext uri="{FF2B5EF4-FFF2-40B4-BE49-F238E27FC236}">
                <a16:creationId xmlns:a16="http://schemas.microsoft.com/office/drawing/2014/main" id="{9E088179-938B-E849-A74B-46F49577598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2192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8C518E1-C44A-B048-8E64-81436848CC3F}"/>
              </a:ext>
            </a:extLst>
          </p:cNvPr>
          <p:cNvSpPr/>
          <p:nvPr/>
        </p:nvSpPr>
        <p:spPr>
          <a:xfrm>
            <a:off x="3233083" y="2640000"/>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B9FEE4C8-4F90-4C40-9B84-7588E57FBA7A}"/>
              </a:ext>
            </a:extLst>
          </p:cNvPr>
          <p:cNvSpPr/>
          <p:nvPr/>
        </p:nvSpPr>
        <p:spPr>
          <a:xfrm>
            <a:off x="3742739" y="3010393"/>
            <a:ext cx="1415772" cy="584775"/>
          </a:xfrm>
          <a:prstGeom prst="rect">
            <a:avLst/>
          </a:prstGeom>
        </p:spPr>
        <p:txBody>
          <a:bodyPr wrap="none">
            <a:spAutoFit/>
          </a:bodyPr>
          <a:lstStyle/>
          <a:p>
            <a:r>
              <a:rPr kumimoji="1" lang="zh-TW" altLang="en-US" sz="3200" dirty="0"/>
              <a:t>編碼器</a:t>
            </a:r>
          </a:p>
        </p:txBody>
      </p:sp>
      <p:sp>
        <p:nvSpPr>
          <p:cNvPr id="6" name="矩形 5">
            <a:extLst>
              <a:ext uri="{FF2B5EF4-FFF2-40B4-BE49-F238E27FC236}">
                <a16:creationId xmlns:a16="http://schemas.microsoft.com/office/drawing/2014/main" id="{7EEFE96D-79FA-9747-B989-0D631950F89A}"/>
              </a:ext>
            </a:extLst>
          </p:cNvPr>
          <p:cNvSpPr/>
          <p:nvPr/>
        </p:nvSpPr>
        <p:spPr>
          <a:xfrm>
            <a:off x="7219867" y="2640000"/>
            <a:ext cx="2435085" cy="132556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9CF49CDE-603E-9C46-822C-DA5A43C0C311}"/>
              </a:ext>
            </a:extLst>
          </p:cNvPr>
          <p:cNvSpPr/>
          <p:nvPr/>
        </p:nvSpPr>
        <p:spPr>
          <a:xfrm>
            <a:off x="7729523" y="3010393"/>
            <a:ext cx="1415772" cy="584775"/>
          </a:xfrm>
          <a:prstGeom prst="rect">
            <a:avLst/>
          </a:prstGeom>
        </p:spPr>
        <p:txBody>
          <a:bodyPr wrap="none">
            <a:spAutoFit/>
          </a:bodyPr>
          <a:lstStyle/>
          <a:p>
            <a:r>
              <a:rPr kumimoji="1" lang="zh-TW" altLang="en-US" sz="3200" dirty="0"/>
              <a:t>解碼器</a:t>
            </a:r>
          </a:p>
        </p:txBody>
      </p:sp>
      <p:cxnSp>
        <p:nvCxnSpPr>
          <p:cNvPr id="8" name="直線箭頭接點 7">
            <a:extLst>
              <a:ext uri="{FF2B5EF4-FFF2-40B4-BE49-F238E27FC236}">
                <a16:creationId xmlns:a16="http://schemas.microsoft.com/office/drawing/2014/main" id="{E89F3482-56C3-F647-82AB-657B0C98AF11}"/>
              </a:ext>
            </a:extLst>
          </p:cNvPr>
          <p:cNvCxnSpPr>
            <a:cxnSpLocks/>
          </p:cNvCxnSpPr>
          <p:nvPr/>
        </p:nvCxnSpPr>
        <p:spPr>
          <a:xfrm>
            <a:off x="5923216" y="3395116"/>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箭頭接點 8">
            <a:extLst>
              <a:ext uri="{FF2B5EF4-FFF2-40B4-BE49-F238E27FC236}">
                <a16:creationId xmlns:a16="http://schemas.microsoft.com/office/drawing/2014/main" id="{F665C530-33ED-1A48-9151-D01E5FEF4350}"/>
              </a:ext>
            </a:extLst>
          </p:cNvPr>
          <p:cNvCxnSpPr>
            <a:cxnSpLocks/>
          </p:cNvCxnSpPr>
          <p:nvPr/>
        </p:nvCxnSpPr>
        <p:spPr>
          <a:xfrm>
            <a:off x="2294237" y="3395116"/>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箭頭接點 9">
            <a:extLst>
              <a:ext uri="{FF2B5EF4-FFF2-40B4-BE49-F238E27FC236}">
                <a16:creationId xmlns:a16="http://schemas.microsoft.com/office/drawing/2014/main" id="{3BCA7929-A45C-394D-9503-2F398BAD4563}"/>
              </a:ext>
            </a:extLst>
          </p:cNvPr>
          <p:cNvCxnSpPr>
            <a:cxnSpLocks/>
          </p:cNvCxnSpPr>
          <p:nvPr/>
        </p:nvCxnSpPr>
        <p:spPr>
          <a:xfrm>
            <a:off x="8468792" y="1977218"/>
            <a:ext cx="0" cy="506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箭頭接點 10">
            <a:extLst>
              <a:ext uri="{FF2B5EF4-FFF2-40B4-BE49-F238E27FC236}">
                <a16:creationId xmlns:a16="http://schemas.microsoft.com/office/drawing/2014/main" id="{FBAC53E6-46D6-144D-B953-7356690EEACD}"/>
              </a:ext>
            </a:extLst>
          </p:cNvPr>
          <p:cNvCxnSpPr>
            <a:cxnSpLocks/>
          </p:cNvCxnSpPr>
          <p:nvPr/>
        </p:nvCxnSpPr>
        <p:spPr>
          <a:xfrm>
            <a:off x="9883064" y="3374660"/>
            <a:ext cx="7383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EBE0E588-AEE0-DD42-AABF-A876B9362834}"/>
              </a:ext>
            </a:extLst>
          </p:cNvPr>
          <p:cNvSpPr txBox="1"/>
          <p:nvPr/>
        </p:nvSpPr>
        <p:spPr>
          <a:xfrm>
            <a:off x="1590607" y="2887281"/>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DFE128ED-E161-7E44-B5FA-19388579B354}"/>
              </a:ext>
            </a:extLst>
          </p:cNvPr>
          <p:cNvSpPr/>
          <p:nvPr/>
        </p:nvSpPr>
        <p:spPr>
          <a:xfrm>
            <a:off x="8240204" y="106820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14" name="文字方塊 13">
            <a:extLst>
              <a:ext uri="{FF2B5EF4-FFF2-40B4-BE49-F238E27FC236}">
                <a16:creationId xmlns:a16="http://schemas.microsoft.com/office/drawing/2014/main" id="{82FD2C7E-1F4C-1149-91B2-055C1A40FDBF}"/>
              </a:ext>
            </a:extLst>
          </p:cNvPr>
          <p:cNvSpPr txBox="1"/>
          <p:nvPr/>
        </p:nvSpPr>
        <p:spPr>
          <a:xfrm>
            <a:off x="10849485" y="2887281"/>
            <a:ext cx="588623"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CEF54873-E306-A34E-994F-C31998F54088}"/>
              </a:ext>
            </a:extLst>
          </p:cNvPr>
          <p:cNvSpPr txBox="1"/>
          <p:nvPr/>
        </p:nvSpPr>
        <p:spPr>
          <a:xfrm>
            <a:off x="2874075" y="5293544"/>
            <a:ext cx="7109639" cy="923330"/>
          </a:xfrm>
          <a:prstGeom prst="rect">
            <a:avLst/>
          </a:prstGeom>
          <a:noFill/>
        </p:spPr>
        <p:txBody>
          <a:bodyPr wrap="none" rtlCol="0">
            <a:spAutoFit/>
          </a:bodyPr>
          <a:lstStyle/>
          <a:p>
            <a:r>
              <a:rPr lang="zh-TW" altLang="en-US" dirty="0"/>
              <a:t>預訓練階段示意圖。在這個階段視同訓練一個語音訊號的自編碼器，</a:t>
            </a:r>
            <a:endParaRPr lang="en-US" altLang="zh-TW" dirty="0"/>
          </a:p>
          <a:p>
            <a:r>
              <a:rPr lang="zh-TW" altLang="en-US" dirty="0"/>
              <a:t>但會同時在解碼器輸入語者的編號。</a:t>
            </a:r>
            <a:r>
              <a:rPr lang="en-US" altLang="zh-TW" dirty="0"/>
              <a:t>x</a:t>
            </a:r>
            <a:r>
              <a:rPr lang="zh-TW" altLang="en-US" dirty="0"/>
              <a:t>為語音訊號，</a:t>
            </a:r>
            <a:r>
              <a:rPr lang="en-US" altLang="zh-TW" dirty="0"/>
              <a:t>y</a:t>
            </a:r>
            <a:r>
              <a:rPr lang="zh-TW" altLang="en-US" dirty="0"/>
              <a:t>為語者編碼 </a:t>
            </a:r>
          </a:p>
          <a:p>
            <a:endParaRPr kumimoji="1" lang="zh-TW" altLang="en-US" dirty="0"/>
          </a:p>
        </p:txBody>
      </p:sp>
      <p:sp>
        <p:nvSpPr>
          <p:cNvPr id="2" name="投影片編號版面配置區 1">
            <a:extLst>
              <a:ext uri="{FF2B5EF4-FFF2-40B4-BE49-F238E27FC236}">
                <a16:creationId xmlns:a16="http://schemas.microsoft.com/office/drawing/2014/main" id="{4B04D37A-5D3D-2944-AA67-398E5244046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50391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0F9C4FA-B640-FE44-A557-42D8A0B8E0C1}"/>
              </a:ext>
            </a:extLst>
          </p:cNvPr>
          <p:cNvSpPr/>
          <p:nvPr/>
        </p:nvSpPr>
        <p:spPr>
          <a:xfrm>
            <a:off x="5550369" y="3747058"/>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3B18B4E-C8DF-BB46-BF9D-F1105C573B2C}"/>
              </a:ext>
            </a:extLst>
          </p:cNvPr>
          <p:cNvSpPr/>
          <p:nvPr/>
        </p:nvSpPr>
        <p:spPr>
          <a:xfrm>
            <a:off x="7013966" y="3787944"/>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矩形 5">
            <a:extLst>
              <a:ext uri="{FF2B5EF4-FFF2-40B4-BE49-F238E27FC236}">
                <a16:creationId xmlns:a16="http://schemas.microsoft.com/office/drawing/2014/main" id="{5EE89139-612B-294C-A0EA-32E2076E5E9F}"/>
              </a:ext>
            </a:extLst>
          </p:cNvPr>
          <p:cNvSpPr/>
          <p:nvPr/>
        </p:nvSpPr>
        <p:spPr>
          <a:xfrm>
            <a:off x="8638172" y="377351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矩形 6">
            <a:extLst>
              <a:ext uri="{FF2B5EF4-FFF2-40B4-BE49-F238E27FC236}">
                <a16:creationId xmlns:a16="http://schemas.microsoft.com/office/drawing/2014/main" id="{C54D1BA1-812E-3744-80E2-4209FAF7799B}"/>
              </a:ext>
            </a:extLst>
          </p:cNvPr>
          <p:cNvSpPr/>
          <p:nvPr/>
        </p:nvSpPr>
        <p:spPr>
          <a:xfrm>
            <a:off x="10545474" y="3762461"/>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445ACC16-FB18-B54B-A6D6-FEDAA5D130FD}"/>
              </a:ext>
            </a:extLst>
          </p:cNvPr>
          <p:cNvSpPr/>
          <p:nvPr/>
        </p:nvSpPr>
        <p:spPr>
          <a:xfrm>
            <a:off x="3998037" y="378006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9" name="圖片 8">
            <a:extLst>
              <a:ext uri="{FF2B5EF4-FFF2-40B4-BE49-F238E27FC236}">
                <a16:creationId xmlns:a16="http://schemas.microsoft.com/office/drawing/2014/main" id="{8E407F1C-A198-024C-9128-267EB8984351}"/>
              </a:ext>
            </a:extLst>
          </p:cNvPr>
          <p:cNvPicPr>
            <a:picLocks noChangeAspect="1"/>
          </p:cNvPicPr>
          <p:nvPr/>
        </p:nvPicPr>
        <p:blipFill>
          <a:blip r:embed="rId3"/>
          <a:stretch>
            <a:fillRect/>
          </a:stretch>
        </p:blipFill>
        <p:spPr>
          <a:xfrm>
            <a:off x="3017520" y="6020987"/>
            <a:ext cx="9026434" cy="670141"/>
          </a:xfrm>
          <a:prstGeom prst="rect">
            <a:avLst/>
          </a:prstGeom>
        </p:spPr>
      </p:pic>
      <p:sp>
        <p:nvSpPr>
          <p:cNvPr id="10" name="三角形 9">
            <a:extLst>
              <a:ext uri="{FF2B5EF4-FFF2-40B4-BE49-F238E27FC236}">
                <a16:creationId xmlns:a16="http://schemas.microsoft.com/office/drawing/2014/main" id="{D517A32A-4230-6441-A3A0-034F12EB4E93}"/>
              </a:ext>
            </a:extLst>
          </p:cNvPr>
          <p:cNvSpPr/>
          <p:nvPr/>
        </p:nvSpPr>
        <p:spPr>
          <a:xfrm>
            <a:off x="3217212" y="5084763"/>
            <a:ext cx="1907178" cy="92611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三角形 10">
            <a:extLst>
              <a:ext uri="{FF2B5EF4-FFF2-40B4-BE49-F238E27FC236}">
                <a16:creationId xmlns:a16="http://schemas.microsoft.com/office/drawing/2014/main" id="{BFFD8080-A704-4440-B4A6-35467B49CDA0}"/>
              </a:ext>
            </a:extLst>
          </p:cNvPr>
          <p:cNvSpPr/>
          <p:nvPr/>
        </p:nvSpPr>
        <p:spPr>
          <a:xfrm>
            <a:off x="4749948" y="5082422"/>
            <a:ext cx="1941745" cy="92611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三角形 11">
            <a:extLst>
              <a:ext uri="{FF2B5EF4-FFF2-40B4-BE49-F238E27FC236}">
                <a16:creationId xmlns:a16="http://schemas.microsoft.com/office/drawing/2014/main" id="{1BC3DB52-3048-394A-BEA1-D4CD46DAC5F8}"/>
              </a:ext>
            </a:extLst>
          </p:cNvPr>
          <p:cNvSpPr/>
          <p:nvPr/>
        </p:nvSpPr>
        <p:spPr>
          <a:xfrm>
            <a:off x="6107285" y="5173244"/>
            <a:ext cx="2148574" cy="835292"/>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三角形 12">
            <a:extLst>
              <a:ext uri="{FF2B5EF4-FFF2-40B4-BE49-F238E27FC236}">
                <a16:creationId xmlns:a16="http://schemas.microsoft.com/office/drawing/2014/main" id="{15AA3DF7-601E-3D4C-98F2-7775D4D360D1}"/>
              </a:ext>
            </a:extLst>
          </p:cNvPr>
          <p:cNvSpPr/>
          <p:nvPr/>
        </p:nvSpPr>
        <p:spPr>
          <a:xfrm>
            <a:off x="7732669" y="5160792"/>
            <a:ext cx="2168434" cy="84774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三角形 13">
            <a:extLst>
              <a:ext uri="{FF2B5EF4-FFF2-40B4-BE49-F238E27FC236}">
                <a16:creationId xmlns:a16="http://schemas.microsoft.com/office/drawing/2014/main" id="{7085BE0D-7104-3E42-BE7C-AEA2DA6EF4F9}"/>
              </a:ext>
            </a:extLst>
          </p:cNvPr>
          <p:cNvSpPr/>
          <p:nvPr/>
        </p:nvSpPr>
        <p:spPr>
          <a:xfrm>
            <a:off x="9536154" y="5160791"/>
            <a:ext cx="2313216" cy="847743"/>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橢圓 14">
            <a:extLst>
              <a:ext uri="{FF2B5EF4-FFF2-40B4-BE49-F238E27FC236}">
                <a16:creationId xmlns:a16="http://schemas.microsoft.com/office/drawing/2014/main" id="{4C1CA18C-B78E-F143-806E-39B63C1DBEF5}"/>
              </a:ext>
            </a:extLst>
          </p:cNvPr>
          <p:cNvSpPr/>
          <p:nvPr/>
        </p:nvSpPr>
        <p:spPr>
          <a:xfrm>
            <a:off x="4051165" y="4807484"/>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橢圓 15">
            <a:extLst>
              <a:ext uri="{FF2B5EF4-FFF2-40B4-BE49-F238E27FC236}">
                <a16:creationId xmlns:a16="http://schemas.microsoft.com/office/drawing/2014/main" id="{0D0769E8-00B5-7F49-A10E-8D9A88344279}"/>
              </a:ext>
            </a:extLst>
          </p:cNvPr>
          <p:cNvSpPr/>
          <p:nvPr/>
        </p:nvSpPr>
        <p:spPr>
          <a:xfrm>
            <a:off x="5619659" y="480439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橢圓 16">
            <a:extLst>
              <a:ext uri="{FF2B5EF4-FFF2-40B4-BE49-F238E27FC236}">
                <a16:creationId xmlns:a16="http://schemas.microsoft.com/office/drawing/2014/main" id="{31D0BB90-E402-5D47-ADEF-97D2612EC183}"/>
              </a:ext>
            </a:extLst>
          </p:cNvPr>
          <p:cNvSpPr/>
          <p:nvPr/>
        </p:nvSpPr>
        <p:spPr>
          <a:xfrm>
            <a:off x="7069373" y="484729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橢圓 17">
            <a:extLst>
              <a:ext uri="{FF2B5EF4-FFF2-40B4-BE49-F238E27FC236}">
                <a16:creationId xmlns:a16="http://schemas.microsoft.com/office/drawing/2014/main" id="{584C0EF6-7CA9-1246-9DF4-25F9E6DFB890}"/>
              </a:ext>
            </a:extLst>
          </p:cNvPr>
          <p:cNvSpPr/>
          <p:nvPr/>
        </p:nvSpPr>
        <p:spPr>
          <a:xfrm>
            <a:off x="8705821" y="484592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橢圓 18">
            <a:extLst>
              <a:ext uri="{FF2B5EF4-FFF2-40B4-BE49-F238E27FC236}">
                <a16:creationId xmlns:a16="http://schemas.microsoft.com/office/drawing/2014/main" id="{822BBE32-6EC1-0647-999B-2017C87B5E20}"/>
              </a:ext>
            </a:extLst>
          </p:cNvPr>
          <p:cNvSpPr/>
          <p:nvPr/>
        </p:nvSpPr>
        <p:spPr>
          <a:xfrm>
            <a:off x="10609320" y="484592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橢圓 19">
            <a:extLst>
              <a:ext uri="{FF2B5EF4-FFF2-40B4-BE49-F238E27FC236}">
                <a16:creationId xmlns:a16="http://schemas.microsoft.com/office/drawing/2014/main" id="{02B76C3E-04D0-3345-9C0C-E9A40EF4E72F}"/>
              </a:ext>
            </a:extLst>
          </p:cNvPr>
          <p:cNvSpPr/>
          <p:nvPr/>
        </p:nvSpPr>
        <p:spPr>
          <a:xfrm>
            <a:off x="4061882" y="447665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橢圓 20">
            <a:extLst>
              <a:ext uri="{FF2B5EF4-FFF2-40B4-BE49-F238E27FC236}">
                <a16:creationId xmlns:a16="http://schemas.microsoft.com/office/drawing/2014/main" id="{7E5A9A11-9EBD-7549-BBBD-1CE6F392CE37}"/>
              </a:ext>
            </a:extLst>
          </p:cNvPr>
          <p:cNvSpPr/>
          <p:nvPr/>
        </p:nvSpPr>
        <p:spPr>
          <a:xfrm>
            <a:off x="5603437" y="44556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橢圓 21">
            <a:extLst>
              <a:ext uri="{FF2B5EF4-FFF2-40B4-BE49-F238E27FC236}">
                <a16:creationId xmlns:a16="http://schemas.microsoft.com/office/drawing/2014/main" id="{176E6253-1265-5D4D-85BF-277A51BEB10E}"/>
              </a:ext>
            </a:extLst>
          </p:cNvPr>
          <p:cNvSpPr/>
          <p:nvPr/>
        </p:nvSpPr>
        <p:spPr>
          <a:xfrm>
            <a:off x="7094679" y="4484535"/>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橢圓 22">
            <a:extLst>
              <a:ext uri="{FF2B5EF4-FFF2-40B4-BE49-F238E27FC236}">
                <a16:creationId xmlns:a16="http://schemas.microsoft.com/office/drawing/2014/main" id="{A90DEA62-D0F9-504C-B4F9-5E5E88E751B1}"/>
              </a:ext>
            </a:extLst>
          </p:cNvPr>
          <p:cNvSpPr/>
          <p:nvPr/>
        </p:nvSpPr>
        <p:spPr>
          <a:xfrm>
            <a:off x="8705821" y="447010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橢圓 23">
            <a:extLst>
              <a:ext uri="{FF2B5EF4-FFF2-40B4-BE49-F238E27FC236}">
                <a16:creationId xmlns:a16="http://schemas.microsoft.com/office/drawing/2014/main" id="{C390D410-0E53-524F-95E2-4E06DED51119}"/>
              </a:ext>
            </a:extLst>
          </p:cNvPr>
          <p:cNvSpPr/>
          <p:nvPr/>
        </p:nvSpPr>
        <p:spPr>
          <a:xfrm>
            <a:off x="10609320" y="4446500"/>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文字方塊 24">
            <a:extLst>
              <a:ext uri="{FF2B5EF4-FFF2-40B4-BE49-F238E27FC236}">
                <a16:creationId xmlns:a16="http://schemas.microsoft.com/office/drawing/2014/main" id="{2A03653D-94EA-4F40-AB3A-0655558B818D}"/>
              </a:ext>
            </a:extLst>
          </p:cNvPr>
          <p:cNvSpPr txBox="1"/>
          <p:nvPr/>
        </p:nvSpPr>
        <p:spPr>
          <a:xfrm>
            <a:off x="3971894" y="4012057"/>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6" name="文字方塊 25">
            <a:extLst>
              <a:ext uri="{FF2B5EF4-FFF2-40B4-BE49-F238E27FC236}">
                <a16:creationId xmlns:a16="http://schemas.microsoft.com/office/drawing/2014/main" id="{9908385D-ED84-F246-A17D-687E1F45E567}"/>
              </a:ext>
            </a:extLst>
          </p:cNvPr>
          <p:cNvSpPr txBox="1"/>
          <p:nvPr/>
        </p:nvSpPr>
        <p:spPr>
          <a:xfrm>
            <a:off x="5544123" y="4029911"/>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7" name="文字方塊 26">
            <a:extLst>
              <a:ext uri="{FF2B5EF4-FFF2-40B4-BE49-F238E27FC236}">
                <a16:creationId xmlns:a16="http://schemas.microsoft.com/office/drawing/2014/main" id="{836ECE3F-262D-C54B-BF19-94381C25664A}"/>
              </a:ext>
            </a:extLst>
          </p:cNvPr>
          <p:cNvSpPr txBox="1"/>
          <p:nvPr/>
        </p:nvSpPr>
        <p:spPr>
          <a:xfrm>
            <a:off x="6987737" y="4059747"/>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8" name="文字方塊 27">
            <a:extLst>
              <a:ext uri="{FF2B5EF4-FFF2-40B4-BE49-F238E27FC236}">
                <a16:creationId xmlns:a16="http://schemas.microsoft.com/office/drawing/2014/main" id="{FF3C8663-59F8-1E43-9081-F16E70BC6862}"/>
              </a:ext>
            </a:extLst>
          </p:cNvPr>
          <p:cNvSpPr txBox="1"/>
          <p:nvPr/>
        </p:nvSpPr>
        <p:spPr>
          <a:xfrm>
            <a:off x="8651917" y="4045315"/>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29" name="文字方塊 28">
            <a:extLst>
              <a:ext uri="{FF2B5EF4-FFF2-40B4-BE49-F238E27FC236}">
                <a16:creationId xmlns:a16="http://schemas.microsoft.com/office/drawing/2014/main" id="{0D020B12-182F-1B4E-9075-7EFCEAA29A54}"/>
              </a:ext>
            </a:extLst>
          </p:cNvPr>
          <p:cNvSpPr txBox="1"/>
          <p:nvPr/>
        </p:nvSpPr>
        <p:spPr>
          <a:xfrm>
            <a:off x="10496643" y="4033784"/>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30" name="框架 29">
            <a:extLst>
              <a:ext uri="{FF2B5EF4-FFF2-40B4-BE49-F238E27FC236}">
                <a16:creationId xmlns:a16="http://schemas.microsoft.com/office/drawing/2014/main" id="{41F846C9-0CFF-184F-B1E5-9364FD2D6B00}"/>
              </a:ext>
            </a:extLst>
          </p:cNvPr>
          <p:cNvSpPr/>
          <p:nvPr/>
        </p:nvSpPr>
        <p:spPr>
          <a:xfrm>
            <a:off x="3735977" y="4446500"/>
            <a:ext cx="7437774" cy="273166"/>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31" name="文字方塊 30">
            <a:extLst>
              <a:ext uri="{FF2B5EF4-FFF2-40B4-BE49-F238E27FC236}">
                <a16:creationId xmlns:a16="http://schemas.microsoft.com/office/drawing/2014/main" id="{A1E661F7-1EDB-394F-AEB4-8B2EC858218E}"/>
              </a:ext>
            </a:extLst>
          </p:cNvPr>
          <p:cNvSpPr txBox="1"/>
          <p:nvPr/>
        </p:nvSpPr>
        <p:spPr>
          <a:xfrm>
            <a:off x="1197251" y="4317156"/>
            <a:ext cx="2372765" cy="646331"/>
          </a:xfrm>
          <a:prstGeom prst="rect">
            <a:avLst/>
          </a:prstGeom>
          <a:noFill/>
        </p:spPr>
        <p:txBody>
          <a:bodyPr wrap="none" rtlCol="0">
            <a:spAutoFit/>
          </a:bodyPr>
          <a:lstStyle/>
          <a:p>
            <a:r>
              <a:rPr kumimoji="1" lang="en-US" altLang="zh-TW" dirty="0"/>
              <a:t>Normalize for each </a:t>
            </a:r>
          </a:p>
          <a:p>
            <a:r>
              <a:rPr kumimoji="1" lang="en-US" altLang="zh-TW" dirty="0"/>
              <a:t>channel</a:t>
            </a:r>
            <a:endParaRPr kumimoji="1" lang="zh-TW" altLang="en-US" dirty="0"/>
          </a:p>
        </p:txBody>
      </p:sp>
      <p:sp>
        <p:nvSpPr>
          <p:cNvPr id="32" name="左大括弧 31">
            <a:extLst>
              <a:ext uri="{FF2B5EF4-FFF2-40B4-BE49-F238E27FC236}">
                <a16:creationId xmlns:a16="http://schemas.microsoft.com/office/drawing/2014/main" id="{14D0BBF3-485B-1646-97FE-6159A339A110}"/>
              </a:ext>
            </a:extLst>
          </p:cNvPr>
          <p:cNvSpPr/>
          <p:nvPr/>
        </p:nvSpPr>
        <p:spPr>
          <a:xfrm rot="5400000">
            <a:off x="7045442" y="158929"/>
            <a:ext cx="554845" cy="644521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02D06520-9B6D-2C4B-B097-1C3F264E7B1A}"/>
              </a:ext>
            </a:extLst>
          </p:cNvPr>
          <p:cNvSpPr/>
          <p:nvPr/>
        </p:nvSpPr>
        <p:spPr>
          <a:xfrm>
            <a:off x="4100255" y="2560320"/>
            <a:ext cx="6509065" cy="418011"/>
          </a:xfrm>
          <a:prstGeom prst="roundRect">
            <a:avLst/>
          </a:prstGeom>
          <a:solidFill>
            <a:srgbClr val="FFC5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4" name="文字方塊 33">
            <a:extLst>
              <a:ext uri="{FF2B5EF4-FFF2-40B4-BE49-F238E27FC236}">
                <a16:creationId xmlns:a16="http://schemas.microsoft.com/office/drawing/2014/main" id="{F2C5CF07-2B86-914C-B96E-F5D12AEE95A9}"/>
              </a:ext>
            </a:extLst>
          </p:cNvPr>
          <p:cNvSpPr txBox="1"/>
          <p:nvPr/>
        </p:nvSpPr>
        <p:spPr>
          <a:xfrm>
            <a:off x="6951859" y="2598883"/>
            <a:ext cx="646331" cy="369332"/>
          </a:xfrm>
          <a:prstGeom prst="rect">
            <a:avLst/>
          </a:prstGeom>
          <a:noFill/>
        </p:spPr>
        <p:txBody>
          <a:bodyPr wrap="none" rtlCol="0">
            <a:spAutoFit/>
          </a:bodyPr>
          <a:lstStyle/>
          <a:p>
            <a:r>
              <a:rPr kumimoji="1" lang="zh-TW" altLang="en-US" dirty="0">
                <a:solidFill>
                  <a:schemeClr val="bg1"/>
                </a:solidFill>
              </a:rPr>
              <a:t>ＩＮ</a:t>
            </a:r>
          </a:p>
        </p:txBody>
      </p:sp>
      <p:sp>
        <p:nvSpPr>
          <p:cNvPr id="35" name="矩形 34">
            <a:extLst>
              <a:ext uri="{FF2B5EF4-FFF2-40B4-BE49-F238E27FC236}">
                <a16:creationId xmlns:a16="http://schemas.microsoft.com/office/drawing/2014/main" id="{F2B74491-9A9B-0647-8BF7-436B41C76951}"/>
              </a:ext>
            </a:extLst>
          </p:cNvPr>
          <p:cNvSpPr/>
          <p:nvPr/>
        </p:nvSpPr>
        <p:spPr>
          <a:xfrm>
            <a:off x="5530143" y="405059"/>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6" name="矩形 35">
            <a:extLst>
              <a:ext uri="{FF2B5EF4-FFF2-40B4-BE49-F238E27FC236}">
                <a16:creationId xmlns:a16="http://schemas.microsoft.com/office/drawing/2014/main" id="{B600A31A-7834-EB4D-BD7D-F2A053228D45}"/>
              </a:ext>
            </a:extLst>
          </p:cNvPr>
          <p:cNvSpPr/>
          <p:nvPr/>
        </p:nvSpPr>
        <p:spPr>
          <a:xfrm>
            <a:off x="6993740" y="445945"/>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矩形 36">
            <a:extLst>
              <a:ext uri="{FF2B5EF4-FFF2-40B4-BE49-F238E27FC236}">
                <a16:creationId xmlns:a16="http://schemas.microsoft.com/office/drawing/2014/main" id="{10C35381-BC1B-A44F-9A09-47D255F51592}"/>
              </a:ext>
            </a:extLst>
          </p:cNvPr>
          <p:cNvSpPr/>
          <p:nvPr/>
        </p:nvSpPr>
        <p:spPr>
          <a:xfrm>
            <a:off x="8617946" y="431513"/>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矩形 37">
            <a:extLst>
              <a:ext uri="{FF2B5EF4-FFF2-40B4-BE49-F238E27FC236}">
                <a16:creationId xmlns:a16="http://schemas.microsoft.com/office/drawing/2014/main" id="{2B671F52-9A66-2745-B082-BFCA644A3EF9}"/>
              </a:ext>
            </a:extLst>
          </p:cNvPr>
          <p:cNvSpPr/>
          <p:nvPr/>
        </p:nvSpPr>
        <p:spPr>
          <a:xfrm>
            <a:off x="10525248" y="420462"/>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9" name="矩形 38">
            <a:extLst>
              <a:ext uri="{FF2B5EF4-FFF2-40B4-BE49-F238E27FC236}">
                <a16:creationId xmlns:a16="http://schemas.microsoft.com/office/drawing/2014/main" id="{D6A17D7F-AEE0-E14E-B851-ABC6BC6B330C}"/>
              </a:ext>
            </a:extLst>
          </p:cNvPr>
          <p:cNvSpPr/>
          <p:nvPr/>
        </p:nvSpPr>
        <p:spPr>
          <a:xfrm>
            <a:off x="3977811" y="438063"/>
            <a:ext cx="353568" cy="139318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0" name="橢圓 39">
            <a:extLst>
              <a:ext uri="{FF2B5EF4-FFF2-40B4-BE49-F238E27FC236}">
                <a16:creationId xmlns:a16="http://schemas.microsoft.com/office/drawing/2014/main" id="{21DE7255-904D-A94A-855A-B3EED5177FAF}"/>
              </a:ext>
            </a:extLst>
          </p:cNvPr>
          <p:cNvSpPr/>
          <p:nvPr/>
        </p:nvSpPr>
        <p:spPr>
          <a:xfrm>
            <a:off x="4030939" y="1465485"/>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1" name="橢圓 40">
            <a:extLst>
              <a:ext uri="{FF2B5EF4-FFF2-40B4-BE49-F238E27FC236}">
                <a16:creationId xmlns:a16="http://schemas.microsoft.com/office/drawing/2014/main" id="{97D77D73-2D85-1A47-B752-2F76A199C322}"/>
              </a:ext>
            </a:extLst>
          </p:cNvPr>
          <p:cNvSpPr/>
          <p:nvPr/>
        </p:nvSpPr>
        <p:spPr>
          <a:xfrm>
            <a:off x="5599433" y="14623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2" name="橢圓 41">
            <a:extLst>
              <a:ext uri="{FF2B5EF4-FFF2-40B4-BE49-F238E27FC236}">
                <a16:creationId xmlns:a16="http://schemas.microsoft.com/office/drawing/2014/main" id="{0648068E-8029-4848-B843-96B18E3D3E7B}"/>
              </a:ext>
            </a:extLst>
          </p:cNvPr>
          <p:cNvSpPr/>
          <p:nvPr/>
        </p:nvSpPr>
        <p:spPr>
          <a:xfrm>
            <a:off x="7049147" y="1505292"/>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3" name="橢圓 42">
            <a:extLst>
              <a:ext uri="{FF2B5EF4-FFF2-40B4-BE49-F238E27FC236}">
                <a16:creationId xmlns:a16="http://schemas.microsoft.com/office/drawing/2014/main" id="{0E14D792-A5D3-C74E-BA98-920BDD76EE38}"/>
              </a:ext>
            </a:extLst>
          </p:cNvPr>
          <p:cNvSpPr/>
          <p:nvPr/>
        </p:nvSpPr>
        <p:spPr>
          <a:xfrm>
            <a:off x="8685595" y="150392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4" name="橢圓 43">
            <a:extLst>
              <a:ext uri="{FF2B5EF4-FFF2-40B4-BE49-F238E27FC236}">
                <a16:creationId xmlns:a16="http://schemas.microsoft.com/office/drawing/2014/main" id="{6FCEAC02-F2C7-D645-9AA8-2FF5C7487B52}"/>
              </a:ext>
            </a:extLst>
          </p:cNvPr>
          <p:cNvSpPr/>
          <p:nvPr/>
        </p:nvSpPr>
        <p:spPr>
          <a:xfrm>
            <a:off x="10589094" y="150392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5" name="橢圓 44">
            <a:extLst>
              <a:ext uri="{FF2B5EF4-FFF2-40B4-BE49-F238E27FC236}">
                <a16:creationId xmlns:a16="http://schemas.microsoft.com/office/drawing/2014/main" id="{64BC4841-9577-9C45-86A4-701E63BF205F}"/>
              </a:ext>
            </a:extLst>
          </p:cNvPr>
          <p:cNvSpPr/>
          <p:nvPr/>
        </p:nvSpPr>
        <p:spPr>
          <a:xfrm>
            <a:off x="4041656" y="1134654"/>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6" name="橢圓 45">
            <a:extLst>
              <a:ext uri="{FF2B5EF4-FFF2-40B4-BE49-F238E27FC236}">
                <a16:creationId xmlns:a16="http://schemas.microsoft.com/office/drawing/2014/main" id="{C4B65FD2-1C1C-C041-BF79-235B7B6F5AB8}"/>
              </a:ext>
            </a:extLst>
          </p:cNvPr>
          <p:cNvSpPr/>
          <p:nvPr/>
        </p:nvSpPr>
        <p:spPr>
          <a:xfrm>
            <a:off x="5583211" y="111369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橢圓 46">
            <a:extLst>
              <a:ext uri="{FF2B5EF4-FFF2-40B4-BE49-F238E27FC236}">
                <a16:creationId xmlns:a16="http://schemas.microsoft.com/office/drawing/2014/main" id="{1CD8DAB7-A5C9-BA4B-AD9E-B784AC5FF0B0}"/>
              </a:ext>
            </a:extLst>
          </p:cNvPr>
          <p:cNvSpPr/>
          <p:nvPr/>
        </p:nvSpPr>
        <p:spPr>
          <a:xfrm>
            <a:off x="7074453" y="1142536"/>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8" name="橢圓 47">
            <a:extLst>
              <a:ext uri="{FF2B5EF4-FFF2-40B4-BE49-F238E27FC236}">
                <a16:creationId xmlns:a16="http://schemas.microsoft.com/office/drawing/2014/main" id="{D13F033D-3D9F-9D4F-A62C-9EA4FBCF7D30}"/>
              </a:ext>
            </a:extLst>
          </p:cNvPr>
          <p:cNvSpPr/>
          <p:nvPr/>
        </p:nvSpPr>
        <p:spPr>
          <a:xfrm>
            <a:off x="8685595" y="1128103"/>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橢圓 48">
            <a:extLst>
              <a:ext uri="{FF2B5EF4-FFF2-40B4-BE49-F238E27FC236}">
                <a16:creationId xmlns:a16="http://schemas.microsoft.com/office/drawing/2014/main" id="{2053DB0D-DFF7-3148-A548-DEA0DAAED958}"/>
              </a:ext>
            </a:extLst>
          </p:cNvPr>
          <p:cNvSpPr/>
          <p:nvPr/>
        </p:nvSpPr>
        <p:spPr>
          <a:xfrm>
            <a:off x="10589094" y="1104501"/>
            <a:ext cx="225877" cy="235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文字方塊 49">
            <a:extLst>
              <a:ext uri="{FF2B5EF4-FFF2-40B4-BE49-F238E27FC236}">
                <a16:creationId xmlns:a16="http://schemas.microsoft.com/office/drawing/2014/main" id="{9849C739-015B-964D-92BB-D5856D8D628C}"/>
              </a:ext>
            </a:extLst>
          </p:cNvPr>
          <p:cNvSpPr txBox="1"/>
          <p:nvPr/>
        </p:nvSpPr>
        <p:spPr>
          <a:xfrm>
            <a:off x="3951668" y="670058"/>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1" name="文字方塊 50">
            <a:extLst>
              <a:ext uri="{FF2B5EF4-FFF2-40B4-BE49-F238E27FC236}">
                <a16:creationId xmlns:a16="http://schemas.microsoft.com/office/drawing/2014/main" id="{48958606-086A-4F44-B0E3-67870377D760}"/>
              </a:ext>
            </a:extLst>
          </p:cNvPr>
          <p:cNvSpPr txBox="1"/>
          <p:nvPr/>
        </p:nvSpPr>
        <p:spPr>
          <a:xfrm>
            <a:off x="5523897" y="687912"/>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2" name="文字方塊 51">
            <a:extLst>
              <a:ext uri="{FF2B5EF4-FFF2-40B4-BE49-F238E27FC236}">
                <a16:creationId xmlns:a16="http://schemas.microsoft.com/office/drawing/2014/main" id="{D2CE53A7-2B4D-3F4C-8DAB-E6B711B64FF3}"/>
              </a:ext>
            </a:extLst>
          </p:cNvPr>
          <p:cNvSpPr txBox="1"/>
          <p:nvPr/>
        </p:nvSpPr>
        <p:spPr>
          <a:xfrm>
            <a:off x="6967511" y="717748"/>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3" name="文字方塊 52">
            <a:extLst>
              <a:ext uri="{FF2B5EF4-FFF2-40B4-BE49-F238E27FC236}">
                <a16:creationId xmlns:a16="http://schemas.microsoft.com/office/drawing/2014/main" id="{69B5933B-3625-914C-928A-70604B1E412B}"/>
              </a:ext>
            </a:extLst>
          </p:cNvPr>
          <p:cNvSpPr txBox="1"/>
          <p:nvPr/>
        </p:nvSpPr>
        <p:spPr>
          <a:xfrm>
            <a:off x="8631691" y="703316"/>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4" name="文字方塊 53">
            <a:extLst>
              <a:ext uri="{FF2B5EF4-FFF2-40B4-BE49-F238E27FC236}">
                <a16:creationId xmlns:a16="http://schemas.microsoft.com/office/drawing/2014/main" id="{D85CD416-194C-704B-8539-A7FBF0A14E87}"/>
              </a:ext>
            </a:extLst>
          </p:cNvPr>
          <p:cNvSpPr txBox="1"/>
          <p:nvPr/>
        </p:nvSpPr>
        <p:spPr>
          <a:xfrm>
            <a:off x="10476417" y="691785"/>
            <a:ext cx="677108" cy="376065"/>
          </a:xfrm>
          <a:prstGeom prst="rect">
            <a:avLst/>
          </a:prstGeom>
          <a:noFill/>
        </p:spPr>
        <p:txBody>
          <a:bodyPr vert="eaVert" wrap="none" rtlCol="0">
            <a:spAutoFit/>
          </a:bodyPr>
          <a:lstStyle/>
          <a:p>
            <a:r>
              <a:rPr kumimoji="1" lang="en-US" altLang="zh-TW" sz="3200" dirty="0"/>
              <a:t>…</a:t>
            </a:r>
            <a:endParaRPr kumimoji="1" lang="zh-TW" altLang="en-US" dirty="0"/>
          </a:p>
        </p:txBody>
      </p:sp>
      <p:sp>
        <p:nvSpPr>
          <p:cNvPr id="55" name="框架 54">
            <a:extLst>
              <a:ext uri="{FF2B5EF4-FFF2-40B4-BE49-F238E27FC236}">
                <a16:creationId xmlns:a16="http://schemas.microsoft.com/office/drawing/2014/main" id="{167F167C-0C6E-2C47-BF0A-3EF4CB862A54}"/>
              </a:ext>
            </a:extLst>
          </p:cNvPr>
          <p:cNvSpPr/>
          <p:nvPr/>
        </p:nvSpPr>
        <p:spPr>
          <a:xfrm>
            <a:off x="3715751" y="1104501"/>
            <a:ext cx="7437774" cy="273166"/>
          </a:xfrm>
          <a:prstGeom prst="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sp>
        <p:nvSpPr>
          <p:cNvPr id="56" name="左大括弧 55">
            <a:extLst>
              <a:ext uri="{FF2B5EF4-FFF2-40B4-BE49-F238E27FC236}">
                <a16:creationId xmlns:a16="http://schemas.microsoft.com/office/drawing/2014/main" id="{F8FB8F43-BAAB-934D-B3FD-E99A14B67433}"/>
              </a:ext>
            </a:extLst>
          </p:cNvPr>
          <p:cNvSpPr/>
          <p:nvPr/>
        </p:nvSpPr>
        <p:spPr>
          <a:xfrm rot="16200000">
            <a:off x="7062130" y="-1021355"/>
            <a:ext cx="554845" cy="644521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TW" altLang="en-US"/>
          </a:p>
        </p:txBody>
      </p:sp>
      <p:sp>
        <p:nvSpPr>
          <p:cNvPr id="57" name="文字方塊 56">
            <a:extLst>
              <a:ext uri="{FF2B5EF4-FFF2-40B4-BE49-F238E27FC236}">
                <a16:creationId xmlns:a16="http://schemas.microsoft.com/office/drawing/2014/main" id="{4C794B10-0444-744E-B115-B9BC3FB1CB64}"/>
              </a:ext>
            </a:extLst>
          </p:cNvPr>
          <p:cNvSpPr txBox="1"/>
          <p:nvPr/>
        </p:nvSpPr>
        <p:spPr>
          <a:xfrm>
            <a:off x="485399" y="1348824"/>
            <a:ext cx="2884187" cy="923330"/>
          </a:xfrm>
          <a:prstGeom prst="rect">
            <a:avLst/>
          </a:prstGeom>
          <a:noFill/>
        </p:spPr>
        <p:txBody>
          <a:bodyPr wrap="none" rtlCol="0">
            <a:spAutoFit/>
          </a:bodyPr>
          <a:lstStyle/>
          <a:p>
            <a:r>
              <a:rPr lang="en-US" altLang="zh-TW" dirty="0"/>
              <a:t>Each channel has zero mean </a:t>
            </a:r>
          </a:p>
          <a:p>
            <a:r>
              <a:rPr lang="en-US" altLang="zh-TW" dirty="0"/>
              <a:t>and unit variance </a:t>
            </a:r>
          </a:p>
          <a:p>
            <a:endParaRPr kumimoji="1" lang="zh-TW" altLang="en-US" dirty="0"/>
          </a:p>
        </p:txBody>
      </p:sp>
      <p:sp>
        <p:nvSpPr>
          <p:cNvPr id="58" name="文字方塊 57">
            <a:extLst>
              <a:ext uri="{FF2B5EF4-FFF2-40B4-BE49-F238E27FC236}">
                <a16:creationId xmlns:a16="http://schemas.microsoft.com/office/drawing/2014/main" id="{86827E28-0D75-AC4A-83A5-51A767957BC7}"/>
              </a:ext>
            </a:extLst>
          </p:cNvPr>
          <p:cNvSpPr txBox="1"/>
          <p:nvPr/>
        </p:nvSpPr>
        <p:spPr>
          <a:xfrm>
            <a:off x="260997" y="211759"/>
            <a:ext cx="2366225" cy="646331"/>
          </a:xfrm>
          <a:prstGeom prst="rect">
            <a:avLst/>
          </a:prstGeom>
          <a:noFill/>
        </p:spPr>
        <p:txBody>
          <a:bodyPr wrap="none" rtlCol="0">
            <a:spAutoFit/>
          </a:bodyPr>
          <a:lstStyle/>
          <a:p>
            <a:r>
              <a:rPr lang="en-US" altLang="zh-TW" dirty="0"/>
              <a:t>instance normalization </a:t>
            </a:r>
            <a:endParaRPr lang="en-US" altLang="zh-TW" dirty="0">
              <a:effectLst/>
            </a:endParaRPr>
          </a:p>
          <a:p>
            <a:endParaRPr kumimoji="1" lang="zh-TW" altLang="en-US" dirty="0"/>
          </a:p>
        </p:txBody>
      </p:sp>
      <p:sp>
        <p:nvSpPr>
          <p:cNvPr id="2" name="投影片編號版面配置區 1">
            <a:extLst>
              <a:ext uri="{FF2B5EF4-FFF2-40B4-BE49-F238E27FC236}">
                <a16:creationId xmlns:a16="http://schemas.microsoft.com/office/drawing/2014/main" id="{8C467D95-FEED-7B4C-B896-DD5136973AC0}"/>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2255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9552B1D-0267-D047-90ED-9C9B323914B0}"/>
              </a:ext>
            </a:extLst>
          </p:cNvPr>
          <p:cNvSpPr/>
          <p:nvPr/>
        </p:nvSpPr>
        <p:spPr>
          <a:xfrm>
            <a:off x="2473287" y="1569848"/>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755CBAA2-4589-FA43-8319-A8D65C73B209}"/>
              </a:ext>
            </a:extLst>
          </p:cNvPr>
          <p:cNvSpPr txBox="1"/>
          <p:nvPr/>
        </p:nvSpPr>
        <p:spPr>
          <a:xfrm rot="5400000">
            <a:off x="1034964" y="3031101"/>
            <a:ext cx="3278462" cy="369332"/>
          </a:xfrm>
          <a:prstGeom prst="rect">
            <a:avLst/>
          </a:prstGeom>
          <a:noFill/>
        </p:spPr>
        <p:txBody>
          <a:bodyPr wrap="none" rtlCol="0">
            <a:spAutoFit/>
          </a:bodyPr>
          <a:lstStyle/>
          <a:p>
            <a:r>
              <a:rPr lang="en-US" altLang="zh-TW" dirty="0"/>
              <a:t>nn.Conv1d(k=5,s=2,layer=8)</a:t>
            </a:r>
          </a:p>
        </p:txBody>
      </p:sp>
      <p:sp>
        <p:nvSpPr>
          <p:cNvPr id="6" name="矩形 5">
            <a:extLst>
              <a:ext uri="{FF2B5EF4-FFF2-40B4-BE49-F238E27FC236}">
                <a16:creationId xmlns:a16="http://schemas.microsoft.com/office/drawing/2014/main" id="{C2EA3DB9-BB2E-D54C-9509-D0A465BE5445}"/>
              </a:ext>
            </a:extLst>
          </p:cNvPr>
          <p:cNvSpPr/>
          <p:nvPr/>
        </p:nvSpPr>
        <p:spPr>
          <a:xfrm>
            <a:off x="3446475" y="1569848"/>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90303D53-9D7E-FD40-AE0C-C8402C61AB70}"/>
              </a:ext>
            </a:extLst>
          </p:cNvPr>
          <p:cNvSpPr txBox="1"/>
          <p:nvPr/>
        </p:nvSpPr>
        <p:spPr>
          <a:xfrm>
            <a:off x="3410066" y="2522671"/>
            <a:ext cx="461665" cy="2094484"/>
          </a:xfrm>
          <a:prstGeom prst="rect">
            <a:avLst/>
          </a:prstGeom>
          <a:noFill/>
        </p:spPr>
        <p:txBody>
          <a:bodyPr vert="eaVert" wrap="none" rtlCol="0">
            <a:spAutoFit/>
          </a:bodyPr>
          <a:lstStyle/>
          <a:p>
            <a:r>
              <a:rPr lang="en-US" altLang="zh-TW" dirty="0" err="1"/>
              <a:t>nn.Linear</a:t>
            </a:r>
            <a:r>
              <a:rPr lang="en-US" altLang="zh-TW" dirty="0"/>
              <a:t>(layer=4)</a:t>
            </a:r>
          </a:p>
        </p:txBody>
      </p:sp>
      <p:sp>
        <p:nvSpPr>
          <p:cNvPr id="8" name="矩形 7">
            <a:extLst>
              <a:ext uri="{FF2B5EF4-FFF2-40B4-BE49-F238E27FC236}">
                <a16:creationId xmlns:a16="http://schemas.microsoft.com/office/drawing/2014/main" id="{11D3A980-90AF-C041-A8D9-D18643D53F2F}"/>
              </a:ext>
            </a:extLst>
          </p:cNvPr>
          <p:cNvSpPr/>
          <p:nvPr/>
        </p:nvSpPr>
        <p:spPr>
          <a:xfrm>
            <a:off x="4496770" y="1576536"/>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4F09CF25-5D1B-114B-9D9D-443732DA7038}"/>
              </a:ext>
            </a:extLst>
          </p:cNvPr>
          <p:cNvSpPr txBox="1"/>
          <p:nvPr/>
        </p:nvSpPr>
        <p:spPr>
          <a:xfrm>
            <a:off x="4468506" y="1981232"/>
            <a:ext cx="461665" cy="2410275"/>
          </a:xfrm>
          <a:prstGeom prst="rect">
            <a:avLst/>
          </a:prstGeom>
          <a:noFill/>
        </p:spPr>
        <p:txBody>
          <a:bodyPr vert="eaVert" wrap="none" rtlCol="0">
            <a:spAutoFit/>
          </a:bodyPr>
          <a:lstStyle/>
          <a:p>
            <a:r>
              <a:rPr lang="en-US" altLang="zh-TW" dirty="0" err="1"/>
              <a:t>nn.GRU</a:t>
            </a:r>
            <a:r>
              <a:rPr lang="en-US" altLang="zh-TW" dirty="0"/>
              <a:t>(layer=1,bidr)</a:t>
            </a:r>
          </a:p>
        </p:txBody>
      </p:sp>
      <p:sp>
        <p:nvSpPr>
          <p:cNvPr id="18" name="矩形 17">
            <a:extLst>
              <a:ext uri="{FF2B5EF4-FFF2-40B4-BE49-F238E27FC236}">
                <a16:creationId xmlns:a16="http://schemas.microsoft.com/office/drawing/2014/main" id="{4AA5700A-2D1A-C348-9E5F-567BDEB21405}"/>
              </a:ext>
            </a:extLst>
          </p:cNvPr>
          <p:cNvSpPr/>
          <p:nvPr/>
        </p:nvSpPr>
        <p:spPr>
          <a:xfrm>
            <a:off x="6548422" y="1563159"/>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9" name="文字方塊 18">
            <a:extLst>
              <a:ext uri="{FF2B5EF4-FFF2-40B4-BE49-F238E27FC236}">
                <a16:creationId xmlns:a16="http://schemas.microsoft.com/office/drawing/2014/main" id="{524CFAC6-AA4F-BE44-9BF0-5169351A96A1}"/>
              </a:ext>
            </a:extLst>
          </p:cNvPr>
          <p:cNvSpPr txBox="1"/>
          <p:nvPr/>
        </p:nvSpPr>
        <p:spPr>
          <a:xfrm rot="5400000">
            <a:off x="5086218" y="2979200"/>
            <a:ext cx="3369833" cy="369332"/>
          </a:xfrm>
          <a:prstGeom prst="rect">
            <a:avLst/>
          </a:prstGeom>
          <a:noFill/>
        </p:spPr>
        <p:txBody>
          <a:bodyPr wrap="none" rtlCol="0">
            <a:spAutoFit/>
          </a:bodyPr>
          <a:lstStyle/>
          <a:p>
            <a:r>
              <a:rPr lang="en-US" altLang="zh-TW" dirty="0"/>
              <a:t>nn.InstanceNorm1d(layer=4)</a:t>
            </a:r>
          </a:p>
        </p:txBody>
      </p:sp>
      <p:sp>
        <p:nvSpPr>
          <p:cNvPr id="26" name="文字方塊 25">
            <a:extLst>
              <a:ext uri="{FF2B5EF4-FFF2-40B4-BE49-F238E27FC236}">
                <a16:creationId xmlns:a16="http://schemas.microsoft.com/office/drawing/2014/main" id="{665C0CEC-3374-D941-8856-447339AB14A5}"/>
              </a:ext>
            </a:extLst>
          </p:cNvPr>
          <p:cNvSpPr txBox="1"/>
          <p:nvPr/>
        </p:nvSpPr>
        <p:spPr>
          <a:xfrm>
            <a:off x="1634354" y="2929772"/>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cxnSp>
        <p:nvCxnSpPr>
          <p:cNvPr id="27" name="直線箭頭接點 26">
            <a:extLst>
              <a:ext uri="{FF2B5EF4-FFF2-40B4-BE49-F238E27FC236}">
                <a16:creationId xmlns:a16="http://schemas.microsoft.com/office/drawing/2014/main" id="{2BBABDEC-455D-1542-9B36-86B6FE484A21}"/>
              </a:ext>
            </a:extLst>
          </p:cNvPr>
          <p:cNvCxnSpPr>
            <a:cxnSpLocks/>
          </p:cNvCxnSpPr>
          <p:nvPr/>
        </p:nvCxnSpPr>
        <p:spPr>
          <a:xfrm>
            <a:off x="1977718" y="3249440"/>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箭頭接點 28">
            <a:extLst>
              <a:ext uri="{FF2B5EF4-FFF2-40B4-BE49-F238E27FC236}">
                <a16:creationId xmlns:a16="http://schemas.microsoft.com/office/drawing/2014/main" id="{56D940C1-6778-BD4E-90BD-16B776492DF0}"/>
              </a:ext>
            </a:extLst>
          </p:cNvPr>
          <p:cNvCxnSpPr>
            <a:cxnSpLocks/>
          </p:cNvCxnSpPr>
          <p:nvPr/>
        </p:nvCxnSpPr>
        <p:spPr>
          <a:xfrm>
            <a:off x="2993601" y="324944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矩形 37">
            <a:extLst>
              <a:ext uri="{FF2B5EF4-FFF2-40B4-BE49-F238E27FC236}">
                <a16:creationId xmlns:a16="http://schemas.microsoft.com/office/drawing/2014/main" id="{3ED40326-CCFD-7D41-8E00-5179B726AFBD}"/>
              </a:ext>
            </a:extLst>
          </p:cNvPr>
          <p:cNvSpPr/>
          <p:nvPr/>
        </p:nvSpPr>
        <p:spPr>
          <a:xfrm>
            <a:off x="7511279" y="1576536"/>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3" name="文字方塊 42">
            <a:extLst>
              <a:ext uri="{FF2B5EF4-FFF2-40B4-BE49-F238E27FC236}">
                <a16:creationId xmlns:a16="http://schemas.microsoft.com/office/drawing/2014/main" id="{758B2941-AE43-4A4A-9CF8-5E35B5663D61}"/>
              </a:ext>
            </a:extLst>
          </p:cNvPr>
          <p:cNvSpPr txBox="1"/>
          <p:nvPr/>
        </p:nvSpPr>
        <p:spPr>
          <a:xfrm rot="5400000">
            <a:off x="6495345" y="3013406"/>
            <a:ext cx="2433680" cy="369332"/>
          </a:xfrm>
          <a:prstGeom prst="rect">
            <a:avLst/>
          </a:prstGeom>
          <a:noFill/>
        </p:spPr>
        <p:txBody>
          <a:bodyPr wrap="none" rtlCol="0">
            <a:spAutoFit/>
          </a:bodyPr>
          <a:lstStyle/>
          <a:p>
            <a:r>
              <a:rPr lang="en-US" altLang="zh-TW" dirty="0" err="1"/>
              <a:t>nn.Dropout</a:t>
            </a:r>
            <a:r>
              <a:rPr lang="en-US" altLang="zh-TW" dirty="0"/>
              <a:t>(layer=4)</a:t>
            </a:r>
          </a:p>
        </p:txBody>
      </p:sp>
      <p:sp>
        <p:nvSpPr>
          <p:cNvPr id="53" name="文字方塊 52">
            <a:extLst>
              <a:ext uri="{FF2B5EF4-FFF2-40B4-BE49-F238E27FC236}">
                <a16:creationId xmlns:a16="http://schemas.microsoft.com/office/drawing/2014/main" id="{795A839C-6362-E24A-B7DB-B1A98726AC71}"/>
              </a:ext>
            </a:extLst>
          </p:cNvPr>
          <p:cNvSpPr txBox="1"/>
          <p:nvPr/>
        </p:nvSpPr>
        <p:spPr>
          <a:xfrm>
            <a:off x="8283123" y="3052768"/>
            <a:ext cx="760144" cy="369332"/>
          </a:xfrm>
          <a:prstGeom prst="rect">
            <a:avLst/>
          </a:prstGeom>
          <a:noFill/>
        </p:spPr>
        <p:txBody>
          <a:bodyPr wrap="none" rtlCol="0">
            <a:spAutoFit/>
          </a:bodyPr>
          <a:lstStyle/>
          <a:p>
            <a:r>
              <a:rPr kumimoji="1" lang="en-US" altLang="zh-TW" dirty="0"/>
              <a:t>enc(x)</a:t>
            </a:r>
            <a:endParaRPr kumimoji="1" lang="zh-TW" altLang="en-US" dirty="0"/>
          </a:p>
        </p:txBody>
      </p:sp>
      <p:sp>
        <p:nvSpPr>
          <p:cNvPr id="54" name="文字方塊 53">
            <a:extLst>
              <a:ext uri="{FF2B5EF4-FFF2-40B4-BE49-F238E27FC236}">
                <a16:creationId xmlns:a16="http://schemas.microsoft.com/office/drawing/2014/main" id="{85157C40-6D64-F949-B452-FE2BBB619B0F}"/>
              </a:ext>
            </a:extLst>
          </p:cNvPr>
          <p:cNvSpPr txBox="1"/>
          <p:nvPr/>
        </p:nvSpPr>
        <p:spPr>
          <a:xfrm>
            <a:off x="4681728" y="548640"/>
            <a:ext cx="877163" cy="369332"/>
          </a:xfrm>
          <a:prstGeom prst="rect">
            <a:avLst/>
          </a:prstGeom>
          <a:noFill/>
        </p:spPr>
        <p:txBody>
          <a:bodyPr wrap="none" rtlCol="0">
            <a:spAutoFit/>
          </a:bodyPr>
          <a:lstStyle/>
          <a:p>
            <a:r>
              <a:rPr kumimoji="1" lang="zh-TW" altLang="en-US" dirty="0"/>
              <a:t>編碼器</a:t>
            </a:r>
          </a:p>
        </p:txBody>
      </p:sp>
      <p:sp>
        <p:nvSpPr>
          <p:cNvPr id="2" name="投影片編號版面配置區 1">
            <a:extLst>
              <a:ext uri="{FF2B5EF4-FFF2-40B4-BE49-F238E27FC236}">
                <a16:creationId xmlns:a16="http://schemas.microsoft.com/office/drawing/2014/main" id="{0D8B638E-6045-524E-B9AA-23EC3864C67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57" name="矩形 56">
            <a:extLst>
              <a:ext uri="{FF2B5EF4-FFF2-40B4-BE49-F238E27FC236}">
                <a16:creationId xmlns:a16="http://schemas.microsoft.com/office/drawing/2014/main" id="{815E18EF-A3F0-0E4A-9EC2-116745CBFC33}"/>
              </a:ext>
            </a:extLst>
          </p:cNvPr>
          <p:cNvSpPr/>
          <p:nvPr/>
        </p:nvSpPr>
        <p:spPr>
          <a:xfrm>
            <a:off x="5481097" y="1569848"/>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8" name="文字方塊 57">
            <a:extLst>
              <a:ext uri="{FF2B5EF4-FFF2-40B4-BE49-F238E27FC236}">
                <a16:creationId xmlns:a16="http://schemas.microsoft.com/office/drawing/2014/main" id="{77E6BA85-8B47-D042-9ACF-719A6FF8A935}"/>
              </a:ext>
            </a:extLst>
          </p:cNvPr>
          <p:cNvSpPr txBox="1"/>
          <p:nvPr/>
        </p:nvSpPr>
        <p:spPr>
          <a:xfrm>
            <a:off x="5443050" y="2448818"/>
            <a:ext cx="461665" cy="2094484"/>
          </a:xfrm>
          <a:prstGeom prst="rect">
            <a:avLst/>
          </a:prstGeom>
          <a:noFill/>
        </p:spPr>
        <p:txBody>
          <a:bodyPr vert="eaVert" wrap="none" rtlCol="0">
            <a:spAutoFit/>
          </a:bodyPr>
          <a:lstStyle/>
          <a:p>
            <a:r>
              <a:rPr lang="en-US" altLang="zh-TW" dirty="0" err="1"/>
              <a:t>nn.Linear</a:t>
            </a:r>
            <a:r>
              <a:rPr lang="en-US" altLang="zh-TW" dirty="0"/>
              <a:t>(layer=1)</a:t>
            </a:r>
          </a:p>
        </p:txBody>
      </p:sp>
      <p:cxnSp>
        <p:nvCxnSpPr>
          <p:cNvPr id="59" name="直線箭頭接點 58">
            <a:extLst>
              <a:ext uri="{FF2B5EF4-FFF2-40B4-BE49-F238E27FC236}">
                <a16:creationId xmlns:a16="http://schemas.microsoft.com/office/drawing/2014/main" id="{8FA248E8-440B-D24A-84EF-A9AEAA3DFDE0}"/>
              </a:ext>
            </a:extLst>
          </p:cNvPr>
          <p:cNvCxnSpPr>
            <a:cxnSpLocks/>
          </p:cNvCxnSpPr>
          <p:nvPr/>
        </p:nvCxnSpPr>
        <p:spPr>
          <a:xfrm>
            <a:off x="3958228" y="324944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0" name="直線箭頭接點 59">
            <a:extLst>
              <a:ext uri="{FF2B5EF4-FFF2-40B4-BE49-F238E27FC236}">
                <a16:creationId xmlns:a16="http://schemas.microsoft.com/office/drawing/2014/main" id="{B53EF4E1-2AAD-5649-98BB-1F15C2C0A69A}"/>
              </a:ext>
            </a:extLst>
          </p:cNvPr>
          <p:cNvCxnSpPr>
            <a:cxnSpLocks/>
          </p:cNvCxnSpPr>
          <p:nvPr/>
        </p:nvCxnSpPr>
        <p:spPr>
          <a:xfrm>
            <a:off x="4993223" y="3249053"/>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1" name="直線箭頭接點 60">
            <a:extLst>
              <a:ext uri="{FF2B5EF4-FFF2-40B4-BE49-F238E27FC236}">
                <a16:creationId xmlns:a16="http://schemas.microsoft.com/office/drawing/2014/main" id="{750ABA2E-33A8-8443-8E1F-B33908A0A55A}"/>
              </a:ext>
            </a:extLst>
          </p:cNvPr>
          <p:cNvCxnSpPr>
            <a:cxnSpLocks/>
          </p:cNvCxnSpPr>
          <p:nvPr/>
        </p:nvCxnSpPr>
        <p:spPr>
          <a:xfrm>
            <a:off x="6000411" y="3249053"/>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2" name="直線箭頭接點 61">
            <a:extLst>
              <a:ext uri="{FF2B5EF4-FFF2-40B4-BE49-F238E27FC236}">
                <a16:creationId xmlns:a16="http://schemas.microsoft.com/office/drawing/2014/main" id="{82CB06F7-3B39-A446-8957-65225EC6A552}"/>
              </a:ext>
            </a:extLst>
          </p:cNvPr>
          <p:cNvCxnSpPr>
            <a:cxnSpLocks/>
          </p:cNvCxnSpPr>
          <p:nvPr/>
        </p:nvCxnSpPr>
        <p:spPr>
          <a:xfrm>
            <a:off x="6982192" y="3249053"/>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3" name="直線箭頭接點 62">
            <a:extLst>
              <a:ext uri="{FF2B5EF4-FFF2-40B4-BE49-F238E27FC236}">
                <a16:creationId xmlns:a16="http://schemas.microsoft.com/office/drawing/2014/main" id="{3F20AA93-CAE5-2841-8487-24AD302552D0}"/>
              </a:ext>
            </a:extLst>
          </p:cNvPr>
          <p:cNvCxnSpPr>
            <a:cxnSpLocks/>
          </p:cNvCxnSpPr>
          <p:nvPr/>
        </p:nvCxnSpPr>
        <p:spPr>
          <a:xfrm>
            <a:off x="7985681" y="3249053"/>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3232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字方塊 44">
            <a:extLst>
              <a:ext uri="{FF2B5EF4-FFF2-40B4-BE49-F238E27FC236}">
                <a16:creationId xmlns:a16="http://schemas.microsoft.com/office/drawing/2014/main" id="{8809C967-DF87-DA4E-B50C-79A9B8B5E24A}"/>
              </a:ext>
            </a:extLst>
          </p:cNvPr>
          <p:cNvSpPr txBox="1"/>
          <p:nvPr/>
        </p:nvSpPr>
        <p:spPr>
          <a:xfrm>
            <a:off x="1723455" y="3571014"/>
            <a:ext cx="760144" cy="369332"/>
          </a:xfrm>
          <a:prstGeom prst="rect">
            <a:avLst/>
          </a:prstGeom>
          <a:noFill/>
        </p:spPr>
        <p:txBody>
          <a:bodyPr wrap="none" rtlCol="0">
            <a:spAutoFit/>
          </a:bodyPr>
          <a:lstStyle/>
          <a:p>
            <a:r>
              <a:rPr kumimoji="1" lang="en-US" altLang="zh-TW" dirty="0"/>
              <a:t>enc(x)</a:t>
            </a:r>
            <a:endParaRPr kumimoji="1" lang="zh-TW" altLang="en-US" dirty="0"/>
          </a:p>
        </p:txBody>
      </p:sp>
      <p:sp>
        <p:nvSpPr>
          <p:cNvPr id="46" name="文字方塊 45">
            <a:extLst>
              <a:ext uri="{FF2B5EF4-FFF2-40B4-BE49-F238E27FC236}">
                <a16:creationId xmlns:a16="http://schemas.microsoft.com/office/drawing/2014/main" id="{4F8782B8-2EC2-B548-9958-78E28DC8A9E3}"/>
              </a:ext>
            </a:extLst>
          </p:cNvPr>
          <p:cNvSpPr txBox="1"/>
          <p:nvPr/>
        </p:nvSpPr>
        <p:spPr>
          <a:xfrm>
            <a:off x="8073738" y="587731"/>
            <a:ext cx="877163" cy="369332"/>
          </a:xfrm>
          <a:prstGeom prst="rect">
            <a:avLst/>
          </a:prstGeom>
          <a:noFill/>
        </p:spPr>
        <p:txBody>
          <a:bodyPr wrap="none" rtlCol="0">
            <a:spAutoFit/>
          </a:bodyPr>
          <a:lstStyle/>
          <a:p>
            <a:r>
              <a:rPr kumimoji="1" lang="zh-TW" altLang="en-US" dirty="0"/>
              <a:t>解碼器</a:t>
            </a:r>
          </a:p>
        </p:txBody>
      </p:sp>
      <p:sp>
        <p:nvSpPr>
          <p:cNvPr id="49" name="文字方塊 48">
            <a:extLst>
              <a:ext uri="{FF2B5EF4-FFF2-40B4-BE49-F238E27FC236}">
                <a16:creationId xmlns:a16="http://schemas.microsoft.com/office/drawing/2014/main" id="{3AC3F8E6-BE44-9840-B59F-0B34C3EA7363}"/>
              </a:ext>
            </a:extLst>
          </p:cNvPr>
          <p:cNvSpPr txBox="1"/>
          <p:nvPr/>
        </p:nvSpPr>
        <p:spPr>
          <a:xfrm>
            <a:off x="8983794" y="3494070"/>
            <a:ext cx="420308" cy="523220"/>
          </a:xfrm>
          <a:prstGeom prst="rect">
            <a:avLst/>
          </a:prstGeom>
          <a:noFill/>
        </p:spPr>
        <p:txBody>
          <a:bodyPr wrap="squar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2800" i="1"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0356F59F-4799-5D41-AEE8-3983285FE76F}"/>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7" name="矩形 76">
            <a:extLst>
              <a:ext uri="{FF2B5EF4-FFF2-40B4-BE49-F238E27FC236}">
                <a16:creationId xmlns:a16="http://schemas.microsoft.com/office/drawing/2014/main" id="{3DC82294-1351-5645-8F5E-D254F793BF75}"/>
              </a:ext>
            </a:extLst>
          </p:cNvPr>
          <p:cNvSpPr/>
          <p:nvPr/>
        </p:nvSpPr>
        <p:spPr>
          <a:xfrm>
            <a:off x="3103482" y="2076475"/>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78" name="文字方塊 77">
            <a:extLst>
              <a:ext uri="{FF2B5EF4-FFF2-40B4-BE49-F238E27FC236}">
                <a16:creationId xmlns:a16="http://schemas.microsoft.com/office/drawing/2014/main" id="{9ED90F7A-43F8-BF41-A4AB-7857EE615DDD}"/>
              </a:ext>
            </a:extLst>
          </p:cNvPr>
          <p:cNvSpPr txBox="1"/>
          <p:nvPr/>
        </p:nvSpPr>
        <p:spPr>
          <a:xfrm rot="5400000">
            <a:off x="1875953" y="3537728"/>
            <a:ext cx="2856872" cy="369332"/>
          </a:xfrm>
          <a:prstGeom prst="rect">
            <a:avLst/>
          </a:prstGeom>
          <a:noFill/>
        </p:spPr>
        <p:txBody>
          <a:bodyPr wrap="none" rtlCol="0">
            <a:spAutoFit/>
          </a:bodyPr>
          <a:lstStyle/>
          <a:p>
            <a:r>
              <a:rPr lang="en-US" altLang="zh-TW" dirty="0"/>
              <a:t>nn.Conv1d(k=3,layer=6)</a:t>
            </a:r>
          </a:p>
        </p:txBody>
      </p:sp>
      <p:sp>
        <p:nvSpPr>
          <p:cNvPr id="79" name="矩形 78">
            <a:extLst>
              <a:ext uri="{FF2B5EF4-FFF2-40B4-BE49-F238E27FC236}">
                <a16:creationId xmlns:a16="http://schemas.microsoft.com/office/drawing/2014/main" id="{27F0BFF5-FE4F-EC42-8E70-B1B39B83C37D}"/>
              </a:ext>
            </a:extLst>
          </p:cNvPr>
          <p:cNvSpPr/>
          <p:nvPr/>
        </p:nvSpPr>
        <p:spPr>
          <a:xfrm>
            <a:off x="4076670" y="2076475"/>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0" name="文字方塊 79">
            <a:extLst>
              <a:ext uri="{FF2B5EF4-FFF2-40B4-BE49-F238E27FC236}">
                <a16:creationId xmlns:a16="http://schemas.microsoft.com/office/drawing/2014/main" id="{8AA3067A-E0A7-C34A-9FD3-0D26003677E1}"/>
              </a:ext>
            </a:extLst>
          </p:cNvPr>
          <p:cNvSpPr txBox="1"/>
          <p:nvPr/>
        </p:nvSpPr>
        <p:spPr>
          <a:xfrm>
            <a:off x="4040261" y="3029298"/>
            <a:ext cx="461665" cy="2094484"/>
          </a:xfrm>
          <a:prstGeom prst="rect">
            <a:avLst/>
          </a:prstGeom>
          <a:noFill/>
        </p:spPr>
        <p:txBody>
          <a:bodyPr vert="eaVert" wrap="none" rtlCol="0">
            <a:spAutoFit/>
          </a:bodyPr>
          <a:lstStyle/>
          <a:p>
            <a:r>
              <a:rPr lang="en-US" altLang="zh-TW" dirty="0" err="1"/>
              <a:t>nn.Linear</a:t>
            </a:r>
            <a:r>
              <a:rPr lang="en-US" altLang="zh-TW" dirty="0"/>
              <a:t>(layer=4)</a:t>
            </a:r>
          </a:p>
        </p:txBody>
      </p:sp>
      <p:sp>
        <p:nvSpPr>
          <p:cNvPr id="81" name="矩形 80">
            <a:extLst>
              <a:ext uri="{FF2B5EF4-FFF2-40B4-BE49-F238E27FC236}">
                <a16:creationId xmlns:a16="http://schemas.microsoft.com/office/drawing/2014/main" id="{6719EB42-B4D3-C841-BB3D-1E3FDE0B8257}"/>
              </a:ext>
            </a:extLst>
          </p:cNvPr>
          <p:cNvSpPr/>
          <p:nvPr/>
        </p:nvSpPr>
        <p:spPr>
          <a:xfrm>
            <a:off x="5126965" y="2083163"/>
            <a:ext cx="385572" cy="32918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2" name="文字方塊 81">
            <a:extLst>
              <a:ext uri="{FF2B5EF4-FFF2-40B4-BE49-F238E27FC236}">
                <a16:creationId xmlns:a16="http://schemas.microsoft.com/office/drawing/2014/main" id="{BD8BC5A5-E3E8-D34A-AEA7-1DE36CCE94BD}"/>
              </a:ext>
            </a:extLst>
          </p:cNvPr>
          <p:cNvSpPr txBox="1"/>
          <p:nvPr/>
        </p:nvSpPr>
        <p:spPr>
          <a:xfrm>
            <a:off x="5112232" y="2650831"/>
            <a:ext cx="461665" cy="2499999"/>
          </a:xfrm>
          <a:prstGeom prst="rect">
            <a:avLst/>
          </a:prstGeom>
          <a:noFill/>
        </p:spPr>
        <p:txBody>
          <a:bodyPr vert="eaVert" wrap="square" rtlCol="0">
            <a:spAutoFit/>
          </a:bodyPr>
          <a:lstStyle/>
          <a:p>
            <a:r>
              <a:rPr lang="en-US" altLang="zh-TW" dirty="0" err="1"/>
              <a:t>nn.GRU</a:t>
            </a:r>
            <a:r>
              <a:rPr lang="en-US" altLang="zh-TW" dirty="0"/>
              <a:t>(layer=1,bidr)</a:t>
            </a:r>
          </a:p>
        </p:txBody>
      </p:sp>
      <p:sp>
        <p:nvSpPr>
          <p:cNvPr id="83" name="矩形 82">
            <a:extLst>
              <a:ext uri="{FF2B5EF4-FFF2-40B4-BE49-F238E27FC236}">
                <a16:creationId xmlns:a16="http://schemas.microsoft.com/office/drawing/2014/main" id="{FE15CF5A-D15C-EF4F-978A-C88DD4EDE30D}"/>
              </a:ext>
            </a:extLst>
          </p:cNvPr>
          <p:cNvSpPr/>
          <p:nvPr/>
        </p:nvSpPr>
        <p:spPr>
          <a:xfrm>
            <a:off x="7178617" y="2069786"/>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4" name="文字方塊 83">
            <a:extLst>
              <a:ext uri="{FF2B5EF4-FFF2-40B4-BE49-F238E27FC236}">
                <a16:creationId xmlns:a16="http://schemas.microsoft.com/office/drawing/2014/main" id="{88D55542-EAB3-C54C-A41C-3A3E6644A82B}"/>
              </a:ext>
            </a:extLst>
          </p:cNvPr>
          <p:cNvSpPr txBox="1"/>
          <p:nvPr/>
        </p:nvSpPr>
        <p:spPr>
          <a:xfrm rot="5400000">
            <a:off x="5716413" y="3485827"/>
            <a:ext cx="3369833" cy="369332"/>
          </a:xfrm>
          <a:prstGeom prst="rect">
            <a:avLst/>
          </a:prstGeom>
          <a:noFill/>
        </p:spPr>
        <p:txBody>
          <a:bodyPr wrap="none" rtlCol="0">
            <a:spAutoFit/>
          </a:bodyPr>
          <a:lstStyle/>
          <a:p>
            <a:r>
              <a:rPr lang="en-US" altLang="zh-TW" dirty="0"/>
              <a:t>nn.InstanceNorm1d(layer=4)</a:t>
            </a:r>
          </a:p>
        </p:txBody>
      </p:sp>
      <p:cxnSp>
        <p:nvCxnSpPr>
          <p:cNvPr id="86" name="直線箭頭接點 85">
            <a:extLst>
              <a:ext uri="{FF2B5EF4-FFF2-40B4-BE49-F238E27FC236}">
                <a16:creationId xmlns:a16="http://schemas.microsoft.com/office/drawing/2014/main" id="{0A1DDC90-A22A-C147-AD16-3C8F37CE956F}"/>
              </a:ext>
            </a:extLst>
          </p:cNvPr>
          <p:cNvCxnSpPr>
            <a:cxnSpLocks/>
          </p:cNvCxnSpPr>
          <p:nvPr/>
        </p:nvCxnSpPr>
        <p:spPr>
          <a:xfrm>
            <a:off x="2607913" y="3756067"/>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直線箭頭接點 86">
            <a:extLst>
              <a:ext uri="{FF2B5EF4-FFF2-40B4-BE49-F238E27FC236}">
                <a16:creationId xmlns:a16="http://schemas.microsoft.com/office/drawing/2014/main" id="{17A5D413-5E5D-614A-A445-D6225ACF53ED}"/>
              </a:ext>
            </a:extLst>
          </p:cNvPr>
          <p:cNvCxnSpPr>
            <a:cxnSpLocks/>
          </p:cNvCxnSpPr>
          <p:nvPr/>
        </p:nvCxnSpPr>
        <p:spPr>
          <a:xfrm>
            <a:off x="3623796" y="3756067"/>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8" name="矩形 87">
            <a:extLst>
              <a:ext uri="{FF2B5EF4-FFF2-40B4-BE49-F238E27FC236}">
                <a16:creationId xmlns:a16="http://schemas.microsoft.com/office/drawing/2014/main" id="{8AA4B7D0-AA7D-5943-8B69-EE39EE118384}"/>
              </a:ext>
            </a:extLst>
          </p:cNvPr>
          <p:cNvSpPr/>
          <p:nvPr/>
        </p:nvSpPr>
        <p:spPr>
          <a:xfrm>
            <a:off x="8141474" y="2083163"/>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9" name="文字方塊 88">
            <a:extLst>
              <a:ext uri="{FF2B5EF4-FFF2-40B4-BE49-F238E27FC236}">
                <a16:creationId xmlns:a16="http://schemas.microsoft.com/office/drawing/2014/main" id="{C3DE4B09-CE7B-D742-8AEE-03F2E340DA09}"/>
              </a:ext>
            </a:extLst>
          </p:cNvPr>
          <p:cNvSpPr txBox="1"/>
          <p:nvPr/>
        </p:nvSpPr>
        <p:spPr>
          <a:xfrm rot="5400000">
            <a:off x="6930774" y="3520033"/>
            <a:ext cx="2823209" cy="369332"/>
          </a:xfrm>
          <a:prstGeom prst="rect">
            <a:avLst/>
          </a:prstGeom>
          <a:noFill/>
        </p:spPr>
        <p:txBody>
          <a:bodyPr wrap="none" rtlCol="0">
            <a:spAutoFit/>
          </a:bodyPr>
          <a:lstStyle/>
          <a:p>
            <a:r>
              <a:rPr lang="en-US" altLang="zh-TW" dirty="0" err="1"/>
              <a:t>nn.Embedding</a:t>
            </a:r>
            <a:r>
              <a:rPr lang="en-US" altLang="zh-TW" dirty="0"/>
              <a:t>(layer=4)</a:t>
            </a:r>
          </a:p>
        </p:txBody>
      </p:sp>
      <p:sp>
        <p:nvSpPr>
          <p:cNvPr id="92" name="矩形 91">
            <a:extLst>
              <a:ext uri="{FF2B5EF4-FFF2-40B4-BE49-F238E27FC236}">
                <a16:creationId xmlns:a16="http://schemas.microsoft.com/office/drawing/2014/main" id="{A3743C68-4B21-DA4C-B947-39AEEBB35476}"/>
              </a:ext>
            </a:extLst>
          </p:cNvPr>
          <p:cNvSpPr/>
          <p:nvPr/>
        </p:nvSpPr>
        <p:spPr>
          <a:xfrm>
            <a:off x="6111292" y="2076475"/>
            <a:ext cx="385572" cy="32918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3" name="文字方塊 92">
            <a:extLst>
              <a:ext uri="{FF2B5EF4-FFF2-40B4-BE49-F238E27FC236}">
                <a16:creationId xmlns:a16="http://schemas.microsoft.com/office/drawing/2014/main" id="{720982F9-F37C-E74B-85D3-FBB8AB5B5769}"/>
              </a:ext>
            </a:extLst>
          </p:cNvPr>
          <p:cNvSpPr txBox="1"/>
          <p:nvPr/>
        </p:nvSpPr>
        <p:spPr>
          <a:xfrm>
            <a:off x="6073245" y="2955445"/>
            <a:ext cx="461665" cy="2094484"/>
          </a:xfrm>
          <a:prstGeom prst="rect">
            <a:avLst/>
          </a:prstGeom>
          <a:noFill/>
        </p:spPr>
        <p:txBody>
          <a:bodyPr vert="eaVert" wrap="none" rtlCol="0">
            <a:spAutoFit/>
          </a:bodyPr>
          <a:lstStyle/>
          <a:p>
            <a:r>
              <a:rPr lang="en-US" altLang="zh-TW" dirty="0" err="1"/>
              <a:t>nn.Linear</a:t>
            </a:r>
            <a:r>
              <a:rPr lang="en-US" altLang="zh-TW" dirty="0"/>
              <a:t>(layer=1)</a:t>
            </a:r>
          </a:p>
        </p:txBody>
      </p:sp>
      <p:cxnSp>
        <p:nvCxnSpPr>
          <p:cNvPr id="94" name="直線箭頭接點 93">
            <a:extLst>
              <a:ext uri="{FF2B5EF4-FFF2-40B4-BE49-F238E27FC236}">
                <a16:creationId xmlns:a16="http://schemas.microsoft.com/office/drawing/2014/main" id="{09235D01-511E-3244-A083-F988000D8856}"/>
              </a:ext>
            </a:extLst>
          </p:cNvPr>
          <p:cNvCxnSpPr>
            <a:cxnSpLocks/>
          </p:cNvCxnSpPr>
          <p:nvPr/>
        </p:nvCxnSpPr>
        <p:spPr>
          <a:xfrm>
            <a:off x="4588423" y="3756067"/>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5" name="直線箭頭接點 94">
            <a:extLst>
              <a:ext uri="{FF2B5EF4-FFF2-40B4-BE49-F238E27FC236}">
                <a16:creationId xmlns:a16="http://schemas.microsoft.com/office/drawing/2014/main" id="{4A2CE47D-69AA-A24E-9526-D95DDA593698}"/>
              </a:ext>
            </a:extLst>
          </p:cNvPr>
          <p:cNvCxnSpPr>
            <a:cxnSpLocks/>
          </p:cNvCxnSpPr>
          <p:nvPr/>
        </p:nvCxnSpPr>
        <p:spPr>
          <a:xfrm>
            <a:off x="5623418" y="375568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直線箭頭接點 95">
            <a:extLst>
              <a:ext uri="{FF2B5EF4-FFF2-40B4-BE49-F238E27FC236}">
                <a16:creationId xmlns:a16="http://schemas.microsoft.com/office/drawing/2014/main" id="{953AC77C-9D8E-FB4B-9B35-D51E5DDE2457}"/>
              </a:ext>
            </a:extLst>
          </p:cNvPr>
          <p:cNvCxnSpPr>
            <a:cxnSpLocks/>
          </p:cNvCxnSpPr>
          <p:nvPr/>
        </p:nvCxnSpPr>
        <p:spPr>
          <a:xfrm>
            <a:off x="6630606" y="375568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7" name="直線箭頭接點 96">
            <a:extLst>
              <a:ext uri="{FF2B5EF4-FFF2-40B4-BE49-F238E27FC236}">
                <a16:creationId xmlns:a16="http://schemas.microsoft.com/office/drawing/2014/main" id="{B3DC2274-0930-0740-B7A9-30A64D1CF280}"/>
              </a:ext>
            </a:extLst>
          </p:cNvPr>
          <p:cNvCxnSpPr>
            <a:cxnSpLocks/>
          </p:cNvCxnSpPr>
          <p:nvPr/>
        </p:nvCxnSpPr>
        <p:spPr>
          <a:xfrm>
            <a:off x="7612387" y="375568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 name="直線箭頭接點 97">
            <a:extLst>
              <a:ext uri="{FF2B5EF4-FFF2-40B4-BE49-F238E27FC236}">
                <a16:creationId xmlns:a16="http://schemas.microsoft.com/office/drawing/2014/main" id="{BB92A619-AECC-894E-9C82-69AD388C2A88}"/>
              </a:ext>
            </a:extLst>
          </p:cNvPr>
          <p:cNvCxnSpPr>
            <a:cxnSpLocks/>
          </p:cNvCxnSpPr>
          <p:nvPr/>
        </p:nvCxnSpPr>
        <p:spPr>
          <a:xfrm>
            <a:off x="8615876" y="3755680"/>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651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8CA7995-A7D0-A943-A9A0-FF52AA70BA2B}"/>
              </a:ext>
            </a:extLst>
          </p:cNvPr>
          <p:cNvSpPr/>
          <p:nvPr/>
        </p:nvSpPr>
        <p:spPr>
          <a:xfrm>
            <a:off x="3041645" y="2691978"/>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BFF0329B-4A77-A542-8073-253EFE38E174}"/>
              </a:ext>
            </a:extLst>
          </p:cNvPr>
          <p:cNvSpPr/>
          <p:nvPr/>
        </p:nvSpPr>
        <p:spPr>
          <a:xfrm>
            <a:off x="7453757" y="1612086"/>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6" name="矩形 5">
            <a:extLst>
              <a:ext uri="{FF2B5EF4-FFF2-40B4-BE49-F238E27FC236}">
                <a16:creationId xmlns:a16="http://schemas.microsoft.com/office/drawing/2014/main" id="{CACD5610-8E6A-CA46-B44B-58E61077AFEA}"/>
              </a:ext>
            </a:extLst>
          </p:cNvPr>
          <p:cNvSpPr/>
          <p:nvPr/>
        </p:nvSpPr>
        <p:spPr>
          <a:xfrm>
            <a:off x="7453757" y="3906746"/>
            <a:ext cx="2223478"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7" name="直線箭頭接點 6">
            <a:extLst>
              <a:ext uri="{FF2B5EF4-FFF2-40B4-BE49-F238E27FC236}">
                <a16:creationId xmlns:a16="http://schemas.microsoft.com/office/drawing/2014/main" id="{767067A3-794D-644B-91C5-F5D0945A2408}"/>
              </a:ext>
            </a:extLst>
          </p:cNvPr>
          <p:cNvCxnSpPr>
            <a:cxnSpLocks/>
          </p:cNvCxnSpPr>
          <p:nvPr/>
        </p:nvCxnSpPr>
        <p:spPr>
          <a:xfrm flipV="1">
            <a:off x="5805986" y="2620290"/>
            <a:ext cx="1439783" cy="694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A02C7143-88AD-E140-B180-2037AD27FAA7}"/>
              </a:ext>
            </a:extLst>
          </p:cNvPr>
          <p:cNvSpPr txBox="1"/>
          <p:nvPr/>
        </p:nvSpPr>
        <p:spPr>
          <a:xfrm>
            <a:off x="7843807" y="1966175"/>
            <a:ext cx="1415772" cy="584775"/>
          </a:xfrm>
          <a:prstGeom prst="rect">
            <a:avLst/>
          </a:prstGeom>
          <a:noFill/>
        </p:spPr>
        <p:txBody>
          <a:bodyPr wrap="none" rtlCol="0">
            <a:spAutoFit/>
          </a:bodyPr>
          <a:lstStyle/>
          <a:p>
            <a:r>
              <a:rPr kumimoji="1" lang="zh-TW" altLang="en-US" sz="3200" dirty="0"/>
              <a:t>解碼器</a:t>
            </a:r>
          </a:p>
        </p:txBody>
      </p:sp>
      <p:sp>
        <p:nvSpPr>
          <p:cNvPr id="9" name="文字方塊 8">
            <a:extLst>
              <a:ext uri="{FF2B5EF4-FFF2-40B4-BE49-F238E27FC236}">
                <a16:creationId xmlns:a16="http://schemas.microsoft.com/office/drawing/2014/main" id="{66636CD5-CBA5-5E4F-B3EA-EF367B638EE2}"/>
              </a:ext>
            </a:extLst>
          </p:cNvPr>
          <p:cNvSpPr txBox="1"/>
          <p:nvPr/>
        </p:nvSpPr>
        <p:spPr>
          <a:xfrm>
            <a:off x="7857610" y="4277139"/>
            <a:ext cx="1415772" cy="584775"/>
          </a:xfrm>
          <a:prstGeom prst="rect">
            <a:avLst/>
          </a:prstGeom>
          <a:noFill/>
        </p:spPr>
        <p:txBody>
          <a:bodyPr wrap="none" rtlCol="0">
            <a:spAutoFit/>
          </a:bodyPr>
          <a:lstStyle/>
          <a:p>
            <a:r>
              <a:rPr kumimoji="1" lang="zh-TW" altLang="en-US" sz="3200" dirty="0"/>
              <a:t>分類器</a:t>
            </a:r>
          </a:p>
        </p:txBody>
      </p:sp>
      <p:sp>
        <p:nvSpPr>
          <p:cNvPr id="10" name="矩形 9">
            <a:extLst>
              <a:ext uri="{FF2B5EF4-FFF2-40B4-BE49-F238E27FC236}">
                <a16:creationId xmlns:a16="http://schemas.microsoft.com/office/drawing/2014/main" id="{1ADE9B3F-3007-CA43-8C5A-EB4837153981}"/>
              </a:ext>
            </a:extLst>
          </p:cNvPr>
          <p:cNvSpPr/>
          <p:nvPr/>
        </p:nvSpPr>
        <p:spPr>
          <a:xfrm>
            <a:off x="3551301" y="3062371"/>
            <a:ext cx="1415772" cy="584775"/>
          </a:xfrm>
          <a:prstGeom prst="rect">
            <a:avLst/>
          </a:prstGeom>
        </p:spPr>
        <p:txBody>
          <a:bodyPr wrap="none">
            <a:spAutoFit/>
          </a:bodyPr>
          <a:lstStyle/>
          <a:p>
            <a:r>
              <a:rPr kumimoji="1" lang="zh-TW" altLang="en-US" sz="3200" dirty="0"/>
              <a:t>編碼器</a:t>
            </a:r>
          </a:p>
        </p:txBody>
      </p:sp>
      <p:cxnSp>
        <p:nvCxnSpPr>
          <p:cNvPr id="11" name="直線箭頭接點 10">
            <a:extLst>
              <a:ext uri="{FF2B5EF4-FFF2-40B4-BE49-F238E27FC236}">
                <a16:creationId xmlns:a16="http://schemas.microsoft.com/office/drawing/2014/main" id="{7102D615-93E6-234B-9415-7E5B8DA491A0}"/>
              </a:ext>
            </a:extLst>
          </p:cNvPr>
          <p:cNvCxnSpPr>
            <a:cxnSpLocks/>
          </p:cNvCxnSpPr>
          <p:nvPr/>
        </p:nvCxnSpPr>
        <p:spPr>
          <a:xfrm>
            <a:off x="9677235" y="4587326"/>
            <a:ext cx="9215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884FCA2-16E5-4B43-8E94-7AD2C7D4AF8C}"/>
              </a:ext>
            </a:extLst>
          </p:cNvPr>
          <p:cNvSpPr/>
          <p:nvPr/>
        </p:nvSpPr>
        <p:spPr>
          <a:xfrm>
            <a:off x="10624006" y="403313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cxnSp>
        <p:nvCxnSpPr>
          <p:cNvPr id="13" name="直線箭頭接點 12">
            <a:extLst>
              <a:ext uri="{FF2B5EF4-FFF2-40B4-BE49-F238E27FC236}">
                <a16:creationId xmlns:a16="http://schemas.microsoft.com/office/drawing/2014/main" id="{3FD5A80A-37CE-B948-B8E3-5373BAC76DFA}"/>
              </a:ext>
            </a:extLst>
          </p:cNvPr>
          <p:cNvCxnSpPr>
            <a:cxnSpLocks/>
          </p:cNvCxnSpPr>
          <p:nvPr/>
        </p:nvCxnSpPr>
        <p:spPr>
          <a:xfrm>
            <a:off x="5805986" y="3315156"/>
            <a:ext cx="1340392" cy="14359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816D6E61-132E-5D44-9D5B-B3F064031999}"/>
              </a:ext>
            </a:extLst>
          </p:cNvPr>
          <p:cNvSpPr txBox="1"/>
          <p:nvPr/>
        </p:nvSpPr>
        <p:spPr>
          <a:xfrm>
            <a:off x="10598744" y="1789293"/>
            <a:ext cx="588623"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cxnSp>
        <p:nvCxnSpPr>
          <p:cNvPr id="15" name="直線箭頭接點 14">
            <a:extLst>
              <a:ext uri="{FF2B5EF4-FFF2-40B4-BE49-F238E27FC236}">
                <a16:creationId xmlns:a16="http://schemas.microsoft.com/office/drawing/2014/main" id="{8B07DD81-7E08-654B-BF82-5387A667747E}"/>
              </a:ext>
            </a:extLst>
          </p:cNvPr>
          <p:cNvCxnSpPr>
            <a:cxnSpLocks/>
          </p:cNvCxnSpPr>
          <p:nvPr/>
        </p:nvCxnSpPr>
        <p:spPr>
          <a:xfrm>
            <a:off x="2121886" y="337815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箭頭接點 15">
            <a:extLst>
              <a:ext uri="{FF2B5EF4-FFF2-40B4-BE49-F238E27FC236}">
                <a16:creationId xmlns:a16="http://schemas.microsoft.com/office/drawing/2014/main" id="{84E6999B-4ADF-ED40-9741-EFE2A664BB2F}"/>
              </a:ext>
            </a:extLst>
          </p:cNvPr>
          <p:cNvCxnSpPr>
            <a:cxnSpLocks/>
          </p:cNvCxnSpPr>
          <p:nvPr/>
        </p:nvCxnSpPr>
        <p:spPr>
          <a:xfrm>
            <a:off x="8601553" y="881933"/>
            <a:ext cx="0" cy="5852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D4F36710-0867-BA4A-96E5-CBCE7E34526E}"/>
              </a:ext>
            </a:extLst>
          </p:cNvPr>
          <p:cNvSpPr txBox="1"/>
          <p:nvPr/>
        </p:nvSpPr>
        <p:spPr>
          <a:xfrm>
            <a:off x="1533263" y="2880157"/>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40E48636-363F-C748-A515-38FFF779B10E}"/>
              </a:ext>
            </a:extLst>
          </p:cNvPr>
          <p:cNvSpPr/>
          <p:nvPr/>
        </p:nvSpPr>
        <p:spPr>
          <a:xfrm>
            <a:off x="8336908" y="0"/>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19" name="文字方塊 18">
            <a:extLst>
              <a:ext uri="{FF2B5EF4-FFF2-40B4-BE49-F238E27FC236}">
                <a16:creationId xmlns:a16="http://schemas.microsoft.com/office/drawing/2014/main" id="{C267E4BA-7D1F-784D-8C09-1BC4DE692337}"/>
              </a:ext>
            </a:extLst>
          </p:cNvPr>
          <p:cNvSpPr txBox="1"/>
          <p:nvPr/>
        </p:nvSpPr>
        <p:spPr>
          <a:xfrm>
            <a:off x="1990439" y="5720542"/>
            <a:ext cx="7114833" cy="923330"/>
          </a:xfrm>
          <a:prstGeom prst="rect">
            <a:avLst/>
          </a:prstGeom>
          <a:noFill/>
        </p:spPr>
        <p:txBody>
          <a:bodyPr wrap="none" rtlCol="0">
            <a:spAutoFit/>
          </a:bodyPr>
          <a:lstStyle/>
          <a:p>
            <a:r>
              <a:rPr lang="zh-TW" altLang="en-US" dirty="0"/>
              <a:t>解纏特徵學習階段示意圖。</a:t>
            </a:r>
            <a:endParaRPr lang="en-US" altLang="zh-TW" dirty="0"/>
          </a:p>
          <a:p>
            <a:r>
              <a:rPr lang="zh-TW" altLang="en-US" dirty="0"/>
              <a:t>在這個階段會引入分類器來規範化</a:t>
            </a:r>
            <a:r>
              <a:rPr lang="en-US" altLang="zh-TW" dirty="0"/>
              <a:t>(Regularize)</a:t>
            </a:r>
            <a:r>
              <a:rPr lang="zh-TW" altLang="en-US" dirty="0"/>
              <a:t>編碼器生成的語音特徵 </a:t>
            </a:r>
          </a:p>
          <a:p>
            <a:endParaRPr kumimoji="1" lang="zh-TW" altLang="en-US" dirty="0"/>
          </a:p>
        </p:txBody>
      </p:sp>
      <p:cxnSp>
        <p:nvCxnSpPr>
          <p:cNvPr id="20" name="直線箭頭接點 19">
            <a:extLst>
              <a:ext uri="{FF2B5EF4-FFF2-40B4-BE49-F238E27FC236}">
                <a16:creationId xmlns:a16="http://schemas.microsoft.com/office/drawing/2014/main" id="{25C590DF-F94A-7F42-9B0B-5F6D549DA1A9}"/>
              </a:ext>
            </a:extLst>
          </p:cNvPr>
          <p:cNvCxnSpPr>
            <a:cxnSpLocks/>
          </p:cNvCxnSpPr>
          <p:nvPr/>
        </p:nvCxnSpPr>
        <p:spPr>
          <a:xfrm>
            <a:off x="9729198" y="227647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81B29E25-C317-3E4A-A87F-F29B03B43CB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810379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字方塊 24">
            <a:extLst>
              <a:ext uri="{FF2B5EF4-FFF2-40B4-BE49-F238E27FC236}">
                <a16:creationId xmlns:a16="http://schemas.microsoft.com/office/drawing/2014/main" id="{6087D9A8-B206-3E4A-AACE-B517E12EBDAC}"/>
              </a:ext>
            </a:extLst>
          </p:cNvPr>
          <p:cNvSpPr txBox="1"/>
          <p:nvPr/>
        </p:nvSpPr>
        <p:spPr>
          <a:xfrm>
            <a:off x="2538324" y="3084588"/>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6" name="文字方塊 25">
            <a:extLst>
              <a:ext uri="{FF2B5EF4-FFF2-40B4-BE49-F238E27FC236}">
                <a16:creationId xmlns:a16="http://schemas.microsoft.com/office/drawing/2014/main" id="{B26418ED-7941-6943-961B-10DA16FDAD91}"/>
              </a:ext>
            </a:extLst>
          </p:cNvPr>
          <p:cNvSpPr txBox="1"/>
          <p:nvPr/>
        </p:nvSpPr>
        <p:spPr>
          <a:xfrm>
            <a:off x="9070848" y="268224"/>
            <a:ext cx="1107996" cy="369332"/>
          </a:xfrm>
          <a:prstGeom prst="rect">
            <a:avLst/>
          </a:prstGeom>
          <a:noFill/>
        </p:spPr>
        <p:txBody>
          <a:bodyPr wrap="none" rtlCol="0">
            <a:spAutoFit/>
          </a:bodyPr>
          <a:lstStyle/>
          <a:p>
            <a:r>
              <a:rPr kumimoji="1" lang="zh-TW" altLang="en-US" dirty="0"/>
              <a:t>輔助分類</a:t>
            </a:r>
          </a:p>
        </p:txBody>
      </p:sp>
      <p:sp>
        <p:nvSpPr>
          <p:cNvPr id="2" name="投影片編號版面配置區 1">
            <a:extLst>
              <a:ext uri="{FF2B5EF4-FFF2-40B4-BE49-F238E27FC236}">
                <a16:creationId xmlns:a16="http://schemas.microsoft.com/office/drawing/2014/main" id="{BB04AC6C-C2D7-B64B-9C48-540A7DCC9B7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3" name="矩形 2">
            <a:extLst>
              <a:ext uri="{FF2B5EF4-FFF2-40B4-BE49-F238E27FC236}">
                <a16:creationId xmlns:a16="http://schemas.microsoft.com/office/drawing/2014/main" id="{3B34CA07-8B77-664F-BF76-3074E74C8233}"/>
              </a:ext>
            </a:extLst>
          </p:cNvPr>
          <p:cNvSpPr/>
          <p:nvPr/>
        </p:nvSpPr>
        <p:spPr>
          <a:xfrm>
            <a:off x="8727484" y="3166638"/>
            <a:ext cx="343364" cy="523220"/>
          </a:xfrm>
          <a:prstGeom prst="rect">
            <a:avLst/>
          </a:prstGeom>
        </p:spPr>
        <p:txBody>
          <a:bodyPr wrap="none">
            <a:spAutoFit/>
          </a:bodyPr>
          <a:lstStyle/>
          <a:p>
            <a:r>
              <a:rPr kumimoji="1" lang="en-US" altLang="zh-TW" sz="2800" i="1" dirty="0">
                <a:latin typeface="Times New Roman" panose="02020603050405020304" pitchFamily="18" charset="0"/>
                <a:cs typeface="Times New Roman" panose="02020603050405020304" pitchFamily="18" charset="0"/>
              </a:rPr>
              <a:t>y</a:t>
            </a:r>
            <a:endParaRPr lang="zh-TW" altLang="en-US" sz="2800" dirty="0"/>
          </a:p>
        </p:txBody>
      </p:sp>
      <p:sp>
        <p:nvSpPr>
          <p:cNvPr id="27" name="矩形 26">
            <a:extLst>
              <a:ext uri="{FF2B5EF4-FFF2-40B4-BE49-F238E27FC236}">
                <a16:creationId xmlns:a16="http://schemas.microsoft.com/office/drawing/2014/main" id="{478C06BC-A8BE-CA4C-8DF5-C8D930964E76}"/>
              </a:ext>
            </a:extLst>
          </p:cNvPr>
          <p:cNvSpPr/>
          <p:nvPr/>
        </p:nvSpPr>
        <p:spPr>
          <a:xfrm>
            <a:off x="3450803" y="1748656"/>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8" name="文字方塊 27">
            <a:extLst>
              <a:ext uri="{FF2B5EF4-FFF2-40B4-BE49-F238E27FC236}">
                <a16:creationId xmlns:a16="http://schemas.microsoft.com/office/drawing/2014/main" id="{E30B4A05-602E-4E47-8F11-28154BEBA81A}"/>
              </a:ext>
            </a:extLst>
          </p:cNvPr>
          <p:cNvSpPr txBox="1"/>
          <p:nvPr/>
        </p:nvSpPr>
        <p:spPr>
          <a:xfrm rot="5400000">
            <a:off x="2178390" y="3209909"/>
            <a:ext cx="2946640" cy="369332"/>
          </a:xfrm>
          <a:prstGeom prst="rect">
            <a:avLst/>
          </a:prstGeom>
          <a:noFill/>
        </p:spPr>
        <p:txBody>
          <a:bodyPr wrap="none" rtlCol="0">
            <a:spAutoFit/>
          </a:bodyPr>
          <a:lstStyle/>
          <a:p>
            <a:r>
              <a:rPr lang="en-US" altLang="zh-TW" dirty="0"/>
              <a:t>nn.Conv1d(k=5,layer=6)</a:t>
            </a:r>
          </a:p>
        </p:txBody>
      </p:sp>
      <p:sp>
        <p:nvSpPr>
          <p:cNvPr id="33" name="矩形 32">
            <a:extLst>
              <a:ext uri="{FF2B5EF4-FFF2-40B4-BE49-F238E27FC236}">
                <a16:creationId xmlns:a16="http://schemas.microsoft.com/office/drawing/2014/main" id="{5EAFD3A0-32BA-4149-972B-4F003BD11548}"/>
              </a:ext>
            </a:extLst>
          </p:cNvPr>
          <p:cNvSpPr/>
          <p:nvPr/>
        </p:nvSpPr>
        <p:spPr>
          <a:xfrm>
            <a:off x="7699633" y="1740959"/>
            <a:ext cx="385572" cy="32918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4" name="文字方塊 33">
            <a:extLst>
              <a:ext uri="{FF2B5EF4-FFF2-40B4-BE49-F238E27FC236}">
                <a16:creationId xmlns:a16="http://schemas.microsoft.com/office/drawing/2014/main" id="{7F54D4A2-DE03-DB4A-9A01-A742E8E90A6C}"/>
              </a:ext>
            </a:extLst>
          </p:cNvPr>
          <p:cNvSpPr txBox="1"/>
          <p:nvPr/>
        </p:nvSpPr>
        <p:spPr>
          <a:xfrm rot="5400000">
            <a:off x="6237429" y="3157000"/>
            <a:ext cx="3369833" cy="369332"/>
          </a:xfrm>
          <a:prstGeom prst="rect">
            <a:avLst/>
          </a:prstGeom>
          <a:noFill/>
        </p:spPr>
        <p:txBody>
          <a:bodyPr wrap="none" rtlCol="0">
            <a:spAutoFit/>
          </a:bodyPr>
          <a:lstStyle/>
          <a:p>
            <a:r>
              <a:rPr lang="en-US" altLang="zh-TW" dirty="0"/>
              <a:t>nn.InstanceNorm1d(layer=4)</a:t>
            </a:r>
          </a:p>
        </p:txBody>
      </p:sp>
      <p:cxnSp>
        <p:nvCxnSpPr>
          <p:cNvPr id="35" name="直線箭頭接點 34">
            <a:extLst>
              <a:ext uri="{FF2B5EF4-FFF2-40B4-BE49-F238E27FC236}">
                <a16:creationId xmlns:a16="http://schemas.microsoft.com/office/drawing/2014/main" id="{B6BAD0F3-3C7D-984D-A407-5F4C4674F457}"/>
              </a:ext>
            </a:extLst>
          </p:cNvPr>
          <p:cNvCxnSpPr>
            <a:cxnSpLocks/>
          </p:cNvCxnSpPr>
          <p:nvPr/>
        </p:nvCxnSpPr>
        <p:spPr>
          <a:xfrm>
            <a:off x="2955234" y="3428248"/>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矩形 36">
            <a:extLst>
              <a:ext uri="{FF2B5EF4-FFF2-40B4-BE49-F238E27FC236}">
                <a16:creationId xmlns:a16="http://schemas.microsoft.com/office/drawing/2014/main" id="{6BCA5DB0-6E06-D148-869B-72E5AE166B1A}"/>
              </a:ext>
            </a:extLst>
          </p:cNvPr>
          <p:cNvSpPr/>
          <p:nvPr/>
        </p:nvSpPr>
        <p:spPr>
          <a:xfrm>
            <a:off x="6731635" y="1741627"/>
            <a:ext cx="385572" cy="3291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文字方塊 37">
            <a:extLst>
              <a:ext uri="{FF2B5EF4-FFF2-40B4-BE49-F238E27FC236}">
                <a16:creationId xmlns:a16="http://schemas.microsoft.com/office/drawing/2014/main" id="{DD5482A7-854C-6F4D-A061-6517B899501F}"/>
              </a:ext>
            </a:extLst>
          </p:cNvPr>
          <p:cNvSpPr txBox="1"/>
          <p:nvPr/>
        </p:nvSpPr>
        <p:spPr>
          <a:xfrm rot="5400000">
            <a:off x="5715701" y="3178497"/>
            <a:ext cx="2433680" cy="369332"/>
          </a:xfrm>
          <a:prstGeom prst="rect">
            <a:avLst/>
          </a:prstGeom>
          <a:noFill/>
        </p:spPr>
        <p:txBody>
          <a:bodyPr wrap="none" rtlCol="0">
            <a:spAutoFit/>
          </a:bodyPr>
          <a:lstStyle/>
          <a:p>
            <a:r>
              <a:rPr lang="en-US" altLang="zh-TW" dirty="0" err="1"/>
              <a:t>nn.Dropout</a:t>
            </a:r>
            <a:r>
              <a:rPr lang="en-US" altLang="zh-TW" dirty="0"/>
              <a:t>(layer=4)</a:t>
            </a:r>
          </a:p>
        </p:txBody>
      </p:sp>
      <p:cxnSp>
        <p:nvCxnSpPr>
          <p:cNvPr id="42" name="直線箭頭接點 41">
            <a:extLst>
              <a:ext uri="{FF2B5EF4-FFF2-40B4-BE49-F238E27FC236}">
                <a16:creationId xmlns:a16="http://schemas.microsoft.com/office/drawing/2014/main" id="{33DD1C3B-6863-6543-8D14-931A464910A3}"/>
              </a:ext>
            </a:extLst>
          </p:cNvPr>
          <p:cNvCxnSpPr>
            <a:cxnSpLocks/>
          </p:cNvCxnSpPr>
          <p:nvPr/>
        </p:nvCxnSpPr>
        <p:spPr>
          <a:xfrm>
            <a:off x="5048962"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3" name="直線箭頭接點 42">
            <a:extLst>
              <a:ext uri="{FF2B5EF4-FFF2-40B4-BE49-F238E27FC236}">
                <a16:creationId xmlns:a16="http://schemas.microsoft.com/office/drawing/2014/main" id="{DCDFFE4A-ADE6-774C-92E2-004252D9DC98}"/>
              </a:ext>
            </a:extLst>
          </p:cNvPr>
          <p:cNvCxnSpPr>
            <a:cxnSpLocks/>
          </p:cNvCxnSpPr>
          <p:nvPr/>
        </p:nvCxnSpPr>
        <p:spPr>
          <a:xfrm>
            <a:off x="6105578"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直線箭頭接點 44">
            <a:extLst>
              <a:ext uri="{FF2B5EF4-FFF2-40B4-BE49-F238E27FC236}">
                <a16:creationId xmlns:a16="http://schemas.microsoft.com/office/drawing/2014/main" id="{37882A27-D104-5749-B0E6-C3F3CFE429DE}"/>
              </a:ext>
            </a:extLst>
          </p:cNvPr>
          <p:cNvCxnSpPr>
            <a:cxnSpLocks/>
          </p:cNvCxnSpPr>
          <p:nvPr/>
        </p:nvCxnSpPr>
        <p:spPr>
          <a:xfrm>
            <a:off x="8247199" y="3407676"/>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矩形 45">
            <a:extLst>
              <a:ext uri="{FF2B5EF4-FFF2-40B4-BE49-F238E27FC236}">
                <a16:creationId xmlns:a16="http://schemas.microsoft.com/office/drawing/2014/main" id="{59EFEB7F-3E26-0D45-AA4C-A601B920F3BC}"/>
              </a:ext>
            </a:extLst>
          </p:cNvPr>
          <p:cNvSpPr/>
          <p:nvPr/>
        </p:nvSpPr>
        <p:spPr>
          <a:xfrm>
            <a:off x="4535335" y="1743376"/>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7" name="文字方塊 46">
            <a:extLst>
              <a:ext uri="{FF2B5EF4-FFF2-40B4-BE49-F238E27FC236}">
                <a16:creationId xmlns:a16="http://schemas.microsoft.com/office/drawing/2014/main" id="{40A34371-A7C3-D94F-B2FB-FF1BF68D7CA2}"/>
              </a:ext>
            </a:extLst>
          </p:cNvPr>
          <p:cNvSpPr txBox="1"/>
          <p:nvPr/>
        </p:nvSpPr>
        <p:spPr>
          <a:xfrm rot="5400000">
            <a:off x="3307806" y="3204629"/>
            <a:ext cx="2856872" cy="369332"/>
          </a:xfrm>
          <a:prstGeom prst="rect">
            <a:avLst/>
          </a:prstGeom>
          <a:noFill/>
        </p:spPr>
        <p:txBody>
          <a:bodyPr wrap="none" rtlCol="0">
            <a:spAutoFit/>
          </a:bodyPr>
          <a:lstStyle/>
          <a:p>
            <a:r>
              <a:rPr lang="en-US" altLang="zh-TW" dirty="0"/>
              <a:t>nn.Conv1d(k=3,layer=2)</a:t>
            </a:r>
          </a:p>
        </p:txBody>
      </p:sp>
      <p:cxnSp>
        <p:nvCxnSpPr>
          <p:cNvPr id="48" name="直線箭頭接點 47">
            <a:extLst>
              <a:ext uri="{FF2B5EF4-FFF2-40B4-BE49-F238E27FC236}">
                <a16:creationId xmlns:a16="http://schemas.microsoft.com/office/drawing/2014/main" id="{DBA11249-43DC-384D-8337-2303828B3BAE}"/>
              </a:ext>
            </a:extLst>
          </p:cNvPr>
          <p:cNvCxnSpPr>
            <a:cxnSpLocks/>
          </p:cNvCxnSpPr>
          <p:nvPr/>
        </p:nvCxnSpPr>
        <p:spPr>
          <a:xfrm>
            <a:off x="3957309" y="3411284"/>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9" name="矩形 48">
            <a:extLst>
              <a:ext uri="{FF2B5EF4-FFF2-40B4-BE49-F238E27FC236}">
                <a16:creationId xmlns:a16="http://schemas.microsoft.com/office/drawing/2014/main" id="{C2588433-D3C9-AD41-AAB2-A499F71045BA}"/>
              </a:ext>
            </a:extLst>
          </p:cNvPr>
          <p:cNvSpPr/>
          <p:nvPr/>
        </p:nvSpPr>
        <p:spPr>
          <a:xfrm>
            <a:off x="5602644" y="1748656"/>
            <a:ext cx="385572" cy="329184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0" name="文字方塊 49">
            <a:extLst>
              <a:ext uri="{FF2B5EF4-FFF2-40B4-BE49-F238E27FC236}">
                <a16:creationId xmlns:a16="http://schemas.microsoft.com/office/drawing/2014/main" id="{1CB14D98-D21A-C24F-9F2A-FBF8B8011187}"/>
              </a:ext>
            </a:extLst>
          </p:cNvPr>
          <p:cNvSpPr txBox="1"/>
          <p:nvPr/>
        </p:nvSpPr>
        <p:spPr>
          <a:xfrm rot="5400000">
            <a:off x="4375115" y="3209909"/>
            <a:ext cx="2856872" cy="369332"/>
          </a:xfrm>
          <a:prstGeom prst="rect">
            <a:avLst/>
          </a:prstGeom>
          <a:noFill/>
        </p:spPr>
        <p:txBody>
          <a:bodyPr wrap="none" rtlCol="0">
            <a:spAutoFit/>
          </a:bodyPr>
          <a:lstStyle/>
          <a:p>
            <a:r>
              <a:rPr lang="en-US" altLang="zh-TW" dirty="0"/>
              <a:t>nn.Conv1d(k=6,layer=1)</a:t>
            </a:r>
          </a:p>
        </p:txBody>
      </p:sp>
      <p:cxnSp>
        <p:nvCxnSpPr>
          <p:cNvPr id="52" name="直線箭頭接點 51">
            <a:extLst>
              <a:ext uri="{FF2B5EF4-FFF2-40B4-BE49-F238E27FC236}">
                <a16:creationId xmlns:a16="http://schemas.microsoft.com/office/drawing/2014/main" id="{819B6D38-291C-8A46-BFBC-398C9D9C1E15}"/>
              </a:ext>
            </a:extLst>
          </p:cNvPr>
          <p:cNvCxnSpPr>
            <a:cxnSpLocks/>
          </p:cNvCxnSpPr>
          <p:nvPr/>
        </p:nvCxnSpPr>
        <p:spPr>
          <a:xfrm>
            <a:off x="7209448"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2996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CE614CB-899A-0A46-96E0-99C2FFAFCFDB}"/>
              </a:ext>
            </a:extLst>
          </p:cNvPr>
          <p:cNvSpPr/>
          <p:nvPr/>
        </p:nvSpPr>
        <p:spPr>
          <a:xfrm>
            <a:off x="509104" y="2651532"/>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DCE9F8B-2D94-2E43-8D8A-A3AD6FCA0893}"/>
              </a:ext>
            </a:extLst>
          </p:cNvPr>
          <p:cNvSpPr/>
          <p:nvPr/>
        </p:nvSpPr>
        <p:spPr>
          <a:xfrm>
            <a:off x="3933019" y="1747528"/>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6" name="直線箭頭接點 5">
            <a:extLst>
              <a:ext uri="{FF2B5EF4-FFF2-40B4-BE49-F238E27FC236}">
                <a16:creationId xmlns:a16="http://schemas.microsoft.com/office/drawing/2014/main" id="{92D73F1E-584C-5D47-B5D2-A1A7897DA73D}"/>
              </a:ext>
            </a:extLst>
          </p:cNvPr>
          <p:cNvCxnSpPr>
            <a:cxnSpLocks/>
          </p:cNvCxnSpPr>
          <p:nvPr/>
        </p:nvCxnSpPr>
        <p:spPr>
          <a:xfrm flipV="1">
            <a:off x="3153892" y="2712683"/>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id="{39C395F6-CE69-174B-8024-119EE55222C4}"/>
              </a:ext>
            </a:extLst>
          </p:cNvPr>
          <p:cNvCxnSpPr>
            <a:cxnSpLocks/>
          </p:cNvCxnSpPr>
          <p:nvPr/>
        </p:nvCxnSpPr>
        <p:spPr>
          <a:xfrm>
            <a:off x="3153892" y="3334475"/>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3820B77F-7B2B-C24B-B592-512798E4A35C}"/>
              </a:ext>
            </a:extLst>
          </p:cNvPr>
          <p:cNvSpPr txBox="1"/>
          <p:nvPr/>
        </p:nvSpPr>
        <p:spPr>
          <a:xfrm>
            <a:off x="4323069" y="2101617"/>
            <a:ext cx="1415772" cy="584775"/>
          </a:xfrm>
          <a:prstGeom prst="rect">
            <a:avLst/>
          </a:prstGeom>
          <a:noFill/>
        </p:spPr>
        <p:txBody>
          <a:bodyPr wrap="none" rtlCol="0">
            <a:spAutoFit/>
          </a:bodyPr>
          <a:lstStyle/>
          <a:p>
            <a:r>
              <a:rPr kumimoji="1" lang="zh-TW" altLang="en-US" sz="3200" dirty="0"/>
              <a:t>解碼器</a:t>
            </a:r>
          </a:p>
        </p:txBody>
      </p:sp>
      <p:sp>
        <p:nvSpPr>
          <p:cNvPr id="9" name="矩形 8">
            <a:extLst>
              <a:ext uri="{FF2B5EF4-FFF2-40B4-BE49-F238E27FC236}">
                <a16:creationId xmlns:a16="http://schemas.microsoft.com/office/drawing/2014/main" id="{83BA2D00-CB2B-1F44-8338-31A320752EB2}"/>
              </a:ext>
            </a:extLst>
          </p:cNvPr>
          <p:cNvSpPr/>
          <p:nvPr/>
        </p:nvSpPr>
        <p:spPr>
          <a:xfrm>
            <a:off x="1018760" y="3021925"/>
            <a:ext cx="1415772" cy="584775"/>
          </a:xfrm>
          <a:prstGeom prst="rect">
            <a:avLst/>
          </a:prstGeom>
        </p:spPr>
        <p:txBody>
          <a:bodyPr wrap="none">
            <a:spAutoFit/>
          </a:bodyPr>
          <a:lstStyle/>
          <a:p>
            <a:r>
              <a:rPr kumimoji="1" lang="zh-TW" altLang="en-US" sz="3200" dirty="0"/>
              <a:t>編碼器</a:t>
            </a:r>
          </a:p>
        </p:txBody>
      </p:sp>
      <p:sp>
        <p:nvSpPr>
          <p:cNvPr id="10" name="矩形 9">
            <a:extLst>
              <a:ext uri="{FF2B5EF4-FFF2-40B4-BE49-F238E27FC236}">
                <a16:creationId xmlns:a16="http://schemas.microsoft.com/office/drawing/2014/main" id="{C0050A24-4FCB-A64D-AAB6-B224DA6054FB}"/>
              </a:ext>
            </a:extLst>
          </p:cNvPr>
          <p:cNvSpPr/>
          <p:nvPr/>
        </p:nvSpPr>
        <p:spPr>
          <a:xfrm>
            <a:off x="3942391" y="3410877"/>
            <a:ext cx="2245311" cy="1325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1" name="文字方塊 10">
            <a:extLst>
              <a:ext uri="{FF2B5EF4-FFF2-40B4-BE49-F238E27FC236}">
                <a16:creationId xmlns:a16="http://schemas.microsoft.com/office/drawing/2014/main" id="{DA387AE3-A416-914A-9B09-AB9AE83175B7}"/>
              </a:ext>
            </a:extLst>
          </p:cNvPr>
          <p:cNvSpPr txBox="1"/>
          <p:nvPr/>
        </p:nvSpPr>
        <p:spPr>
          <a:xfrm>
            <a:off x="4323069" y="3768968"/>
            <a:ext cx="1415772" cy="584775"/>
          </a:xfrm>
          <a:prstGeom prst="rect">
            <a:avLst/>
          </a:prstGeom>
          <a:noFill/>
        </p:spPr>
        <p:txBody>
          <a:bodyPr wrap="none" rtlCol="0">
            <a:spAutoFit/>
          </a:bodyPr>
          <a:lstStyle/>
          <a:p>
            <a:r>
              <a:rPr kumimoji="1" lang="zh-TW" altLang="en-US" sz="3200" dirty="0"/>
              <a:t>生成器</a:t>
            </a:r>
          </a:p>
        </p:txBody>
      </p:sp>
      <p:cxnSp>
        <p:nvCxnSpPr>
          <p:cNvPr id="12" name="直線接點 11">
            <a:extLst>
              <a:ext uri="{FF2B5EF4-FFF2-40B4-BE49-F238E27FC236}">
                <a16:creationId xmlns:a16="http://schemas.microsoft.com/office/drawing/2014/main" id="{CFD60BAD-3347-C948-B46C-C4F1E8F84B34}"/>
              </a:ext>
            </a:extLst>
          </p:cNvPr>
          <p:cNvCxnSpPr>
            <a:cxnSpLocks/>
          </p:cNvCxnSpPr>
          <p:nvPr/>
        </p:nvCxnSpPr>
        <p:spPr>
          <a:xfrm>
            <a:off x="6183805" y="2392433"/>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51AD1C8-60F6-0941-A155-AF088151565A}"/>
              </a:ext>
            </a:extLst>
          </p:cNvPr>
          <p:cNvCxnSpPr>
            <a:cxnSpLocks/>
          </p:cNvCxnSpPr>
          <p:nvPr/>
        </p:nvCxnSpPr>
        <p:spPr>
          <a:xfrm>
            <a:off x="6187702" y="4061355"/>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箭頭接點 13">
            <a:extLst>
              <a:ext uri="{FF2B5EF4-FFF2-40B4-BE49-F238E27FC236}">
                <a16:creationId xmlns:a16="http://schemas.microsoft.com/office/drawing/2014/main" id="{A340D6A7-A530-5D47-BBE0-E9BF3E4BD696}"/>
              </a:ext>
            </a:extLst>
          </p:cNvPr>
          <p:cNvCxnSpPr/>
          <p:nvPr/>
        </p:nvCxnSpPr>
        <p:spPr>
          <a:xfrm>
            <a:off x="7084939" y="2387688"/>
            <a:ext cx="0" cy="597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id="{8FCCCBE9-8453-1E41-8AC5-9860F0D4A409}"/>
              </a:ext>
            </a:extLst>
          </p:cNvPr>
          <p:cNvCxnSpPr>
            <a:cxnSpLocks/>
          </p:cNvCxnSpPr>
          <p:nvPr/>
        </p:nvCxnSpPr>
        <p:spPr>
          <a:xfrm flipV="1">
            <a:off x="7084939" y="3494839"/>
            <a:ext cx="0" cy="566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727FD417-D64F-7B4A-8992-1C90A0B0AA3B}"/>
                  </a:ext>
                </a:extLst>
              </p:cNvPr>
              <p:cNvSpPr txBox="1"/>
              <p:nvPr/>
            </p:nvSpPr>
            <p:spPr>
              <a:xfrm>
                <a:off x="6831835" y="2843871"/>
                <a:ext cx="304021"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4800" i="1" smtClean="0">
                          <a:latin typeface="Cambria Math" panose="02040503050406030204" pitchFamily="18" charset="0"/>
                        </a:rPr>
                        <m:t>⨁</m:t>
                      </m:r>
                    </m:oMath>
                  </m:oMathPara>
                </a14:m>
                <a:endParaRPr kumimoji="1" lang="zh-TW" altLang="en-US" sz="2800" dirty="0"/>
              </a:p>
            </p:txBody>
          </p:sp>
        </mc:Choice>
        <mc:Fallback xmlns="">
          <p:sp>
            <p:nvSpPr>
              <p:cNvPr id="16" name="文字方塊 15">
                <a:extLst>
                  <a:ext uri="{FF2B5EF4-FFF2-40B4-BE49-F238E27FC236}">
                    <a16:creationId xmlns:a16="http://schemas.microsoft.com/office/drawing/2014/main" id="{727FD417-D64F-7B4A-8992-1C90A0B0AA3B}"/>
                  </a:ext>
                </a:extLst>
              </p:cNvPr>
              <p:cNvSpPr txBox="1">
                <a:spLocks noRot="1" noChangeAspect="1" noMove="1" noResize="1" noEditPoints="1" noAdjustHandles="1" noChangeArrowheads="1" noChangeShapeType="1" noTextEdit="1"/>
              </p:cNvSpPr>
              <p:nvPr/>
            </p:nvSpPr>
            <p:spPr>
              <a:xfrm>
                <a:off x="6831835" y="2843871"/>
                <a:ext cx="304021" cy="738664"/>
              </a:xfrm>
              <a:prstGeom prst="rect">
                <a:avLst/>
              </a:prstGeom>
              <a:blipFill>
                <a:blip r:embed="rId3"/>
                <a:stretch>
                  <a:fillRect l="-76000" r="-144000" b="-20339"/>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A67EDDE2-5E88-C741-9096-BE303FAB2FDE}"/>
              </a:ext>
            </a:extLst>
          </p:cNvPr>
          <p:cNvCxnSpPr>
            <a:cxnSpLocks/>
          </p:cNvCxnSpPr>
          <p:nvPr/>
        </p:nvCxnSpPr>
        <p:spPr>
          <a:xfrm>
            <a:off x="7362031" y="3234252"/>
            <a:ext cx="5923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矩形 17">
            <a:extLst>
              <a:ext uri="{FF2B5EF4-FFF2-40B4-BE49-F238E27FC236}">
                <a16:creationId xmlns:a16="http://schemas.microsoft.com/office/drawing/2014/main" id="{15FFF500-9F94-A74E-8850-626858215370}"/>
              </a:ext>
            </a:extLst>
          </p:cNvPr>
          <p:cNvSpPr/>
          <p:nvPr/>
        </p:nvSpPr>
        <p:spPr>
          <a:xfrm>
            <a:off x="8013383" y="2712683"/>
            <a:ext cx="2220980" cy="12013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9" name="文字方塊 18">
            <a:extLst>
              <a:ext uri="{FF2B5EF4-FFF2-40B4-BE49-F238E27FC236}">
                <a16:creationId xmlns:a16="http://schemas.microsoft.com/office/drawing/2014/main" id="{1DFE61F7-23F6-3643-93BF-9F86A68417A9}"/>
              </a:ext>
            </a:extLst>
          </p:cNvPr>
          <p:cNvSpPr txBox="1"/>
          <p:nvPr/>
        </p:nvSpPr>
        <p:spPr>
          <a:xfrm>
            <a:off x="8415987" y="2997760"/>
            <a:ext cx="1415772" cy="584775"/>
          </a:xfrm>
          <a:prstGeom prst="rect">
            <a:avLst/>
          </a:prstGeom>
          <a:noFill/>
        </p:spPr>
        <p:txBody>
          <a:bodyPr wrap="none" rtlCol="0">
            <a:spAutoFit/>
          </a:bodyPr>
          <a:lstStyle/>
          <a:p>
            <a:r>
              <a:rPr kumimoji="1" lang="zh-TW" altLang="en-US" sz="3200" dirty="0"/>
              <a:t>鑑別器</a:t>
            </a:r>
          </a:p>
        </p:txBody>
      </p:sp>
      <p:cxnSp>
        <p:nvCxnSpPr>
          <p:cNvPr id="20" name="直線箭頭接點 19">
            <a:extLst>
              <a:ext uri="{FF2B5EF4-FFF2-40B4-BE49-F238E27FC236}">
                <a16:creationId xmlns:a16="http://schemas.microsoft.com/office/drawing/2014/main" id="{B8E996AD-DE5E-3F43-9578-2A47EDAA81EF}"/>
              </a:ext>
            </a:extLst>
          </p:cNvPr>
          <p:cNvCxnSpPr>
            <a:cxnSpLocks/>
          </p:cNvCxnSpPr>
          <p:nvPr/>
        </p:nvCxnSpPr>
        <p:spPr>
          <a:xfrm flipV="1">
            <a:off x="10304930" y="2843871"/>
            <a:ext cx="622172" cy="39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箭頭接點 20">
            <a:extLst>
              <a:ext uri="{FF2B5EF4-FFF2-40B4-BE49-F238E27FC236}">
                <a16:creationId xmlns:a16="http://schemas.microsoft.com/office/drawing/2014/main" id="{DAD08152-CD90-2D4A-8F1D-F5A392C09B3A}"/>
              </a:ext>
            </a:extLst>
          </p:cNvPr>
          <p:cNvCxnSpPr>
            <a:cxnSpLocks/>
          </p:cNvCxnSpPr>
          <p:nvPr/>
        </p:nvCxnSpPr>
        <p:spPr>
          <a:xfrm>
            <a:off x="10304930" y="3251291"/>
            <a:ext cx="551605" cy="428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EA016C89-5F1E-7A44-9665-0BCA5D714FD4}"/>
              </a:ext>
            </a:extLst>
          </p:cNvPr>
          <p:cNvSpPr txBox="1"/>
          <p:nvPr/>
        </p:nvSpPr>
        <p:spPr>
          <a:xfrm>
            <a:off x="10927102" y="2536095"/>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6F494A2A-A208-0343-9CAE-D7FA4D68E3F7}"/>
              </a:ext>
            </a:extLst>
          </p:cNvPr>
          <p:cNvSpPr txBox="1"/>
          <p:nvPr/>
        </p:nvSpPr>
        <p:spPr>
          <a:xfrm>
            <a:off x="4864274" y="5106835"/>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
        <p:nvSpPr>
          <p:cNvPr id="24" name="文字方塊 23">
            <a:extLst>
              <a:ext uri="{FF2B5EF4-FFF2-40B4-BE49-F238E27FC236}">
                <a16:creationId xmlns:a16="http://schemas.microsoft.com/office/drawing/2014/main" id="{B3444019-0EFF-D54E-B24F-D1188BDAE75A}"/>
              </a:ext>
            </a:extLst>
          </p:cNvPr>
          <p:cNvSpPr txBox="1"/>
          <p:nvPr/>
        </p:nvSpPr>
        <p:spPr>
          <a:xfrm>
            <a:off x="4972239" y="713999"/>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cxnSp>
        <p:nvCxnSpPr>
          <p:cNvPr id="25" name="直線箭頭接點 24">
            <a:extLst>
              <a:ext uri="{FF2B5EF4-FFF2-40B4-BE49-F238E27FC236}">
                <a16:creationId xmlns:a16="http://schemas.microsoft.com/office/drawing/2014/main" id="{53523F73-56B6-0C42-91FD-E063F4744F6A}"/>
              </a:ext>
            </a:extLst>
          </p:cNvPr>
          <p:cNvCxnSpPr>
            <a:cxnSpLocks/>
          </p:cNvCxnSpPr>
          <p:nvPr/>
        </p:nvCxnSpPr>
        <p:spPr>
          <a:xfrm>
            <a:off x="5129296" y="1237219"/>
            <a:ext cx="0" cy="456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直線箭頭接點 25">
            <a:extLst>
              <a:ext uri="{FF2B5EF4-FFF2-40B4-BE49-F238E27FC236}">
                <a16:creationId xmlns:a16="http://schemas.microsoft.com/office/drawing/2014/main" id="{7043866F-A69D-B541-8ACD-A5B226C064B4}"/>
              </a:ext>
            </a:extLst>
          </p:cNvPr>
          <p:cNvCxnSpPr>
            <a:cxnSpLocks/>
          </p:cNvCxnSpPr>
          <p:nvPr/>
        </p:nvCxnSpPr>
        <p:spPr>
          <a:xfrm flipV="1">
            <a:off x="5074428" y="4852672"/>
            <a:ext cx="0" cy="3561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文字方塊 26">
            <a:extLst>
              <a:ext uri="{FF2B5EF4-FFF2-40B4-BE49-F238E27FC236}">
                <a16:creationId xmlns:a16="http://schemas.microsoft.com/office/drawing/2014/main" id="{438A5566-4C59-654E-BD86-AFB46C736489}"/>
              </a:ext>
            </a:extLst>
          </p:cNvPr>
          <p:cNvSpPr txBox="1"/>
          <p:nvPr/>
        </p:nvSpPr>
        <p:spPr>
          <a:xfrm>
            <a:off x="10927102" y="3371319"/>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7F3AADD-3D92-5842-AF33-D2F2F482A0E3}"/>
              </a:ext>
            </a:extLst>
          </p:cNvPr>
          <p:cNvSpPr/>
          <p:nvPr/>
        </p:nvSpPr>
        <p:spPr>
          <a:xfrm>
            <a:off x="1784377" y="5771027"/>
            <a:ext cx="8520553" cy="646331"/>
          </a:xfrm>
          <a:prstGeom prst="rect">
            <a:avLst/>
          </a:prstGeom>
        </p:spPr>
        <p:txBody>
          <a:bodyPr wrap="square">
            <a:spAutoFit/>
          </a:bodyPr>
          <a:lstStyle/>
          <a:p>
            <a:r>
              <a:rPr lang="zh-TW" altLang="en-US" dirty="0">
                <a:latin typeface="bsmiu75"/>
              </a:rPr>
              <a:t>生</a:t>
            </a:r>
            <a:r>
              <a:rPr lang="zh-TW" altLang="en-US" dirty="0">
                <a:latin typeface="bsmiu62"/>
              </a:rPr>
              <a:t>成</a:t>
            </a:r>
            <a:r>
              <a:rPr lang="zh-TW" altLang="en-US" dirty="0">
                <a:latin typeface="bsmiu5c"/>
              </a:rPr>
              <a:t>對</a:t>
            </a:r>
            <a:r>
              <a:rPr lang="zh-TW" altLang="en-US" dirty="0">
                <a:latin typeface="bsmiu62"/>
              </a:rPr>
              <a:t>抗</a:t>
            </a:r>
            <a:r>
              <a:rPr lang="zh-TW" altLang="en-US" dirty="0">
                <a:latin typeface="bsmiu7d"/>
              </a:rPr>
              <a:t>網</a:t>
            </a:r>
            <a:r>
              <a:rPr lang="zh-TW" altLang="en-US" dirty="0">
                <a:latin typeface="bsmiu8d"/>
              </a:rPr>
              <a:t>路</a:t>
            </a:r>
            <a:r>
              <a:rPr lang="zh-TW" altLang="en-US" dirty="0">
                <a:latin typeface="bsmiu96"/>
              </a:rPr>
              <a:t>階</a:t>
            </a:r>
            <a:r>
              <a:rPr lang="zh-TW" altLang="en-US" dirty="0">
                <a:latin typeface="bsmiu6b"/>
              </a:rPr>
              <a:t>段</a:t>
            </a:r>
            <a:r>
              <a:rPr lang="zh-TW" altLang="en-US" dirty="0">
                <a:latin typeface="bsmiu30"/>
              </a:rPr>
              <a:t>。</a:t>
            </a:r>
            <a:r>
              <a:rPr lang="zh-TW" altLang="en-US" dirty="0">
                <a:latin typeface="bsmiu57"/>
              </a:rPr>
              <a:t>在</a:t>
            </a:r>
            <a:r>
              <a:rPr lang="zh-TW" altLang="en-US" dirty="0">
                <a:latin typeface="bsmiu90"/>
              </a:rPr>
              <a:t>這</a:t>
            </a:r>
            <a:r>
              <a:rPr lang="zh-TW" altLang="en-US" dirty="0">
                <a:latin typeface="bsmiu50"/>
              </a:rPr>
              <a:t>個</a:t>
            </a:r>
            <a:r>
              <a:rPr lang="zh-TW" altLang="en-US" dirty="0">
                <a:latin typeface="bsmiu96"/>
              </a:rPr>
              <a:t>階</a:t>
            </a:r>
            <a:r>
              <a:rPr lang="zh-TW" altLang="en-US" dirty="0">
                <a:latin typeface="bsmiu6b"/>
              </a:rPr>
              <a:t>段</a:t>
            </a:r>
            <a:r>
              <a:rPr lang="zh-TW" altLang="en-US" dirty="0">
                <a:latin typeface="bsmiu67"/>
              </a:rPr>
              <a:t>會</a:t>
            </a:r>
            <a:r>
              <a:rPr lang="zh-TW" altLang="en-US" dirty="0">
                <a:latin typeface="bsmiu5f"/>
              </a:rPr>
              <a:t>引</a:t>
            </a:r>
            <a:r>
              <a:rPr lang="zh-TW" altLang="en-US" dirty="0">
                <a:latin typeface="bsmiu51"/>
              </a:rPr>
              <a:t>入</a:t>
            </a:r>
            <a:r>
              <a:rPr lang="zh-TW" altLang="en-US" dirty="0">
                <a:latin typeface="bsmiu4e"/>
              </a:rPr>
              <a:t>一</a:t>
            </a:r>
            <a:r>
              <a:rPr lang="zh-TW" altLang="en-US" dirty="0">
                <a:latin typeface="bsmiu50"/>
              </a:rPr>
              <a:t>個</a:t>
            </a:r>
            <a:r>
              <a:rPr lang="zh-TW" altLang="en-US" dirty="0">
                <a:latin typeface="bsmiu75"/>
              </a:rPr>
              <a:t>生</a:t>
            </a:r>
            <a:r>
              <a:rPr lang="zh-TW" altLang="en-US" dirty="0">
                <a:latin typeface="bsmiu62"/>
              </a:rPr>
              <a:t>成</a:t>
            </a:r>
            <a:r>
              <a:rPr lang="zh-TW" altLang="en-US" dirty="0">
                <a:latin typeface="bsmiu56"/>
              </a:rPr>
              <a:t>器</a:t>
            </a:r>
            <a:r>
              <a:rPr lang="zh-TW" altLang="en-US" dirty="0">
                <a:latin typeface="bsmiu4e"/>
              </a:rPr>
              <a:t>以</a:t>
            </a:r>
            <a:r>
              <a:rPr lang="zh-TW" altLang="en-US" dirty="0">
                <a:latin typeface="bsmiu53"/>
              </a:rPr>
              <a:t>及</a:t>
            </a:r>
            <a:r>
              <a:rPr lang="zh-TW" altLang="en-US" dirty="0">
                <a:latin typeface="bsmiu4e"/>
              </a:rPr>
              <a:t>一</a:t>
            </a:r>
            <a:r>
              <a:rPr lang="zh-TW" altLang="en-US" dirty="0">
                <a:latin typeface="bsmiu50"/>
              </a:rPr>
              <a:t>個</a:t>
            </a:r>
            <a:r>
              <a:rPr lang="zh-TW" altLang="en-US" dirty="0">
                <a:latin typeface="bsmiu94"/>
              </a:rPr>
              <a:t>鑑</a:t>
            </a:r>
            <a:r>
              <a:rPr lang="zh-TW" altLang="en-US" dirty="0">
                <a:latin typeface="bsmiu52"/>
              </a:rPr>
              <a:t>別</a:t>
            </a:r>
            <a:r>
              <a:rPr lang="zh-TW" altLang="en-US" dirty="0">
                <a:latin typeface="bsmiu56"/>
              </a:rPr>
              <a:t>器</a:t>
            </a:r>
            <a:r>
              <a:rPr lang="zh-TW" altLang="en-US" dirty="0">
                <a:latin typeface="bsmiu30"/>
              </a:rPr>
              <a:t>。</a:t>
            </a:r>
            <a:r>
              <a:rPr lang="zh-TW" altLang="en-US" dirty="0">
                <a:latin typeface="bsmiu90"/>
              </a:rPr>
              <a:t>透過</a:t>
            </a:r>
            <a:r>
              <a:rPr lang="zh-TW" altLang="en-US" dirty="0">
                <a:latin typeface="bsmiu75"/>
              </a:rPr>
              <a:t>生</a:t>
            </a:r>
            <a:r>
              <a:rPr lang="zh-TW" altLang="en-US" dirty="0">
                <a:latin typeface="bsmiu62"/>
              </a:rPr>
              <a:t>成</a:t>
            </a:r>
            <a:r>
              <a:rPr lang="zh-TW" altLang="en-US" dirty="0">
                <a:latin typeface="bsmiu56"/>
              </a:rPr>
              <a:t>器</a:t>
            </a:r>
            <a:r>
              <a:rPr lang="zh-TW" altLang="en-US" dirty="0">
                <a:latin typeface="bsmiu82"/>
              </a:rPr>
              <a:t>與</a:t>
            </a:r>
            <a:r>
              <a:rPr lang="zh-TW" altLang="en-US" dirty="0">
                <a:latin typeface="bsmiu94"/>
              </a:rPr>
              <a:t>鑑</a:t>
            </a:r>
            <a:r>
              <a:rPr lang="zh-TW" altLang="en-US" dirty="0">
                <a:latin typeface="bsmiu52"/>
              </a:rPr>
              <a:t>別</a:t>
            </a:r>
            <a:r>
              <a:rPr lang="zh-TW" altLang="en-US" dirty="0">
                <a:latin typeface="bsmiu56"/>
              </a:rPr>
              <a:t>器</a:t>
            </a:r>
            <a:r>
              <a:rPr lang="zh-TW" altLang="en-US" dirty="0">
                <a:latin typeface="bsmiu76"/>
              </a:rPr>
              <a:t>的</a:t>
            </a:r>
            <a:r>
              <a:rPr lang="zh-TW" altLang="en-US" dirty="0">
                <a:latin typeface="bsmiu4e"/>
              </a:rPr>
              <a:t>交互</a:t>
            </a:r>
            <a:r>
              <a:rPr lang="zh-TW" altLang="en-US" dirty="0">
                <a:latin typeface="bsmiu8a"/>
              </a:rPr>
              <a:t>訓</a:t>
            </a:r>
            <a:r>
              <a:rPr lang="zh-TW" altLang="en-US" dirty="0">
                <a:latin typeface="bsmiu7d"/>
              </a:rPr>
              <a:t>練</a:t>
            </a:r>
            <a:r>
              <a:rPr lang="zh-TW" altLang="en-US" dirty="0">
                <a:latin typeface="bsmiuff"/>
              </a:rPr>
              <a:t>，</a:t>
            </a:r>
            <a:r>
              <a:rPr lang="zh-TW" altLang="en-US" dirty="0">
                <a:latin typeface="bsmiu4f"/>
              </a:rPr>
              <a:t>來</a:t>
            </a:r>
            <a:r>
              <a:rPr lang="zh-TW" altLang="en-US" dirty="0">
                <a:latin typeface="bsmiu63"/>
              </a:rPr>
              <a:t>提</a:t>
            </a:r>
            <a:r>
              <a:rPr lang="zh-TW" altLang="en-US" dirty="0">
                <a:latin typeface="bsmiu53"/>
              </a:rPr>
              <a:t>升</a:t>
            </a:r>
            <a:r>
              <a:rPr lang="zh-TW" altLang="en-US" dirty="0">
                <a:latin typeface="bsmiu6a"/>
              </a:rPr>
              <a:t>模</a:t>
            </a:r>
            <a:r>
              <a:rPr lang="zh-TW" altLang="en-US" dirty="0">
                <a:latin typeface="bsmiu57"/>
              </a:rPr>
              <a:t>型所</a:t>
            </a:r>
            <a:r>
              <a:rPr lang="zh-TW" altLang="en-US" dirty="0">
                <a:latin typeface="bsmiu75"/>
              </a:rPr>
              <a:t>生</a:t>
            </a:r>
            <a:r>
              <a:rPr lang="zh-TW" altLang="en-US" dirty="0">
                <a:latin typeface="bsmiu62"/>
              </a:rPr>
              <a:t>成</a:t>
            </a:r>
            <a:r>
              <a:rPr lang="zh-TW" altLang="en-US" dirty="0">
                <a:latin typeface="bsmiu76"/>
              </a:rPr>
              <a:t>的</a:t>
            </a:r>
            <a:r>
              <a:rPr lang="zh-TW" altLang="en-US" dirty="0">
                <a:latin typeface="bsmiu8a"/>
              </a:rPr>
              <a:t>語</a:t>
            </a:r>
            <a:r>
              <a:rPr lang="zh-TW" altLang="en-US" dirty="0">
                <a:latin typeface="bsmiu97"/>
              </a:rPr>
              <a:t>音</a:t>
            </a:r>
            <a:r>
              <a:rPr lang="zh-TW" altLang="en-US" dirty="0">
                <a:latin typeface="bsmiu54"/>
              </a:rPr>
              <a:t>品</a:t>
            </a:r>
            <a:r>
              <a:rPr lang="zh-TW" altLang="en-US" dirty="0">
                <a:latin typeface="bsmiu8c"/>
              </a:rPr>
              <a:t>質 </a:t>
            </a:r>
            <a:endParaRPr lang="zh-TW" altLang="en-US" dirty="0"/>
          </a:p>
        </p:txBody>
      </p:sp>
      <p:sp>
        <p:nvSpPr>
          <p:cNvPr id="2" name="投影片編號版面配置區 1">
            <a:extLst>
              <a:ext uri="{FF2B5EF4-FFF2-40B4-BE49-F238E27FC236}">
                <a16:creationId xmlns:a16="http://schemas.microsoft.com/office/drawing/2014/main" id="{B0C5775D-E8D5-894E-B916-2A4B0C09168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586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方塊 13">
            <a:extLst>
              <a:ext uri="{FF2B5EF4-FFF2-40B4-BE49-F238E27FC236}">
                <a16:creationId xmlns:a16="http://schemas.microsoft.com/office/drawing/2014/main" id="{989A690B-FA00-1646-B545-A723BF1091FF}"/>
              </a:ext>
            </a:extLst>
          </p:cNvPr>
          <p:cNvSpPr txBox="1"/>
          <p:nvPr/>
        </p:nvSpPr>
        <p:spPr>
          <a:xfrm>
            <a:off x="2422131" y="3112143"/>
            <a:ext cx="343364"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D7BED41-FBF2-9A47-8637-1236E5444EBE}"/>
              </a:ext>
            </a:extLst>
          </p:cNvPr>
          <p:cNvSpPr txBox="1"/>
          <p:nvPr/>
        </p:nvSpPr>
        <p:spPr>
          <a:xfrm>
            <a:off x="10094976" y="182880"/>
            <a:ext cx="877163" cy="369332"/>
          </a:xfrm>
          <a:prstGeom prst="rect">
            <a:avLst/>
          </a:prstGeom>
          <a:noFill/>
        </p:spPr>
        <p:txBody>
          <a:bodyPr wrap="none" rtlCol="0">
            <a:spAutoFit/>
          </a:bodyPr>
          <a:lstStyle/>
          <a:p>
            <a:r>
              <a:rPr kumimoji="1" lang="zh-TW" altLang="en-US" dirty="0"/>
              <a:t>鑑別器</a:t>
            </a:r>
          </a:p>
        </p:txBody>
      </p:sp>
      <p:sp>
        <p:nvSpPr>
          <p:cNvPr id="2" name="投影片編號版面配置區 1">
            <a:extLst>
              <a:ext uri="{FF2B5EF4-FFF2-40B4-BE49-F238E27FC236}">
                <a16:creationId xmlns:a16="http://schemas.microsoft.com/office/drawing/2014/main" id="{7E31D468-976C-B249-8BAD-526DA95D255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23" name="矩形 22">
            <a:extLst>
              <a:ext uri="{FF2B5EF4-FFF2-40B4-BE49-F238E27FC236}">
                <a16:creationId xmlns:a16="http://schemas.microsoft.com/office/drawing/2014/main" id="{2A71473C-0C93-1147-870D-19D1E015B2A9}"/>
              </a:ext>
            </a:extLst>
          </p:cNvPr>
          <p:cNvSpPr/>
          <p:nvPr/>
        </p:nvSpPr>
        <p:spPr>
          <a:xfrm>
            <a:off x="3450803" y="1581144"/>
            <a:ext cx="385572" cy="3459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4" name="文字方塊 23">
            <a:extLst>
              <a:ext uri="{FF2B5EF4-FFF2-40B4-BE49-F238E27FC236}">
                <a16:creationId xmlns:a16="http://schemas.microsoft.com/office/drawing/2014/main" id="{018BBD2F-0611-3A4D-BD02-122B21D6E46B}"/>
              </a:ext>
            </a:extLst>
          </p:cNvPr>
          <p:cNvSpPr txBox="1"/>
          <p:nvPr/>
        </p:nvSpPr>
        <p:spPr>
          <a:xfrm rot="5400000">
            <a:off x="2044540" y="3209909"/>
            <a:ext cx="3214341" cy="369332"/>
          </a:xfrm>
          <a:prstGeom prst="rect">
            <a:avLst/>
          </a:prstGeom>
          <a:noFill/>
        </p:spPr>
        <p:txBody>
          <a:bodyPr wrap="none" rtlCol="0">
            <a:spAutoFit/>
          </a:bodyPr>
          <a:lstStyle/>
          <a:p>
            <a:r>
              <a:rPr lang="en-US" altLang="zh-TW" dirty="0"/>
              <a:t>nn.Conv2d(k=5,s=2layer=5)</a:t>
            </a:r>
          </a:p>
        </p:txBody>
      </p:sp>
      <p:sp>
        <p:nvSpPr>
          <p:cNvPr id="25" name="矩形 24">
            <a:extLst>
              <a:ext uri="{FF2B5EF4-FFF2-40B4-BE49-F238E27FC236}">
                <a16:creationId xmlns:a16="http://schemas.microsoft.com/office/drawing/2014/main" id="{C96FD77F-7AAB-CA4F-A0A4-0BEBE63EA6BB}"/>
              </a:ext>
            </a:extLst>
          </p:cNvPr>
          <p:cNvSpPr/>
          <p:nvPr/>
        </p:nvSpPr>
        <p:spPr>
          <a:xfrm>
            <a:off x="8626086" y="1575862"/>
            <a:ext cx="385572" cy="348350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6" name="文字方塊 25">
            <a:extLst>
              <a:ext uri="{FF2B5EF4-FFF2-40B4-BE49-F238E27FC236}">
                <a16:creationId xmlns:a16="http://schemas.microsoft.com/office/drawing/2014/main" id="{CD5D90DE-A56B-A044-BA42-D8CB91897D5D}"/>
              </a:ext>
            </a:extLst>
          </p:cNvPr>
          <p:cNvSpPr txBox="1"/>
          <p:nvPr/>
        </p:nvSpPr>
        <p:spPr>
          <a:xfrm rot="5400000">
            <a:off x="7174484" y="3197796"/>
            <a:ext cx="3348629" cy="369332"/>
          </a:xfrm>
          <a:prstGeom prst="rect">
            <a:avLst/>
          </a:prstGeom>
          <a:noFill/>
        </p:spPr>
        <p:txBody>
          <a:bodyPr wrap="square" rtlCol="0">
            <a:spAutoFit/>
          </a:bodyPr>
          <a:lstStyle/>
          <a:p>
            <a:r>
              <a:rPr lang="en-US" altLang="zh-TW" dirty="0"/>
              <a:t>nn.InstanceNorm2d(layer=6)</a:t>
            </a:r>
          </a:p>
        </p:txBody>
      </p:sp>
      <p:cxnSp>
        <p:nvCxnSpPr>
          <p:cNvPr id="27" name="直線箭頭接點 26">
            <a:extLst>
              <a:ext uri="{FF2B5EF4-FFF2-40B4-BE49-F238E27FC236}">
                <a16:creationId xmlns:a16="http://schemas.microsoft.com/office/drawing/2014/main" id="{B48177CE-EDC3-F44A-950D-31AF67102011}"/>
              </a:ext>
            </a:extLst>
          </p:cNvPr>
          <p:cNvCxnSpPr>
            <a:cxnSpLocks/>
          </p:cNvCxnSpPr>
          <p:nvPr/>
        </p:nvCxnSpPr>
        <p:spPr>
          <a:xfrm>
            <a:off x="2955234" y="3428248"/>
            <a:ext cx="27908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矩形 27">
            <a:extLst>
              <a:ext uri="{FF2B5EF4-FFF2-40B4-BE49-F238E27FC236}">
                <a16:creationId xmlns:a16="http://schemas.microsoft.com/office/drawing/2014/main" id="{769D886F-883D-4E42-9EF2-828BDF77F6F2}"/>
              </a:ext>
            </a:extLst>
          </p:cNvPr>
          <p:cNvSpPr/>
          <p:nvPr/>
        </p:nvSpPr>
        <p:spPr>
          <a:xfrm>
            <a:off x="7503114" y="1580082"/>
            <a:ext cx="385572" cy="347669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文字方塊 28">
            <a:extLst>
              <a:ext uri="{FF2B5EF4-FFF2-40B4-BE49-F238E27FC236}">
                <a16:creationId xmlns:a16="http://schemas.microsoft.com/office/drawing/2014/main" id="{76A4D428-E89A-9147-87A7-07474B0DD1E8}"/>
              </a:ext>
            </a:extLst>
          </p:cNvPr>
          <p:cNvSpPr txBox="1"/>
          <p:nvPr/>
        </p:nvSpPr>
        <p:spPr>
          <a:xfrm rot="5400000">
            <a:off x="6267323" y="3126619"/>
            <a:ext cx="2873396" cy="369332"/>
          </a:xfrm>
          <a:prstGeom prst="rect">
            <a:avLst/>
          </a:prstGeom>
          <a:noFill/>
        </p:spPr>
        <p:txBody>
          <a:bodyPr wrap="square" rtlCol="0">
            <a:spAutoFit/>
          </a:bodyPr>
          <a:lstStyle/>
          <a:p>
            <a:r>
              <a:rPr lang="en-US" altLang="zh-TW" dirty="0"/>
              <a:t>nn.Dropout2d(layer=6)</a:t>
            </a:r>
          </a:p>
        </p:txBody>
      </p:sp>
      <p:cxnSp>
        <p:nvCxnSpPr>
          <p:cNvPr id="30" name="直線箭頭接點 29">
            <a:extLst>
              <a:ext uri="{FF2B5EF4-FFF2-40B4-BE49-F238E27FC236}">
                <a16:creationId xmlns:a16="http://schemas.microsoft.com/office/drawing/2014/main" id="{A3847C3F-BCED-DD49-A28F-2FED53B437DC}"/>
              </a:ext>
            </a:extLst>
          </p:cNvPr>
          <p:cNvCxnSpPr>
            <a:cxnSpLocks/>
          </p:cNvCxnSpPr>
          <p:nvPr/>
        </p:nvCxnSpPr>
        <p:spPr>
          <a:xfrm>
            <a:off x="5048962" y="3428248"/>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1" name="直線箭頭接點 30">
            <a:extLst>
              <a:ext uri="{FF2B5EF4-FFF2-40B4-BE49-F238E27FC236}">
                <a16:creationId xmlns:a16="http://schemas.microsoft.com/office/drawing/2014/main" id="{9FAB4A0A-8E55-3F44-8536-B7BEBA0297AE}"/>
              </a:ext>
            </a:extLst>
          </p:cNvPr>
          <p:cNvCxnSpPr>
            <a:cxnSpLocks/>
          </p:cNvCxnSpPr>
          <p:nvPr/>
        </p:nvCxnSpPr>
        <p:spPr>
          <a:xfrm>
            <a:off x="6001787" y="342462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3" name="矩形 32">
            <a:extLst>
              <a:ext uri="{FF2B5EF4-FFF2-40B4-BE49-F238E27FC236}">
                <a16:creationId xmlns:a16="http://schemas.microsoft.com/office/drawing/2014/main" id="{2C27EE97-B1A1-214C-B126-46C2C90FA992}"/>
              </a:ext>
            </a:extLst>
          </p:cNvPr>
          <p:cNvSpPr/>
          <p:nvPr/>
        </p:nvSpPr>
        <p:spPr>
          <a:xfrm>
            <a:off x="4535335" y="1575864"/>
            <a:ext cx="385572" cy="3459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4" name="文字方塊 33">
            <a:extLst>
              <a:ext uri="{FF2B5EF4-FFF2-40B4-BE49-F238E27FC236}">
                <a16:creationId xmlns:a16="http://schemas.microsoft.com/office/drawing/2014/main" id="{FEF7898A-EE53-0C49-A57C-FE7D1A45C95D}"/>
              </a:ext>
            </a:extLst>
          </p:cNvPr>
          <p:cNvSpPr txBox="1"/>
          <p:nvPr/>
        </p:nvSpPr>
        <p:spPr>
          <a:xfrm rot="5400000">
            <a:off x="3307806" y="3204629"/>
            <a:ext cx="2856872" cy="369332"/>
          </a:xfrm>
          <a:prstGeom prst="rect">
            <a:avLst/>
          </a:prstGeom>
          <a:noFill/>
        </p:spPr>
        <p:txBody>
          <a:bodyPr wrap="none" rtlCol="0">
            <a:spAutoFit/>
          </a:bodyPr>
          <a:lstStyle/>
          <a:p>
            <a:r>
              <a:rPr lang="en-US" altLang="zh-TW" dirty="0"/>
              <a:t>nn.Conv2d(k=1,layer=1)</a:t>
            </a:r>
          </a:p>
        </p:txBody>
      </p:sp>
      <p:cxnSp>
        <p:nvCxnSpPr>
          <p:cNvPr id="35" name="直線箭頭接點 34">
            <a:extLst>
              <a:ext uri="{FF2B5EF4-FFF2-40B4-BE49-F238E27FC236}">
                <a16:creationId xmlns:a16="http://schemas.microsoft.com/office/drawing/2014/main" id="{B9CDBF94-6FE7-814D-BA39-EADFFFC62821}"/>
              </a:ext>
            </a:extLst>
          </p:cNvPr>
          <p:cNvCxnSpPr>
            <a:cxnSpLocks/>
          </p:cNvCxnSpPr>
          <p:nvPr/>
        </p:nvCxnSpPr>
        <p:spPr>
          <a:xfrm>
            <a:off x="3957309" y="3411284"/>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8" name="直線箭頭接點 37">
            <a:extLst>
              <a:ext uri="{FF2B5EF4-FFF2-40B4-BE49-F238E27FC236}">
                <a16:creationId xmlns:a16="http://schemas.microsoft.com/office/drawing/2014/main" id="{6FAA9066-1116-F646-A11F-FF440530B602}"/>
              </a:ext>
            </a:extLst>
          </p:cNvPr>
          <p:cNvCxnSpPr>
            <a:cxnSpLocks/>
          </p:cNvCxnSpPr>
          <p:nvPr/>
        </p:nvCxnSpPr>
        <p:spPr>
          <a:xfrm>
            <a:off x="6985644" y="3424620"/>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9" name="矩形 38">
            <a:extLst>
              <a:ext uri="{FF2B5EF4-FFF2-40B4-BE49-F238E27FC236}">
                <a16:creationId xmlns:a16="http://schemas.microsoft.com/office/drawing/2014/main" id="{5BC83548-A324-3246-8FF8-57EC7B143867}"/>
              </a:ext>
            </a:extLst>
          </p:cNvPr>
          <p:cNvSpPr/>
          <p:nvPr/>
        </p:nvSpPr>
        <p:spPr>
          <a:xfrm>
            <a:off x="5553448" y="1581144"/>
            <a:ext cx="385572" cy="34478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0" name="文字方塊 39">
            <a:extLst>
              <a:ext uri="{FF2B5EF4-FFF2-40B4-BE49-F238E27FC236}">
                <a16:creationId xmlns:a16="http://schemas.microsoft.com/office/drawing/2014/main" id="{3BAA35C2-2D85-7D4C-A03F-88E0A53FC129}"/>
              </a:ext>
            </a:extLst>
          </p:cNvPr>
          <p:cNvSpPr txBox="1"/>
          <p:nvPr/>
        </p:nvSpPr>
        <p:spPr>
          <a:xfrm rot="5400000">
            <a:off x="4094550" y="3212303"/>
            <a:ext cx="3319613" cy="369332"/>
          </a:xfrm>
          <a:prstGeom prst="rect">
            <a:avLst/>
          </a:prstGeom>
          <a:noFill/>
        </p:spPr>
        <p:txBody>
          <a:bodyPr wrap="square" rtlCol="0">
            <a:spAutoFit/>
          </a:bodyPr>
          <a:lstStyle/>
          <a:p>
            <a:r>
              <a:rPr lang="en-US" altLang="zh-TW" dirty="0"/>
              <a:t>nn.Conv2d(k=(17,4),layer=1)</a:t>
            </a:r>
          </a:p>
        </p:txBody>
      </p:sp>
      <p:sp>
        <p:nvSpPr>
          <p:cNvPr id="41" name="矩形 40">
            <a:extLst>
              <a:ext uri="{FF2B5EF4-FFF2-40B4-BE49-F238E27FC236}">
                <a16:creationId xmlns:a16="http://schemas.microsoft.com/office/drawing/2014/main" id="{176F1C09-F709-0B45-8682-A6F73CD0C274}"/>
              </a:ext>
            </a:extLst>
          </p:cNvPr>
          <p:cNvSpPr/>
          <p:nvPr/>
        </p:nvSpPr>
        <p:spPr>
          <a:xfrm>
            <a:off x="6500041" y="1600016"/>
            <a:ext cx="385572" cy="345935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2" name="文字方塊 41">
            <a:extLst>
              <a:ext uri="{FF2B5EF4-FFF2-40B4-BE49-F238E27FC236}">
                <a16:creationId xmlns:a16="http://schemas.microsoft.com/office/drawing/2014/main" id="{74E545AE-2BF4-374E-8BF2-896D971D978B}"/>
              </a:ext>
            </a:extLst>
          </p:cNvPr>
          <p:cNvSpPr txBox="1"/>
          <p:nvPr/>
        </p:nvSpPr>
        <p:spPr>
          <a:xfrm rot="5400000">
            <a:off x="4908340" y="3195774"/>
            <a:ext cx="3609152" cy="369332"/>
          </a:xfrm>
          <a:prstGeom prst="rect">
            <a:avLst/>
          </a:prstGeom>
          <a:noFill/>
        </p:spPr>
        <p:txBody>
          <a:bodyPr wrap="square" rtlCol="0">
            <a:spAutoFit/>
          </a:bodyPr>
          <a:lstStyle/>
          <a:p>
            <a:r>
              <a:rPr lang="en-US" altLang="zh-TW" dirty="0" err="1"/>
              <a:t>Conv_classify</a:t>
            </a:r>
            <a:r>
              <a:rPr lang="en-US" altLang="zh-TW" dirty="0"/>
              <a:t>(k=(17,4),layer=1)</a:t>
            </a:r>
          </a:p>
        </p:txBody>
      </p:sp>
      <p:cxnSp>
        <p:nvCxnSpPr>
          <p:cNvPr id="43" name="直線箭頭接點 42">
            <a:extLst>
              <a:ext uri="{FF2B5EF4-FFF2-40B4-BE49-F238E27FC236}">
                <a16:creationId xmlns:a16="http://schemas.microsoft.com/office/drawing/2014/main" id="{9D725BFE-208D-FC46-93E2-F63BCF4555F7}"/>
              </a:ext>
            </a:extLst>
          </p:cNvPr>
          <p:cNvCxnSpPr>
            <a:cxnSpLocks/>
          </p:cNvCxnSpPr>
          <p:nvPr/>
        </p:nvCxnSpPr>
        <p:spPr>
          <a:xfrm>
            <a:off x="8015374" y="3430537"/>
            <a:ext cx="41646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4" name="直線箭頭接點 43">
            <a:extLst>
              <a:ext uri="{FF2B5EF4-FFF2-40B4-BE49-F238E27FC236}">
                <a16:creationId xmlns:a16="http://schemas.microsoft.com/office/drawing/2014/main" id="{C3C9C578-9165-CE4F-888F-5BAB869A292D}"/>
              </a:ext>
            </a:extLst>
          </p:cNvPr>
          <p:cNvCxnSpPr>
            <a:cxnSpLocks/>
          </p:cNvCxnSpPr>
          <p:nvPr/>
        </p:nvCxnSpPr>
        <p:spPr>
          <a:xfrm flipV="1">
            <a:off x="9197452" y="3017200"/>
            <a:ext cx="622172" cy="390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箭頭接點 44">
            <a:extLst>
              <a:ext uri="{FF2B5EF4-FFF2-40B4-BE49-F238E27FC236}">
                <a16:creationId xmlns:a16="http://schemas.microsoft.com/office/drawing/2014/main" id="{6A8BF7EC-5E75-8947-A2C9-64B1ED4B608B}"/>
              </a:ext>
            </a:extLst>
          </p:cNvPr>
          <p:cNvCxnSpPr>
            <a:cxnSpLocks/>
          </p:cNvCxnSpPr>
          <p:nvPr/>
        </p:nvCxnSpPr>
        <p:spPr>
          <a:xfrm>
            <a:off x="9197452" y="3424620"/>
            <a:ext cx="551605" cy="428734"/>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a:extLst>
              <a:ext uri="{FF2B5EF4-FFF2-40B4-BE49-F238E27FC236}">
                <a16:creationId xmlns:a16="http://schemas.microsoft.com/office/drawing/2014/main" id="{2FADFA86-6A1E-3048-BEE9-27F83E884754}"/>
              </a:ext>
            </a:extLst>
          </p:cNvPr>
          <p:cNvSpPr txBox="1"/>
          <p:nvPr/>
        </p:nvSpPr>
        <p:spPr>
          <a:xfrm>
            <a:off x="9819624" y="2709424"/>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47" name="文字方塊 46">
            <a:extLst>
              <a:ext uri="{FF2B5EF4-FFF2-40B4-BE49-F238E27FC236}">
                <a16:creationId xmlns:a16="http://schemas.microsoft.com/office/drawing/2014/main" id="{8490E897-0258-6F40-838E-5AD3B15E1D69}"/>
              </a:ext>
            </a:extLst>
          </p:cNvPr>
          <p:cNvSpPr txBox="1"/>
          <p:nvPr/>
        </p:nvSpPr>
        <p:spPr>
          <a:xfrm>
            <a:off x="9819624" y="3544648"/>
            <a:ext cx="420308" cy="523220"/>
          </a:xfrm>
          <a:prstGeom prst="rect">
            <a:avLst/>
          </a:prstGeom>
          <a:noFill/>
        </p:spPr>
        <p:txBody>
          <a:bodyPr wrap="none" rtlCol="0">
            <a:spAutoFit/>
          </a:bodyPr>
          <a:lstStyle/>
          <a:p>
            <a:r>
              <a:rPr kumimoji="1" lang="en-US" altLang="zh-TW" sz="2800" i="1" dirty="0">
                <a:latin typeface="Times New Roman" panose="02020603050405020304" pitchFamily="18" charset="0"/>
                <a:cs typeface="Times New Roman" panose="02020603050405020304" pitchFamily="18" charset="0"/>
              </a:rPr>
              <a:t>y'</a:t>
            </a:r>
            <a:endParaRPr kumimoji="1" lang="zh-TW"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82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38A47AB-EFBA-1440-83E0-99990AB7CD0D}"/>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文字方塊 4">
            <a:extLst>
              <a:ext uri="{FF2B5EF4-FFF2-40B4-BE49-F238E27FC236}">
                <a16:creationId xmlns:a16="http://schemas.microsoft.com/office/drawing/2014/main" id="{D634D47E-4FDA-C449-86FD-B419374FEEC8}"/>
              </a:ext>
            </a:extLst>
          </p:cNvPr>
          <p:cNvSpPr txBox="1"/>
          <p:nvPr/>
        </p:nvSpPr>
        <p:spPr>
          <a:xfrm>
            <a:off x="36641" y="1650361"/>
            <a:ext cx="2492990" cy="1200329"/>
          </a:xfrm>
          <a:prstGeom prst="rect">
            <a:avLst/>
          </a:prstGeom>
          <a:noFill/>
        </p:spPr>
        <p:txBody>
          <a:bodyPr wrap="none" rtlCol="0">
            <a:spAutoFit/>
          </a:bodyPr>
          <a:lstStyle/>
          <a:p>
            <a:pPr algn="ctr"/>
            <a:r>
              <a:rPr kumimoji="1" lang="en-US" altLang="zh-TW" dirty="0"/>
              <a:t>VCTK Corpus</a:t>
            </a:r>
            <a:br>
              <a:rPr kumimoji="1" lang="en-US" altLang="zh-TW" dirty="0"/>
            </a:br>
            <a:r>
              <a:rPr kumimoji="1" lang="en-US" altLang="zh-TW" dirty="0"/>
              <a:t>+</a:t>
            </a:r>
          </a:p>
          <a:p>
            <a:pPr algn="ctr"/>
            <a:r>
              <a:rPr kumimoji="1" lang="zh-TW" altLang="en-US" dirty="0"/>
              <a:t>自製音檔</a:t>
            </a:r>
            <a:br>
              <a:rPr kumimoji="1" lang="en-US" altLang="zh-TW" dirty="0"/>
            </a:br>
            <a:r>
              <a:rPr kumimoji="1" lang="zh-TW" altLang="en-US" dirty="0"/>
              <a:t>（小學老師＆蔡英文）</a:t>
            </a:r>
          </a:p>
        </p:txBody>
      </p:sp>
      <p:sp>
        <p:nvSpPr>
          <p:cNvPr id="6" name="矩形 5">
            <a:extLst>
              <a:ext uri="{FF2B5EF4-FFF2-40B4-BE49-F238E27FC236}">
                <a16:creationId xmlns:a16="http://schemas.microsoft.com/office/drawing/2014/main" id="{920E1B6B-4738-8D40-A7F2-811EF59E0137}"/>
              </a:ext>
            </a:extLst>
          </p:cNvPr>
          <p:cNvSpPr/>
          <p:nvPr/>
        </p:nvSpPr>
        <p:spPr>
          <a:xfrm>
            <a:off x="3162189" y="1809008"/>
            <a:ext cx="1926379" cy="10660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1DA0C6C6-5CFF-014C-8DE5-0979F5DD1D3B}"/>
              </a:ext>
            </a:extLst>
          </p:cNvPr>
          <p:cNvSpPr txBox="1"/>
          <p:nvPr/>
        </p:nvSpPr>
        <p:spPr>
          <a:xfrm>
            <a:off x="3347762" y="2128081"/>
            <a:ext cx="1555234" cy="400110"/>
          </a:xfrm>
          <a:prstGeom prst="rect">
            <a:avLst/>
          </a:prstGeom>
          <a:noFill/>
        </p:spPr>
        <p:txBody>
          <a:bodyPr wrap="none" rtlCol="0">
            <a:spAutoFit/>
          </a:bodyPr>
          <a:lstStyle/>
          <a:p>
            <a:r>
              <a:rPr kumimoji="1" lang="en-US" altLang="zh-TW" sz="2000" b="1" dirty="0"/>
              <a:t>preprocess</a:t>
            </a:r>
            <a:endParaRPr kumimoji="1" lang="zh-TW" altLang="en-US" sz="2000" b="1" dirty="0"/>
          </a:p>
        </p:txBody>
      </p:sp>
      <p:cxnSp>
        <p:nvCxnSpPr>
          <p:cNvPr id="8" name="直線箭頭接點 7">
            <a:extLst>
              <a:ext uri="{FF2B5EF4-FFF2-40B4-BE49-F238E27FC236}">
                <a16:creationId xmlns:a16="http://schemas.microsoft.com/office/drawing/2014/main" id="{FA0ABE78-C503-1B4C-A644-02974F123B72}"/>
              </a:ext>
            </a:extLst>
          </p:cNvPr>
          <p:cNvCxnSpPr>
            <a:cxnSpLocks/>
          </p:cNvCxnSpPr>
          <p:nvPr/>
        </p:nvCxnSpPr>
        <p:spPr>
          <a:xfrm>
            <a:off x="2314056" y="235641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0F262DB4-04FF-DF46-BA3B-2B1484ED7E48}"/>
              </a:ext>
            </a:extLst>
          </p:cNvPr>
          <p:cNvSpPr txBox="1"/>
          <p:nvPr/>
        </p:nvSpPr>
        <p:spPr>
          <a:xfrm>
            <a:off x="2469147" y="3095920"/>
            <a:ext cx="3062057" cy="369332"/>
          </a:xfrm>
          <a:prstGeom prst="rect">
            <a:avLst/>
          </a:prstGeom>
          <a:noFill/>
        </p:spPr>
        <p:txBody>
          <a:bodyPr wrap="none" rtlCol="0">
            <a:spAutoFit/>
          </a:bodyPr>
          <a:lstStyle/>
          <a:p>
            <a:r>
              <a:rPr kumimoji="1" lang="en-US" altLang="zh-TW" dirty="0"/>
              <a:t>1. </a:t>
            </a:r>
            <a:r>
              <a:rPr kumimoji="1" lang="en-US" altLang="zh-TW" dirty="0" err="1"/>
              <a:t>make_dataset_vctk.py</a:t>
            </a:r>
            <a:r>
              <a:rPr kumimoji="1" lang="en-US" altLang="zh-TW" dirty="0"/>
              <a:t> </a:t>
            </a:r>
            <a:endParaRPr kumimoji="1" lang="zh-TW" altLang="en-US" dirty="0"/>
          </a:p>
        </p:txBody>
      </p:sp>
      <p:sp>
        <p:nvSpPr>
          <p:cNvPr id="10" name="文字方塊 9">
            <a:extLst>
              <a:ext uri="{FF2B5EF4-FFF2-40B4-BE49-F238E27FC236}">
                <a16:creationId xmlns:a16="http://schemas.microsoft.com/office/drawing/2014/main" id="{17FB17B2-4786-2042-8F0E-918CABEBD160}"/>
              </a:ext>
            </a:extLst>
          </p:cNvPr>
          <p:cNvSpPr txBox="1"/>
          <p:nvPr/>
        </p:nvSpPr>
        <p:spPr>
          <a:xfrm>
            <a:off x="2469147" y="4487427"/>
            <a:ext cx="3193503" cy="369332"/>
          </a:xfrm>
          <a:prstGeom prst="rect">
            <a:avLst/>
          </a:prstGeom>
          <a:noFill/>
        </p:spPr>
        <p:txBody>
          <a:bodyPr wrap="none" rtlCol="0">
            <a:spAutoFit/>
          </a:bodyPr>
          <a:lstStyle/>
          <a:p>
            <a:r>
              <a:rPr kumimoji="1" lang="en-US" altLang="zh-TW" dirty="0"/>
              <a:t>2. </a:t>
            </a:r>
            <a:r>
              <a:rPr kumimoji="1" lang="en-US" altLang="zh-TW" dirty="0" err="1"/>
              <a:t>make_single_samples.py</a:t>
            </a:r>
            <a:endParaRPr kumimoji="1" lang="zh-TW" altLang="en-US" dirty="0"/>
          </a:p>
        </p:txBody>
      </p:sp>
      <p:sp>
        <p:nvSpPr>
          <p:cNvPr id="13" name="向右箭號 12">
            <a:extLst>
              <a:ext uri="{FF2B5EF4-FFF2-40B4-BE49-F238E27FC236}">
                <a16:creationId xmlns:a16="http://schemas.microsoft.com/office/drawing/2014/main" id="{6C70DB33-BC50-B44C-8455-854FD1B7BFBC}"/>
              </a:ext>
            </a:extLst>
          </p:cNvPr>
          <p:cNvSpPr/>
          <p:nvPr/>
        </p:nvSpPr>
        <p:spPr>
          <a:xfrm rot="8062504">
            <a:off x="1815208" y="3661839"/>
            <a:ext cx="893625" cy="237353"/>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59C0C39D-5BC8-C54F-AB9F-6F21AF2F6C13}"/>
              </a:ext>
            </a:extLst>
          </p:cNvPr>
          <p:cNvSpPr txBox="1"/>
          <p:nvPr/>
        </p:nvSpPr>
        <p:spPr>
          <a:xfrm>
            <a:off x="601101" y="3998218"/>
            <a:ext cx="1441420" cy="369332"/>
          </a:xfrm>
          <a:prstGeom prst="rect">
            <a:avLst/>
          </a:prstGeom>
          <a:noFill/>
        </p:spPr>
        <p:txBody>
          <a:bodyPr wrap="none" rtlCol="0">
            <a:spAutoFit/>
          </a:bodyPr>
          <a:lstStyle/>
          <a:p>
            <a:r>
              <a:rPr kumimoji="1" lang="zh-TW" altLang="en-US" dirty="0"/>
              <a:t>產生</a:t>
            </a:r>
            <a:r>
              <a:rPr kumimoji="1" lang="en-US" altLang="zh-TW" dirty="0"/>
              <a:t>.h5</a:t>
            </a:r>
            <a:r>
              <a:rPr kumimoji="1" lang="zh-TW" altLang="en-US" dirty="0"/>
              <a:t>檔案</a:t>
            </a:r>
          </a:p>
        </p:txBody>
      </p:sp>
      <p:sp>
        <p:nvSpPr>
          <p:cNvPr id="15" name="向右箭號 14">
            <a:extLst>
              <a:ext uri="{FF2B5EF4-FFF2-40B4-BE49-F238E27FC236}">
                <a16:creationId xmlns:a16="http://schemas.microsoft.com/office/drawing/2014/main" id="{430281AB-C182-CE46-9291-A5F13D98D3C5}"/>
              </a:ext>
            </a:extLst>
          </p:cNvPr>
          <p:cNvSpPr/>
          <p:nvPr/>
        </p:nvSpPr>
        <p:spPr>
          <a:xfrm rot="8062504">
            <a:off x="2001311" y="5086383"/>
            <a:ext cx="893625" cy="237353"/>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文字方塊 15">
            <a:extLst>
              <a:ext uri="{FF2B5EF4-FFF2-40B4-BE49-F238E27FC236}">
                <a16:creationId xmlns:a16="http://schemas.microsoft.com/office/drawing/2014/main" id="{09E71B69-04DA-034E-A5CA-D22A8C0C39CA}"/>
              </a:ext>
            </a:extLst>
          </p:cNvPr>
          <p:cNvSpPr txBox="1"/>
          <p:nvPr/>
        </p:nvSpPr>
        <p:spPr>
          <a:xfrm>
            <a:off x="299168" y="5562282"/>
            <a:ext cx="3823483" cy="369332"/>
          </a:xfrm>
          <a:prstGeom prst="rect">
            <a:avLst/>
          </a:prstGeom>
          <a:noFill/>
        </p:spPr>
        <p:txBody>
          <a:bodyPr wrap="none" rtlCol="0">
            <a:spAutoFit/>
          </a:bodyPr>
          <a:lstStyle/>
          <a:p>
            <a:r>
              <a:rPr kumimoji="1" lang="zh-TW" altLang="en-US" dirty="0"/>
              <a:t>產生我們所指定語者</a:t>
            </a:r>
            <a:r>
              <a:rPr kumimoji="1" lang="en-US" altLang="zh-TW" dirty="0" err="1"/>
              <a:t>index.json</a:t>
            </a:r>
            <a:r>
              <a:rPr kumimoji="1" lang="zh-TW" altLang="en-US" dirty="0"/>
              <a:t>檔案</a:t>
            </a:r>
          </a:p>
        </p:txBody>
      </p:sp>
      <p:cxnSp>
        <p:nvCxnSpPr>
          <p:cNvPr id="17" name="直線箭頭接點 16">
            <a:extLst>
              <a:ext uri="{FF2B5EF4-FFF2-40B4-BE49-F238E27FC236}">
                <a16:creationId xmlns:a16="http://schemas.microsoft.com/office/drawing/2014/main" id="{549E42F7-A574-A941-8288-0A9796AB6D20}"/>
              </a:ext>
            </a:extLst>
          </p:cNvPr>
          <p:cNvCxnSpPr>
            <a:cxnSpLocks/>
          </p:cNvCxnSpPr>
          <p:nvPr/>
        </p:nvCxnSpPr>
        <p:spPr>
          <a:xfrm>
            <a:off x="5316454" y="235641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39B907C-0EE5-6446-86FF-A07257717972}"/>
              </a:ext>
            </a:extLst>
          </p:cNvPr>
          <p:cNvSpPr/>
          <p:nvPr/>
        </p:nvSpPr>
        <p:spPr>
          <a:xfrm>
            <a:off x="6101758" y="1766276"/>
            <a:ext cx="1926379" cy="11087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文字方塊 18">
            <a:extLst>
              <a:ext uri="{FF2B5EF4-FFF2-40B4-BE49-F238E27FC236}">
                <a16:creationId xmlns:a16="http://schemas.microsoft.com/office/drawing/2014/main" id="{E88E3F34-FCBC-CD4F-ACF2-0706AF4AE8E3}"/>
              </a:ext>
            </a:extLst>
          </p:cNvPr>
          <p:cNvSpPr txBox="1"/>
          <p:nvPr/>
        </p:nvSpPr>
        <p:spPr>
          <a:xfrm>
            <a:off x="6644527" y="2138010"/>
            <a:ext cx="728084" cy="400110"/>
          </a:xfrm>
          <a:prstGeom prst="rect">
            <a:avLst/>
          </a:prstGeom>
          <a:noFill/>
        </p:spPr>
        <p:txBody>
          <a:bodyPr wrap="none" rtlCol="0">
            <a:spAutoFit/>
          </a:bodyPr>
          <a:lstStyle/>
          <a:p>
            <a:r>
              <a:rPr kumimoji="1" lang="en-US" altLang="zh-TW" sz="2000" b="1" dirty="0"/>
              <a:t>train</a:t>
            </a:r>
            <a:endParaRPr kumimoji="1" lang="zh-TW" altLang="en-US" sz="2000" b="1" dirty="0"/>
          </a:p>
        </p:txBody>
      </p:sp>
      <p:sp>
        <p:nvSpPr>
          <p:cNvPr id="20" name="矩形 19">
            <a:extLst>
              <a:ext uri="{FF2B5EF4-FFF2-40B4-BE49-F238E27FC236}">
                <a16:creationId xmlns:a16="http://schemas.microsoft.com/office/drawing/2014/main" id="{3C5A5E61-D0DD-3841-9C66-0D0929B6D93F}"/>
              </a:ext>
            </a:extLst>
          </p:cNvPr>
          <p:cNvSpPr/>
          <p:nvPr/>
        </p:nvSpPr>
        <p:spPr>
          <a:xfrm>
            <a:off x="6253307" y="3056979"/>
            <a:ext cx="1154483" cy="369332"/>
          </a:xfrm>
          <a:prstGeom prst="rect">
            <a:avLst/>
          </a:prstGeom>
        </p:spPr>
        <p:txBody>
          <a:bodyPr wrap="none">
            <a:spAutoFit/>
          </a:bodyPr>
          <a:lstStyle/>
          <a:p>
            <a:r>
              <a:rPr kumimoji="1" lang="en-US" altLang="zh-TW" dirty="0" err="1"/>
              <a:t>main.py</a:t>
            </a:r>
            <a:r>
              <a:rPr kumimoji="1" lang="en-US" altLang="zh-TW" dirty="0"/>
              <a:t> </a:t>
            </a:r>
            <a:endParaRPr kumimoji="1" lang="zh-TW" altLang="en-US" dirty="0"/>
          </a:p>
        </p:txBody>
      </p:sp>
      <p:sp>
        <p:nvSpPr>
          <p:cNvPr id="21" name="向右箭號 20">
            <a:extLst>
              <a:ext uri="{FF2B5EF4-FFF2-40B4-BE49-F238E27FC236}">
                <a16:creationId xmlns:a16="http://schemas.microsoft.com/office/drawing/2014/main" id="{609C9243-39DF-2A4C-8C16-B0C4FE1CE387}"/>
              </a:ext>
            </a:extLst>
          </p:cNvPr>
          <p:cNvSpPr/>
          <p:nvPr/>
        </p:nvSpPr>
        <p:spPr>
          <a:xfrm rot="5400000">
            <a:off x="6529117" y="3574184"/>
            <a:ext cx="557822" cy="22055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矩形 22">
            <a:extLst>
              <a:ext uri="{FF2B5EF4-FFF2-40B4-BE49-F238E27FC236}">
                <a16:creationId xmlns:a16="http://schemas.microsoft.com/office/drawing/2014/main" id="{697D9AC8-0B0A-C642-85DA-90E2F12D4C7B}"/>
              </a:ext>
            </a:extLst>
          </p:cNvPr>
          <p:cNvSpPr/>
          <p:nvPr/>
        </p:nvSpPr>
        <p:spPr>
          <a:xfrm>
            <a:off x="6008846" y="4064027"/>
            <a:ext cx="2820003" cy="1477328"/>
          </a:xfrm>
          <a:prstGeom prst="rect">
            <a:avLst/>
          </a:prstGeom>
        </p:spPr>
        <p:txBody>
          <a:bodyPr wrap="none">
            <a:spAutoFit/>
          </a:bodyPr>
          <a:lstStyle/>
          <a:p>
            <a:r>
              <a:rPr kumimoji="1" lang="zh-TW" altLang="en-US" dirty="0"/>
              <a:t>產生以</a:t>
            </a:r>
            <a:r>
              <a:rPr kumimoji="1" lang="en-US" altLang="zh-TW" dirty="0" err="1"/>
              <a:t>training_step</a:t>
            </a:r>
            <a:br>
              <a:rPr kumimoji="1" lang="en-US" altLang="zh-TW" dirty="0"/>
            </a:br>
            <a:r>
              <a:rPr kumimoji="1" lang="zh-TW" altLang="en-US" dirty="0"/>
              <a:t>為名的</a:t>
            </a:r>
            <a:r>
              <a:rPr kumimoji="1" lang="en-US" altLang="zh-TW" dirty="0"/>
              <a:t>binary model</a:t>
            </a:r>
            <a:r>
              <a:rPr kumimoji="1" lang="zh-TW" altLang="en-US" dirty="0"/>
              <a:t>檔案</a:t>
            </a:r>
            <a:endParaRPr kumimoji="1" lang="en-US" altLang="zh-TW" dirty="0"/>
          </a:p>
          <a:p>
            <a:r>
              <a:rPr kumimoji="1" lang="zh-TW" altLang="en-US" dirty="0"/>
              <a:t>檔案中包含</a:t>
            </a:r>
            <a:r>
              <a:rPr kumimoji="1" lang="en-US" altLang="zh-TW" dirty="0"/>
              <a:t>decoder,</a:t>
            </a:r>
          </a:p>
          <a:p>
            <a:r>
              <a:rPr kumimoji="1" lang="en-US" altLang="zh-TW" dirty="0"/>
              <a:t>Encoder, generator</a:t>
            </a:r>
            <a:br>
              <a:rPr kumimoji="1" lang="en-US" altLang="zh-TW" dirty="0"/>
            </a:br>
            <a:r>
              <a:rPr kumimoji="1" lang="en-US" altLang="zh-TW" dirty="0"/>
              <a:t>info.</a:t>
            </a:r>
          </a:p>
        </p:txBody>
      </p:sp>
      <p:cxnSp>
        <p:nvCxnSpPr>
          <p:cNvPr id="24" name="直線箭頭接點 23">
            <a:extLst>
              <a:ext uri="{FF2B5EF4-FFF2-40B4-BE49-F238E27FC236}">
                <a16:creationId xmlns:a16="http://schemas.microsoft.com/office/drawing/2014/main" id="{F7AF9F94-B520-8746-B817-13E81BEE8E48}"/>
              </a:ext>
            </a:extLst>
          </p:cNvPr>
          <p:cNvCxnSpPr>
            <a:cxnSpLocks/>
          </p:cNvCxnSpPr>
          <p:nvPr/>
        </p:nvCxnSpPr>
        <p:spPr>
          <a:xfrm>
            <a:off x="8444268" y="2356419"/>
            <a:ext cx="6923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AEE8A39-CC78-5E4F-84B1-B69BEA084E89}"/>
              </a:ext>
            </a:extLst>
          </p:cNvPr>
          <p:cNvSpPr/>
          <p:nvPr/>
        </p:nvSpPr>
        <p:spPr>
          <a:xfrm>
            <a:off x="9355704" y="1766276"/>
            <a:ext cx="1926379" cy="110876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63E49A79-A301-8C46-B896-34903C3B0689}"/>
              </a:ext>
            </a:extLst>
          </p:cNvPr>
          <p:cNvSpPr txBox="1"/>
          <p:nvPr/>
        </p:nvSpPr>
        <p:spPr>
          <a:xfrm>
            <a:off x="9935543" y="2139728"/>
            <a:ext cx="614271" cy="400110"/>
          </a:xfrm>
          <a:prstGeom prst="rect">
            <a:avLst/>
          </a:prstGeom>
          <a:noFill/>
        </p:spPr>
        <p:txBody>
          <a:bodyPr wrap="none" rtlCol="0">
            <a:spAutoFit/>
          </a:bodyPr>
          <a:lstStyle/>
          <a:p>
            <a:r>
              <a:rPr kumimoji="1" lang="en-US" altLang="zh-TW" sz="2000" b="1" dirty="0"/>
              <a:t>test</a:t>
            </a:r>
            <a:endParaRPr kumimoji="1" lang="zh-TW" altLang="en-US" sz="2000" b="1" dirty="0"/>
          </a:p>
        </p:txBody>
      </p:sp>
      <p:sp>
        <p:nvSpPr>
          <p:cNvPr id="27" name="文字方塊 26">
            <a:extLst>
              <a:ext uri="{FF2B5EF4-FFF2-40B4-BE49-F238E27FC236}">
                <a16:creationId xmlns:a16="http://schemas.microsoft.com/office/drawing/2014/main" id="{82F3B6D1-7A69-C048-98D7-C097E3F35775}"/>
              </a:ext>
            </a:extLst>
          </p:cNvPr>
          <p:cNvSpPr txBox="1"/>
          <p:nvPr/>
        </p:nvSpPr>
        <p:spPr>
          <a:xfrm>
            <a:off x="9136660" y="3024309"/>
            <a:ext cx="2642070" cy="369332"/>
          </a:xfrm>
          <a:prstGeom prst="rect">
            <a:avLst/>
          </a:prstGeom>
          <a:noFill/>
        </p:spPr>
        <p:txBody>
          <a:bodyPr wrap="none" rtlCol="0">
            <a:spAutoFit/>
          </a:bodyPr>
          <a:lstStyle/>
          <a:p>
            <a:r>
              <a:rPr kumimoji="1" lang="en-US" altLang="zh-TW" dirty="0" err="1"/>
              <a:t>test_back_one_ver.py</a:t>
            </a:r>
            <a:endParaRPr kumimoji="1" lang="zh-TW" altLang="en-US" dirty="0"/>
          </a:p>
        </p:txBody>
      </p:sp>
      <p:sp>
        <p:nvSpPr>
          <p:cNvPr id="28" name="向右箭號 27">
            <a:extLst>
              <a:ext uri="{FF2B5EF4-FFF2-40B4-BE49-F238E27FC236}">
                <a16:creationId xmlns:a16="http://schemas.microsoft.com/office/drawing/2014/main" id="{1DA8DD0B-05E4-AF4B-8BED-E71F58449429}"/>
              </a:ext>
            </a:extLst>
          </p:cNvPr>
          <p:cNvSpPr/>
          <p:nvPr/>
        </p:nvSpPr>
        <p:spPr>
          <a:xfrm rot="5400000">
            <a:off x="10178784" y="3574184"/>
            <a:ext cx="557822" cy="22055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文字方塊 28">
            <a:extLst>
              <a:ext uri="{FF2B5EF4-FFF2-40B4-BE49-F238E27FC236}">
                <a16:creationId xmlns:a16="http://schemas.microsoft.com/office/drawing/2014/main" id="{7FD76674-0C2A-3D4F-BA80-0C83CD94E0B3}"/>
              </a:ext>
            </a:extLst>
          </p:cNvPr>
          <p:cNvSpPr txBox="1"/>
          <p:nvPr/>
        </p:nvSpPr>
        <p:spPr>
          <a:xfrm>
            <a:off x="8928616" y="4054701"/>
            <a:ext cx="3446777" cy="1477328"/>
          </a:xfrm>
          <a:prstGeom prst="rect">
            <a:avLst/>
          </a:prstGeom>
          <a:noFill/>
        </p:spPr>
        <p:txBody>
          <a:bodyPr wrap="none" rtlCol="0">
            <a:spAutoFit/>
          </a:bodyPr>
          <a:lstStyle/>
          <a:p>
            <a:r>
              <a:rPr kumimoji="1" lang="en-US" altLang="zh-TW" dirty="0"/>
              <a:t>Input:</a:t>
            </a:r>
            <a:r>
              <a:rPr kumimoji="1" lang="zh-TW" altLang="en-US" dirty="0"/>
              <a:t>來源與者內容</a:t>
            </a:r>
            <a:r>
              <a:rPr kumimoji="1" lang="en-US" altLang="zh-TW" dirty="0"/>
              <a:t>(.wav)</a:t>
            </a:r>
          </a:p>
          <a:p>
            <a:r>
              <a:rPr kumimoji="1" lang="en-US" altLang="zh-TW" dirty="0"/>
              <a:t>Target:</a:t>
            </a:r>
            <a:r>
              <a:rPr kumimoji="1" lang="zh-TW" altLang="en-US" dirty="0"/>
              <a:t>在此選擇</a:t>
            </a:r>
            <a:endParaRPr kumimoji="1" lang="en-US" altLang="zh-TW" dirty="0"/>
          </a:p>
          <a:p>
            <a:r>
              <a:rPr kumimoji="1" lang="en-US" altLang="zh-TW" dirty="0"/>
              <a:t>Output:</a:t>
            </a:r>
            <a:r>
              <a:rPr kumimoji="1" lang="zh-TW" altLang="en-US" dirty="0"/>
              <a:t>轉換後檔案</a:t>
            </a:r>
            <a:r>
              <a:rPr kumimoji="1" lang="en-US" altLang="zh-TW" dirty="0"/>
              <a:t>(.wav)</a:t>
            </a:r>
          </a:p>
          <a:p>
            <a:r>
              <a:rPr kumimoji="1" lang="zh-TW" altLang="en-US" dirty="0"/>
              <a:t>必要檔案：訓練好的</a:t>
            </a:r>
            <a:r>
              <a:rPr kumimoji="1" lang="en-US" altLang="zh-TW" dirty="0"/>
              <a:t>model</a:t>
            </a:r>
            <a:r>
              <a:rPr kumimoji="1" lang="zh-TW" altLang="en-US" dirty="0"/>
              <a:t>檔，</a:t>
            </a:r>
            <a:endParaRPr kumimoji="1" lang="en-US" altLang="zh-TW" dirty="0"/>
          </a:p>
          <a:p>
            <a:r>
              <a:rPr kumimoji="1" lang="en-US" altLang="zh-TW" dirty="0" err="1"/>
              <a:t>Vctk.json</a:t>
            </a:r>
            <a:endParaRPr kumimoji="1" lang="zh-TW" altLang="en-US" dirty="0"/>
          </a:p>
        </p:txBody>
      </p:sp>
    </p:spTree>
    <p:extLst>
      <p:ext uri="{BB962C8B-B14F-4D97-AF65-F5344CB8AC3E}">
        <p14:creationId xmlns:p14="http://schemas.microsoft.com/office/powerpoint/2010/main" val="157252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1EE99D88-2357-CA4C-AAEB-5E55BF512846}"/>
              </a:ext>
            </a:extLst>
          </p:cNvPr>
          <p:cNvSpPr>
            <a:spLocks noGrp="1"/>
          </p:cNvSpPr>
          <p:nvPr>
            <p:ph type="title"/>
          </p:nvPr>
        </p:nvSpPr>
        <p:spPr>
          <a:xfrm>
            <a:off x="2513600" y="46058"/>
            <a:ext cx="8911687" cy="1280890"/>
          </a:xfrm>
        </p:spPr>
        <p:txBody>
          <a:bodyPr>
            <a:normAutofit/>
          </a:bodyPr>
          <a:lstStyle/>
          <a:p>
            <a:r>
              <a:rPr lang="en-US" altLang="zh-TW" dirty="0"/>
              <a:t>What is Voice Conversion </a:t>
            </a:r>
            <a:br>
              <a:rPr lang="en-US" altLang="zh-TW" dirty="0"/>
            </a:br>
            <a:endParaRPr kumimoji="1" lang="zh-TW" altLang="en-US" dirty="0"/>
          </a:p>
        </p:txBody>
      </p:sp>
      <p:sp>
        <p:nvSpPr>
          <p:cNvPr id="5" name="文字方塊 4">
            <a:extLst>
              <a:ext uri="{FF2B5EF4-FFF2-40B4-BE49-F238E27FC236}">
                <a16:creationId xmlns:a16="http://schemas.microsoft.com/office/drawing/2014/main" id="{A85F1117-37CC-B74F-B3A7-DD600E9BE550}"/>
              </a:ext>
            </a:extLst>
          </p:cNvPr>
          <p:cNvSpPr txBox="1"/>
          <p:nvPr/>
        </p:nvSpPr>
        <p:spPr>
          <a:xfrm>
            <a:off x="2382043" y="872953"/>
            <a:ext cx="85151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Speech</a:t>
            </a:r>
            <a:endParaRPr kumimoji="1"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D5D4DD4A-62AC-C04B-B131-27AE071F849B}"/>
              </a:ext>
            </a:extLst>
          </p:cNvPr>
          <p:cNvPicPr>
            <a:picLocks noChangeAspect="1"/>
          </p:cNvPicPr>
          <p:nvPr/>
        </p:nvPicPr>
        <p:blipFill>
          <a:blip r:embed="rId3"/>
          <a:stretch>
            <a:fillRect/>
          </a:stretch>
        </p:blipFill>
        <p:spPr>
          <a:xfrm>
            <a:off x="1637400" y="1682323"/>
            <a:ext cx="2524539" cy="463100"/>
          </a:xfrm>
          <a:prstGeom prst="rect">
            <a:avLst/>
          </a:prstGeom>
        </p:spPr>
      </p:pic>
      <p:sp>
        <p:nvSpPr>
          <p:cNvPr id="7" name="向右箭號 6">
            <a:extLst>
              <a:ext uri="{FF2B5EF4-FFF2-40B4-BE49-F238E27FC236}">
                <a16:creationId xmlns:a16="http://schemas.microsoft.com/office/drawing/2014/main" id="{5F2D592D-ADE1-784F-A63F-94EA9E35DEE1}"/>
              </a:ext>
            </a:extLst>
          </p:cNvPr>
          <p:cNvSpPr/>
          <p:nvPr/>
        </p:nvSpPr>
        <p:spPr>
          <a:xfrm>
            <a:off x="4399601" y="1787216"/>
            <a:ext cx="704335" cy="25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矩形 7">
            <a:extLst>
              <a:ext uri="{FF2B5EF4-FFF2-40B4-BE49-F238E27FC236}">
                <a16:creationId xmlns:a16="http://schemas.microsoft.com/office/drawing/2014/main" id="{64C5FA38-D405-744E-8BA9-679FA528EA65}"/>
              </a:ext>
            </a:extLst>
          </p:cNvPr>
          <p:cNvSpPr/>
          <p:nvPr/>
        </p:nvSpPr>
        <p:spPr>
          <a:xfrm>
            <a:off x="5433467" y="1239046"/>
            <a:ext cx="2524539" cy="1180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文字方塊 8">
            <a:extLst>
              <a:ext uri="{FF2B5EF4-FFF2-40B4-BE49-F238E27FC236}">
                <a16:creationId xmlns:a16="http://schemas.microsoft.com/office/drawing/2014/main" id="{A7106B6A-9630-784B-B486-B0335CA6C0C4}"/>
              </a:ext>
            </a:extLst>
          </p:cNvPr>
          <p:cNvSpPr txBox="1"/>
          <p:nvPr/>
        </p:nvSpPr>
        <p:spPr>
          <a:xfrm>
            <a:off x="5766635" y="1371717"/>
            <a:ext cx="1858201" cy="830997"/>
          </a:xfrm>
          <a:prstGeom prst="rect">
            <a:avLst/>
          </a:prstGeom>
          <a:noFill/>
        </p:spPr>
        <p:txBody>
          <a:bodyPr wrap="none" rtlCol="0">
            <a:spAutoFit/>
          </a:bodyPr>
          <a:lstStyle/>
          <a:p>
            <a:r>
              <a:rPr kumimoji="1" lang="en-US" altLang="zh-TW" sz="2400" dirty="0"/>
              <a:t>    </a:t>
            </a:r>
            <a:r>
              <a:rPr kumimoji="1" lang="en-US" altLang="zh-TW" sz="2400" dirty="0">
                <a:solidFill>
                  <a:schemeClr val="bg1"/>
                </a:solidFill>
              </a:rPr>
              <a:t>Voice </a:t>
            </a:r>
          </a:p>
          <a:p>
            <a:r>
              <a:rPr kumimoji="1" lang="en-US" altLang="zh-TW" sz="2400" dirty="0">
                <a:solidFill>
                  <a:schemeClr val="bg1"/>
                </a:solidFill>
              </a:rPr>
              <a:t>Conversion</a:t>
            </a:r>
            <a:endParaRPr kumimoji="1" lang="zh-TW" altLang="en-US" sz="2400" dirty="0">
              <a:solidFill>
                <a:schemeClr val="bg1"/>
              </a:solidFill>
            </a:endParaRPr>
          </a:p>
        </p:txBody>
      </p:sp>
      <p:pic>
        <p:nvPicPr>
          <p:cNvPr id="10" name="圖片 9">
            <a:extLst>
              <a:ext uri="{FF2B5EF4-FFF2-40B4-BE49-F238E27FC236}">
                <a16:creationId xmlns:a16="http://schemas.microsoft.com/office/drawing/2014/main" id="{88A4DA92-45B1-2F4F-9678-2022E8D34851}"/>
              </a:ext>
            </a:extLst>
          </p:cNvPr>
          <p:cNvPicPr>
            <a:picLocks noChangeAspect="1"/>
          </p:cNvPicPr>
          <p:nvPr/>
        </p:nvPicPr>
        <p:blipFill>
          <a:blip r:embed="rId4"/>
          <a:stretch>
            <a:fillRect/>
          </a:stretch>
        </p:blipFill>
        <p:spPr>
          <a:xfrm>
            <a:off x="9051970" y="1456673"/>
            <a:ext cx="1968500" cy="914400"/>
          </a:xfrm>
          <a:prstGeom prst="rect">
            <a:avLst/>
          </a:prstGeom>
        </p:spPr>
      </p:pic>
      <p:sp>
        <p:nvSpPr>
          <p:cNvPr id="11" name="向右箭號 10">
            <a:extLst>
              <a:ext uri="{FF2B5EF4-FFF2-40B4-BE49-F238E27FC236}">
                <a16:creationId xmlns:a16="http://schemas.microsoft.com/office/drawing/2014/main" id="{563E8C07-1DFD-1444-8DE3-26CCE987240F}"/>
              </a:ext>
            </a:extLst>
          </p:cNvPr>
          <p:cNvSpPr/>
          <p:nvPr/>
        </p:nvSpPr>
        <p:spPr>
          <a:xfrm>
            <a:off x="8152821" y="1787216"/>
            <a:ext cx="704335" cy="253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文字方塊 11">
            <a:extLst>
              <a:ext uri="{FF2B5EF4-FFF2-40B4-BE49-F238E27FC236}">
                <a16:creationId xmlns:a16="http://schemas.microsoft.com/office/drawing/2014/main" id="{0C5A6697-DA70-734B-A27A-373D4A7BAB2A}"/>
              </a:ext>
            </a:extLst>
          </p:cNvPr>
          <p:cNvSpPr txBox="1"/>
          <p:nvPr/>
        </p:nvSpPr>
        <p:spPr>
          <a:xfrm>
            <a:off x="9610463" y="872953"/>
            <a:ext cx="851515" cy="369332"/>
          </a:xfrm>
          <a:prstGeom prst="rect">
            <a:avLst/>
          </a:prstGeom>
          <a:noFill/>
        </p:spPr>
        <p:txBody>
          <a:bodyPr wrap="none" rtlCol="0">
            <a:spAutoFit/>
          </a:bodyPr>
          <a:lstStyle/>
          <a:p>
            <a:r>
              <a:rPr kumimoji="1" lang="en-US" altLang="zh-TW" dirty="0">
                <a:latin typeface="Times New Roman" panose="02020603050405020304" pitchFamily="18" charset="0"/>
                <a:cs typeface="Times New Roman" panose="02020603050405020304" pitchFamily="18" charset="0"/>
              </a:rPr>
              <a:t>Speech</a:t>
            </a:r>
            <a:endParaRPr kumimoji="1" lang="zh-TW"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8EB842DF-EDC3-0949-8B6D-CF64D000D34F}"/>
              </a:ext>
            </a:extLst>
          </p:cNvPr>
          <p:cNvSpPr/>
          <p:nvPr/>
        </p:nvSpPr>
        <p:spPr>
          <a:xfrm>
            <a:off x="2074429" y="2647755"/>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14" name="右大括弧 13">
            <a:extLst>
              <a:ext uri="{FF2B5EF4-FFF2-40B4-BE49-F238E27FC236}">
                <a16:creationId xmlns:a16="http://schemas.microsoft.com/office/drawing/2014/main" id="{09E5F2A0-2E8F-BF4E-A966-353969906A55}"/>
              </a:ext>
            </a:extLst>
          </p:cNvPr>
          <p:cNvSpPr/>
          <p:nvPr/>
        </p:nvSpPr>
        <p:spPr>
          <a:xfrm rot="5400000">
            <a:off x="2513380" y="3154706"/>
            <a:ext cx="551280" cy="1582744"/>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p>
        </p:txBody>
      </p:sp>
      <p:sp>
        <p:nvSpPr>
          <p:cNvPr id="15" name="右大括弧 14">
            <a:extLst>
              <a:ext uri="{FF2B5EF4-FFF2-40B4-BE49-F238E27FC236}">
                <a16:creationId xmlns:a16="http://schemas.microsoft.com/office/drawing/2014/main" id="{EE81FED0-C62F-4341-AC0A-2E9C8812D88D}"/>
              </a:ext>
            </a:extLst>
          </p:cNvPr>
          <p:cNvSpPr/>
          <p:nvPr/>
        </p:nvSpPr>
        <p:spPr>
          <a:xfrm rot="10800000">
            <a:off x="1450796" y="2647755"/>
            <a:ext cx="328373" cy="815380"/>
          </a:xfrm>
          <a:prstGeom prst="rightBrace">
            <a:avLst>
              <a:gd name="adj1" fmla="val 53489"/>
              <a:gd name="adj2" fmla="val 50000"/>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solidFill>
                <a:sysClr val="windowText" lastClr="000000"/>
              </a:solidFill>
            </a:endParaRPr>
          </a:p>
        </p:txBody>
      </p:sp>
      <p:sp>
        <p:nvSpPr>
          <p:cNvPr id="16" name="文字方塊 15">
            <a:extLst>
              <a:ext uri="{FF2B5EF4-FFF2-40B4-BE49-F238E27FC236}">
                <a16:creationId xmlns:a16="http://schemas.microsoft.com/office/drawing/2014/main" id="{EE1E0822-2DB7-9C44-87FB-3E0A89DABDEB}"/>
              </a:ext>
            </a:extLst>
          </p:cNvPr>
          <p:cNvSpPr txBox="1"/>
          <p:nvPr/>
        </p:nvSpPr>
        <p:spPr>
          <a:xfrm>
            <a:off x="1027729" y="2819833"/>
            <a:ext cx="346570" cy="461665"/>
          </a:xfrm>
          <a:prstGeom prst="rect">
            <a:avLst/>
          </a:prstGeom>
          <a:noFill/>
        </p:spPr>
        <p:txBody>
          <a:bodyPr wrap="none" rtlCol="0">
            <a:spAutoFit/>
          </a:bodyPr>
          <a:lstStyle/>
          <a:p>
            <a:r>
              <a:rPr kumimoji="1" lang="en-US" altLang="zh-TW" sz="2400" dirty="0"/>
              <a:t>d</a:t>
            </a:r>
            <a:endParaRPr kumimoji="1" lang="zh-TW" altLang="en-US" dirty="0"/>
          </a:p>
        </p:txBody>
      </p:sp>
      <p:sp>
        <p:nvSpPr>
          <p:cNvPr id="17" name="文字方塊 16">
            <a:extLst>
              <a:ext uri="{FF2B5EF4-FFF2-40B4-BE49-F238E27FC236}">
                <a16:creationId xmlns:a16="http://schemas.microsoft.com/office/drawing/2014/main" id="{21E800F2-8778-5B49-B997-44618123F552}"/>
              </a:ext>
            </a:extLst>
          </p:cNvPr>
          <p:cNvSpPr txBox="1"/>
          <p:nvPr/>
        </p:nvSpPr>
        <p:spPr>
          <a:xfrm>
            <a:off x="2647348" y="4325206"/>
            <a:ext cx="335348" cy="461665"/>
          </a:xfrm>
          <a:prstGeom prst="rect">
            <a:avLst/>
          </a:prstGeom>
          <a:noFill/>
        </p:spPr>
        <p:txBody>
          <a:bodyPr wrap="none" rtlCol="0">
            <a:spAutoFit/>
          </a:bodyPr>
          <a:lstStyle/>
          <a:p>
            <a:r>
              <a:rPr kumimoji="1" lang="en-US" altLang="zh-TW" sz="2400" dirty="0"/>
              <a:t>T</a:t>
            </a:r>
            <a:endParaRPr kumimoji="1" lang="zh-TW" altLang="en-US" dirty="0"/>
          </a:p>
        </p:txBody>
      </p:sp>
      <p:cxnSp>
        <p:nvCxnSpPr>
          <p:cNvPr id="18" name="直線接點 17">
            <a:extLst>
              <a:ext uri="{FF2B5EF4-FFF2-40B4-BE49-F238E27FC236}">
                <a16:creationId xmlns:a16="http://schemas.microsoft.com/office/drawing/2014/main" id="{061E509E-6F6D-3C4F-9400-BA6BA1CE9769}"/>
              </a:ext>
            </a:extLst>
          </p:cNvPr>
          <p:cNvCxnSpPr/>
          <p:nvPr/>
        </p:nvCxnSpPr>
        <p:spPr>
          <a:xfrm>
            <a:off x="2803704" y="5237552"/>
            <a:ext cx="7292086"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直線箭頭接點 18">
            <a:extLst>
              <a:ext uri="{FF2B5EF4-FFF2-40B4-BE49-F238E27FC236}">
                <a16:creationId xmlns:a16="http://schemas.microsoft.com/office/drawing/2014/main" id="{3A4DEBBA-BD8A-8648-A52B-2A3228F70E1A}"/>
              </a:ext>
            </a:extLst>
          </p:cNvPr>
          <p:cNvCxnSpPr>
            <a:cxnSpLocks/>
          </p:cNvCxnSpPr>
          <p:nvPr/>
        </p:nvCxnSpPr>
        <p:spPr>
          <a:xfrm flipV="1">
            <a:off x="2803704" y="4769336"/>
            <a:ext cx="4096" cy="44726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直線箭頭接點 19">
            <a:extLst>
              <a:ext uri="{FF2B5EF4-FFF2-40B4-BE49-F238E27FC236}">
                <a16:creationId xmlns:a16="http://schemas.microsoft.com/office/drawing/2014/main" id="{9149E936-09D3-A743-9BC2-3BE0F2B2A16A}"/>
              </a:ext>
            </a:extLst>
          </p:cNvPr>
          <p:cNvCxnSpPr>
            <a:cxnSpLocks/>
          </p:cNvCxnSpPr>
          <p:nvPr/>
        </p:nvCxnSpPr>
        <p:spPr>
          <a:xfrm flipV="1">
            <a:off x="10111626" y="4722029"/>
            <a:ext cx="0" cy="51552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矩形 20">
            <a:extLst>
              <a:ext uri="{FF2B5EF4-FFF2-40B4-BE49-F238E27FC236}">
                <a16:creationId xmlns:a16="http://schemas.microsoft.com/office/drawing/2014/main" id="{BEDF7981-3E7E-A746-BFFB-2569DCA3E948}"/>
              </a:ext>
            </a:extLst>
          </p:cNvPr>
          <p:cNvSpPr/>
          <p:nvPr/>
        </p:nvSpPr>
        <p:spPr>
          <a:xfrm>
            <a:off x="2279370" y="264775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2" name="矩形 21">
            <a:extLst>
              <a:ext uri="{FF2B5EF4-FFF2-40B4-BE49-F238E27FC236}">
                <a16:creationId xmlns:a16="http://schemas.microsoft.com/office/drawing/2014/main" id="{8E43ABF4-202D-1B4E-B560-0C135A3F4A86}"/>
              </a:ext>
            </a:extLst>
          </p:cNvPr>
          <p:cNvSpPr/>
          <p:nvPr/>
        </p:nvSpPr>
        <p:spPr>
          <a:xfrm>
            <a:off x="2500927" y="2652857"/>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3" name="矩形 22">
            <a:extLst>
              <a:ext uri="{FF2B5EF4-FFF2-40B4-BE49-F238E27FC236}">
                <a16:creationId xmlns:a16="http://schemas.microsoft.com/office/drawing/2014/main" id="{9EE54D2D-8F42-754E-97FF-6E194BCADF31}"/>
              </a:ext>
            </a:extLst>
          </p:cNvPr>
          <p:cNvSpPr/>
          <p:nvPr/>
        </p:nvSpPr>
        <p:spPr>
          <a:xfrm>
            <a:off x="2730624" y="265645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18C34312-8A16-5D4E-85B8-FB56EE35C4CA}"/>
              </a:ext>
            </a:extLst>
          </p:cNvPr>
          <p:cNvSpPr/>
          <p:nvPr/>
        </p:nvSpPr>
        <p:spPr>
          <a:xfrm>
            <a:off x="2982696" y="2647327"/>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5" name="矩形 24">
            <a:extLst>
              <a:ext uri="{FF2B5EF4-FFF2-40B4-BE49-F238E27FC236}">
                <a16:creationId xmlns:a16="http://schemas.microsoft.com/office/drawing/2014/main" id="{DDD5104F-75DD-6B44-8AE2-06FC0D02EB6A}"/>
              </a:ext>
            </a:extLst>
          </p:cNvPr>
          <p:cNvSpPr/>
          <p:nvPr/>
        </p:nvSpPr>
        <p:spPr>
          <a:xfrm>
            <a:off x="3212393" y="2647326"/>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6" name="矩形 25">
            <a:extLst>
              <a:ext uri="{FF2B5EF4-FFF2-40B4-BE49-F238E27FC236}">
                <a16:creationId xmlns:a16="http://schemas.microsoft.com/office/drawing/2014/main" id="{11E720BF-1715-DA47-9F8D-E12D216062BE}"/>
              </a:ext>
            </a:extLst>
          </p:cNvPr>
          <p:cNvSpPr/>
          <p:nvPr/>
        </p:nvSpPr>
        <p:spPr>
          <a:xfrm>
            <a:off x="3449153" y="2647326"/>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7" name="矩形 26">
            <a:extLst>
              <a:ext uri="{FF2B5EF4-FFF2-40B4-BE49-F238E27FC236}">
                <a16:creationId xmlns:a16="http://schemas.microsoft.com/office/drawing/2014/main" id="{44BE8ACF-6526-7544-868E-D131EDEC3FAA}"/>
              </a:ext>
            </a:extLst>
          </p:cNvPr>
          <p:cNvSpPr/>
          <p:nvPr/>
        </p:nvSpPr>
        <p:spPr>
          <a:xfrm>
            <a:off x="9392939" y="2526992"/>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28" name="右大括弧 27">
            <a:extLst>
              <a:ext uri="{FF2B5EF4-FFF2-40B4-BE49-F238E27FC236}">
                <a16:creationId xmlns:a16="http://schemas.microsoft.com/office/drawing/2014/main" id="{993E2261-22F2-9144-942C-1FD081BB88CE}"/>
              </a:ext>
            </a:extLst>
          </p:cNvPr>
          <p:cNvSpPr/>
          <p:nvPr/>
        </p:nvSpPr>
        <p:spPr>
          <a:xfrm rot="5400000">
            <a:off x="9831890" y="3033943"/>
            <a:ext cx="551280" cy="1582744"/>
          </a:xfrm>
          <a:prstGeom prst="rightBrace">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p>
        </p:txBody>
      </p:sp>
      <p:sp>
        <p:nvSpPr>
          <p:cNvPr id="29" name="右大括弧 28">
            <a:extLst>
              <a:ext uri="{FF2B5EF4-FFF2-40B4-BE49-F238E27FC236}">
                <a16:creationId xmlns:a16="http://schemas.microsoft.com/office/drawing/2014/main" id="{4C65774B-7FE6-7048-BF85-93766935BDDD}"/>
              </a:ext>
            </a:extLst>
          </p:cNvPr>
          <p:cNvSpPr/>
          <p:nvPr/>
        </p:nvSpPr>
        <p:spPr>
          <a:xfrm rot="10800000">
            <a:off x="8769306" y="2526992"/>
            <a:ext cx="328373" cy="815380"/>
          </a:xfrm>
          <a:prstGeom prst="rightBrace">
            <a:avLst>
              <a:gd name="adj1" fmla="val 53489"/>
              <a:gd name="adj2" fmla="val 50000"/>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zh-TW" altLang="en-US">
              <a:solidFill>
                <a:sysClr val="windowText" lastClr="000000"/>
              </a:solidFill>
            </a:endParaRPr>
          </a:p>
        </p:txBody>
      </p:sp>
      <p:sp>
        <p:nvSpPr>
          <p:cNvPr id="30" name="文字方塊 29">
            <a:extLst>
              <a:ext uri="{FF2B5EF4-FFF2-40B4-BE49-F238E27FC236}">
                <a16:creationId xmlns:a16="http://schemas.microsoft.com/office/drawing/2014/main" id="{9AD18A70-A3A9-B344-AF9C-B013CE109BE9}"/>
              </a:ext>
            </a:extLst>
          </p:cNvPr>
          <p:cNvSpPr txBox="1"/>
          <p:nvPr/>
        </p:nvSpPr>
        <p:spPr>
          <a:xfrm>
            <a:off x="8346239" y="2699070"/>
            <a:ext cx="346570" cy="461665"/>
          </a:xfrm>
          <a:prstGeom prst="rect">
            <a:avLst/>
          </a:prstGeom>
          <a:noFill/>
        </p:spPr>
        <p:txBody>
          <a:bodyPr wrap="none" rtlCol="0">
            <a:spAutoFit/>
          </a:bodyPr>
          <a:lstStyle/>
          <a:p>
            <a:r>
              <a:rPr kumimoji="1" lang="en-US" altLang="zh-TW" sz="2400" dirty="0"/>
              <a:t>d</a:t>
            </a:r>
            <a:endParaRPr kumimoji="1" lang="zh-TW" altLang="en-US" dirty="0"/>
          </a:p>
        </p:txBody>
      </p:sp>
      <p:sp>
        <p:nvSpPr>
          <p:cNvPr id="31" name="文字方塊 30">
            <a:extLst>
              <a:ext uri="{FF2B5EF4-FFF2-40B4-BE49-F238E27FC236}">
                <a16:creationId xmlns:a16="http://schemas.microsoft.com/office/drawing/2014/main" id="{1FE8A0A9-A847-114A-B951-1EB1BA68F8C9}"/>
              </a:ext>
            </a:extLst>
          </p:cNvPr>
          <p:cNvSpPr txBox="1"/>
          <p:nvPr/>
        </p:nvSpPr>
        <p:spPr>
          <a:xfrm>
            <a:off x="9965858" y="4204443"/>
            <a:ext cx="335348" cy="461665"/>
          </a:xfrm>
          <a:prstGeom prst="rect">
            <a:avLst/>
          </a:prstGeom>
          <a:noFill/>
        </p:spPr>
        <p:txBody>
          <a:bodyPr wrap="none" rtlCol="0">
            <a:spAutoFit/>
          </a:bodyPr>
          <a:lstStyle/>
          <a:p>
            <a:r>
              <a:rPr kumimoji="1" lang="en-US" altLang="zh-TW" sz="2400" dirty="0"/>
              <a:t>T</a:t>
            </a:r>
            <a:endParaRPr kumimoji="1" lang="zh-TW" altLang="en-US" dirty="0"/>
          </a:p>
        </p:txBody>
      </p:sp>
      <p:sp>
        <p:nvSpPr>
          <p:cNvPr id="32" name="矩形 31">
            <a:extLst>
              <a:ext uri="{FF2B5EF4-FFF2-40B4-BE49-F238E27FC236}">
                <a16:creationId xmlns:a16="http://schemas.microsoft.com/office/drawing/2014/main" id="{40572CAD-4D6F-834A-8922-689C9A7D6DD4}"/>
              </a:ext>
            </a:extLst>
          </p:cNvPr>
          <p:cNvSpPr/>
          <p:nvPr/>
        </p:nvSpPr>
        <p:spPr>
          <a:xfrm>
            <a:off x="9597880" y="2526991"/>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3" name="矩形 32">
            <a:extLst>
              <a:ext uri="{FF2B5EF4-FFF2-40B4-BE49-F238E27FC236}">
                <a16:creationId xmlns:a16="http://schemas.microsoft.com/office/drawing/2014/main" id="{7C16393C-06E2-0642-B29D-4589C4356527}"/>
              </a:ext>
            </a:extLst>
          </p:cNvPr>
          <p:cNvSpPr/>
          <p:nvPr/>
        </p:nvSpPr>
        <p:spPr>
          <a:xfrm>
            <a:off x="9819437" y="253209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4" name="矩形 33">
            <a:extLst>
              <a:ext uri="{FF2B5EF4-FFF2-40B4-BE49-F238E27FC236}">
                <a16:creationId xmlns:a16="http://schemas.microsoft.com/office/drawing/2014/main" id="{C430FD24-E8E5-664F-A36A-6FAC50F37AA2}"/>
              </a:ext>
            </a:extLst>
          </p:cNvPr>
          <p:cNvSpPr/>
          <p:nvPr/>
        </p:nvSpPr>
        <p:spPr>
          <a:xfrm>
            <a:off x="10049134" y="2535691"/>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5" name="矩形 34">
            <a:extLst>
              <a:ext uri="{FF2B5EF4-FFF2-40B4-BE49-F238E27FC236}">
                <a16:creationId xmlns:a16="http://schemas.microsoft.com/office/drawing/2014/main" id="{F39733F5-B783-0C49-BF90-D436EDC2A997}"/>
              </a:ext>
            </a:extLst>
          </p:cNvPr>
          <p:cNvSpPr/>
          <p:nvPr/>
        </p:nvSpPr>
        <p:spPr>
          <a:xfrm>
            <a:off x="10301206" y="2526564"/>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6" name="矩形 35">
            <a:extLst>
              <a:ext uri="{FF2B5EF4-FFF2-40B4-BE49-F238E27FC236}">
                <a16:creationId xmlns:a16="http://schemas.microsoft.com/office/drawing/2014/main" id="{FBF6B92F-E059-0543-972A-3BEB34FB690E}"/>
              </a:ext>
            </a:extLst>
          </p:cNvPr>
          <p:cNvSpPr/>
          <p:nvPr/>
        </p:nvSpPr>
        <p:spPr>
          <a:xfrm>
            <a:off x="10530903" y="2526563"/>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7" name="矩形 36">
            <a:extLst>
              <a:ext uri="{FF2B5EF4-FFF2-40B4-BE49-F238E27FC236}">
                <a16:creationId xmlns:a16="http://schemas.microsoft.com/office/drawing/2014/main" id="{0A331FBD-3EB1-BE4F-A1AA-C43E3E038259}"/>
              </a:ext>
            </a:extLst>
          </p:cNvPr>
          <p:cNvSpPr/>
          <p:nvPr/>
        </p:nvSpPr>
        <p:spPr>
          <a:xfrm>
            <a:off x="10767663" y="2526563"/>
            <a:ext cx="131239" cy="806681"/>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TW" altLang="en-US"/>
          </a:p>
        </p:txBody>
      </p:sp>
      <p:sp>
        <p:nvSpPr>
          <p:cNvPr id="38" name="文字方塊 37">
            <a:extLst>
              <a:ext uri="{FF2B5EF4-FFF2-40B4-BE49-F238E27FC236}">
                <a16:creationId xmlns:a16="http://schemas.microsoft.com/office/drawing/2014/main" id="{21AF7A4B-B544-C044-942A-5197F2E0BEAC}"/>
              </a:ext>
            </a:extLst>
          </p:cNvPr>
          <p:cNvSpPr txBox="1"/>
          <p:nvPr/>
        </p:nvSpPr>
        <p:spPr>
          <a:xfrm>
            <a:off x="2180321" y="5770691"/>
            <a:ext cx="184731" cy="369332"/>
          </a:xfrm>
          <a:prstGeom prst="rect">
            <a:avLst/>
          </a:prstGeom>
          <a:noFill/>
        </p:spPr>
        <p:txBody>
          <a:bodyPr wrap="none" rtlCol="0">
            <a:spAutoFit/>
          </a:bodyPr>
          <a:lstStyle/>
          <a:p>
            <a:endParaRPr kumimoji="1" lang="zh-TW" altLang="en-US" dirty="0"/>
          </a:p>
        </p:txBody>
      </p:sp>
      <p:sp>
        <p:nvSpPr>
          <p:cNvPr id="39" name="文字方塊 38">
            <a:extLst>
              <a:ext uri="{FF2B5EF4-FFF2-40B4-BE49-F238E27FC236}">
                <a16:creationId xmlns:a16="http://schemas.microsoft.com/office/drawing/2014/main" id="{5D5E9626-1F11-0D47-9B11-9004CA6F9ADE}"/>
              </a:ext>
            </a:extLst>
          </p:cNvPr>
          <p:cNvSpPr txBox="1"/>
          <p:nvPr/>
        </p:nvSpPr>
        <p:spPr>
          <a:xfrm>
            <a:off x="3106945" y="5897386"/>
            <a:ext cx="2522678" cy="369332"/>
          </a:xfrm>
          <a:prstGeom prst="rect">
            <a:avLst/>
          </a:prstGeom>
          <a:noFill/>
        </p:spPr>
        <p:txBody>
          <a:bodyPr wrap="none" rtlCol="0">
            <a:spAutoFit/>
          </a:bodyPr>
          <a:lstStyle/>
          <a:p>
            <a:r>
              <a:rPr kumimoji="1" lang="en-US" altLang="zh-TW" dirty="0"/>
              <a:t>What can be preserved? </a:t>
            </a:r>
            <a:endParaRPr kumimoji="1" lang="zh-TW" altLang="en-US" dirty="0"/>
          </a:p>
        </p:txBody>
      </p:sp>
      <p:sp>
        <p:nvSpPr>
          <p:cNvPr id="40" name="文字方塊 39">
            <a:extLst>
              <a:ext uri="{FF2B5EF4-FFF2-40B4-BE49-F238E27FC236}">
                <a16:creationId xmlns:a16="http://schemas.microsoft.com/office/drawing/2014/main" id="{C7646880-009C-0B46-A19C-1A009B06B540}"/>
              </a:ext>
            </a:extLst>
          </p:cNvPr>
          <p:cNvSpPr txBox="1"/>
          <p:nvPr/>
        </p:nvSpPr>
        <p:spPr>
          <a:xfrm>
            <a:off x="3113935" y="6320486"/>
            <a:ext cx="1849352" cy="369332"/>
          </a:xfrm>
          <a:prstGeom prst="rect">
            <a:avLst/>
          </a:prstGeom>
          <a:noFill/>
        </p:spPr>
        <p:txBody>
          <a:bodyPr wrap="none" rtlCol="0">
            <a:spAutoFit/>
          </a:bodyPr>
          <a:lstStyle/>
          <a:p>
            <a:r>
              <a:rPr kumimoji="1" lang="en-US" altLang="zh-TW" dirty="0"/>
              <a:t>What is changed?</a:t>
            </a:r>
            <a:endParaRPr kumimoji="1" lang="zh-TW" altLang="en-US" dirty="0"/>
          </a:p>
        </p:txBody>
      </p:sp>
      <p:sp>
        <p:nvSpPr>
          <p:cNvPr id="41" name="文字方塊 40">
            <a:extLst>
              <a:ext uri="{FF2B5EF4-FFF2-40B4-BE49-F238E27FC236}">
                <a16:creationId xmlns:a16="http://schemas.microsoft.com/office/drawing/2014/main" id="{FDC4BD04-D057-3243-A93B-E8BC887FE306}"/>
              </a:ext>
            </a:extLst>
          </p:cNvPr>
          <p:cNvSpPr txBox="1"/>
          <p:nvPr/>
        </p:nvSpPr>
        <p:spPr>
          <a:xfrm>
            <a:off x="6882621" y="5877342"/>
            <a:ext cx="646331" cy="369332"/>
          </a:xfrm>
          <a:prstGeom prst="rect">
            <a:avLst/>
          </a:prstGeom>
          <a:noFill/>
        </p:spPr>
        <p:txBody>
          <a:bodyPr wrap="none" rtlCol="0">
            <a:spAutoFit/>
          </a:bodyPr>
          <a:lstStyle/>
          <a:p>
            <a:r>
              <a:rPr kumimoji="1" lang="zh-TW" altLang="en-US" dirty="0">
                <a:solidFill>
                  <a:schemeClr val="accent1">
                    <a:lumMod val="75000"/>
                  </a:schemeClr>
                </a:solidFill>
              </a:rPr>
              <a:t>內容</a:t>
            </a:r>
          </a:p>
        </p:txBody>
      </p:sp>
      <p:sp>
        <p:nvSpPr>
          <p:cNvPr id="42" name="文字方塊 41">
            <a:extLst>
              <a:ext uri="{FF2B5EF4-FFF2-40B4-BE49-F238E27FC236}">
                <a16:creationId xmlns:a16="http://schemas.microsoft.com/office/drawing/2014/main" id="{1BF51FAB-95E3-1B4B-B20D-14A1263EAF57}"/>
              </a:ext>
            </a:extLst>
          </p:cNvPr>
          <p:cNvSpPr txBox="1"/>
          <p:nvPr/>
        </p:nvSpPr>
        <p:spPr>
          <a:xfrm>
            <a:off x="6823168" y="6300552"/>
            <a:ext cx="2492990" cy="369332"/>
          </a:xfrm>
          <a:prstGeom prst="rect">
            <a:avLst/>
          </a:prstGeom>
          <a:noFill/>
        </p:spPr>
        <p:txBody>
          <a:bodyPr wrap="none" rtlCol="0">
            <a:spAutoFit/>
          </a:bodyPr>
          <a:lstStyle/>
          <a:p>
            <a:r>
              <a:rPr kumimoji="1" lang="zh-TW" altLang="en-US" dirty="0">
                <a:solidFill>
                  <a:srgbClr val="FF0000"/>
                </a:solidFill>
              </a:rPr>
              <a:t>許多都可以，例如語者</a:t>
            </a:r>
          </a:p>
        </p:txBody>
      </p:sp>
      <p:sp>
        <p:nvSpPr>
          <p:cNvPr id="2" name="投影片編號版面配置區 1">
            <a:extLst>
              <a:ext uri="{FF2B5EF4-FFF2-40B4-BE49-F238E27FC236}">
                <a16:creationId xmlns:a16="http://schemas.microsoft.com/office/drawing/2014/main" id="{FDF16A13-AEB8-B84F-A19C-06565E9D8D8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603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46FAE7-9BD9-4C4D-A7BA-0D45036F02DC}"/>
              </a:ext>
            </a:extLst>
          </p:cNvPr>
          <p:cNvSpPr>
            <a:spLocks noGrp="1"/>
          </p:cNvSpPr>
          <p:nvPr>
            <p:ph type="title"/>
          </p:nvPr>
        </p:nvSpPr>
        <p:spPr>
          <a:xfrm>
            <a:off x="1839163" y="306333"/>
            <a:ext cx="8911687" cy="1280890"/>
          </a:xfrm>
        </p:spPr>
        <p:txBody>
          <a:bodyPr/>
          <a:lstStyle/>
          <a:p>
            <a:r>
              <a:rPr kumimoji="1" lang="zh-TW" altLang="en-US" dirty="0"/>
              <a:t>資料庫描述</a:t>
            </a:r>
          </a:p>
        </p:txBody>
      </p:sp>
      <p:sp>
        <p:nvSpPr>
          <p:cNvPr id="3" name="內容版面配置區 2">
            <a:extLst>
              <a:ext uri="{FF2B5EF4-FFF2-40B4-BE49-F238E27FC236}">
                <a16:creationId xmlns:a16="http://schemas.microsoft.com/office/drawing/2014/main" id="{F8B6FD9E-A7B8-6441-BAD0-2177345379E0}"/>
              </a:ext>
            </a:extLst>
          </p:cNvPr>
          <p:cNvSpPr>
            <a:spLocks noGrp="1"/>
          </p:cNvSpPr>
          <p:nvPr>
            <p:ph idx="1"/>
          </p:nvPr>
        </p:nvSpPr>
        <p:spPr>
          <a:xfrm>
            <a:off x="1934304" y="1911178"/>
            <a:ext cx="8915400" cy="3777622"/>
          </a:xfrm>
        </p:spPr>
        <p:txBody>
          <a:bodyPr/>
          <a:lstStyle/>
          <a:p>
            <a:r>
              <a:rPr kumimoji="1" lang="en-US" altLang="zh-TW" dirty="0"/>
              <a:t>VCTK Corpus</a:t>
            </a:r>
          </a:p>
          <a:p>
            <a:r>
              <a:rPr kumimoji="1" lang="zh-TW" altLang="en-US" dirty="0"/>
              <a:t>共</a:t>
            </a:r>
            <a:r>
              <a:rPr kumimoji="1" lang="en-US" altLang="zh-TW" dirty="0"/>
              <a:t>109</a:t>
            </a:r>
            <a:r>
              <a:rPr kumimoji="1" lang="zh-TW" altLang="en-US" dirty="0"/>
              <a:t>位語者，</a:t>
            </a:r>
            <a:r>
              <a:rPr kumimoji="1" lang="en-US" altLang="zh-TW" dirty="0"/>
              <a:t>44257 utterances</a:t>
            </a:r>
            <a:r>
              <a:rPr kumimoji="1" lang="zh-TW" altLang="en-US" dirty="0"/>
              <a:t>，</a:t>
            </a:r>
            <a:r>
              <a:rPr kumimoji="1" lang="en-US" altLang="zh-TW" dirty="0"/>
              <a:t>48KHz mono</a:t>
            </a:r>
            <a:r>
              <a:rPr kumimoji="1" lang="zh-TW" altLang="en-US" dirty="0"/>
              <a:t> </a:t>
            </a:r>
            <a:r>
              <a:rPr kumimoji="1" lang="en-US" altLang="zh-TW" dirty="0"/>
              <a:t>14.1GB</a:t>
            </a:r>
          </a:p>
          <a:p>
            <a:endParaRPr kumimoji="1" lang="en-US" altLang="zh-TW" dirty="0"/>
          </a:p>
          <a:p>
            <a:r>
              <a:rPr kumimoji="1" lang="zh-TW" altLang="en-US" dirty="0"/>
              <a:t>自有資料</a:t>
            </a:r>
            <a:r>
              <a:rPr kumimoji="1" lang="en-US" altLang="zh-TW" dirty="0"/>
              <a:t>(48KHz, mono)</a:t>
            </a:r>
          </a:p>
          <a:p>
            <a:r>
              <a:rPr kumimoji="1" lang="zh-TW" altLang="en-US" dirty="0"/>
              <a:t>台語資料：陳豐慧老師</a:t>
            </a:r>
            <a:r>
              <a:rPr kumimoji="1" lang="en-US" altLang="zh-TW" dirty="0"/>
              <a:t>02:33:38(885.2MB)</a:t>
            </a:r>
            <a:r>
              <a:rPr kumimoji="1" lang="zh-TW" altLang="en-US" dirty="0"/>
              <a:t>，淑琪老師</a:t>
            </a:r>
            <a:r>
              <a:rPr kumimoji="1" lang="en-US" altLang="zh-TW" dirty="0"/>
              <a:t>01:12:55(420MB)</a:t>
            </a:r>
          </a:p>
          <a:p>
            <a:r>
              <a:rPr kumimoji="1" lang="zh-TW" altLang="en-US" dirty="0"/>
              <a:t>國語資料：蔡英文總統</a:t>
            </a:r>
            <a:r>
              <a:rPr kumimoji="1" lang="en-US" altLang="zh-TW" dirty="0"/>
              <a:t>01:13:51(42536MB)</a:t>
            </a:r>
          </a:p>
          <a:p>
            <a:endParaRPr kumimoji="1" lang="en-US" altLang="zh-TW" dirty="0"/>
          </a:p>
          <a:p>
            <a:endParaRPr kumimoji="1" lang="en-US" altLang="zh-TW" dirty="0"/>
          </a:p>
          <a:p>
            <a:endParaRPr kumimoji="1" lang="en-US" altLang="zh-TW" dirty="0"/>
          </a:p>
        </p:txBody>
      </p:sp>
      <p:sp>
        <p:nvSpPr>
          <p:cNvPr id="4" name="投影片編號版面配置區 3">
            <a:extLst>
              <a:ext uri="{FF2B5EF4-FFF2-40B4-BE49-F238E27FC236}">
                <a16:creationId xmlns:a16="http://schemas.microsoft.com/office/drawing/2014/main" id="{30E8AC43-2C87-BB49-813A-2D46AC0E7D45}"/>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51524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D7DD99-5AF9-B743-9A00-322DCD70438B}"/>
              </a:ext>
            </a:extLst>
          </p:cNvPr>
          <p:cNvSpPr>
            <a:spLocks noGrp="1"/>
          </p:cNvSpPr>
          <p:nvPr>
            <p:ph idx="1"/>
          </p:nvPr>
        </p:nvSpPr>
        <p:spPr>
          <a:xfrm>
            <a:off x="2453288" y="1048213"/>
            <a:ext cx="8915400" cy="4860898"/>
          </a:xfrm>
        </p:spPr>
        <p:txBody>
          <a:bodyPr/>
          <a:lstStyle/>
          <a:p>
            <a:r>
              <a:rPr kumimoji="1" lang="zh-TW" altLang="en-US" dirty="0"/>
              <a:t>在國語資料蔡英文總統的部分，我們首先在</a:t>
            </a:r>
            <a:r>
              <a:rPr kumimoji="1" lang="en-US" altLang="zh-TW" dirty="0" err="1"/>
              <a:t>youtube</a:t>
            </a:r>
            <a:r>
              <a:rPr kumimoji="1" lang="zh-TW" altLang="en-US" dirty="0"/>
              <a:t>收集蔡總統的語音，如元旦演講或是就職演說，這些收集完後我們對原本的音檔進行一些處理，先將該檔案處理成</a:t>
            </a:r>
            <a:r>
              <a:rPr kumimoji="1" lang="en-US" altLang="zh-TW" dirty="0"/>
              <a:t>48KHz</a:t>
            </a:r>
            <a:r>
              <a:rPr kumimoji="1" lang="zh-TW" altLang="en-US" dirty="0"/>
              <a:t>，</a:t>
            </a:r>
            <a:r>
              <a:rPr kumimoji="1" lang="en-US" altLang="zh-TW" dirty="0"/>
              <a:t>mono</a:t>
            </a:r>
            <a:r>
              <a:rPr kumimoji="1" lang="zh-TW" altLang="en-US" dirty="0"/>
              <a:t>。接著我們使用一套專業軟體將原本裡面的過多的殘響去除，去除然後我們使用</a:t>
            </a:r>
            <a:r>
              <a:rPr kumimoji="1" lang="en-US" altLang="zh-TW" dirty="0"/>
              <a:t>audacity</a:t>
            </a:r>
            <a:r>
              <a:rPr kumimoji="1" lang="zh-TW" altLang="en-US" dirty="0"/>
              <a:t>進行人工手動分割音檔，尋找話與話之間的間隔來斷句。</a:t>
            </a:r>
            <a:endParaRPr kumimoji="1" lang="en-US" altLang="zh-TW" dirty="0"/>
          </a:p>
          <a:p>
            <a:r>
              <a:rPr kumimoji="1" lang="zh-TW" altLang="en-US" dirty="0"/>
              <a:t>在台語資料這個部分我們也使用</a:t>
            </a:r>
            <a:r>
              <a:rPr kumimoji="1" lang="en-US" altLang="zh-TW" dirty="0"/>
              <a:t>audacity</a:t>
            </a:r>
            <a:r>
              <a:rPr kumimoji="1" lang="zh-TW" altLang="en-US" dirty="0"/>
              <a:t>進行人工手動分割音檔，尋找話與話之間的間隔來斷句</a:t>
            </a:r>
          </a:p>
        </p:txBody>
      </p:sp>
      <p:sp>
        <p:nvSpPr>
          <p:cNvPr id="4" name="投影片編號版面配置區 3">
            <a:extLst>
              <a:ext uri="{FF2B5EF4-FFF2-40B4-BE49-F238E27FC236}">
                <a16:creationId xmlns:a16="http://schemas.microsoft.com/office/drawing/2014/main" id="{80D813A2-BE7F-B64A-AB15-23E14FF6B9A4}"/>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90397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1A8431-3AF0-2C43-93C1-7870B42D5D0E}"/>
              </a:ext>
            </a:extLst>
          </p:cNvPr>
          <p:cNvSpPr>
            <a:spLocks noGrp="1"/>
          </p:cNvSpPr>
          <p:nvPr>
            <p:ph type="title"/>
          </p:nvPr>
        </p:nvSpPr>
        <p:spPr>
          <a:xfrm>
            <a:off x="2259293" y="306333"/>
            <a:ext cx="8911687" cy="1280890"/>
          </a:xfrm>
        </p:spPr>
        <p:txBody>
          <a:bodyPr/>
          <a:lstStyle/>
          <a:p>
            <a:r>
              <a:rPr kumimoji="1" lang="en-US" altLang="zh-TW" dirty="0"/>
              <a:t>DEMO</a:t>
            </a:r>
            <a:endParaRPr kumimoji="1" lang="zh-TW" altLang="en-US" dirty="0"/>
          </a:p>
        </p:txBody>
      </p:sp>
      <p:sp>
        <p:nvSpPr>
          <p:cNvPr id="4" name="矩形 3">
            <a:extLst>
              <a:ext uri="{FF2B5EF4-FFF2-40B4-BE49-F238E27FC236}">
                <a16:creationId xmlns:a16="http://schemas.microsoft.com/office/drawing/2014/main" id="{232D98D8-0EBB-3547-92F2-49DE1CFE1930}"/>
              </a:ext>
            </a:extLst>
          </p:cNvPr>
          <p:cNvSpPr/>
          <p:nvPr/>
        </p:nvSpPr>
        <p:spPr>
          <a:xfrm>
            <a:off x="2259293" y="3429000"/>
            <a:ext cx="8470589" cy="523220"/>
          </a:xfrm>
          <a:prstGeom prst="rect">
            <a:avLst/>
          </a:prstGeom>
        </p:spPr>
        <p:txBody>
          <a:bodyPr wrap="none">
            <a:spAutoFit/>
          </a:bodyPr>
          <a:lstStyle/>
          <a:p>
            <a:r>
              <a:rPr lang="zh-TW" altLang="en-US" sz="2800" dirty="0">
                <a:hlinkClick r:id="rId2"/>
              </a:rPr>
              <a:t>https://eric4404123.github.io/voice_conversion/</a:t>
            </a:r>
            <a:endParaRPr lang="zh-TW" altLang="en-US" sz="2800" dirty="0"/>
          </a:p>
        </p:txBody>
      </p:sp>
      <p:sp>
        <p:nvSpPr>
          <p:cNvPr id="3" name="投影片編號版面配置區 2">
            <a:extLst>
              <a:ext uri="{FF2B5EF4-FFF2-40B4-BE49-F238E27FC236}">
                <a16:creationId xmlns:a16="http://schemas.microsoft.com/office/drawing/2014/main" id="{D4E809AF-831E-244A-97E7-42E995F2CAE1}"/>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99231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99368A-0F0A-C343-916D-616DDB838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3946" y="1099751"/>
            <a:ext cx="7613307" cy="493079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0D62D00-CF76-7A44-9EBC-B5EB84C3A742}"/>
              </a:ext>
            </a:extLst>
          </p:cNvPr>
          <p:cNvSpPr/>
          <p:nvPr/>
        </p:nvSpPr>
        <p:spPr>
          <a:xfrm>
            <a:off x="8612659" y="6581001"/>
            <a:ext cx="3579341" cy="276999"/>
          </a:xfrm>
          <a:prstGeom prst="rect">
            <a:avLst/>
          </a:prstGeom>
        </p:spPr>
        <p:txBody>
          <a:bodyPr wrap="square">
            <a:spAutoFit/>
          </a:bodyPr>
          <a:lstStyle/>
          <a:p>
            <a:r>
              <a:rPr lang="zh-TW" altLang="en-US" sz="1200" dirty="0"/>
              <a:t>https://www.kocpc.com.tw/archives/182613</a:t>
            </a:r>
          </a:p>
        </p:txBody>
      </p:sp>
      <p:sp>
        <p:nvSpPr>
          <p:cNvPr id="2" name="投影片編號版面配置區 1">
            <a:extLst>
              <a:ext uri="{FF2B5EF4-FFF2-40B4-BE49-F238E27FC236}">
                <a16:creationId xmlns:a16="http://schemas.microsoft.com/office/drawing/2014/main" id="{447640E5-5527-7F41-9598-E64EAD32E3BB}"/>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6205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
            <a:extLst>
              <a:ext uri="{FF2B5EF4-FFF2-40B4-BE49-F238E27FC236}">
                <a16:creationId xmlns:a16="http://schemas.microsoft.com/office/drawing/2014/main" id="{A6EE7C3A-3EE2-FA4F-8E77-CD285DD71722}"/>
              </a:ext>
            </a:extLst>
          </p:cNvPr>
          <p:cNvSpPr>
            <a:spLocks noGrp="1"/>
          </p:cNvSpPr>
          <p:nvPr>
            <p:ph type="title"/>
          </p:nvPr>
        </p:nvSpPr>
        <p:spPr>
          <a:xfrm>
            <a:off x="1898466" y="399215"/>
            <a:ext cx="7916917" cy="1156768"/>
          </a:xfrm>
        </p:spPr>
        <p:txBody>
          <a:bodyPr>
            <a:normAutofit/>
          </a:bodyPr>
          <a:lstStyle/>
          <a:p>
            <a:r>
              <a:rPr kumimoji="1" lang="en-US" altLang="zh-TW" dirty="0"/>
              <a:t>Voice Conversion </a:t>
            </a:r>
            <a:r>
              <a:rPr kumimoji="1" lang="zh-TW" altLang="en-US" dirty="0"/>
              <a:t>技術發展分類</a:t>
            </a:r>
          </a:p>
        </p:txBody>
      </p:sp>
      <p:sp>
        <p:nvSpPr>
          <p:cNvPr id="17" name="左大括弧 16">
            <a:extLst>
              <a:ext uri="{FF2B5EF4-FFF2-40B4-BE49-F238E27FC236}">
                <a16:creationId xmlns:a16="http://schemas.microsoft.com/office/drawing/2014/main" id="{7BC1B457-3066-FD42-B858-BE30603FBA8C}"/>
              </a:ext>
            </a:extLst>
          </p:cNvPr>
          <p:cNvSpPr/>
          <p:nvPr/>
        </p:nvSpPr>
        <p:spPr>
          <a:xfrm>
            <a:off x="1392656" y="2059175"/>
            <a:ext cx="1011620" cy="4014952"/>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18" name="文字方塊 17">
            <a:extLst>
              <a:ext uri="{FF2B5EF4-FFF2-40B4-BE49-F238E27FC236}">
                <a16:creationId xmlns:a16="http://schemas.microsoft.com/office/drawing/2014/main" id="{44F73038-8CE6-B144-9829-7CC2E395E4CA}"/>
              </a:ext>
            </a:extLst>
          </p:cNvPr>
          <p:cNvSpPr txBox="1"/>
          <p:nvPr/>
        </p:nvSpPr>
        <p:spPr>
          <a:xfrm>
            <a:off x="2519890" y="1736009"/>
            <a:ext cx="2946640" cy="646331"/>
          </a:xfrm>
          <a:prstGeom prst="rect">
            <a:avLst/>
          </a:prstGeom>
          <a:noFill/>
        </p:spPr>
        <p:txBody>
          <a:bodyPr wrap="none" rtlCol="0">
            <a:spAutoFit/>
          </a:bodyPr>
          <a:lstStyle/>
          <a:p>
            <a:r>
              <a:rPr kumimoji="1" lang="en-US" altLang="zh-TW" sz="3600" dirty="0"/>
              <a:t>with</a:t>
            </a:r>
            <a:r>
              <a:rPr kumimoji="1" lang="zh-TW" altLang="en-US" sz="3600" dirty="0"/>
              <a:t>平行語料</a:t>
            </a:r>
          </a:p>
        </p:txBody>
      </p:sp>
      <p:sp>
        <p:nvSpPr>
          <p:cNvPr id="19" name="文字方塊 18">
            <a:extLst>
              <a:ext uri="{FF2B5EF4-FFF2-40B4-BE49-F238E27FC236}">
                <a16:creationId xmlns:a16="http://schemas.microsoft.com/office/drawing/2014/main" id="{111F3310-FE57-3745-8A3B-35BA99F9EBD4}"/>
              </a:ext>
            </a:extLst>
          </p:cNvPr>
          <p:cNvSpPr txBox="1"/>
          <p:nvPr/>
        </p:nvSpPr>
        <p:spPr>
          <a:xfrm>
            <a:off x="2519890" y="5750961"/>
            <a:ext cx="3669594" cy="646331"/>
          </a:xfrm>
          <a:prstGeom prst="rect">
            <a:avLst/>
          </a:prstGeom>
          <a:noFill/>
        </p:spPr>
        <p:txBody>
          <a:bodyPr wrap="none" rtlCol="0">
            <a:spAutoFit/>
          </a:bodyPr>
          <a:lstStyle/>
          <a:p>
            <a:r>
              <a:rPr kumimoji="1" lang="en-US" altLang="zh-TW" sz="3600" dirty="0"/>
              <a:t>without</a:t>
            </a:r>
            <a:r>
              <a:rPr kumimoji="1" lang="zh-TW" altLang="en-US" sz="3600" dirty="0"/>
              <a:t>平行語料</a:t>
            </a:r>
          </a:p>
        </p:txBody>
      </p:sp>
      <p:pic>
        <p:nvPicPr>
          <p:cNvPr id="20" name="圖片 19">
            <a:extLst>
              <a:ext uri="{FF2B5EF4-FFF2-40B4-BE49-F238E27FC236}">
                <a16:creationId xmlns:a16="http://schemas.microsoft.com/office/drawing/2014/main" id="{DA0C0380-34B9-4746-A715-2604BEC82415}"/>
              </a:ext>
            </a:extLst>
          </p:cNvPr>
          <p:cNvPicPr>
            <a:picLocks noChangeAspect="1"/>
          </p:cNvPicPr>
          <p:nvPr/>
        </p:nvPicPr>
        <p:blipFill>
          <a:blip r:embed="rId3"/>
          <a:stretch>
            <a:fillRect/>
          </a:stretch>
        </p:blipFill>
        <p:spPr>
          <a:xfrm>
            <a:off x="6273178" y="1736009"/>
            <a:ext cx="901700" cy="762000"/>
          </a:xfrm>
          <a:prstGeom prst="rect">
            <a:avLst/>
          </a:prstGeom>
        </p:spPr>
      </p:pic>
      <p:pic>
        <p:nvPicPr>
          <p:cNvPr id="21" name="圖片 20">
            <a:extLst>
              <a:ext uri="{FF2B5EF4-FFF2-40B4-BE49-F238E27FC236}">
                <a16:creationId xmlns:a16="http://schemas.microsoft.com/office/drawing/2014/main" id="{F49E8F81-1EB1-0242-ABDC-D031FCDCC877}"/>
              </a:ext>
            </a:extLst>
          </p:cNvPr>
          <p:cNvPicPr>
            <a:picLocks noChangeAspect="1"/>
          </p:cNvPicPr>
          <p:nvPr/>
        </p:nvPicPr>
        <p:blipFill>
          <a:blip r:embed="rId4"/>
          <a:stretch>
            <a:fillRect/>
          </a:stretch>
        </p:blipFill>
        <p:spPr>
          <a:xfrm>
            <a:off x="8896841" y="1699249"/>
            <a:ext cx="901700" cy="835520"/>
          </a:xfrm>
          <a:prstGeom prst="rect">
            <a:avLst/>
          </a:prstGeom>
        </p:spPr>
      </p:pic>
      <p:sp>
        <p:nvSpPr>
          <p:cNvPr id="22" name="文字方塊 21">
            <a:extLst>
              <a:ext uri="{FF2B5EF4-FFF2-40B4-BE49-F238E27FC236}">
                <a16:creationId xmlns:a16="http://schemas.microsoft.com/office/drawing/2014/main" id="{F4785EB9-51BB-344E-8207-1BD9060A94CC}"/>
              </a:ext>
            </a:extLst>
          </p:cNvPr>
          <p:cNvSpPr txBox="1"/>
          <p:nvPr/>
        </p:nvSpPr>
        <p:spPr>
          <a:xfrm>
            <a:off x="6366676" y="2836941"/>
            <a:ext cx="646331" cy="369332"/>
          </a:xfrm>
          <a:prstGeom prst="rect">
            <a:avLst/>
          </a:prstGeom>
          <a:noFill/>
        </p:spPr>
        <p:txBody>
          <a:bodyPr wrap="none" rtlCol="0">
            <a:spAutoFit/>
          </a:bodyPr>
          <a:lstStyle/>
          <a:p>
            <a:r>
              <a:rPr kumimoji="1" lang="zh-TW" altLang="en-US" dirty="0"/>
              <a:t>你好</a:t>
            </a:r>
          </a:p>
        </p:txBody>
      </p:sp>
      <p:sp>
        <p:nvSpPr>
          <p:cNvPr id="23" name="矩形 22">
            <a:extLst>
              <a:ext uri="{FF2B5EF4-FFF2-40B4-BE49-F238E27FC236}">
                <a16:creationId xmlns:a16="http://schemas.microsoft.com/office/drawing/2014/main" id="{8CB325A1-FA1C-F04C-8D20-3989E5FB9A9C}"/>
              </a:ext>
            </a:extLst>
          </p:cNvPr>
          <p:cNvSpPr/>
          <p:nvPr/>
        </p:nvSpPr>
        <p:spPr>
          <a:xfrm>
            <a:off x="9024525" y="2836941"/>
            <a:ext cx="646331" cy="369332"/>
          </a:xfrm>
          <a:prstGeom prst="rect">
            <a:avLst/>
          </a:prstGeom>
        </p:spPr>
        <p:txBody>
          <a:bodyPr wrap="none">
            <a:spAutoFit/>
          </a:bodyPr>
          <a:lstStyle/>
          <a:p>
            <a:r>
              <a:rPr kumimoji="1" lang="zh-TW" altLang="en-US" dirty="0"/>
              <a:t>你好</a:t>
            </a:r>
          </a:p>
        </p:txBody>
      </p:sp>
      <p:sp>
        <p:nvSpPr>
          <p:cNvPr id="24" name="左-右雙向箭號 23">
            <a:extLst>
              <a:ext uri="{FF2B5EF4-FFF2-40B4-BE49-F238E27FC236}">
                <a16:creationId xmlns:a16="http://schemas.microsoft.com/office/drawing/2014/main" id="{A5F3A3C2-9EB8-0249-A9E7-DBD9A67161B1}"/>
              </a:ext>
            </a:extLst>
          </p:cNvPr>
          <p:cNvSpPr/>
          <p:nvPr/>
        </p:nvSpPr>
        <p:spPr>
          <a:xfrm>
            <a:off x="7493315" y="1879211"/>
            <a:ext cx="1085088" cy="475595"/>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25" name="圖片 24">
            <a:extLst>
              <a:ext uri="{FF2B5EF4-FFF2-40B4-BE49-F238E27FC236}">
                <a16:creationId xmlns:a16="http://schemas.microsoft.com/office/drawing/2014/main" id="{86317593-BA38-364C-ADEB-A225BC26B8F6}"/>
              </a:ext>
            </a:extLst>
          </p:cNvPr>
          <p:cNvPicPr>
            <a:picLocks noChangeAspect="1"/>
          </p:cNvPicPr>
          <p:nvPr/>
        </p:nvPicPr>
        <p:blipFill>
          <a:blip r:embed="rId3"/>
          <a:stretch>
            <a:fillRect/>
          </a:stretch>
        </p:blipFill>
        <p:spPr>
          <a:xfrm>
            <a:off x="6273178" y="5312126"/>
            <a:ext cx="901700" cy="762000"/>
          </a:xfrm>
          <a:prstGeom prst="rect">
            <a:avLst/>
          </a:prstGeom>
        </p:spPr>
      </p:pic>
      <p:pic>
        <p:nvPicPr>
          <p:cNvPr id="26" name="圖片 25">
            <a:extLst>
              <a:ext uri="{FF2B5EF4-FFF2-40B4-BE49-F238E27FC236}">
                <a16:creationId xmlns:a16="http://schemas.microsoft.com/office/drawing/2014/main" id="{C3BB3C64-0CBB-F849-A057-DDF210007897}"/>
              </a:ext>
            </a:extLst>
          </p:cNvPr>
          <p:cNvPicPr>
            <a:picLocks noChangeAspect="1"/>
          </p:cNvPicPr>
          <p:nvPr/>
        </p:nvPicPr>
        <p:blipFill>
          <a:blip r:embed="rId4"/>
          <a:stretch>
            <a:fillRect/>
          </a:stretch>
        </p:blipFill>
        <p:spPr>
          <a:xfrm>
            <a:off x="9048905" y="5312126"/>
            <a:ext cx="901700" cy="835520"/>
          </a:xfrm>
          <a:prstGeom prst="rect">
            <a:avLst/>
          </a:prstGeom>
        </p:spPr>
      </p:pic>
      <p:sp>
        <p:nvSpPr>
          <p:cNvPr id="27" name="文字方塊 26">
            <a:extLst>
              <a:ext uri="{FF2B5EF4-FFF2-40B4-BE49-F238E27FC236}">
                <a16:creationId xmlns:a16="http://schemas.microsoft.com/office/drawing/2014/main" id="{FC4B4557-D4C4-7E4E-9994-BED398642B38}"/>
              </a:ext>
            </a:extLst>
          </p:cNvPr>
          <p:cNvSpPr txBox="1"/>
          <p:nvPr/>
        </p:nvSpPr>
        <p:spPr>
          <a:xfrm>
            <a:off x="6400862" y="6310162"/>
            <a:ext cx="646331" cy="369332"/>
          </a:xfrm>
          <a:prstGeom prst="rect">
            <a:avLst/>
          </a:prstGeom>
          <a:noFill/>
        </p:spPr>
        <p:txBody>
          <a:bodyPr wrap="none" rtlCol="0">
            <a:spAutoFit/>
          </a:bodyPr>
          <a:lstStyle/>
          <a:p>
            <a:r>
              <a:rPr kumimoji="1" lang="zh-TW" altLang="en-US" dirty="0"/>
              <a:t>你好</a:t>
            </a:r>
          </a:p>
        </p:txBody>
      </p:sp>
      <p:sp>
        <p:nvSpPr>
          <p:cNvPr id="28" name="文字方塊 27">
            <a:extLst>
              <a:ext uri="{FF2B5EF4-FFF2-40B4-BE49-F238E27FC236}">
                <a16:creationId xmlns:a16="http://schemas.microsoft.com/office/drawing/2014/main" id="{19954CBA-DD70-9D48-B6B8-1A2F852E9759}"/>
              </a:ext>
            </a:extLst>
          </p:cNvPr>
          <p:cNvSpPr txBox="1"/>
          <p:nvPr/>
        </p:nvSpPr>
        <p:spPr>
          <a:xfrm>
            <a:off x="8945757" y="6310162"/>
            <a:ext cx="1107996" cy="369332"/>
          </a:xfrm>
          <a:prstGeom prst="rect">
            <a:avLst/>
          </a:prstGeom>
          <a:noFill/>
        </p:spPr>
        <p:txBody>
          <a:bodyPr wrap="none" rtlCol="0">
            <a:spAutoFit/>
          </a:bodyPr>
          <a:lstStyle/>
          <a:p>
            <a:r>
              <a:rPr kumimoji="1" lang="zh-TW" altLang="en-US" dirty="0"/>
              <a:t>天氣不錯</a:t>
            </a:r>
          </a:p>
        </p:txBody>
      </p:sp>
      <p:sp>
        <p:nvSpPr>
          <p:cNvPr id="2" name="文字方塊 1">
            <a:extLst>
              <a:ext uri="{FF2B5EF4-FFF2-40B4-BE49-F238E27FC236}">
                <a16:creationId xmlns:a16="http://schemas.microsoft.com/office/drawing/2014/main" id="{D5C71FCB-2E48-4E49-9DE4-6370689DB363}"/>
              </a:ext>
            </a:extLst>
          </p:cNvPr>
          <p:cNvSpPr txBox="1"/>
          <p:nvPr/>
        </p:nvSpPr>
        <p:spPr>
          <a:xfrm>
            <a:off x="6189484" y="3293761"/>
            <a:ext cx="934871" cy="369332"/>
          </a:xfrm>
          <a:prstGeom prst="rect">
            <a:avLst/>
          </a:prstGeom>
          <a:noFill/>
        </p:spPr>
        <p:txBody>
          <a:bodyPr wrap="none" rtlCol="0">
            <a:spAutoFit/>
          </a:bodyPr>
          <a:lstStyle/>
          <a:p>
            <a:r>
              <a:rPr kumimoji="1" lang="en-US" altLang="zh-TW" dirty="0"/>
              <a:t>source</a:t>
            </a:r>
            <a:endParaRPr kumimoji="1" lang="zh-TW" altLang="en-US" dirty="0"/>
          </a:p>
        </p:txBody>
      </p:sp>
      <p:sp>
        <p:nvSpPr>
          <p:cNvPr id="3" name="文字方塊 2">
            <a:extLst>
              <a:ext uri="{FF2B5EF4-FFF2-40B4-BE49-F238E27FC236}">
                <a16:creationId xmlns:a16="http://schemas.microsoft.com/office/drawing/2014/main" id="{453215CA-B971-2643-83D1-A3AEB05E5919}"/>
              </a:ext>
            </a:extLst>
          </p:cNvPr>
          <p:cNvSpPr txBox="1"/>
          <p:nvPr/>
        </p:nvSpPr>
        <p:spPr>
          <a:xfrm>
            <a:off x="8924584" y="3292637"/>
            <a:ext cx="873957" cy="369332"/>
          </a:xfrm>
          <a:prstGeom prst="rect">
            <a:avLst/>
          </a:prstGeom>
          <a:noFill/>
        </p:spPr>
        <p:txBody>
          <a:bodyPr wrap="none" rtlCol="0">
            <a:spAutoFit/>
          </a:bodyPr>
          <a:lstStyle/>
          <a:p>
            <a:r>
              <a:rPr kumimoji="1" lang="en-US" altLang="zh-TW" dirty="0"/>
              <a:t>target</a:t>
            </a:r>
            <a:endParaRPr kumimoji="1" lang="zh-TW" altLang="en-US" dirty="0"/>
          </a:p>
        </p:txBody>
      </p:sp>
      <p:sp>
        <p:nvSpPr>
          <p:cNvPr id="4" name="投影片編號版面配置區 3">
            <a:extLst>
              <a:ext uri="{FF2B5EF4-FFF2-40B4-BE49-F238E27FC236}">
                <a16:creationId xmlns:a16="http://schemas.microsoft.com/office/drawing/2014/main" id="{F5703781-4CD1-1946-BA08-39276F7C054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90520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F0A9BD2-1461-6241-91C4-24546980EBD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5" name="左大括弧 4">
            <a:extLst>
              <a:ext uri="{FF2B5EF4-FFF2-40B4-BE49-F238E27FC236}">
                <a16:creationId xmlns:a16="http://schemas.microsoft.com/office/drawing/2014/main" id="{4262E8C0-E4B1-9740-A658-53ABFB01AEA9}"/>
              </a:ext>
            </a:extLst>
          </p:cNvPr>
          <p:cNvSpPr/>
          <p:nvPr/>
        </p:nvSpPr>
        <p:spPr>
          <a:xfrm>
            <a:off x="921695" y="1643448"/>
            <a:ext cx="1011620" cy="385883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6" name="文字方塊 5">
            <a:extLst>
              <a:ext uri="{FF2B5EF4-FFF2-40B4-BE49-F238E27FC236}">
                <a16:creationId xmlns:a16="http://schemas.microsoft.com/office/drawing/2014/main" id="{CDA872B7-5444-6A40-8E75-FC3CA457C824}"/>
              </a:ext>
            </a:extLst>
          </p:cNvPr>
          <p:cNvSpPr txBox="1"/>
          <p:nvPr/>
        </p:nvSpPr>
        <p:spPr>
          <a:xfrm>
            <a:off x="2110636" y="1320282"/>
            <a:ext cx="2031325" cy="646331"/>
          </a:xfrm>
          <a:prstGeom prst="rect">
            <a:avLst/>
          </a:prstGeom>
          <a:noFill/>
        </p:spPr>
        <p:txBody>
          <a:bodyPr wrap="none" rtlCol="0">
            <a:spAutoFit/>
          </a:bodyPr>
          <a:lstStyle/>
          <a:p>
            <a:r>
              <a:rPr kumimoji="1" lang="zh-TW" altLang="en-US" sz="3600" dirty="0"/>
              <a:t>平行語料</a:t>
            </a:r>
          </a:p>
        </p:txBody>
      </p:sp>
      <p:sp>
        <p:nvSpPr>
          <p:cNvPr id="7" name="文字方塊 6">
            <a:extLst>
              <a:ext uri="{FF2B5EF4-FFF2-40B4-BE49-F238E27FC236}">
                <a16:creationId xmlns:a16="http://schemas.microsoft.com/office/drawing/2014/main" id="{B5D33F27-42F1-3F4D-AE6E-588D3AAC80CA}"/>
              </a:ext>
            </a:extLst>
          </p:cNvPr>
          <p:cNvSpPr txBox="1"/>
          <p:nvPr/>
        </p:nvSpPr>
        <p:spPr>
          <a:xfrm>
            <a:off x="2277242" y="5098951"/>
            <a:ext cx="2492990" cy="646331"/>
          </a:xfrm>
          <a:prstGeom prst="rect">
            <a:avLst/>
          </a:prstGeom>
          <a:noFill/>
        </p:spPr>
        <p:txBody>
          <a:bodyPr wrap="none" rtlCol="0">
            <a:spAutoFit/>
          </a:bodyPr>
          <a:lstStyle/>
          <a:p>
            <a:r>
              <a:rPr kumimoji="1" lang="zh-TW" altLang="en-US" sz="3600" dirty="0"/>
              <a:t>非平行語料</a:t>
            </a:r>
          </a:p>
        </p:txBody>
      </p:sp>
      <p:sp>
        <p:nvSpPr>
          <p:cNvPr id="35" name="文字方塊 34">
            <a:extLst>
              <a:ext uri="{FF2B5EF4-FFF2-40B4-BE49-F238E27FC236}">
                <a16:creationId xmlns:a16="http://schemas.microsoft.com/office/drawing/2014/main" id="{E3CF0A0B-EF26-1646-BC4B-00DE9D8856F3}"/>
              </a:ext>
            </a:extLst>
          </p:cNvPr>
          <p:cNvSpPr txBox="1"/>
          <p:nvPr/>
        </p:nvSpPr>
        <p:spPr>
          <a:xfrm>
            <a:off x="4434949" y="1041682"/>
            <a:ext cx="3615092" cy="369332"/>
          </a:xfrm>
          <a:prstGeom prst="rect">
            <a:avLst/>
          </a:prstGeom>
          <a:noFill/>
        </p:spPr>
        <p:txBody>
          <a:bodyPr wrap="none" rtlCol="0">
            <a:spAutoFit/>
          </a:bodyPr>
          <a:lstStyle/>
          <a:p>
            <a:r>
              <a:rPr kumimoji="1" lang="en-US" altLang="zh-TW" dirty="0"/>
              <a:t>Sequence to sequence model</a:t>
            </a:r>
            <a:endParaRPr kumimoji="1" lang="zh-TW" altLang="en-US" dirty="0"/>
          </a:p>
        </p:txBody>
      </p:sp>
      <p:pic>
        <p:nvPicPr>
          <p:cNvPr id="36" name="圖片 35">
            <a:extLst>
              <a:ext uri="{FF2B5EF4-FFF2-40B4-BE49-F238E27FC236}">
                <a16:creationId xmlns:a16="http://schemas.microsoft.com/office/drawing/2014/main" id="{E8822910-F24F-804D-A948-31338C96EB84}"/>
              </a:ext>
            </a:extLst>
          </p:cNvPr>
          <p:cNvPicPr>
            <a:picLocks noChangeAspect="1"/>
          </p:cNvPicPr>
          <p:nvPr/>
        </p:nvPicPr>
        <p:blipFill>
          <a:blip r:embed="rId2"/>
          <a:stretch>
            <a:fillRect/>
          </a:stretch>
        </p:blipFill>
        <p:spPr>
          <a:xfrm>
            <a:off x="4956031" y="1643447"/>
            <a:ext cx="6314274" cy="2541763"/>
          </a:xfrm>
          <a:prstGeom prst="rect">
            <a:avLst/>
          </a:prstGeom>
        </p:spPr>
      </p:pic>
      <p:sp>
        <p:nvSpPr>
          <p:cNvPr id="37" name="矩形 36">
            <a:extLst>
              <a:ext uri="{FF2B5EF4-FFF2-40B4-BE49-F238E27FC236}">
                <a16:creationId xmlns:a16="http://schemas.microsoft.com/office/drawing/2014/main" id="{B98809B4-50DE-E442-8050-3A7E3429C954}"/>
              </a:ext>
            </a:extLst>
          </p:cNvPr>
          <p:cNvSpPr/>
          <p:nvPr/>
        </p:nvSpPr>
        <p:spPr>
          <a:xfrm>
            <a:off x="3734085" y="6555986"/>
            <a:ext cx="8631912" cy="461665"/>
          </a:xfrm>
          <a:prstGeom prst="rect">
            <a:avLst/>
          </a:prstGeom>
        </p:spPr>
        <p:txBody>
          <a:bodyPr wrap="square">
            <a:spAutoFit/>
          </a:bodyPr>
          <a:lstStyle/>
          <a:p>
            <a:r>
              <a:rPr lang="en-US" altLang="zh-TW" sz="1200" dirty="0">
                <a:latin typeface="NimbusRomNo9L"/>
              </a:rPr>
              <a:t>Sequence-to-Sequence Voice Conversion with Similarity Metric Learned Using Generative Adversarial Networks ,</a:t>
            </a:r>
            <a:r>
              <a:rPr lang="en-US" altLang="zh-TW" sz="1200" i="1" dirty="0"/>
              <a:t> INTERSPEECH 2017 </a:t>
            </a:r>
            <a:endParaRPr lang="en-US" altLang="zh-TW" sz="1200" dirty="0"/>
          </a:p>
          <a:p>
            <a:endParaRPr lang="en-US" altLang="zh-TW" sz="1200" dirty="0"/>
          </a:p>
        </p:txBody>
      </p:sp>
    </p:spTree>
    <p:extLst>
      <p:ext uri="{BB962C8B-B14F-4D97-AF65-F5344CB8AC3E}">
        <p14:creationId xmlns:p14="http://schemas.microsoft.com/office/powerpoint/2010/main" val="281246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左大括弧 3">
            <a:extLst>
              <a:ext uri="{FF2B5EF4-FFF2-40B4-BE49-F238E27FC236}">
                <a16:creationId xmlns:a16="http://schemas.microsoft.com/office/drawing/2014/main" id="{2A157E2A-9BD0-4247-8131-7C8B96CCC087}"/>
              </a:ext>
            </a:extLst>
          </p:cNvPr>
          <p:cNvSpPr/>
          <p:nvPr/>
        </p:nvSpPr>
        <p:spPr>
          <a:xfrm>
            <a:off x="234805" y="1201241"/>
            <a:ext cx="1011620" cy="4338117"/>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5" name="文字方塊 4">
            <a:extLst>
              <a:ext uri="{FF2B5EF4-FFF2-40B4-BE49-F238E27FC236}">
                <a16:creationId xmlns:a16="http://schemas.microsoft.com/office/drawing/2014/main" id="{1626C079-0AF2-294B-B17C-0648C1EA1BEC}"/>
              </a:ext>
            </a:extLst>
          </p:cNvPr>
          <p:cNvSpPr txBox="1"/>
          <p:nvPr/>
        </p:nvSpPr>
        <p:spPr>
          <a:xfrm>
            <a:off x="1590352" y="829741"/>
            <a:ext cx="2031325" cy="646331"/>
          </a:xfrm>
          <a:prstGeom prst="rect">
            <a:avLst/>
          </a:prstGeom>
          <a:noFill/>
        </p:spPr>
        <p:txBody>
          <a:bodyPr wrap="none" rtlCol="0">
            <a:spAutoFit/>
          </a:bodyPr>
          <a:lstStyle/>
          <a:p>
            <a:r>
              <a:rPr kumimoji="1" lang="zh-TW" altLang="en-US" sz="3600" dirty="0"/>
              <a:t>平行語料</a:t>
            </a:r>
          </a:p>
        </p:txBody>
      </p:sp>
      <p:sp>
        <p:nvSpPr>
          <p:cNvPr id="6" name="文字方塊 5">
            <a:extLst>
              <a:ext uri="{FF2B5EF4-FFF2-40B4-BE49-F238E27FC236}">
                <a16:creationId xmlns:a16="http://schemas.microsoft.com/office/drawing/2014/main" id="{6766561C-0C55-6249-9743-5EE82D2E44D4}"/>
              </a:ext>
            </a:extLst>
          </p:cNvPr>
          <p:cNvSpPr txBox="1"/>
          <p:nvPr/>
        </p:nvSpPr>
        <p:spPr>
          <a:xfrm>
            <a:off x="1590352" y="5136022"/>
            <a:ext cx="2492990" cy="646331"/>
          </a:xfrm>
          <a:prstGeom prst="rect">
            <a:avLst/>
          </a:prstGeom>
          <a:noFill/>
        </p:spPr>
        <p:txBody>
          <a:bodyPr wrap="none" rtlCol="0">
            <a:spAutoFit/>
          </a:bodyPr>
          <a:lstStyle/>
          <a:p>
            <a:r>
              <a:rPr kumimoji="1" lang="zh-TW" altLang="en-US" sz="3600" dirty="0"/>
              <a:t>非平行語料</a:t>
            </a:r>
          </a:p>
        </p:txBody>
      </p:sp>
      <p:sp>
        <p:nvSpPr>
          <p:cNvPr id="7" name="左大括弧 6">
            <a:extLst>
              <a:ext uri="{FF2B5EF4-FFF2-40B4-BE49-F238E27FC236}">
                <a16:creationId xmlns:a16="http://schemas.microsoft.com/office/drawing/2014/main" id="{B7F6E0E5-03F2-5349-A363-56E188270995}"/>
              </a:ext>
            </a:extLst>
          </p:cNvPr>
          <p:cNvSpPr/>
          <p:nvPr/>
        </p:nvSpPr>
        <p:spPr>
          <a:xfrm>
            <a:off x="4083342" y="4281188"/>
            <a:ext cx="1189414" cy="235599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zh-TW" altLang="en-US"/>
          </a:p>
        </p:txBody>
      </p:sp>
      <p:sp>
        <p:nvSpPr>
          <p:cNvPr id="8" name="文字方塊 7">
            <a:extLst>
              <a:ext uri="{FF2B5EF4-FFF2-40B4-BE49-F238E27FC236}">
                <a16:creationId xmlns:a16="http://schemas.microsoft.com/office/drawing/2014/main" id="{B71B9271-B7B4-B145-860F-E89CE7A144DD}"/>
              </a:ext>
            </a:extLst>
          </p:cNvPr>
          <p:cNvSpPr txBox="1"/>
          <p:nvPr/>
        </p:nvSpPr>
        <p:spPr>
          <a:xfrm>
            <a:off x="5394256" y="4019578"/>
            <a:ext cx="3092321" cy="523220"/>
          </a:xfrm>
          <a:prstGeom prst="rect">
            <a:avLst/>
          </a:prstGeom>
          <a:noFill/>
        </p:spPr>
        <p:txBody>
          <a:bodyPr wrap="none" rtlCol="0">
            <a:spAutoFit/>
          </a:bodyPr>
          <a:lstStyle/>
          <a:p>
            <a:r>
              <a:rPr kumimoji="1" lang="en-US" altLang="zh-TW" sz="2800" dirty="0"/>
              <a:t>Feature Disentangle</a:t>
            </a:r>
            <a:endParaRPr kumimoji="1" lang="zh-TW" altLang="en-US" sz="2800" dirty="0"/>
          </a:p>
        </p:txBody>
      </p:sp>
      <p:sp>
        <p:nvSpPr>
          <p:cNvPr id="9" name="文字方塊 8">
            <a:extLst>
              <a:ext uri="{FF2B5EF4-FFF2-40B4-BE49-F238E27FC236}">
                <a16:creationId xmlns:a16="http://schemas.microsoft.com/office/drawing/2014/main" id="{3B62E507-2891-AB46-89EC-0947A9DB70C2}"/>
              </a:ext>
            </a:extLst>
          </p:cNvPr>
          <p:cNvSpPr txBox="1"/>
          <p:nvPr/>
        </p:nvSpPr>
        <p:spPr>
          <a:xfrm>
            <a:off x="5394256" y="6375576"/>
            <a:ext cx="3359702" cy="523220"/>
          </a:xfrm>
          <a:prstGeom prst="rect">
            <a:avLst/>
          </a:prstGeom>
          <a:noFill/>
        </p:spPr>
        <p:txBody>
          <a:bodyPr wrap="none" rtlCol="0">
            <a:spAutoFit/>
          </a:bodyPr>
          <a:lstStyle/>
          <a:p>
            <a:r>
              <a:rPr kumimoji="1" lang="en-US" altLang="zh-TW" sz="2800" dirty="0"/>
              <a:t>Direct Transformation</a:t>
            </a:r>
            <a:endParaRPr kumimoji="1" lang="zh-TW" altLang="en-US" sz="2800" dirty="0"/>
          </a:p>
        </p:txBody>
      </p:sp>
      <p:sp>
        <p:nvSpPr>
          <p:cNvPr id="10" name="框架 9">
            <a:extLst>
              <a:ext uri="{FF2B5EF4-FFF2-40B4-BE49-F238E27FC236}">
                <a16:creationId xmlns:a16="http://schemas.microsoft.com/office/drawing/2014/main" id="{B61A04D8-0F2E-3944-9C36-D69884AF4D5E}"/>
              </a:ext>
            </a:extLst>
          </p:cNvPr>
          <p:cNvSpPr/>
          <p:nvPr/>
        </p:nvSpPr>
        <p:spPr>
          <a:xfrm>
            <a:off x="5394255" y="3975195"/>
            <a:ext cx="3687480" cy="628432"/>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chemeClr val="tx1"/>
              </a:solidFill>
            </a:endParaRPr>
          </a:p>
        </p:txBody>
      </p:sp>
      <p:pic>
        <p:nvPicPr>
          <p:cNvPr id="11" name="圖片 10">
            <a:extLst>
              <a:ext uri="{FF2B5EF4-FFF2-40B4-BE49-F238E27FC236}">
                <a16:creationId xmlns:a16="http://schemas.microsoft.com/office/drawing/2014/main" id="{8A832142-B792-514C-95F7-5597782C2CF7}"/>
              </a:ext>
            </a:extLst>
          </p:cNvPr>
          <p:cNvPicPr>
            <a:picLocks noChangeAspect="1"/>
          </p:cNvPicPr>
          <p:nvPr/>
        </p:nvPicPr>
        <p:blipFill>
          <a:blip r:embed="rId3"/>
          <a:stretch>
            <a:fillRect/>
          </a:stretch>
        </p:blipFill>
        <p:spPr>
          <a:xfrm>
            <a:off x="4165512" y="1706205"/>
            <a:ext cx="1292098" cy="1091914"/>
          </a:xfrm>
          <a:prstGeom prst="rect">
            <a:avLst/>
          </a:prstGeom>
        </p:spPr>
      </p:pic>
      <p:sp>
        <p:nvSpPr>
          <p:cNvPr id="12" name="向上箭號 11">
            <a:extLst>
              <a:ext uri="{FF2B5EF4-FFF2-40B4-BE49-F238E27FC236}">
                <a16:creationId xmlns:a16="http://schemas.microsoft.com/office/drawing/2014/main" id="{37CF992E-5FAC-4C41-9F49-B489474AD652}"/>
              </a:ext>
            </a:extLst>
          </p:cNvPr>
          <p:cNvSpPr/>
          <p:nvPr/>
        </p:nvSpPr>
        <p:spPr>
          <a:xfrm rot="3202434">
            <a:off x="5855802" y="1508224"/>
            <a:ext cx="280416" cy="62179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n>
                <a:solidFill>
                  <a:sysClr val="windowText" lastClr="000000"/>
                </a:solidFill>
              </a:ln>
              <a:solidFill>
                <a:sysClr val="windowText" lastClr="000000"/>
              </a:solidFill>
            </a:endParaRPr>
          </a:p>
        </p:txBody>
      </p:sp>
      <p:sp>
        <p:nvSpPr>
          <p:cNvPr id="13" name="矩形 12">
            <a:extLst>
              <a:ext uri="{FF2B5EF4-FFF2-40B4-BE49-F238E27FC236}">
                <a16:creationId xmlns:a16="http://schemas.microsoft.com/office/drawing/2014/main" id="{F4A4FB98-5E90-6C48-BD7A-556EAD45C5C9}"/>
              </a:ext>
            </a:extLst>
          </p:cNvPr>
          <p:cNvSpPr/>
          <p:nvPr/>
        </p:nvSpPr>
        <p:spPr>
          <a:xfrm>
            <a:off x="6462742" y="858980"/>
            <a:ext cx="1705442" cy="9601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F1D72D72-FE7A-F14E-9D7D-AB03E45B3AFB}"/>
              </a:ext>
            </a:extLst>
          </p:cNvPr>
          <p:cNvSpPr txBox="1"/>
          <p:nvPr/>
        </p:nvSpPr>
        <p:spPr>
          <a:xfrm>
            <a:off x="6684243" y="923552"/>
            <a:ext cx="1209627" cy="830997"/>
          </a:xfrm>
          <a:prstGeom prst="rect">
            <a:avLst/>
          </a:prstGeom>
          <a:noFill/>
        </p:spPr>
        <p:txBody>
          <a:bodyPr wrap="none" rtlCol="0">
            <a:spAutoFit/>
          </a:bodyPr>
          <a:lstStyle/>
          <a:p>
            <a:r>
              <a:rPr kumimoji="1" lang="en-US" altLang="zh-TW" sz="2400" dirty="0"/>
              <a:t>Content</a:t>
            </a:r>
          </a:p>
          <a:p>
            <a:r>
              <a:rPr kumimoji="1" lang="en-US" altLang="zh-TW" sz="2400" dirty="0"/>
              <a:t>Encoder</a:t>
            </a:r>
            <a:endParaRPr kumimoji="1" lang="zh-TW" altLang="en-US" sz="2400" dirty="0"/>
          </a:p>
        </p:txBody>
      </p:sp>
      <p:sp>
        <p:nvSpPr>
          <p:cNvPr id="15" name="向上箭號 14">
            <a:extLst>
              <a:ext uri="{FF2B5EF4-FFF2-40B4-BE49-F238E27FC236}">
                <a16:creationId xmlns:a16="http://schemas.microsoft.com/office/drawing/2014/main" id="{6DA008E7-0388-884D-A185-117F7ED7F6A2}"/>
              </a:ext>
            </a:extLst>
          </p:cNvPr>
          <p:cNvSpPr/>
          <p:nvPr/>
        </p:nvSpPr>
        <p:spPr>
          <a:xfrm rot="7620726">
            <a:off x="5851536" y="2378458"/>
            <a:ext cx="280416" cy="621792"/>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n>
                <a:solidFill>
                  <a:sysClr val="windowText" lastClr="000000"/>
                </a:solidFill>
              </a:ln>
              <a:solidFill>
                <a:sysClr val="windowText" lastClr="000000"/>
              </a:solidFill>
            </a:endParaRPr>
          </a:p>
        </p:txBody>
      </p:sp>
      <p:sp>
        <p:nvSpPr>
          <p:cNvPr id="16" name="矩形 15">
            <a:extLst>
              <a:ext uri="{FF2B5EF4-FFF2-40B4-BE49-F238E27FC236}">
                <a16:creationId xmlns:a16="http://schemas.microsoft.com/office/drawing/2014/main" id="{EF5699A0-5C62-C845-B738-70C42F6BF902}"/>
              </a:ext>
            </a:extLst>
          </p:cNvPr>
          <p:cNvSpPr/>
          <p:nvPr/>
        </p:nvSpPr>
        <p:spPr>
          <a:xfrm>
            <a:off x="6461617" y="2402734"/>
            <a:ext cx="1705442" cy="96014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7" name="文字方塊 16">
            <a:extLst>
              <a:ext uri="{FF2B5EF4-FFF2-40B4-BE49-F238E27FC236}">
                <a16:creationId xmlns:a16="http://schemas.microsoft.com/office/drawing/2014/main" id="{C8C9D5F9-7A27-2748-B95B-6810A004221E}"/>
              </a:ext>
            </a:extLst>
          </p:cNvPr>
          <p:cNvSpPr txBox="1"/>
          <p:nvPr/>
        </p:nvSpPr>
        <p:spPr>
          <a:xfrm>
            <a:off x="6683118" y="2467306"/>
            <a:ext cx="1209627" cy="830997"/>
          </a:xfrm>
          <a:prstGeom prst="rect">
            <a:avLst/>
          </a:prstGeom>
          <a:noFill/>
        </p:spPr>
        <p:txBody>
          <a:bodyPr wrap="none" rtlCol="0">
            <a:spAutoFit/>
          </a:bodyPr>
          <a:lstStyle/>
          <a:p>
            <a:r>
              <a:rPr kumimoji="1" lang="en-US" altLang="zh-TW" sz="2400" dirty="0"/>
              <a:t>Speaker</a:t>
            </a:r>
          </a:p>
          <a:p>
            <a:r>
              <a:rPr kumimoji="1" lang="en-US" altLang="zh-TW" sz="2400" dirty="0"/>
              <a:t>Encoder</a:t>
            </a:r>
            <a:endParaRPr kumimoji="1" lang="zh-TW" altLang="en-US" sz="2400" dirty="0"/>
          </a:p>
        </p:txBody>
      </p:sp>
      <p:sp>
        <p:nvSpPr>
          <p:cNvPr id="18" name="向右箭號 17">
            <a:extLst>
              <a:ext uri="{FF2B5EF4-FFF2-40B4-BE49-F238E27FC236}">
                <a16:creationId xmlns:a16="http://schemas.microsoft.com/office/drawing/2014/main" id="{CAAAD177-E76A-5B42-8317-2A8AECA6992E}"/>
              </a:ext>
            </a:extLst>
          </p:cNvPr>
          <p:cNvSpPr/>
          <p:nvPr/>
        </p:nvSpPr>
        <p:spPr>
          <a:xfrm>
            <a:off x="8389685" y="1228511"/>
            <a:ext cx="74371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向右箭號 18">
            <a:extLst>
              <a:ext uri="{FF2B5EF4-FFF2-40B4-BE49-F238E27FC236}">
                <a16:creationId xmlns:a16="http://schemas.microsoft.com/office/drawing/2014/main" id="{8140256C-817F-8341-9591-41FECDA5490C}"/>
              </a:ext>
            </a:extLst>
          </p:cNvPr>
          <p:cNvSpPr/>
          <p:nvPr/>
        </p:nvSpPr>
        <p:spPr>
          <a:xfrm>
            <a:off x="8388560" y="2798119"/>
            <a:ext cx="743712" cy="292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0" name="矩形 19">
            <a:extLst>
              <a:ext uri="{FF2B5EF4-FFF2-40B4-BE49-F238E27FC236}">
                <a16:creationId xmlns:a16="http://schemas.microsoft.com/office/drawing/2014/main" id="{2E4749FB-2583-6A41-9576-7139A5CBB21B}"/>
              </a:ext>
            </a:extLst>
          </p:cNvPr>
          <p:cNvSpPr/>
          <p:nvPr/>
        </p:nvSpPr>
        <p:spPr>
          <a:xfrm>
            <a:off x="9266589" y="756322"/>
            <a:ext cx="353568" cy="1393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橢圓 20">
            <a:extLst>
              <a:ext uri="{FF2B5EF4-FFF2-40B4-BE49-F238E27FC236}">
                <a16:creationId xmlns:a16="http://schemas.microsoft.com/office/drawing/2014/main" id="{788334D3-2937-994C-B471-29EB9B69AECD}"/>
              </a:ext>
            </a:extLst>
          </p:cNvPr>
          <p:cNvSpPr/>
          <p:nvPr/>
        </p:nvSpPr>
        <p:spPr>
          <a:xfrm>
            <a:off x="9327954" y="858980"/>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2" name="橢圓 21">
            <a:extLst>
              <a:ext uri="{FF2B5EF4-FFF2-40B4-BE49-F238E27FC236}">
                <a16:creationId xmlns:a16="http://schemas.microsoft.com/office/drawing/2014/main" id="{209A6A33-EBBF-704B-8174-8028A7A453BF}"/>
              </a:ext>
            </a:extLst>
          </p:cNvPr>
          <p:cNvSpPr/>
          <p:nvPr/>
        </p:nvSpPr>
        <p:spPr>
          <a:xfrm>
            <a:off x="9327953" y="1200115"/>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3" name="橢圓 22">
            <a:extLst>
              <a:ext uri="{FF2B5EF4-FFF2-40B4-BE49-F238E27FC236}">
                <a16:creationId xmlns:a16="http://schemas.microsoft.com/office/drawing/2014/main" id="{D12C08AC-0277-EE4C-91DD-DF2B02117CDB}"/>
              </a:ext>
            </a:extLst>
          </p:cNvPr>
          <p:cNvSpPr/>
          <p:nvPr/>
        </p:nvSpPr>
        <p:spPr>
          <a:xfrm>
            <a:off x="9341684" y="1819120"/>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33191F81-F037-FD43-8B6E-3EE194FCCE8A}"/>
              </a:ext>
            </a:extLst>
          </p:cNvPr>
          <p:cNvSpPr/>
          <p:nvPr/>
        </p:nvSpPr>
        <p:spPr>
          <a:xfrm>
            <a:off x="9280322" y="2467306"/>
            <a:ext cx="353568" cy="139318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橢圓 24">
            <a:extLst>
              <a:ext uri="{FF2B5EF4-FFF2-40B4-BE49-F238E27FC236}">
                <a16:creationId xmlns:a16="http://schemas.microsoft.com/office/drawing/2014/main" id="{0B75023E-5060-5342-8350-C62549D4E8C0}"/>
              </a:ext>
            </a:extLst>
          </p:cNvPr>
          <p:cNvSpPr/>
          <p:nvPr/>
        </p:nvSpPr>
        <p:spPr>
          <a:xfrm>
            <a:off x="9341687" y="2569964"/>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橢圓 25">
            <a:extLst>
              <a:ext uri="{FF2B5EF4-FFF2-40B4-BE49-F238E27FC236}">
                <a16:creationId xmlns:a16="http://schemas.microsoft.com/office/drawing/2014/main" id="{63B5F18A-59A7-634C-9BB1-AF065161D744}"/>
              </a:ext>
            </a:extLst>
          </p:cNvPr>
          <p:cNvSpPr/>
          <p:nvPr/>
        </p:nvSpPr>
        <p:spPr>
          <a:xfrm>
            <a:off x="9341684" y="2861132"/>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橢圓 26">
            <a:extLst>
              <a:ext uri="{FF2B5EF4-FFF2-40B4-BE49-F238E27FC236}">
                <a16:creationId xmlns:a16="http://schemas.microsoft.com/office/drawing/2014/main" id="{7A65246D-4926-234E-A2CE-56F54EDE1C6F}"/>
              </a:ext>
            </a:extLst>
          </p:cNvPr>
          <p:cNvSpPr/>
          <p:nvPr/>
        </p:nvSpPr>
        <p:spPr>
          <a:xfrm>
            <a:off x="9341684" y="3528808"/>
            <a:ext cx="230837" cy="2260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43D29639-497E-6242-8754-66F7939777A8}"/>
              </a:ext>
            </a:extLst>
          </p:cNvPr>
          <p:cNvSpPr txBox="1"/>
          <p:nvPr/>
        </p:nvSpPr>
        <p:spPr>
          <a:xfrm>
            <a:off x="9786344" y="1264850"/>
            <a:ext cx="2170851" cy="369332"/>
          </a:xfrm>
          <a:prstGeom prst="rect">
            <a:avLst/>
          </a:prstGeom>
          <a:noFill/>
        </p:spPr>
        <p:txBody>
          <a:bodyPr wrap="none" rtlCol="0">
            <a:spAutoFit/>
          </a:bodyPr>
          <a:lstStyle/>
          <a:p>
            <a:r>
              <a:rPr kumimoji="1" lang="en-US" altLang="zh-TW" dirty="0"/>
              <a:t>Phonetic information</a:t>
            </a:r>
          </a:p>
        </p:txBody>
      </p:sp>
      <p:sp>
        <p:nvSpPr>
          <p:cNvPr id="29" name="文字方塊 28">
            <a:extLst>
              <a:ext uri="{FF2B5EF4-FFF2-40B4-BE49-F238E27FC236}">
                <a16:creationId xmlns:a16="http://schemas.microsoft.com/office/drawing/2014/main" id="{70237A5E-5AD0-B345-A1EE-3E2D05173986}"/>
              </a:ext>
            </a:extLst>
          </p:cNvPr>
          <p:cNvSpPr txBox="1"/>
          <p:nvPr/>
        </p:nvSpPr>
        <p:spPr>
          <a:xfrm>
            <a:off x="9826322" y="2944423"/>
            <a:ext cx="2090893" cy="369332"/>
          </a:xfrm>
          <a:prstGeom prst="rect">
            <a:avLst/>
          </a:prstGeom>
          <a:noFill/>
        </p:spPr>
        <p:txBody>
          <a:bodyPr wrap="none" rtlCol="0">
            <a:spAutoFit/>
          </a:bodyPr>
          <a:lstStyle/>
          <a:p>
            <a:r>
              <a:rPr kumimoji="1" lang="en-US" altLang="zh-TW" dirty="0"/>
              <a:t>Speaker information</a:t>
            </a:r>
          </a:p>
        </p:txBody>
      </p:sp>
      <p:sp>
        <p:nvSpPr>
          <p:cNvPr id="30" name="文字方塊 29">
            <a:extLst>
              <a:ext uri="{FF2B5EF4-FFF2-40B4-BE49-F238E27FC236}">
                <a16:creationId xmlns:a16="http://schemas.microsoft.com/office/drawing/2014/main" id="{051A81C8-EBAD-034E-A3DC-B1D95F5B685C}"/>
              </a:ext>
            </a:extLst>
          </p:cNvPr>
          <p:cNvSpPr txBox="1"/>
          <p:nvPr/>
        </p:nvSpPr>
        <p:spPr>
          <a:xfrm rot="5400000">
            <a:off x="9361241" y="3135712"/>
            <a:ext cx="360996" cy="400110"/>
          </a:xfrm>
          <a:prstGeom prst="rect">
            <a:avLst/>
          </a:prstGeom>
          <a:noFill/>
        </p:spPr>
        <p:txBody>
          <a:bodyPr wrap="none" rtlCol="0">
            <a:spAutoFit/>
          </a:bodyPr>
          <a:lstStyle/>
          <a:p>
            <a:r>
              <a:rPr kumimoji="1" lang="en-US" altLang="zh-TW" sz="2000" dirty="0"/>
              <a:t>…</a:t>
            </a:r>
          </a:p>
        </p:txBody>
      </p:sp>
      <p:sp>
        <p:nvSpPr>
          <p:cNvPr id="31" name="文字方塊 30">
            <a:extLst>
              <a:ext uri="{FF2B5EF4-FFF2-40B4-BE49-F238E27FC236}">
                <a16:creationId xmlns:a16="http://schemas.microsoft.com/office/drawing/2014/main" id="{CF7EC80D-7033-5948-921A-1AE34911E673}"/>
              </a:ext>
            </a:extLst>
          </p:cNvPr>
          <p:cNvSpPr txBox="1"/>
          <p:nvPr/>
        </p:nvSpPr>
        <p:spPr>
          <a:xfrm rot="5400000">
            <a:off x="9361241" y="1448245"/>
            <a:ext cx="360996" cy="400110"/>
          </a:xfrm>
          <a:prstGeom prst="rect">
            <a:avLst/>
          </a:prstGeom>
          <a:noFill/>
        </p:spPr>
        <p:txBody>
          <a:bodyPr wrap="none" rtlCol="0">
            <a:spAutoFit/>
          </a:bodyPr>
          <a:lstStyle/>
          <a:p>
            <a:r>
              <a:rPr kumimoji="1" lang="en-US" altLang="zh-TW" sz="2000" dirty="0"/>
              <a:t>…</a:t>
            </a:r>
          </a:p>
        </p:txBody>
      </p:sp>
      <p:sp>
        <p:nvSpPr>
          <p:cNvPr id="2" name="文字方塊 1">
            <a:extLst>
              <a:ext uri="{FF2B5EF4-FFF2-40B4-BE49-F238E27FC236}">
                <a16:creationId xmlns:a16="http://schemas.microsoft.com/office/drawing/2014/main" id="{437BB3D1-31A0-2246-9A2C-E579C606699A}"/>
              </a:ext>
            </a:extLst>
          </p:cNvPr>
          <p:cNvSpPr txBox="1"/>
          <p:nvPr/>
        </p:nvSpPr>
        <p:spPr>
          <a:xfrm>
            <a:off x="9272248" y="4104745"/>
            <a:ext cx="1277914" cy="369332"/>
          </a:xfrm>
          <a:prstGeom prst="rect">
            <a:avLst/>
          </a:prstGeom>
          <a:noFill/>
        </p:spPr>
        <p:txBody>
          <a:bodyPr wrap="none" rtlCol="0">
            <a:spAutoFit/>
          </a:bodyPr>
          <a:lstStyle/>
          <a:p>
            <a:r>
              <a:rPr kumimoji="1" lang="en-US" altLang="zh-TW" dirty="0"/>
              <a:t>(</a:t>
            </a:r>
            <a:r>
              <a:rPr kumimoji="1" lang="zh-TW" altLang="en-US" dirty="0"/>
              <a:t>特徵解纏</a:t>
            </a:r>
            <a:r>
              <a:rPr kumimoji="1" lang="en-US" altLang="zh-TW" dirty="0"/>
              <a:t>)</a:t>
            </a:r>
            <a:endParaRPr kumimoji="1" lang="zh-TW" altLang="en-US" dirty="0"/>
          </a:p>
        </p:txBody>
      </p:sp>
      <p:sp>
        <p:nvSpPr>
          <p:cNvPr id="32" name="文字方塊 31">
            <a:extLst>
              <a:ext uri="{FF2B5EF4-FFF2-40B4-BE49-F238E27FC236}">
                <a16:creationId xmlns:a16="http://schemas.microsoft.com/office/drawing/2014/main" id="{5CA23B52-D340-5748-8041-F3EA8AF7C84D}"/>
              </a:ext>
            </a:extLst>
          </p:cNvPr>
          <p:cNvSpPr txBox="1"/>
          <p:nvPr/>
        </p:nvSpPr>
        <p:spPr>
          <a:xfrm>
            <a:off x="9272248" y="6463444"/>
            <a:ext cx="1277914" cy="369332"/>
          </a:xfrm>
          <a:prstGeom prst="rect">
            <a:avLst/>
          </a:prstGeom>
          <a:noFill/>
        </p:spPr>
        <p:txBody>
          <a:bodyPr wrap="none" rtlCol="0">
            <a:spAutoFit/>
          </a:bodyPr>
          <a:lstStyle/>
          <a:p>
            <a:r>
              <a:rPr kumimoji="1" lang="en-US" altLang="zh-TW" dirty="0"/>
              <a:t>(</a:t>
            </a:r>
            <a:r>
              <a:rPr kumimoji="1" lang="zh-TW" altLang="en-US" dirty="0"/>
              <a:t>直接轉換</a:t>
            </a:r>
            <a:r>
              <a:rPr kumimoji="1" lang="en-US" altLang="zh-TW" dirty="0"/>
              <a:t>)</a:t>
            </a:r>
            <a:endParaRPr kumimoji="1" lang="zh-TW" altLang="en-US" dirty="0"/>
          </a:p>
        </p:txBody>
      </p:sp>
      <p:sp>
        <p:nvSpPr>
          <p:cNvPr id="3" name="投影片編號版面配置區 2">
            <a:extLst>
              <a:ext uri="{FF2B5EF4-FFF2-40B4-BE49-F238E27FC236}">
                <a16:creationId xmlns:a16="http://schemas.microsoft.com/office/drawing/2014/main" id="{1CD74E35-4380-5B4F-82A9-499B11CF1DB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3986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標題 1">
            <a:extLst>
              <a:ext uri="{FF2B5EF4-FFF2-40B4-BE49-F238E27FC236}">
                <a16:creationId xmlns:a16="http://schemas.microsoft.com/office/drawing/2014/main" id="{12F3EFFC-BBE6-1446-B2E9-8C4B80E2DE41}"/>
              </a:ext>
            </a:extLst>
          </p:cNvPr>
          <p:cNvSpPr>
            <a:spLocks noGrp="1"/>
          </p:cNvSpPr>
          <p:nvPr>
            <p:ph type="title"/>
          </p:nvPr>
        </p:nvSpPr>
        <p:spPr>
          <a:xfrm>
            <a:off x="1710835" y="147285"/>
            <a:ext cx="10515600" cy="1325563"/>
          </a:xfrm>
        </p:spPr>
        <p:txBody>
          <a:bodyPr/>
          <a:lstStyle/>
          <a:p>
            <a:r>
              <a:rPr kumimoji="1" lang="zh-TW" altLang="en-US" dirty="0"/>
              <a:t>使用對抗訓練方法進行解纏特徵學習</a:t>
            </a:r>
          </a:p>
        </p:txBody>
      </p:sp>
      <p:sp>
        <p:nvSpPr>
          <p:cNvPr id="22" name="文字方塊 21">
            <a:extLst>
              <a:ext uri="{FF2B5EF4-FFF2-40B4-BE49-F238E27FC236}">
                <a16:creationId xmlns:a16="http://schemas.microsoft.com/office/drawing/2014/main" id="{D6FFBAE8-7F44-7247-ABC2-05390042B3F1}"/>
              </a:ext>
            </a:extLst>
          </p:cNvPr>
          <p:cNvSpPr txBox="1"/>
          <p:nvPr/>
        </p:nvSpPr>
        <p:spPr>
          <a:xfrm>
            <a:off x="1021243" y="2918054"/>
            <a:ext cx="457176" cy="830997"/>
          </a:xfrm>
          <a:prstGeom prst="rect">
            <a:avLst/>
          </a:prstGeom>
          <a:noFill/>
        </p:spPr>
        <p:txBody>
          <a:bodyPr wrap="none" rtlCol="0">
            <a:spAutoFit/>
          </a:bodyPr>
          <a:lstStyle/>
          <a:p>
            <a:r>
              <a:rPr kumimoji="1" lang="en-US" altLang="zh-TW" sz="4800" i="1" dirty="0">
                <a:latin typeface="Times New Roman" panose="02020603050405020304" pitchFamily="18" charset="0"/>
                <a:cs typeface="Times New Roman" panose="02020603050405020304" pitchFamily="18" charset="0"/>
              </a:rPr>
              <a:t>x</a:t>
            </a:r>
            <a:endParaRPr kumimoji="1" lang="zh-TW" altLang="en-US" sz="4800" i="1"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CCD8AE17-18E5-F34F-B49C-1A0E8E9C9E5D}"/>
              </a:ext>
            </a:extLst>
          </p:cNvPr>
          <p:cNvSpPr/>
          <p:nvPr/>
        </p:nvSpPr>
        <p:spPr>
          <a:xfrm>
            <a:off x="2238406" y="2648481"/>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矩形 23">
            <a:extLst>
              <a:ext uri="{FF2B5EF4-FFF2-40B4-BE49-F238E27FC236}">
                <a16:creationId xmlns:a16="http://schemas.microsoft.com/office/drawing/2014/main" id="{DB52E0BB-3632-484E-8E6F-23E743279811}"/>
              </a:ext>
            </a:extLst>
          </p:cNvPr>
          <p:cNvSpPr/>
          <p:nvPr/>
        </p:nvSpPr>
        <p:spPr>
          <a:xfrm>
            <a:off x="6392562" y="1592491"/>
            <a:ext cx="2435085" cy="1325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5" name="矩形 24">
            <a:extLst>
              <a:ext uri="{FF2B5EF4-FFF2-40B4-BE49-F238E27FC236}">
                <a16:creationId xmlns:a16="http://schemas.microsoft.com/office/drawing/2014/main" id="{ABD51F66-8ADC-4B4D-BED2-CB3B0415067B}"/>
              </a:ext>
            </a:extLst>
          </p:cNvPr>
          <p:cNvSpPr/>
          <p:nvPr/>
        </p:nvSpPr>
        <p:spPr>
          <a:xfrm>
            <a:off x="6392562" y="4073563"/>
            <a:ext cx="2435085"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6" name="矩形 25">
            <a:extLst>
              <a:ext uri="{FF2B5EF4-FFF2-40B4-BE49-F238E27FC236}">
                <a16:creationId xmlns:a16="http://schemas.microsoft.com/office/drawing/2014/main" id="{858F7B0D-C97D-8941-968B-00B26507ECEF}"/>
              </a:ext>
            </a:extLst>
          </p:cNvPr>
          <p:cNvSpPr/>
          <p:nvPr/>
        </p:nvSpPr>
        <p:spPr>
          <a:xfrm>
            <a:off x="5221721" y="2942284"/>
            <a:ext cx="423514"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z</a:t>
            </a:r>
            <a:endParaRPr lang="zh-TW" altLang="en-US" sz="4800" dirty="0"/>
          </a:p>
        </p:txBody>
      </p:sp>
      <p:cxnSp>
        <p:nvCxnSpPr>
          <p:cNvPr id="27" name="直線箭頭接點 26">
            <a:extLst>
              <a:ext uri="{FF2B5EF4-FFF2-40B4-BE49-F238E27FC236}">
                <a16:creationId xmlns:a16="http://schemas.microsoft.com/office/drawing/2014/main" id="{FE1E4A0C-054A-5447-9FDA-5221E7BCA80F}"/>
              </a:ext>
            </a:extLst>
          </p:cNvPr>
          <p:cNvCxnSpPr/>
          <p:nvPr/>
        </p:nvCxnSpPr>
        <p:spPr>
          <a:xfrm>
            <a:off x="1710835" y="3420021"/>
            <a:ext cx="356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箭頭接點 27">
            <a:extLst>
              <a:ext uri="{FF2B5EF4-FFF2-40B4-BE49-F238E27FC236}">
                <a16:creationId xmlns:a16="http://schemas.microsoft.com/office/drawing/2014/main" id="{D71A5385-D686-9341-82E9-F739170EE75C}"/>
              </a:ext>
            </a:extLst>
          </p:cNvPr>
          <p:cNvCxnSpPr/>
          <p:nvPr/>
        </p:nvCxnSpPr>
        <p:spPr>
          <a:xfrm>
            <a:off x="4764931" y="3420021"/>
            <a:ext cx="3568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箭頭接點 28">
            <a:extLst>
              <a:ext uri="{FF2B5EF4-FFF2-40B4-BE49-F238E27FC236}">
                <a16:creationId xmlns:a16="http://schemas.microsoft.com/office/drawing/2014/main" id="{9942C94C-E001-DB46-A4D6-14B1EF9AA212}"/>
              </a:ext>
            </a:extLst>
          </p:cNvPr>
          <p:cNvCxnSpPr>
            <a:cxnSpLocks/>
          </p:cNvCxnSpPr>
          <p:nvPr/>
        </p:nvCxnSpPr>
        <p:spPr>
          <a:xfrm flipV="1">
            <a:off x="5645235" y="2493429"/>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箭頭接點 29">
            <a:extLst>
              <a:ext uri="{FF2B5EF4-FFF2-40B4-BE49-F238E27FC236}">
                <a16:creationId xmlns:a16="http://schemas.microsoft.com/office/drawing/2014/main" id="{88721A31-B973-B840-9880-3A83F2869E05}"/>
              </a:ext>
            </a:extLst>
          </p:cNvPr>
          <p:cNvCxnSpPr>
            <a:cxnSpLocks/>
          </p:cNvCxnSpPr>
          <p:nvPr/>
        </p:nvCxnSpPr>
        <p:spPr>
          <a:xfrm>
            <a:off x="5614029" y="3610603"/>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3214BB42-1E98-4F42-B14F-85F028BEC8E6}"/>
              </a:ext>
            </a:extLst>
          </p:cNvPr>
          <p:cNvSpPr txBox="1"/>
          <p:nvPr/>
        </p:nvSpPr>
        <p:spPr>
          <a:xfrm>
            <a:off x="6902218" y="1999197"/>
            <a:ext cx="1415772" cy="584775"/>
          </a:xfrm>
          <a:prstGeom prst="rect">
            <a:avLst/>
          </a:prstGeom>
          <a:noFill/>
        </p:spPr>
        <p:txBody>
          <a:bodyPr wrap="none" rtlCol="0">
            <a:spAutoFit/>
          </a:bodyPr>
          <a:lstStyle/>
          <a:p>
            <a:r>
              <a:rPr kumimoji="1" lang="zh-TW" altLang="en-US" sz="3200" dirty="0"/>
              <a:t>鑑別器</a:t>
            </a:r>
          </a:p>
        </p:txBody>
      </p:sp>
      <p:sp>
        <p:nvSpPr>
          <p:cNvPr id="32" name="文字方塊 31">
            <a:extLst>
              <a:ext uri="{FF2B5EF4-FFF2-40B4-BE49-F238E27FC236}">
                <a16:creationId xmlns:a16="http://schemas.microsoft.com/office/drawing/2014/main" id="{6C570A16-C14A-BC48-A6ED-89110E8E3E5C}"/>
              </a:ext>
            </a:extLst>
          </p:cNvPr>
          <p:cNvSpPr txBox="1"/>
          <p:nvPr/>
        </p:nvSpPr>
        <p:spPr>
          <a:xfrm>
            <a:off x="6902218" y="4443956"/>
            <a:ext cx="1415772" cy="584775"/>
          </a:xfrm>
          <a:prstGeom prst="rect">
            <a:avLst/>
          </a:prstGeom>
          <a:noFill/>
        </p:spPr>
        <p:txBody>
          <a:bodyPr wrap="none" rtlCol="0">
            <a:spAutoFit/>
          </a:bodyPr>
          <a:lstStyle/>
          <a:p>
            <a:r>
              <a:rPr kumimoji="1" lang="zh-TW" altLang="en-US" sz="3200" dirty="0"/>
              <a:t>分類器</a:t>
            </a:r>
          </a:p>
        </p:txBody>
      </p:sp>
      <p:sp>
        <p:nvSpPr>
          <p:cNvPr id="33" name="矩形 32">
            <a:extLst>
              <a:ext uri="{FF2B5EF4-FFF2-40B4-BE49-F238E27FC236}">
                <a16:creationId xmlns:a16="http://schemas.microsoft.com/office/drawing/2014/main" id="{CB20F920-EF50-FC4F-8AD2-DA220C7AA1F5}"/>
              </a:ext>
            </a:extLst>
          </p:cNvPr>
          <p:cNvSpPr/>
          <p:nvPr/>
        </p:nvSpPr>
        <p:spPr>
          <a:xfrm>
            <a:off x="2748062" y="3018874"/>
            <a:ext cx="1415772" cy="584775"/>
          </a:xfrm>
          <a:prstGeom prst="rect">
            <a:avLst/>
          </a:prstGeom>
        </p:spPr>
        <p:txBody>
          <a:bodyPr wrap="none">
            <a:spAutoFit/>
          </a:bodyPr>
          <a:lstStyle/>
          <a:p>
            <a:r>
              <a:rPr kumimoji="1" lang="zh-TW" altLang="en-US" sz="3200" dirty="0"/>
              <a:t>編碼器</a:t>
            </a:r>
          </a:p>
        </p:txBody>
      </p:sp>
      <p:cxnSp>
        <p:nvCxnSpPr>
          <p:cNvPr id="34" name="直線箭頭接點 33">
            <a:extLst>
              <a:ext uri="{FF2B5EF4-FFF2-40B4-BE49-F238E27FC236}">
                <a16:creationId xmlns:a16="http://schemas.microsoft.com/office/drawing/2014/main" id="{E8DE9CFA-EE67-F34C-8E12-7B3D86E1FA37}"/>
              </a:ext>
            </a:extLst>
          </p:cNvPr>
          <p:cNvCxnSpPr>
            <a:cxnSpLocks/>
          </p:cNvCxnSpPr>
          <p:nvPr/>
        </p:nvCxnSpPr>
        <p:spPr>
          <a:xfrm>
            <a:off x="9038804" y="2212227"/>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箭頭接點 34">
            <a:extLst>
              <a:ext uri="{FF2B5EF4-FFF2-40B4-BE49-F238E27FC236}">
                <a16:creationId xmlns:a16="http://schemas.microsoft.com/office/drawing/2014/main" id="{F2DA4C86-EE0B-FA4F-A9A2-6D83F5FD6F90}"/>
              </a:ext>
            </a:extLst>
          </p:cNvPr>
          <p:cNvCxnSpPr>
            <a:cxnSpLocks/>
          </p:cNvCxnSpPr>
          <p:nvPr/>
        </p:nvCxnSpPr>
        <p:spPr>
          <a:xfrm>
            <a:off x="9038804" y="4839603"/>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725A6CB-8CFF-294A-817A-9F760C787084}"/>
              </a:ext>
            </a:extLst>
          </p:cNvPr>
          <p:cNvSpPr/>
          <p:nvPr/>
        </p:nvSpPr>
        <p:spPr>
          <a:xfrm>
            <a:off x="10445993" y="1752975"/>
            <a:ext cx="492443"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d</a:t>
            </a:r>
            <a:endParaRPr lang="zh-TW" altLang="en-US" sz="4800" dirty="0"/>
          </a:p>
        </p:txBody>
      </p:sp>
      <p:sp>
        <p:nvSpPr>
          <p:cNvPr id="37" name="矩形 36">
            <a:extLst>
              <a:ext uri="{FF2B5EF4-FFF2-40B4-BE49-F238E27FC236}">
                <a16:creationId xmlns:a16="http://schemas.microsoft.com/office/drawing/2014/main" id="{596A67D5-3C62-9F4A-903D-B664E113636D}"/>
              </a:ext>
            </a:extLst>
          </p:cNvPr>
          <p:cNvSpPr/>
          <p:nvPr/>
        </p:nvSpPr>
        <p:spPr>
          <a:xfrm>
            <a:off x="10413968" y="4337484"/>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sp>
        <p:nvSpPr>
          <p:cNvPr id="38" name="矩形 37">
            <a:extLst>
              <a:ext uri="{FF2B5EF4-FFF2-40B4-BE49-F238E27FC236}">
                <a16:creationId xmlns:a16="http://schemas.microsoft.com/office/drawing/2014/main" id="{9D53B39F-8F52-B34B-B869-A3F40FBE9EAB}"/>
              </a:ext>
            </a:extLst>
          </p:cNvPr>
          <p:cNvSpPr/>
          <p:nvPr/>
        </p:nvSpPr>
        <p:spPr>
          <a:xfrm>
            <a:off x="3012996" y="6369969"/>
            <a:ext cx="5149167" cy="369332"/>
          </a:xfrm>
          <a:prstGeom prst="rect">
            <a:avLst/>
          </a:prstGeom>
        </p:spPr>
        <p:txBody>
          <a:bodyPr wrap="none">
            <a:spAutoFit/>
          </a:bodyPr>
          <a:lstStyle/>
          <a:p>
            <a:r>
              <a:rPr lang="en-US" altLang="zh-TW" dirty="0">
                <a:latin typeface="CMMI12"/>
              </a:rPr>
              <a:t>x</a:t>
            </a:r>
            <a:r>
              <a:rPr lang="zh-TW" altLang="en-US" dirty="0">
                <a:latin typeface="bsmiu70"/>
              </a:rPr>
              <a:t>為</a:t>
            </a:r>
            <a:r>
              <a:rPr lang="zh-TW" altLang="en-US" dirty="0">
                <a:latin typeface="bsmiu8c"/>
              </a:rPr>
              <a:t>資</a:t>
            </a:r>
            <a:r>
              <a:rPr lang="zh-TW" altLang="en-US" dirty="0">
                <a:latin typeface="bsmiu65"/>
              </a:rPr>
              <a:t>料</a:t>
            </a:r>
            <a:r>
              <a:rPr lang="zh-TW" altLang="en-US" dirty="0">
                <a:latin typeface="bsmiuff"/>
              </a:rPr>
              <a:t>，</a:t>
            </a:r>
            <a:r>
              <a:rPr lang="en-US" altLang="zh-TW" dirty="0">
                <a:latin typeface="CMMI12"/>
              </a:rPr>
              <a:t>y</a:t>
            </a:r>
            <a:r>
              <a:rPr lang="zh-TW" altLang="en-US" dirty="0">
                <a:latin typeface="bsmiu70"/>
              </a:rPr>
              <a:t>為</a:t>
            </a:r>
            <a:r>
              <a:rPr lang="zh-TW" altLang="en-US" dirty="0">
                <a:latin typeface="bsmiu52"/>
              </a:rPr>
              <a:t>分</a:t>
            </a:r>
            <a:r>
              <a:rPr lang="zh-TW" altLang="en-US" dirty="0">
                <a:latin typeface="bsmiu98"/>
              </a:rPr>
              <a:t>類</a:t>
            </a:r>
            <a:r>
              <a:rPr lang="zh-TW" altLang="en-US" dirty="0">
                <a:latin typeface="bsmiu56"/>
              </a:rPr>
              <a:t>器</a:t>
            </a:r>
            <a:r>
              <a:rPr lang="zh-TW" altLang="en-US" dirty="0">
                <a:latin typeface="bsmiu76"/>
              </a:rPr>
              <a:t>的</a:t>
            </a:r>
            <a:r>
              <a:rPr lang="zh-TW" altLang="en-US" dirty="0">
                <a:latin typeface="bsmiu8f"/>
              </a:rPr>
              <a:t>輸</a:t>
            </a:r>
            <a:r>
              <a:rPr lang="zh-TW" altLang="en-US" dirty="0">
                <a:latin typeface="bsmiu51"/>
              </a:rPr>
              <a:t>出</a:t>
            </a:r>
            <a:r>
              <a:rPr lang="zh-TW" altLang="en-US" dirty="0">
                <a:latin typeface="bsmiuff"/>
              </a:rPr>
              <a:t>，</a:t>
            </a:r>
            <a:r>
              <a:rPr lang="en-US" altLang="zh-TW" dirty="0">
                <a:latin typeface="CMMI12"/>
              </a:rPr>
              <a:t>z</a:t>
            </a:r>
            <a:r>
              <a:rPr lang="zh-TW" altLang="en-US" dirty="0">
                <a:latin typeface="bsmiu70"/>
              </a:rPr>
              <a:t>為</a:t>
            </a:r>
            <a:r>
              <a:rPr lang="zh-TW" altLang="en-US" dirty="0">
                <a:latin typeface="bsmiu5b"/>
              </a:rPr>
              <a:t>學</a:t>
            </a:r>
            <a:r>
              <a:rPr lang="zh-TW" altLang="en-US" dirty="0">
                <a:latin typeface="bsmiu7f"/>
              </a:rPr>
              <a:t>習</a:t>
            </a:r>
            <a:r>
              <a:rPr lang="zh-TW" altLang="en-US" dirty="0">
                <a:latin typeface="bsmiu4e"/>
              </a:rPr>
              <a:t>之</a:t>
            </a:r>
            <a:r>
              <a:rPr lang="zh-TW" altLang="en-US" dirty="0">
                <a:latin typeface="bsmiu6f"/>
              </a:rPr>
              <a:t>潛</a:t>
            </a:r>
            <a:r>
              <a:rPr lang="zh-TW" altLang="en-US" dirty="0">
                <a:latin typeface="bsmiu57"/>
              </a:rPr>
              <a:t>在</a:t>
            </a:r>
            <a:r>
              <a:rPr lang="zh-TW" altLang="en-US" dirty="0">
                <a:latin typeface="bsmiu88"/>
              </a:rPr>
              <a:t>特</a:t>
            </a:r>
            <a:r>
              <a:rPr lang="zh-TW" altLang="en-US" dirty="0">
                <a:latin typeface="bsmiu5f"/>
              </a:rPr>
              <a:t>徵 </a:t>
            </a:r>
            <a:endParaRPr lang="zh-TW" altLang="en-US" dirty="0"/>
          </a:p>
        </p:txBody>
      </p:sp>
      <p:sp>
        <p:nvSpPr>
          <p:cNvPr id="2" name="投影片編號版面配置區 1">
            <a:extLst>
              <a:ext uri="{FF2B5EF4-FFF2-40B4-BE49-F238E27FC236}">
                <a16:creationId xmlns:a16="http://schemas.microsoft.com/office/drawing/2014/main" id="{4751CC95-C7F3-6D41-A443-0E08468B99E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8557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76DBB536-7FC8-134B-A17F-9B7CB87606E2}"/>
              </a:ext>
            </a:extLst>
          </p:cNvPr>
          <p:cNvSpPr>
            <a:spLocks noGrp="1"/>
          </p:cNvSpPr>
          <p:nvPr>
            <p:ph type="title"/>
          </p:nvPr>
        </p:nvSpPr>
        <p:spPr>
          <a:xfrm>
            <a:off x="2259937" y="3173991"/>
            <a:ext cx="10515600" cy="1325563"/>
          </a:xfrm>
        </p:spPr>
        <p:txBody>
          <a:bodyPr/>
          <a:lstStyle/>
          <a:p>
            <a:r>
              <a:rPr kumimoji="1" lang="zh-TW" altLang="en-US" dirty="0"/>
              <a:t>如果只有非平行語料，又想實現多目轉換</a:t>
            </a:r>
          </a:p>
        </p:txBody>
      </p:sp>
      <p:sp>
        <p:nvSpPr>
          <p:cNvPr id="2" name="投影片編號版面配置區 1">
            <a:extLst>
              <a:ext uri="{FF2B5EF4-FFF2-40B4-BE49-F238E27FC236}">
                <a16:creationId xmlns:a16="http://schemas.microsoft.com/office/drawing/2014/main" id="{43405266-75DB-3244-B8D3-351AA414CE7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5067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FB49D30-F75A-F14E-97D9-77A9C427B630}"/>
              </a:ext>
            </a:extLst>
          </p:cNvPr>
          <p:cNvSpPr/>
          <p:nvPr/>
        </p:nvSpPr>
        <p:spPr>
          <a:xfrm>
            <a:off x="425845" y="2003238"/>
            <a:ext cx="2435085"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 name="矩形 4">
            <a:extLst>
              <a:ext uri="{FF2B5EF4-FFF2-40B4-BE49-F238E27FC236}">
                <a16:creationId xmlns:a16="http://schemas.microsoft.com/office/drawing/2014/main" id="{29C770C7-7C5E-2042-A7A8-22172EED3CAC}"/>
              </a:ext>
            </a:extLst>
          </p:cNvPr>
          <p:cNvSpPr/>
          <p:nvPr/>
        </p:nvSpPr>
        <p:spPr>
          <a:xfrm>
            <a:off x="3901000" y="869868"/>
            <a:ext cx="2223478" cy="129295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6" name="矩形 5">
            <a:extLst>
              <a:ext uri="{FF2B5EF4-FFF2-40B4-BE49-F238E27FC236}">
                <a16:creationId xmlns:a16="http://schemas.microsoft.com/office/drawing/2014/main" id="{4B003F61-799D-824A-8FC2-86E00D0CDBE7}"/>
              </a:ext>
            </a:extLst>
          </p:cNvPr>
          <p:cNvSpPr/>
          <p:nvPr/>
        </p:nvSpPr>
        <p:spPr>
          <a:xfrm>
            <a:off x="3901000" y="4229175"/>
            <a:ext cx="2223478" cy="13255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cxnSp>
        <p:nvCxnSpPr>
          <p:cNvPr id="7" name="直線箭頭接點 6">
            <a:extLst>
              <a:ext uri="{FF2B5EF4-FFF2-40B4-BE49-F238E27FC236}">
                <a16:creationId xmlns:a16="http://schemas.microsoft.com/office/drawing/2014/main" id="{2E509561-D993-8746-8A03-ADD0A7BE40D7}"/>
              </a:ext>
            </a:extLst>
          </p:cNvPr>
          <p:cNvCxnSpPr>
            <a:cxnSpLocks/>
          </p:cNvCxnSpPr>
          <p:nvPr/>
        </p:nvCxnSpPr>
        <p:spPr>
          <a:xfrm flipV="1">
            <a:off x="3121873" y="1835023"/>
            <a:ext cx="548230" cy="6217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箭頭接點 7">
            <a:extLst>
              <a:ext uri="{FF2B5EF4-FFF2-40B4-BE49-F238E27FC236}">
                <a16:creationId xmlns:a16="http://schemas.microsoft.com/office/drawing/2014/main" id="{C3E40E38-240C-FB4F-BECC-5CB23C8B543D}"/>
              </a:ext>
            </a:extLst>
          </p:cNvPr>
          <p:cNvCxnSpPr>
            <a:cxnSpLocks/>
          </p:cNvCxnSpPr>
          <p:nvPr/>
        </p:nvCxnSpPr>
        <p:spPr>
          <a:xfrm>
            <a:off x="3121873" y="2456815"/>
            <a:ext cx="579436" cy="7268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DB984D32-9EFA-9C45-894B-5200C3E92E83}"/>
              </a:ext>
            </a:extLst>
          </p:cNvPr>
          <p:cNvSpPr txBox="1"/>
          <p:nvPr/>
        </p:nvSpPr>
        <p:spPr>
          <a:xfrm>
            <a:off x="4291050" y="1223957"/>
            <a:ext cx="1415772" cy="584775"/>
          </a:xfrm>
          <a:prstGeom prst="rect">
            <a:avLst/>
          </a:prstGeom>
          <a:noFill/>
        </p:spPr>
        <p:txBody>
          <a:bodyPr wrap="none" rtlCol="0">
            <a:spAutoFit/>
          </a:bodyPr>
          <a:lstStyle/>
          <a:p>
            <a:r>
              <a:rPr kumimoji="1" lang="zh-TW" altLang="en-US" sz="3200" dirty="0"/>
              <a:t>解碼器</a:t>
            </a:r>
          </a:p>
        </p:txBody>
      </p:sp>
      <p:sp>
        <p:nvSpPr>
          <p:cNvPr id="10" name="文字方塊 9">
            <a:extLst>
              <a:ext uri="{FF2B5EF4-FFF2-40B4-BE49-F238E27FC236}">
                <a16:creationId xmlns:a16="http://schemas.microsoft.com/office/drawing/2014/main" id="{7574FE34-6781-2744-B599-091C3C279367}"/>
              </a:ext>
            </a:extLst>
          </p:cNvPr>
          <p:cNvSpPr txBox="1"/>
          <p:nvPr/>
        </p:nvSpPr>
        <p:spPr>
          <a:xfrm>
            <a:off x="4304853" y="4599568"/>
            <a:ext cx="1415772" cy="584775"/>
          </a:xfrm>
          <a:prstGeom prst="rect">
            <a:avLst/>
          </a:prstGeom>
          <a:noFill/>
        </p:spPr>
        <p:txBody>
          <a:bodyPr wrap="none" rtlCol="0">
            <a:spAutoFit/>
          </a:bodyPr>
          <a:lstStyle/>
          <a:p>
            <a:r>
              <a:rPr kumimoji="1" lang="zh-TW" altLang="en-US" sz="3200" dirty="0"/>
              <a:t>分類器</a:t>
            </a:r>
          </a:p>
        </p:txBody>
      </p:sp>
      <p:sp>
        <p:nvSpPr>
          <p:cNvPr id="11" name="矩形 10">
            <a:extLst>
              <a:ext uri="{FF2B5EF4-FFF2-40B4-BE49-F238E27FC236}">
                <a16:creationId xmlns:a16="http://schemas.microsoft.com/office/drawing/2014/main" id="{8A39E08F-ED6D-E847-B1D8-E3664382C38B}"/>
              </a:ext>
            </a:extLst>
          </p:cNvPr>
          <p:cNvSpPr/>
          <p:nvPr/>
        </p:nvSpPr>
        <p:spPr>
          <a:xfrm>
            <a:off x="935501" y="2373631"/>
            <a:ext cx="1415772" cy="584775"/>
          </a:xfrm>
          <a:prstGeom prst="rect">
            <a:avLst/>
          </a:prstGeom>
        </p:spPr>
        <p:txBody>
          <a:bodyPr wrap="none">
            <a:spAutoFit/>
          </a:bodyPr>
          <a:lstStyle/>
          <a:p>
            <a:r>
              <a:rPr kumimoji="1" lang="zh-TW" altLang="en-US" sz="3200" dirty="0"/>
              <a:t>編碼器</a:t>
            </a:r>
          </a:p>
        </p:txBody>
      </p:sp>
      <p:cxnSp>
        <p:nvCxnSpPr>
          <p:cNvPr id="12" name="直線箭頭接點 11">
            <a:extLst>
              <a:ext uri="{FF2B5EF4-FFF2-40B4-BE49-F238E27FC236}">
                <a16:creationId xmlns:a16="http://schemas.microsoft.com/office/drawing/2014/main" id="{79132664-329B-324E-B3BF-44B405F203AD}"/>
              </a:ext>
            </a:extLst>
          </p:cNvPr>
          <p:cNvCxnSpPr>
            <a:cxnSpLocks/>
          </p:cNvCxnSpPr>
          <p:nvPr/>
        </p:nvCxnSpPr>
        <p:spPr>
          <a:xfrm>
            <a:off x="6151786" y="4916338"/>
            <a:ext cx="10113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7C497FA-C491-644C-832E-F5F5D51C6507}"/>
              </a:ext>
            </a:extLst>
          </p:cNvPr>
          <p:cNvSpPr/>
          <p:nvPr/>
        </p:nvSpPr>
        <p:spPr>
          <a:xfrm>
            <a:off x="7234895" y="4439658"/>
            <a:ext cx="457176" cy="830997"/>
          </a:xfrm>
          <a:prstGeom prst="rect">
            <a:avLst/>
          </a:prstGeom>
        </p:spPr>
        <p:txBody>
          <a:bodyPr wrap="none">
            <a:spAutoFit/>
          </a:bodyPr>
          <a:lstStyle/>
          <a:p>
            <a:r>
              <a:rPr kumimoji="1" lang="en-US" altLang="zh-TW" sz="4800" i="1" dirty="0">
                <a:latin typeface="Times New Roman" panose="02020603050405020304" pitchFamily="18" charset="0"/>
                <a:cs typeface="Times New Roman" panose="02020603050405020304" pitchFamily="18" charset="0"/>
              </a:rPr>
              <a:t>y</a:t>
            </a:r>
            <a:endParaRPr lang="zh-TW" altLang="en-US" sz="4800" dirty="0"/>
          </a:p>
        </p:txBody>
      </p:sp>
      <p:cxnSp>
        <p:nvCxnSpPr>
          <p:cNvPr id="14" name="直線箭頭接點 13">
            <a:extLst>
              <a:ext uri="{FF2B5EF4-FFF2-40B4-BE49-F238E27FC236}">
                <a16:creationId xmlns:a16="http://schemas.microsoft.com/office/drawing/2014/main" id="{665DE8EB-F65D-A747-BF69-42E03BF38024}"/>
              </a:ext>
            </a:extLst>
          </p:cNvPr>
          <p:cNvCxnSpPr>
            <a:cxnSpLocks/>
          </p:cNvCxnSpPr>
          <p:nvPr/>
        </p:nvCxnSpPr>
        <p:spPr>
          <a:xfrm>
            <a:off x="3090667" y="2456815"/>
            <a:ext cx="543008" cy="24351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248AB4E-A8B6-F842-9767-AFF3DF46149F}"/>
              </a:ext>
            </a:extLst>
          </p:cNvPr>
          <p:cNvSpPr/>
          <p:nvPr/>
        </p:nvSpPr>
        <p:spPr>
          <a:xfrm>
            <a:off x="3910372" y="2533217"/>
            <a:ext cx="2245311" cy="132556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16" name="文字方塊 15">
            <a:extLst>
              <a:ext uri="{FF2B5EF4-FFF2-40B4-BE49-F238E27FC236}">
                <a16:creationId xmlns:a16="http://schemas.microsoft.com/office/drawing/2014/main" id="{B3A8ADA7-92D3-154A-9033-BAEFE009F880}"/>
              </a:ext>
            </a:extLst>
          </p:cNvPr>
          <p:cNvSpPr txBox="1"/>
          <p:nvPr/>
        </p:nvSpPr>
        <p:spPr>
          <a:xfrm>
            <a:off x="4291050" y="2891308"/>
            <a:ext cx="1415772" cy="584775"/>
          </a:xfrm>
          <a:prstGeom prst="rect">
            <a:avLst/>
          </a:prstGeom>
          <a:noFill/>
        </p:spPr>
        <p:txBody>
          <a:bodyPr wrap="none" rtlCol="0">
            <a:spAutoFit/>
          </a:bodyPr>
          <a:lstStyle/>
          <a:p>
            <a:r>
              <a:rPr kumimoji="1" lang="zh-TW" altLang="en-US" sz="3200" dirty="0"/>
              <a:t>生成器</a:t>
            </a:r>
          </a:p>
        </p:txBody>
      </p:sp>
      <p:cxnSp>
        <p:nvCxnSpPr>
          <p:cNvPr id="17" name="直線接點 16">
            <a:extLst>
              <a:ext uri="{FF2B5EF4-FFF2-40B4-BE49-F238E27FC236}">
                <a16:creationId xmlns:a16="http://schemas.microsoft.com/office/drawing/2014/main" id="{0C4F5382-1EA6-AF47-A897-55705C34FEE4}"/>
              </a:ext>
            </a:extLst>
          </p:cNvPr>
          <p:cNvCxnSpPr>
            <a:cxnSpLocks/>
          </p:cNvCxnSpPr>
          <p:nvPr/>
        </p:nvCxnSpPr>
        <p:spPr>
          <a:xfrm>
            <a:off x="6151786" y="1514773"/>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2B834B3-0F04-1140-AE90-8A72229E8C3D}"/>
              </a:ext>
            </a:extLst>
          </p:cNvPr>
          <p:cNvCxnSpPr>
            <a:cxnSpLocks/>
          </p:cNvCxnSpPr>
          <p:nvPr/>
        </p:nvCxnSpPr>
        <p:spPr>
          <a:xfrm>
            <a:off x="6155683" y="3183695"/>
            <a:ext cx="9011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箭頭接點 18">
            <a:extLst>
              <a:ext uri="{FF2B5EF4-FFF2-40B4-BE49-F238E27FC236}">
                <a16:creationId xmlns:a16="http://schemas.microsoft.com/office/drawing/2014/main" id="{CDD75DEB-0F70-6242-AAF5-3C67625CC1B8}"/>
              </a:ext>
            </a:extLst>
          </p:cNvPr>
          <p:cNvCxnSpPr/>
          <p:nvPr/>
        </p:nvCxnSpPr>
        <p:spPr>
          <a:xfrm>
            <a:off x="7052920" y="1510028"/>
            <a:ext cx="0" cy="5974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E2BB6297-D64C-1B43-8058-C88EB23EDDF2}"/>
              </a:ext>
            </a:extLst>
          </p:cNvPr>
          <p:cNvCxnSpPr>
            <a:cxnSpLocks/>
          </p:cNvCxnSpPr>
          <p:nvPr/>
        </p:nvCxnSpPr>
        <p:spPr>
          <a:xfrm flipV="1">
            <a:off x="7052920" y="2617179"/>
            <a:ext cx="0" cy="5665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0A987C07-62F1-C349-B0CE-203FA2D0108D}"/>
                  </a:ext>
                </a:extLst>
              </p:cNvPr>
              <p:cNvSpPr txBox="1"/>
              <p:nvPr/>
            </p:nvSpPr>
            <p:spPr>
              <a:xfrm>
                <a:off x="6799816" y="1966211"/>
                <a:ext cx="304021"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TW" altLang="en-US" sz="4800" i="1" smtClean="0">
                          <a:latin typeface="Cambria Math" panose="02040503050406030204" pitchFamily="18" charset="0"/>
                        </a:rPr>
                        <m:t>⨁</m:t>
                      </m:r>
                    </m:oMath>
                  </m:oMathPara>
                </a14:m>
                <a:endParaRPr kumimoji="1" lang="zh-TW" altLang="en-US" sz="2800" dirty="0"/>
              </a:p>
            </p:txBody>
          </p:sp>
        </mc:Choice>
        <mc:Fallback xmlns="">
          <p:sp>
            <p:nvSpPr>
              <p:cNvPr id="21" name="文字方塊 20">
                <a:extLst>
                  <a:ext uri="{FF2B5EF4-FFF2-40B4-BE49-F238E27FC236}">
                    <a16:creationId xmlns:a16="http://schemas.microsoft.com/office/drawing/2014/main" id="{0A987C07-62F1-C349-B0CE-203FA2D0108D}"/>
                  </a:ext>
                </a:extLst>
              </p:cNvPr>
              <p:cNvSpPr txBox="1">
                <a:spLocks noRot="1" noChangeAspect="1" noMove="1" noResize="1" noEditPoints="1" noAdjustHandles="1" noChangeArrowheads="1" noChangeShapeType="1" noTextEdit="1"/>
              </p:cNvSpPr>
              <p:nvPr/>
            </p:nvSpPr>
            <p:spPr>
              <a:xfrm>
                <a:off x="6799816" y="1966211"/>
                <a:ext cx="304021" cy="738664"/>
              </a:xfrm>
              <a:prstGeom prst="rect">
                <a:avLst/>
              </a:prstGeom>
              <a:blipFill>
                <a:blip r:embed="rId3"/>
                <a:stretch>
                  <a:fillRect l="-76000" r="-144000" b="-20339"/>
                </a:stretch>
              </a:blipFill>
            </p:spPr>
            <p:txBody>
              <a:bodyPr/>
              <a:lstStyle/>
              <a:p>
                <a:r>
                  <a:rPr lang="zh-TW" altLang="en-US">
                    <a:noFill/>
                  </a:rPr>
                  <a:t> </a:t>
                </a:r>
              </a:p>
            </p:txBody>
          </p:sp>
        </mc:Fallback>
      </mc:AlternateContent>
      <p:cxnSp>
        <p:nvCxnSpPr>
          <p:cNvPr id="22" name="直線箭頭接點 21">
            <a:extLst>
              <a:ext uri="{FF2B5EF4-FFF2-40B4-BE49-F238E27FC236}">
                <a16:creationId xmlns:a16="http://schemas.microsoft.com/office/drawing/2014/main" id="{B490707A-D8AC-2D46-A38B-38B4469A1303}"/>
              </a:ext>
            </a:extLst>
          </p:cNvPr>
          <p:cNvCxnSpPr>
            <a:cxnSpLocks/>
          </p:cNvCxnSpPr>
          <p:nvPr/>
        </p:nvCxnSpPr>
        <p:spPr>
          <a:xfrm>
            <a:off x="7330012" y="2356592"/>
            <a:ext cx="59239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矩形 22">
            <a:extLst>
              <a:ext uri="{FF2B5EF4-FFF2-40B4-BE49-F238E27FC236}">
                <a16:creationId xmlns:a16="http://schemas.microsoft.com/office/drawing/2014/main" id="{40B978B9-B19E-C549-8222-C39C11943449}"/>
              </a:ext>
            </a:extLst>
          </p:cNvPr>
          <p:cNvSpPr/>
          <p:nvPr/>
        </p:nvSpPr>
        <p:spPr>
          <a:xfrm>
            <a:off x="7981364" y="1835023"/>
            <a:ext cx="2220980" cy="120138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solidFill>
                <a:srgbClr val="FF0000"/>
              </a:solidFill>
            </a:endParaRPr>
          </a:p>
        </p:txBody>
      </p:sp>
      <p:sp>
        <p:nvSpPr>
          <p:cNvPr id="24" name="文字方塊 23">
            <a:extLst>
              <a:ext uri="{FF2B5EF4-FFF2-40B4-BE49-F238E27FC236}">
                <a16:creationId xmlns:a16="http://schemas.microsoft.com/office/drawing/2014/main" id="{0B72352A-90C9-8443-AE54-6B9AEBE535CF}"/>
              </a:ext>
            </a:extLst>
          </p:cNvPr>
          <p:cNvSpPr txBox="1"/>
          <p:nvPr/>
        </p:nvSpPr>
        <p:spPr>
          <a:xfrm>
            <a:off x="8383968" y="2120100"/>
            <a:ext cx="1415772" cy="584775"/>
          </a:xfrm>
          <a:prstGeom prst="rect">
            <a:avLst/>
          </a:prstGeom>
          <a:noFill/>
        </p:spPr>
        <p:txBody>
          <a:bodyPr wrap="none" rtlCol="0">
            <a:spAutoFit/>
          </a:bodyPr>
          <a:lstStyle/>
          <a:p>
            <a:r>
              <a:rPr kumimoji="1" lang="zh-TW" altLang="en-US" sz="3200" dirty="0"/>
              <a:t>鑑別器</a:t>
            </a:r>
          </a:p>
        </p:txBody>
      </p:sp>
      <p:cxnSp>
        <p:nvCxnSpPr>
          <p:cNvPr id="25" name="直線箭頭接點 24">
            <a:extLst>
              <a:ext uri="{FF2B5EF4-FFF2-40B4-BE49-F238E27FC236}">
                <a16:creationId xmlns:a16="http://schemas.microsoft.com/office/drawing/2014/main" id="{C3A845BB-86A1-9C49-A7FD-1EE4854EDB07}"/>
              </a:ext>
            </a:extLst>
          </p:cNvPr>
          <p:cNvCxnSpPr>
            <a:cxnSpLocks/>
          </p:cNvCxnSpPr>
          <p:nvPr/>
        </p:nvCxnSpPr>
        <p:spPr>
          <a:xfrm flipV="1">
            <a:off x="10272911" y="1966211"/>
            <a:ext cx="622172" cy="39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箭頭接點 25">
            <a:extLst>
              <a:ext uri="{FF2B5EF4-FFF2-40B4-BE49-F238E27FC236}">
                <a16:creationId xmlns:a16="http://schemas.microsoft.com/office/drawing/2014/main" id="{5CF9CA17-B962-0F47-94C3-F52C74409819}"/>
              </a:ext>
            </a:extLst>
          </p:cNvPr>
          <p:cNvCxnSpPr>
            <a:cxnSpLocks/>
          </p:cNvCxnSpPr>
          <p:nvPr/>
        </p:nvCxnSpPr>
        <p:spPr>
          <a:xfrm>
            <a:off x="10272911" y="2373631"/>
            <a:ext cx="551605" cy="428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22332B60-5845-3E49-ACB3-8B1595E84DEB}"/>
              </a:ext>
            </a:extLst>
          </p:cNvPr>
          <p:cNvSpPr txBox="1"/>
          <p:nvPr/>
        </p:nvSpPr>
        <p:spPr>
          <a:xfrm>
            <a:off x="10895083" y="1658435"/>
            <a:ext cx="1264898" cy="461665"/>
          </a:xfrm>
          <a:prstGeom prst="rect">
            <a:avLst/>
          </a:prstGeom>
          <a:noFill/>
        </p:spPr>
        <p:txBody>
          <a:bodyPr wrap="none" rtlCol="0">
            <a:spAutoFit/>
          </a:bodyPr>
          <a:lstStyle/>
          <a:p>
            <a:r>
              <a:rPr kumimoji="1" lang="en-US" altLang="zh-TW" sz="2400" i="1" dirty="0">
                <a:latin typeface="Times New Roman" panose="02020603050405020304" pitchFamily="18" charset="0"/>
                <a:cs typeface="Times New Roman" panose="02020603050405020304" pitchFamily="18" charset="0"/>
              </a:rPr>
              <a:t>real/fake</a:t>
            </a:r>
            <a:endParaRPr kumimoji="1" lang="zh-TW" altLang="en-US" sz="2400" i="1"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24751D93-89C8-1B4F-965D-9C3A490CBF42}"/>
              </a:ext>
            </a:extLst>
          </p:cNvPr>
          <p:cNvSpPr/>
          <p:nvPr/>
        </p:nvSpPr>
        <p:spPr>
          <a:xfrm>
            <a:off x="10916199" y="2576215"/>
            <a:ext cx="343364" cy="523220"/>
          </a:xfrm>
          <a:prstGeom prst="rect">
            <a:avLst/>
          </a:prstGeom>
        </p:spPr>
        <p:txBody>
          <a:bodyPr wrap="none">
            <a:spAutoFit/>
          </a:bodyPr>
          <a:lstStyle/>
          <a:p>
            <a:r>
              <a:rPr kumimoji="1" lang="en-US" altLang="zh-TW" sz="2800" i="1" dirty="0">
                <a:latin typeface="Times New Roman" panose="02020603050405020304" pitchFamily="18" charset="0"/>
                <a:cs typeface="Times New Roman" panose="02020603050405020304" pitchFamily="18" charset="0"/>
              </a:rPr>
              <a:t>y</a:t>
            </a:r>
            <a:endParaRPr lang="zh-TW" altLang="en-US" dirty="0"/>
          </a:p>
        </p:txBody>
      </p:sp>
      <p:sp>
        <p:nvSpPr>
          <p:cNvPr id="29" name="矩形 28">
            <a:extLst>
              <a:ext uri="{FF2B5EF4-FFF2-40B4-BE49-F238E27FC236}">
                <a16:creationId xmlns:a16="http://schemas.microsoft.com/office/drawing/2014/main" id="{65729C30-813A-364A-B95A-0844F12BC0F3}"/>
              </a:ext>
            </a:extLst>
          </p:cNvPr>
          <p:cNvSpPr/>
          <p:nvPr/>
        </p:nvSpPr>
        <p:spPr>
          <a:xfrm>
            <a:off x="1367483" y="6063642"/>
            <a:ext cx="9457033" cy="369332"/>
          </a:xfrm>
          <a:prstGeom prst="rect">
            <a:avLst/>
          </a:prstGeom>
        </p:spPr>
        <p:txBody>
          <a:bodyPr wrap="square">
            <a:spAutoFit/>
          </a:bodyPr>
          <a:lstStyle/>
          <a:p>
            <a:r>
              <a:rPr lang="zh-TW" altLang="en-US" dirty="0">
                <a:latin typeface="bsmiu51"/>
              </a:rPr>
              <a:t>其</a:t>
            </a:r>
            <a:r>
              <a:rPr lang="zh-TW" altLang="en-US" dirty="0">
                <a:latin typeface="bsmiu4e"/>
              </a:rPr>
              <a:t>中</a:t>
            </a:r>
            <a:r>
              <a:rPr lang="en-US" altLang="zh-TW" dirty="0">
                <a:latin typeface="CMMI12"/>
              </a:rPr>
              <a:t>y</a:t>
            </a:r>
            <a:r>
              <a:rPr lang="zh-TW" altLang="en-US" dirty="0">
                <a:latin typeface="bsmiu70"/>
              </a:rPr>
              <a:t>為</a:t>
            </a:r>
            <a:r>
              <a:rPr lang="zh-TW" altLang="en-US" dirty="0">
                <a:latin typeface="bsmiu8a"/>
              </a:rPr>
              <a:t>語</a:t>
            </a:r>
            <a:r>
              <a:rPr lang="zh-TW" altLang="en-US" dirty="0">
                <a:latin typeface="bsmiu80"/>
              </a:rPr>
              <a:t>者</a:t>
            </a:r>
            <a:r>
              <a:rPr lang="zh-TW" altLang="en-US" dirty="0">
                <a:latin typeface="bsmiu7d"/>
              </a:rPr>
              <a:t>編</a:t>
            </a:r>
            <a:r>
              <a:rPr lang="zh-TW" altLang="en-US" dirty="0">
                <a:latin typeface="bsmiu86"/>
              </a:rPr>
              <a:t>號</a:t>
            </a:r>
            <a:r>
              <a:rPr lang="zh-TW" altLang="en-US" dirty="0">
                <a:latin typeface="bsmiuff"/>
              </a:rPr>
              <a:t>，</a:t>
            </a:r>
            <a:r>
              <a:rPr lang="zh-TW" altLang="en-US" dirty="0">
                <a:latin typeface="CMSY10"/>
              </a:rPr>
              <a:t>⊕</a:t>
            </a:r>
            <a:r>
              <a:rPr lang="zh-TW" altLang="en-US" dirty="0">
                <a:latin typeface="bsmiu70"/>
              </a:rPr>
              <a:t>為</a:t>
            </a:r>
            <a:r>
              <a:rPr lang="zh-TW" altLang="en-US" dirty="0">
                <a:latin typeface="bsmiu50"/>
              </a:rPr>
              <a:t>個</a:t>
            </a:r>
            <a:r>
              <a:rPr lang="zh-TW" altLang="en-US" dirty="0">
                <a:latin typeface="bsmiu52"/>
              </a:rPr>
              <a:t>別</a:t>
            </a:r>
            <a:r>
              <a:rPr lang="zh-TW" altLang="en-US" dirty="0">
                <a:latin typeface="bsmiu51"/>
              </a:rPr>
              <a:t>元</a:t>
            </a:r>
            <a:r>
              <a:rPr lang="zh-TW" altLang="en-US" dirty="0">
                <a:latin typeface="bsmiu7d"/>
              </a:rPr>
              <a:t>素</a:t>
            </a:r>
            <a:r>
              <a:rPr lang="zh-TW" altLang="en-US" dirty="0">
                <a:latin typeface="bsmiu76"/>
              </a:rPr>
              <a:t>相</a:t>
            </a:r>
            <a:r>
              <a:rPr lang="zh-TW" altLang="en-US" dirty="0">
                <a:latin typeface="bsmiu52"/>
              </a:rPr>
              <a:t>加</a:t>
            </a:r>
            <a:r>
              <a:rPr lang="en-US" altLang="zh-TW" dirty="0">
                <a:latin typeface="NimbusRomNo9L"/>
              </a:rPr>
              <a:t>(Elementwise Addition)</a:t>
            </a:r>
            <a:r>
              <a:rPr lang="zh-TW" altLang="en-US" dirty="0">
                <a:latin typeface="bsmiu30"/>
              </a:rPr>
              <a:t>。 </a:t>
            </a:r>
            <a:endParaRPr lang="en-US" altLang="zh-TW" dirty="0"/>
          </a:p>
        </p:txBody>
      </p:sp>
      <p:sp>
        <p:nvSpPr>
          <p:cNvPr id="2" name="投影片編號版面配置區 1">
            <a:extLst>
              <a:ext uri="{FF2B5EF4-FFF2-40B4-BE49-F238E27FC236}">
                <a16:creationId xmlns:a16="http://schemas.microsoft.com/office/drawing/2014/main" id="{B7BD851C-67E1-D143-95BE-0FBAD8513FB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107543171"/>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絲縷</Template>
  <TotalTime>517</TotalTime>
  <Words>2058</Words>
  <Application>Microsoft Macintosh PowerPoint</Application>
  <PresentationFormat>寬螢幕</PresentationFormat>
  <Paragraphs>237</Paragraphs>
  <Slides>22</Slides>
  <Notes>12</Notes>
  <HiddenSlides>0</HiddenSlides>
  <MMClips>0</MMClips>
  <ScaleCrop>false</ScaleCrop>
  <HeadingPairs>
    <vt:vector size="6" baseType="variant">
      <vt:variant>
        <vt:lpstr>使用字型</vt:lpstr>
      </vt:variant>
      <vt:variant>
        <vt:i4>48</vt:i4>
      </vt:variant>
      <vt:variant>
        <vt:lpstr>佈景主題</vt:lpstr>
      </vt:variant>
      <vt:variant>
        <vt:i4>1</vt:i4>
      </vt:variant>
      <vt:variant>
        <vt:lpstr>投影片標題</vt:lpstr>
      </vt:variant>
      <vt:variant>
        <vt:i4>22</vt:i4>
      </vt:variant>
    </vt:vector>
  </HeadingPairs>
  <TitlesOfParts>
    <vt:vector size="71" baseType="lpstr">
      <vt:lpstr>bsmiu30</vt:lpstr>
      <vt:lpstr>bsmiu4e</vt:lpstr>
      <vt:lpstr>bsmiu4f</vt:lpstr>
      <vt:lpstr>bsmiu50</vt:lpstr>
      <vt:lpstr>bsmiu51</vt:lpstr>
      <vt:lpstr>bsmiu52</vt:lpstr>
      <vt:lpstr>bsmiu53</vt:lpstr>
      <vt:lpstr>bsmiu54</vt:lpstr>
      <vt:lpstr>bsmiu56</vt:lpstr>
      <vt:lpstr>bsmiu57</vt:lpstr>
      <vt:lpstr>bsmiu5b</vt:lpstr>
      <vt:lpstr>bsmiu5c</vt:lpstr>
      <vt:lpstr>bsmiu5f</vt:lpstr>
      <vt:lpstr>bsmiu62</vt:lpstr>
      <vt:lpstr>bsmiu63</vt:lpstr>
      <vt:lpstr>bsmiu65</vt:lpstr>
      <vt:lpstr>bsmiu67</vt:lpstr>
      <vt:lpstr>bsmiu6a</vt:lpstr>
      <vt:lpstr>bsmiu6b</vt:lpstr>
      <vt:lpstr>bsmiu6f</vt:lpstr>
      <vt:lpstr>bsmiu70</vt:lpstr>
      <vt:lpstr>bsmiu75</vt:lpstr>
      <vt:lpstr>bsmiu76</vt:lpstr>
      <vt:lpstr>bsmiu7d</vt:lpstr>
      <vt:lpstr>bsmiu7f</vt:lpstr>
      <vt:lpstr>bsmiu80</vt:lpstr>
      <vt:lpstr>bsmiu82</vt:lpstr>
      <vt:lpstr>bsmiu86</vt:lpstr>
      <vt:lpstr>bsmiu88</vt:lpstr>
      <vt:lpstr>bsmiu8a</vt:lpstr>
      <vt:lpstr>bsmiu8c</vt:lpstr>
      <vt:lpstr>bsmiu8d</vt:lpstr>
      <vt:lpstr>bsmiu8f</vt:lpstr>
      <vt:lpstr>bsmiu90</vt:lpstr>
      <vt:lpstr>bsmiu94</vt:lpstr>
      <vt:lpstr>bsmiu96</vt:lpstr>
      <vt:lpstr>bsmiu97</vt:lpstr>
      <vt:lpstr>bsmiu98</vt:lpstr>
      <vt:lpstr>bsmiuff</vt:lpstr>
      <vt:lpstr>CMMI12</vt:lpstr>
      <vt:lpstr>CMSY10</vt:lpstr>
      <vt:lpstr>NimbusRomNo9L</vt:lpstr>
      <vt:lpstr>Arial</vt:lpstr>
      <vt:lpstr>Calibri</vt:lpstr>
      <vt:lpstr>Cambria Math</vt:lpstr>
      <vt:lpstr>Century Gothic</vt:lpstr>
      <vt:lpstr>Times New Roman</vt:lpstr>
      <vt:lpstr>Wingdings 3</vt:lpstr>
      <vt:lpstr>絲縷</vt:lpstr>
      <vt:lpstr>Multi Target voice conversion and cross-language</vt:lpstr>
      <vt:lpstr>What is Voice Conversion  </vt:lpstr>
      <vt:lpstr>PowerPoint 簡報</vt:lpstr>
      <vt:lpstr>Voice Conversion 技術發展分類</vt:lpstr>
      <vt:lpstr>PowerPoint 簡報</vt:lpstr>
      <vt:lpstr>PowerPoint 簡報</vt:lpstr>
      <vt:lpstr>使用對抗訓練方法進行解纏特徵學習</vt:lpstr>
      <vt:lpstr>如果只有非平行語料，又想實現多目轉換</vt:lpstr>
      <vt:lpstr>PowerPoint 簡報</vt:lpstr>
      <vt:lpstr>模型架構與訓練過程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資料庫描述</vt:lpstr>
      <vt:lpstr>PowerPoint 簡報</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Target voice conversion and cross linguistic </dc:title>
  <dc:creator>劉祈宏</dc:creator>
  <cp:lastModifiedBy>劉祈宏</cp:lastModifiedBy>
  <cp:revision>27</cp:revision>
  <dcterms:created xsi:type="dcterms:W3CDTF">2020-11-25T13:55:49Z</dcterms:created>
  <dcterms:modified xsi:type="dcterms:W3CDTF">2020-12-06T14:26:42Z</dcterms:modified>
</cp:coreProperties>
</file>