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74"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633"/>
  </p:normalViewPr>
  <p:slideViewPr>
    <p:cSldViewPr snapToGrid="0" snapToObjects="1">
      <p:cViewPr varScale="1">
        <p:scale>
          <a:sx n="103" d="100"/>
          <a:sy n="103" d="100"/>
        </p:scale>
        <p:origin x="1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866C7-6257-D44D-BA6E-E18EBB266BA6}" type="datetimeFigureOut">
              <a:rPr kumimoji="1" lang="zh-TW" altLang="en-US" smtClean="0"/>
              <a:t>2020/11/28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7AD8A-A50B-D949-986B-2C4C705A8974}" type="slidenum">
              <a:rPr kumimoji="1" lang="zh-TW" altLang="en-US" smtClean="0"/>
              <a:t>‹#›</a:t>
            </a:fld>
            <a:endParaRPr kumimoji="1" lang="zh-TW" altLang="en-US"/>
          </a:p>
        </p:txBody>
      </p:sp>
    </p:spTree>
    <p:extLst>
      <p:ext uri="{BB962C8B-B14F-4D97-AF65-F5344CB8AC3E}">
        <p14:creationId xmlns:p14="http://schemas.microsoft.com/office/powerpoint/2010/main" val="65792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a:t>
            </a:fld>
            <a:endParaRPr kumimoji="1" lang="zh-TW" altLang="en-US"/>
          </a:p>
        </p:txBody>
      </p:sp>
    </p:spTree>
    <p:extLst>
      <p:ext uri="{BB962C8B-B14F-4D97-AF65-F5344CB8AC3E}">
        <p14:creationId xmlns:p14="http://schemas.microsoft.com/office/powerpoint/2010/main" val="331099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上述的訓練並不能保證編碼器學習出的表徵</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不帶有語者相關資訊，這件事 很有可能降低語音轉換的成效。 因此這個階段的訓練引入了一個輔助分類器作 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的規範化</a:t>
            </a:r>
            <a:r>
              <a:rPr lang="en-US" altLang="zh-TW" sz="1200" kern="1200" dirty="0">
                <a:solidFill>
                  <a:schemeClr val="tx1"/>
                </a:solidFill>
                <a:effectLst/>
                <a:latin typeface="+mn-lt"/>
                <a:ea typeface="+mn-ea"/>
                <a:cs typeface="+mn-cs"/>
              </a:rPr>
              <a:t>(Regularization)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透過編碼器與輔助分類器之間 的對抗式學習，編碼器會逐漸學出無語者資訊的表徵，模型就必須從解碼器的語 者嵌入向量</a:t>
            </a:r>
            <a:r>
              <a:rPr lang="en-US" altLang="zh-TW" sz="1200" kern="1200" dirty="0">
                <a:solidFill>
                  <a:schemeClr val="tx1"/>
                </a:solidFill>
                <a:effectLst/>
                <a:latin typeface="+mn-lt"/>
                <a:ea typeface="+mn-ea"/>
                <a:cs typeface="+mn-cs"/>
              </a:rPr>
              <a:t>(Speaker Embedding)</a:t>
            </a:r>
            <a:r>
              <a:rPr lang="zh-TW" altLang="en-US" sz="1200" kern="1200" dirty="0">
                <a:solidFill>
                  <a:schemeClr val="tx1"/>
                </a:solidFill>
                <a:effectLst/>
                <a:latin typeface="+mn-lt"/>
                <a:ea typeface="+mn-ea"/>
                <a:cs typeface="+mn-cs"/>
              </a:rPr>
              <a:t>中去獲取語者相關資訊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15</a:t>
            </a:fld>
            <a:endParaRPr kumimoji="1" lang="zh-TW" altLang="en-US"/>
          </a:p>
        </p:txBody>
      </p:sp>
    </p:spTree>
    <p:extLst>
      <p:ext uri="{BB962C8B-B14F-4D97-AF65-F5344CB8AC3E}">
        <p14:creationId xmlns:p14="http://schemas.microsoft.com/office/powerpoint/2010/main" val="165115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經過上述訓練之後，模型能一定程度上做到語音轉換。 然而使用自編碼減損函數 如均方差或均絕對差的語音轉換模型，常會有過度平滑的問題，造成生成的語音 模糊或是類似人造聲。 這是源自於自編碼減損函數的特性，模型會傾向於生成目 標的平均值。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另一方面，前二階段的訓練並沒有保證改變語者 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時會產生什麼結果，這件事會造成訓練與推論階段的不一致，可能會使轉換 的結果不好，如圖 </a:t>
            </a:r>
            <a:r>
              <a:rPr lang="en-US" altLang="zh-TW" sz="1200" kern="1200" dirty="0">
                <a:solidFill>
                  <a:schemeClr val="tx1"/>
                </a:solidFill>
                <a:effectLst/>
                <a:latin typeface="+mn-lt"/>
                <a:ea typeface="+mn-ea"/>
                <a:cs typeface="+mn-cs"/>
              </a:rPr>
              <a:t>3.6</a:t>
            </a:r>
            <a:r>
              <a:rPr lang="zh-TW" altLang="en-US" sz="1200" kern="1200" dirty="0">
                <a:solidFill>
                  <a:schemeClr val="tx1"/>
                </a:solidFill>
                <a:effectLst/>
                <a:latin typeface="+mn-lt"/>
                <a:ea typeface="+mn-ea"/>
                <a:cs typeface="+mn-cs"/>
              </a:rPr>
              <a:t>所示。 因此在這個階段的訓練，我們會引入輔助分類器的 生成對抗網路，來解決上述的問題 </a:t>
            </a:r>
            <a:endParaRPr lang="zh-TW" altLang="en-US" dirty="0"/>
          </a:p>
          <a:p>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因此我們提出將解碼器與生 成器去連結學習的作法，大幅地使模型的學習變得穩定 </a:t>
            </a:r>
            <a:r>
              <a:rPr lang="en-US" altLang="zh-TW" sz="1200" kern="1200" dirty="0">
                <a:solidFill>
                  <a:schemeClr val="tx1"/>
                </a:solidFill>
                <a:effectLst/>
                <a:latin typeface="+mn-lt"/>
                <a:ea typeface="+mn-ea"/>
                <a:cs typeface="+mn-cs"/>
              </a:rPr>
              <a:t>[49]</a:t>
            </a:r>
            <a:r>
              <a:rPr lang="zh-TW" altLang="en-US" sz="1200" kern="1200" dirty="0">
                <a:solidFill>
                  <a:schemeClr val="tx1"/>
                </a:solidFill>
                <a:effectLst/>
                <a:latin typeface="+mn-lt"/>
                <a:ea typeface="+mn-ea"/>
                <a:cs typeface="+mn-cs"/>
              </a:rPr>
              <a:t>。 在這個階段，編碼 器和解碼器的參數將會固定，並且訓練一個平行於解碼器的生成器。 生成器的輸 入為編碼器的輸出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和一個語者編號向量</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。這部份與解碼器是相同的。 同 時，生成器的輸出將會作為殘差訊號用來個別元素相加</a:t>
            </a:r>
            <a:r>
              <a:rPr lang="en-US" altLang="zh-TW" sz="1200" kern="1200" dirty="0">
                <a:solidFill>
                  <a:schemeClr val="tx1"/>
                </a:solidFill>
                <a:effectLst/>
                <a:latin typeface="+mn-lt"/>
                <a:ea typeface="+mn-ea"/>
                <a:cs typeface="+mn-cs"/>
              </a:rPr>
              <a:t>(Elementwise Addition)</a:t>
            </a:r>
            <a:r>
              <a:rPr lang="zh-TW" altLang="en-US" sz="1200" kern="1200" dirty="0">
                <a:solidFill>
                  <a:schemeClr val="tx1"/>
                </a:solidFill>
                <a:effectLst/>
                <a:latin typeface="+mn-lt"/>
                <a:ea typeface="+mn-ea"/>
                <a:cs typeface="+mn-cs"/>
              </a:rPr>
              <a:t>到 解碼器的輸出上，這個方式可以視為透過生成器來改進原本解碼器輸出的結果。 </a:t>
            </a: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17</a:t>
            </a:fld>
            <a:endParaRPr kumimoji="1" lang="zh-TW" altLang="en-US"/>
          </a:p>
        </p:txBody>
      </p:sp>
    </p:spTree>
    <p:extLst>
      <p:ext uri="{BB962C8B-B14F-4D97-AF65-F5344CB8AC3E}">
        <p14:creationId xmlns:p14="http://schemas.microsoft.com/office/powerpoint/2010/main" val="51613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在這邊一樣的可以什麼通常我們一樣是說話者，不一樣的是語音內容</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2</a:t>
            </a:fld>
            <a:endParaRPr kumimoji="1" lang="zh-TW" altLang="en-US"/>
          </a:p>
        </p:txBody>
      </p:sp>
    </p:spTree>
    <p:extLst>
      <p:ext uri="{BB962C8B-B14F-4D97-AF65-F5344CB8AC3E}">
        <p14:creationId xmlns:p14="http://schemas.microsoft.com/office/powerpoint/2010/main" val="43191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平行語料訓練方法較容易只要建立一個</a:t>
            </a:r>
            <a:r>
              <a:rPr kumimoji="1" lang="en-US" altLang="zh-TW" sz="1200" dirty="0"/>
              <a:t>seq2seq model </a:t>
            </a:r>
            <a:r>
              <a:rPr kumimoji="1" lang="zh-TW" altLang="en-US" sz="1200" dirty="0"/>
              <a:t>即可</a:t>
            </a:r>
          </a:p>
          <a:p>
            <a:r>
              <a:rPr kumimoji="1" lang="zh-TW" altLang="en-US" dirty="0"/>
              <a:t>我們可能會有許多人的聲音 這些聲音可能的內容不同 音色也都不一樣 那我們有沒有可能在這上面進行轉換</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4</a:t>
            </a:fld>
            <a:endParaRPr kumimoji="1" lang="zh-TW" altLang="en-US"/>
          </a:p>
        </p:txBody>
      </p:sp>
    </p:spTree>
    <p:extLst>
      <p:ext uri="{BB962C8B-B14F-4D97-AF65-F5344CB8AC3E}">
        <p14:creationId xmlns:p14="http://schemas.microsoft.com/office/powerpoint/2010/main" val="102992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平行與料那邊加一張投影片</a:t>
            </a:r>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6</a:t>
            </a:fld>
            <a:endParaRPr kumimoji="1" lang="zh-TW" altLang="en-US"/>
          </a:p>
        </p:txBody>
      </p:sp>
    </p:spTree>
    <p:extLst>
      <p:ext uri="{BB962C8B-B14F-4D97-AF65-F5344CB8AC3E}">
        <p14:creationId xmlns:p14="http://schemas.microsoft.com/office/powerpoint/2010/main" val="185076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編碼器會將資料</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壓縮成一個潛在</a:t>
            </a:r>
            <a:r>
              <a:rPr lang="en-US" altLang="zh-TW" sz="1200" kern="1200" dirty="0">
                <a:solidFill>
                  <a:schemeClr val="tx1"/>
                </a:solidFill>
                <a:effectLst/>
                <a:latin typeface="+mn-lt"/>
                <a:ea typeface="+mn-ea"/>
                <a:cs typeface="+mn-cs"/>
              </a:rPr>
              <a:t>feature z</a:t>
            </a:r>
            <a:r>
              <a:rPr lang="zh-TW" altLang="en-US" sz="1200" kern="1200" dirty="0">
                <a:solidFill>
                  <a:schemeClr val="tx1"/>
                </a:solidFill>
                <a:effectLst/>
                <a:latin typeface="+mn-lt"/>
                <a:ea typeface="+mn-ea"/>
                <a:cs typeface="+mn-cs"/>
              </a:rPr>
              <a:t>，鑑別器必須根據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區分這個特徵是來自哪個領域。 而編碼器的訓練目標將會與鑑別器是相反的，以期能使鑑別器區分不出特徵是來自哪個領域。 同時分類器根據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去預測指定目標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整體架構如圖 </a:t>
            </a:r>
            <a:r>
              <a:rPr lang="en-US" altLang="zh-TW" sz="1200" kern="1200" dirty="0">
                <a:solidFill>
                  <a:schemeClr val="tx1"/>
                </a:solidFill>
                <a:effectLst/>
                <a:latin typeface="+mn-lt"/>
                <a:ea typeface="+mn-ea"/>
                <a:cs typeface="+mn-cs"/>
              </a:rPr>
              <a:t>2.4</a:t>
            </a:r>
            <a:r>
              <a:rPr lang="zh-TW" altLang="en-US" sz="1200" kern="1200" dirty="0">
                <a:solidFill>
                  <a:schemeClr val="tx1"/>
                </a:solidFill>
                <a:effectLst/>
                <a:latin typeface="+mn-lt"/>
                <a:ea typeface="+mn-ea"/>
                <a:cs typeface="+mn-cs"/>
              </a:rPr>
              <a:t>所示。 以語音辨識為例，領域可以是語 音的語者，編碼器會先將</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壓縮成一個表徵</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，接著這個</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會同時輸入分類器以及鑑 別器。 分類器必須要根據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去預測是哪個音素，因此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之中的音素相關資訊將會 被留下</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並且編碼器還必須使鑑別器分辨不出</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是來自哪個語者，因此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之中的語 者相關資訊將會被去除。 如此一來，我們就能夠得到一個能夠壓縮音素相關資 訊，並且去除語者相關資訊的編碼器了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7</a:t>
            </a:fld>
            <a:endParaRPr kumimoji="1" lang="zh-TW" altLang="en-US"/>
          </a:p>
        </p:txBody>
      </p:sp>
    </p:spTree>
    <p:extLst>
      <p:ext uri="{BB962C8B-B14F-4D97-AF65-F5344CB8AC3E}">
        <p14:creationId xmlns:p14="http://schemas.microsoft.com/office/powerpoint/2010/main" val="7267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編碼器與解碼器結合起來是一個自編碼器的架構。 然而，我們希望模 型中的編碼器生成的語音表徵能夠不含有語者相關資訊，因此使用輔助分類器來 幫助編碼器學習不含語者資訊的表徵。 編碼器和輔助分類器會使用對抗式學習來 訓練。 同時，我們會將語者編號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也輸入解碼器，由於編碼器學習出的表徵不會 含有語者相關資訊，要能夠還原原有的語音訊號，模型就必須從解碼器中的語者資訊</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如此一來，我們就能夠透過 改變輸入的語者編號來達成語音轉換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9</a:t>
            </a:fld>
            <a:endParaRPr kumimoji="1" lang="zh-TW" altLang="en-US"/>
          </a:p>
        </p:txBody>
      </p:sp>
    </p:spTree>
    <p:extLst>
      <p:ext uri="{BB962C8B-B14F-4D97-AF65-F5344CB8AC3E}">
        <p14:creationId xmlns:p14="http://schemas.microsoft.com/office/powerpoint/2010/main" val="258067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此階段的訓練與自編碼器大致相同，不同點在於解碼器的輸入增加了語者編號 </a:t>
            </a:r>
            <a:endParaRPr lang="zh-TW" altLang="en-US" dirty="0">
              <a:effectLst/>
            </a:endParaRP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11</a:t>
            </a:fld>
            <a:endParaRPr kumimoji="1" lang="zh-TW" altLang="en-US"/>
          </a:p>
        </p:txBody>
      </p:sp>
    </p:spTree>
    <p:extLst>
      <p:ext uri="{BB962C8B-B14F-4D97-AF65-F5344CB8AC3E}">
        <p14:creationId xmlns:p14="http://schemas.microsoft.com/office/powerpoint/2010/main" val="134124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1D conv </a:t>
            </a:r>
            <a:r>
              <a:rPr kumimoji="1" lang="zh-TW" altLang="en-US" dirty="0"/>
              <a:t>掃過聲音訊號得到一排數值</a:t>
            </a:r>
            <a:br>
              <a:rPr kumimoji="1" lang="en-US" altLang="zh-TW" dirty="0"/>
            </a:br>
            <a:r>
              <a:rPr kumimoji="1" lang="zh-TW" altLang="en-US" dirty="0"/>
              <a:t>第一次一排 第二次一排 每一小塊聲音訊號都會變成一個 </a:t>
            </a:r>
            <a:r>
              <a:rPr kumimoji="1" lang="en-US" altLang="zh-TW" dirty="0"/>
              <a:t>vector</a:t>
            </a:r>
            <a:br>
              <a:rPr kumimoji="1" lang="en-US" altLang="zh-TW" dirty="0"/>
            </a:br>
            <a:r>
              <a:rPr kumimoji="1" lang="zh-TW" altLang="en-US" dirty="0"/>
              <a:t>對這些</a:t>
            </a:r>
            <a:r>
              <a:rPr kumimoji="1" lang="en-US" altLang="zh-TW" dirty="0"/>
              <a:t>vector</a:t>
            </a:r>
            <a:r>
              <a:rPr kumimoji="1" lang="zh-TW" altLang="en-US" dirty="0"/>
              <a:t>的同一個</a:t>
            </a:r>
            <a:r>
              <a:rPr kumimoji="1" lang="en-US" altLang="zh-TW" dirty="0"/>
              <a:t>dimension </a:t>
            </a:r>
            <a:r>
              <a:rPr kumimoji="1" lang="zh-TW" altLang="en-US" dirty="0"/>
              <a:t>計算出他的</a:t>
            </a:r>
            <a:r>
              <a:rPr kumimoji="1" lang="en-US" altLang="zh-TW" dirty="0"/>
              <a:t>mean</a:t>
            </a:r>
            <a:r>
              <a:rPr kumimoji="1" lang="zh-TW" altLang="en-US" dirty="0"/>
              <a:t>跟</a:t>
            </a:r>
            <a:r>
              <a:rPr kumimoji="1" lang="en-US" altLang="zh-TW" dirty="0"/>
              <a:t>variance </a:t>
            </a:r>
            <a:r>
              <a:rPr kumimoji="1" lang="zh-TW" altLang="en-US" dirty="0"/>
              <a:t>，然後把</a:t>
            </a:r>
            <a:r>
              <a:rPr kumimoji="1" lang="en-US" altLang="zh-TW" dirty="0"/>
              <a:t>mean</a:t>
            </a:r>
            <a:r>
              <a:rPr kumimoji="1" lang="zh-TW" altLang="en-US" dirty="0"/>
              <a:t>減掉 把</a:t>
            </a:r>
            <a:r>
              <a:rPr kumimoji="1" lang="en-US" altLang="zh-TW" dirty="0"/>
              <a:t>variance</a:t>
            </a:r>
            <a:r>
              <a:rPr kumimoji="1" lang="zh-TW" altLang="en-US" dirty="0"/>
              <a:t>除掉</a:t>
            </a:r>
            <a:endParaRPr kumimoji="1" lang="en-US" altLang="zh-TW" dirty="0"/>
          </a:p>
          <a:p>
            <a:r>
              <a:rPr lang="en-US" altLang="zh-TW" dirty="0"/>
              <a:t>Each channel has zero mean and unit variance</a:t>
            </a:r>
          </a:p>
          <a:p>
            <a:r>
              <a:rPr lang="zh-TW" altLang="en-US" dirty="0"/>
              <a:t>等於把語者特徵去掉</a:t>
            </a:r>
            <a:r>
              <a:rPr lang="en-US" altLang="zh-TW" dirty="0"/>
              <a:t> </a:t>
            </a:r>
          </a:p>
          <a:p>
            <a:endParaRPr kumimoji="1" lang="en-US" altLang="zh-TW"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12</a:t>
            </a:fld>
            <a:endParaRPr kumimoji="1" lang="zh-TW" altLang="en-US"/>
          </a:p>
        </p:txBody>
      </p:sp>
    </p:spTree>
    <p:extLst>
      <p:ext uri="{BB962C8B-B14F-4D97-AF65-F5344CB8AC3E}">
        <p14:creationId xmlns:p14="http://schemas.microsoft.com/office/powerpoint/2010/main" val="333288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enc</a:t>
            </a:r>
            <a:r>
              <a:rPr lang="zh-TW" altLang="en-US" sz="1200" kern="1200" dirty="0">
                <a:solidFill>
                  <a:schemeClr val="tx1"/>
                </a:solidFill>
                <a:effectLst/>
                <a:latin typeface="+mn-lt"/>
                <a:ea typeface="+mn-ea"/>
                <a:cs typeface="+mn-cs"/>
              </a:rPr>
              <a:t>為編碼器，</a:t>
            </a:r>
            <a:r>
              <a:rPr lang="en-US" altLang="zh-TW" sz="1200" kern="1200" dirty="0">
                <a:solidFill>
                  <a:schemeClr val="tx1"/>
                </a:solidFill>
                <a:effectLst/>
                <a:latin typeface="+mn-lt"/>
                <a:ea typeface="+mn-ea"/>
                <a:cs typeface="+mn-cs"/>
              </a:rPr>
              <a:t>dec</a:t>
            </a:r>
            <a:r>
              <a:rPr lang="zh-TW" altLang="en-US" sz="1200" kern="1200" dirty="0">
                <a:solidFill>
                  <a:schemeClr val="tx1"/>
                </a:solidFill>
                <a:effectLst/>
                <a:latin typeface="+mn-lt"/>
                <a:ea typeface="+mn-ea"/>
                <a:cs typeface="+mn-cs"/>
              </a:rPr>
              <a:t>為解碼器，</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為語音訊號的片段</a:t>
            </a:r>
            <a:r>
              <a:rPr lang="en-US" altLang="zh-TW" sz="1200" kern="1200" dirty="0">
                <a:solidFill>
                  <a:schemeClr val="tx1"/>
                </a:solidFill>
                <a:effectLst/>
                <a:latin typeface="+mn-lt"/>
                <a:ea typeface="+mn-ea"/>
                <a:cs typeface="+mn-cs"/>
              </a:rPr>
              <a:t>(Segment)</a:t>
            </a:r>
            <a:r>
              <a:rPr lang="zh-TW" altLang="en-US" sz="1200" kern="1200" dirty="0">
                <a:solidFill>
                  <a:schemeClr val="tx1"/>
                </a:solidFill>
                <a:effectLst/>
                <a:latin typeface="+mn-lt"/>
                <a:ea typeface="+mn-ea"/>
                <a:cs typeface="+mn-cs"/>
              </a:rPr>
              <a:t>，在訓練時為固定 長度，</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為該語音訊號的語者編號。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CB-128-8</a:t>
            </a:r>
            <a:r>
              <a:rPr lang="zh-TW" altLang="en-US" sz="1200" kern="1200" dirty="0">
                <a:solidFill>
                  <a:schemeClr val="tx1"/>
                </a:solidFill>
                <a:effectLst/>
                <a:latin typeface="+mn-lt"/>
                <a:ea typeface="+mn-ea"/>
                <a:cs typeface="+mn-cs"/>
              </a:rPr>
              <a:t>為寬度最大為</a:t>
            </a:r>
            <a:r>
              <a:rPr lang="en-US" altLang="zh-TW" sz="1200" kern="1200" dirty="0">
                <a:solidFill>
                  <a:schemeClr val="tx1"/>
                </a:solidFill>
                <a:effectLst/>
                <a:latin typeface="+mn-lt"/>
                <a:ea typeface="+mn-ea"/>
                <a:cs typeface="+mn-cs"/>
              </a:rPr>
              <a:t>8</a:t>
            </a:r>
            <a:r>
              <a:rPr lang="zh-TW" altLang="en-US" sz="1200" kern="1200" dirty="0">
                <a:solidFill>
                  <a:schemeClr val="tx1"/>
                </a:solidFill>
                <a:effectLst/>
                <a:latin typeface="+mn-lt"/>
                <a:ea typeface="+mn-ea"/>
                <a:cs typeface="+mn-cs"/>
              </a:rPr>
              <a:t>的卷積組，通道 數為</a:t>
            </a:r>
            <a:r>
              <a:rPr lang="en-US" altLang="zh-TW" sz="1200" kern="1200" dirty="0">
                <a:solidFill>
                  <a:schemeClr val="tx1"/>
                </a:solidFill>
                <a:effectLst/>
                <a:latin typeface="+mn-lt"/>
                <a:ea typeface="+mn-ea"/>
                <a:cs typeface="+mn-cs"/>
              </a:rPr>
              <a:t>128;AP-2</a:t>
            </a:r>
            <a:r>
              <a:rPr lang="zh-TW" altLang="en-US" sz="1200" kern="1200" dirty="0">
                <a:solidFill>
                  <a:schemeClr val="tx1"/>
                </a:solidFill>
                <a:effectLst/>
                <a:latin typeface="+mn-lt"/>
                <a:ea typeface="+mn-ea"/>
                <a:cs typeface="+mn-cs"/>
              </a:rPr>
              <a:t>為平均合計層，並且內核寬度為</a:t>
            </a:r>
            <a:r>
              <a:rPr lang="en-US" altLang="zh-TW" sz="1200" kern="1200" dirty="0">
                <a:solidFill>
                  <a:schemeClr val="tx1"/>
                </a:solidFill>
                <a:effectLst/>
                <a:latin typeface="+mn-lt"/>
                <a:ea typeface="+mn-ea"/>
                <a:cs typeface="+mn-cs"/>
              </a:rPr>
              <a:t>2;C-a-k-s</a:t>
            </a:r>
            <a:r>
              <a:rPr lang="zh-TW" altLang="en-US" sz="1200" kern="1200" dirty="0">
                <a:solidFill>
                  <a:schemeClr val="tx1"/>
                </a:solidFill>
                <a:effectLst/>
                <a:latin typeface="+mn-lt"/>
                <a:ea typeface="+mn-ea"/>
                <a:cs typeface="+mn-cs"/>
              </a:rPr>
              <a:t>為一維卷積層，通道 數為</a:t>
            </a:r>
            <a:r>
              <a:rPr lang="en-US" altLang="zh-TW" sz="1200" kern="1200" dirty="0">
                <a:solidFill>
                  <a:schemeClr val="tx1"/>
                </a:solidFill>
                <a:effectLst/>
                <a:latin typeface="+mn-lt"/>
                <a:ea typeface="+mn-ea"/>
                <a:cs typeface="+mn-cs"/>
              </a:rPr>
              <a:t>a</a:t>
            </a:r>
            <a:r>
              <a:rPr lang="zh-TW" altLang="en-US" sz="1200" kern="1200" dirty="0">
                <a:solidFill>
                  <a:schemeClr val="tx1"/>
                </a:solidFill>
                <a:effectLst/>
                <a:latin typeface="+mn-lt"/>
                <a:ea typeface="+mn-ea"/>
                <a:cs typeface="+mn-cs"/>
              </a:rPr>
              <a:t>，內核寬度為</a:t>
            </a:r>
            <a:r>
              <a:rPr lang="en-US" altLang="zh-TW" sz="1200" kern="1200" dirty="0">
                <a:solidFill>
                  <a:schemeClr val="tx1"/>
                </a:solidFill>
                <a:effectLst/>
                <a:latin typeface="+mn-lt"/>
                <a:ea typeface="+mn-ea"/>
                <a:cs typeface="+mn-cs"/>
              </a:rPr>
              <a:t>k</a:t>
            </a:r>
            <a:r>
              <a:rPr lang="zh-TW" altLang="en-US" sz="1200" kern="1200" dirty="0">
                <a:solidFill>
                  <a:schemeClr val="tx1"/>
                </a:solidFill>
                <a:effectLst/>
                <a:latin typeface="+mn-lt"/>
                <a:ea typeface="+mn-ea"/>
                <a:cs typeface="+mn-cs"/>
              </a:rPr>
              <a:t>，步伐</a:t>
            </a:r>
            <a:r>
              <a:rPr lang="en-US" altLang="zh-TW" sz="1200" kern="1200" dirty="0">
                <a:solidFill>
                  <a:schemeClr val="tx1"/>
                </a:solidFill>
                <a:effectLst/>
                <a:latin typeface="+mn-lt"/>
                <a:ea typeface="+mn-ea"/>
                <a:cs typeface="+mn-cs"/>
              </a:rPr>
              <a:t>(Stride)</a:t>
            </a:r>
            <a:r>
              <a:rPr lang="zh-TW" altLang="en-US" sz="1200" kern="1200" dirty="0">
                <a:solidFill>
                  <a:schemeClr val="tx1"/>
                </a:solidFill>
                <a:effectLst/>
                <a:latin typeface="+mn-lt"/>
                <a:ea typeface="+mn-ea"/>
                <a:cs typeface="+mn-cs"/>
              </a:rPr>
              <a:t>為</a:t>
            </a:r>
            <a:r>
              <a:rPr lang="en-US" altLang="zh-TW" sz="1200" kern="1200" dirty="0" err="1">
                <a:solidFill>
                  <a:schemeClr val="tx1"/>
                </a:solidFill>
                <a:effectLst/>
                <a:latin typeface="+mn-lt"/>
                <a:ea typeface="+mn-ea"/>
                <a:cs typeface="+mn-cs"/>
              </a:rPr>
              <a:t>s;FC-N</a:t>
            </a:r>
            <a:r>
              <a:rPr lang="zh-TW" altLang="en-US" sz="1200" kern="1200" dirty="0">
                <a:solidFill>
                  <a:schemeClr val="tx1"/>
                </a:solidFill>
                <a:effectLst/>
                <a:latin typeface="+mn-lt"/>
                <a:ea typeface="+mn-ea"/>
                <a:cs typeface="+mn-cs"/>
              </a:rPr>
              <a:t>為個別時間點的全連接層，寬度 為</a:t>
            </a:r>
            <a:r>
              <a:rPr lang="en-US" altLang="zh-TW" sz="1200" kern="1200" dirty="0" err="1">
                <a:solidFill>
                  <a:schemeClr val="tx1"/>
                </a:solidFill>
                <a:effectLst/>
                <a:latin typeface="+mn-lt"/>
                <a:ea typeface="+mn-ea"/>
                <a:cs typeface="+mn-cs"/>
              </a:rPr>
              <a:t>N;BiGRU-N</a:t>
            </a:r>
            <a:r>
              <a:rPr lang="zh-TW" altLang="en-US" sz="1200" kern="1200" dirty="0">
                <a:solidFill>
                  <a:schemeClr val="tx1"/>
                </a:solidFill>
                <a:effectLst/>
                <a:latin typeface="+mn-lt"/>
                <a:ea typeface="+mn-ea"/>
                <a:cs typeface="+mn-cs"/>
              </a:rPr>
              <a:t>為寬度為</a:t>
            </a:r>
            <a:r>
              <a:rPr lang="en-US" altLang="zh-TW" sz="1200" kern="1200" dirty="0">
                <a:solidFill>
                  <a:schemeClr val="tx1"/>
                </a:solidFill>
                <a:effectLst/>
                <a:latin typeface="+mn-lt"/>
                <a:ea typeface="+mn-ea"/>
                <a:cs typeface="+mn-cs"/>
              </a:rPr>
              <a:t>N</a:t>
            </a:r>
            <a:r>
              <a:rPr lang="zh-TW" altLang="en-US" sz="1200" kern="1200" dirty="0">
                <a:solidFill>
                  <a:schemeClr val="tx1"/>
                </a:solidFill>
                <a:effectLst/>
                <a:latin typeface="+mn-lt"/>
                <a:ea typeface="+mn-ea"/>
                <a:cs typeface="+mn-cs"/>
              </a:rPr>
              <a:t>的雙向閘式遞迴單元</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⊕為個別元素相加。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instance normalization (remove speaker information) </a:t>
            </a:r>
            <a:endParaRPr lang="en-US" altLang="zh-TW"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13</a:t>
            </a:fld>
            <a:endParaRPr kumimoji="1" lang="zh-TW" altLang="en-US"/>
          </a:p>
        </p:txBody>
      </p:sp>
    </p:spTree>
    <p:extLst>
      <p:ext uri="{BB962C8B-B14F-4D97-AF65-F5344CB8AC3E}">
        <p14:creationId xmlns:p14="http://schemas.microsoft.com/office/powerpoint/2010/main" val="25189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80126A3-BFA8-DF44-8B6E-C607F03B5F8D}"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266CEBC-849E-D440-AA49-31D427A5A85E}"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43C5A3-FA9E-D44D-B0B2-4D4CB1F0F788}"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1877E9B-947C-544F-83B5-F2D7BA697BB4}"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BCAD3A2-48A0-C744-A333-F829193F7EB7}"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9C89B8C2-80FB-B34F-99A0-B6BE03FEA3B1}"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E39DE6-BCA3-5A4D-88F6-8B476BBA8F7C}"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E752AA-D1DA-654E-8421-58D74D98757E}"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A3B217-6BC5-3946-BE32-B371D13CB837}"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88917DA-2D40-364B-81F4-AD29DC2C318E}" type="datetime1">
              <a:rPr lang="zh-TW" altLang="en-US" smtClean="0"/>
              <a:t>2020/11/28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58D073-3CB0-884A-A966-08DB186C95CE}"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F78C62F-F799-A74F-B60E-0128FFB8A206}" type="datetime1">
              <a:rPr lang="zh-TW" altLang="en-US" smtClean="0"/>
              <a:t>2020/11/28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A0226B7-652C-5248-A933-DECA84364329}" type="datetime1">
              <a:rPr lang="zh-TW" altLang="en-US" smtClean="0"/>
              <a:t>2020/11/28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255AB-7A64-1440-B1FA-3F568C034BFF}" type="datetime1">
              <a:rPr lang="zh-TW" altLang="en-US" smtClean="0"/>
              <a:t>2020/11/28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6E6D36-3355-3748-BA49-DA398B885903}"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4103866-3B5A-094E-B237-D16637DFC1D7}" type="datetime1">
              <a:rPr lang="zh-TW" altLang="en-US" smtClean="0"/>
              <a:t>2020/11/28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92AB7F-0EED-8A44-A480-CF82E61EC55B}" type="datetime1">
              <a:rPr lang="zh-TW" altLang="en-US" smtClean="0"/>
              <a:t>2020/11/28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ric4404123.github.io/voice_conver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3BECD-3398-7247-9244-7D136C65DA20}"/>
              </a:ext>
            </a:extLst>
          </p:cNvPr>
          <p:cNvSpPr>
            <a:spLocks noGrp="1"/>
          </p:cNvSpPr>
          <p:nvPr>
            <p:ph type="ctrTitle"/>
          </p:nvPr>
        </p:nvSpPr>
        <p:spPr/>
        <p:txBody>
          <a:bodyPr>
            <a:normAutofit fontScale="90000"/>
          </a:bodyPr>
          <a:lstStyle/>
          <a:p>
            <a:r>
              <a:rPr kumimoji="1" lang="en-US" altLang="zh-TW" dirty="0"/>
              <a:t>Multi Target voice conversion and cross-language</a:t>
            </a:r>
            <a:endParaRPr kumimoji="1" lang="zh-TW" altLang="en-US" dirty="0"/>
          </a:p>
        </p:txBody>
      </p:sp>
      <p:sp>
        <p:nvSpPr>
          <p:cNvPr id="3" name="副標題 2">
            <a:extLst>
              <a:ext uri="{FF2B5EF4-FFF2-40B4-BE49-F238E27FC236}">
                <a16:creationId xmlns:a16="http://schemas.microsoft.com/office/drawing/2014/main" id="{DF5CDBF0-28A1-D446-8687-3267A06AD9AB}"/>
              </a:ext>
            </a:extLst>
          </p:cNvPr>
          <p:cNvSpPr>
            <a:spLocks noGrp="1"/>
          </p:cNvSpPr>
          <p:nvPr>
            <p:ph type="subTitle" idx="1"/>
          </p:nvPr>
        </p:nvSpPr>
        <p:spPr>
          <a:xfrm>
            <a:off x="2589213" y="5419931"/>
            <a:ext cx="8915399" cy="1126283"/>
          </a:xfrm>
        </p:spPr>
        <p:txBody>
          <a:bodyPr>
            <a:normAutofit lnSpcReduction="10000"/>
          </a:bodyPr>
          <a:lstStyle/>
          <a:p>
            <a:r>
              <a:rPr kumimoji="1" lang="zh-TW" altLang="en-US" sz="3200" dirty="0"/>
              <a:t>長庚大學 資工所 劉祈宏</a:t>
            </a:r>
            <a:endParaRPr kumimoji="1" lang="en-US" altLang="zh-TW" sz="3200" dirty="0"/>
          </a:p>
          <a:p>
            <a:r>
              <a:rPr kumimoji="1" lang="zh-TW" altLang="en-US" sz="3200" dirty="0"/>
              <a:t>指導教授 呂仁園</a:t>
            </a:r>
          </a:p>
        </p:txBody>
      </p:sp>
      <p:sp>
        <p:nvSpPr>
          <p:cNvPr id="4" name="投影片編號版面配置區 3">
            <a:extLst>
              <a:ext uri="{FF2B5EF4-FFF2-40B4-BE49-F238E27FC236}">
                <a16:creationId xmlns:a16="http://schemas.microsoft.com/office/drawing/2014/main" id="{CCCAA2CE-AAD0-8549-8FF6-7C4BE4FB96C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5964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C5BAA2E-3F15-C745-9BAF-EA040653B4A9}"/>
              </a:ext>
            </a:extLst>
          </p:cNvPr>
          <p:cNvSpPr>
            <a:spLocks noGrp="1"/>
          </p:cNvSpPr>
          <p:nvPr>
            <p:ph type="title"/>
          </p:nvPr>
        </p:nvSpPr>
        <p:spPr>
          <a:xfrm>
            <a:off x="1676400" y="327453"/>
            <a:ext cx="10515600" cy="1325563"/>
          </a:xfrm>
        </p:spPr>
        <p:txBody>
          <a:bodyPr/>
          <a:lstStyle/>
          <a:p>
            <a:r>
              <a:rPr kumimoji="1" lang="zh-TW" altLang="en-US" dirty="0"/>
              <a:t>模型架構與訓練過程</a:t>
            </a:r>
          </a:p>
        </p:txBody>
      </p:sp>
      <p:sp>
        <p:nvSpPr>
          <p:cNvPr id="5" name="內容版面配置區 2">
            <a:extLst>
              <a:ext uri="{FF2B5EF4-FFF2-40B4-BE49-F238E27FC236}">
                <a16:creationId xmlns:a16="http://schemas.microsoft.com/office/drawing/2014/main" id="{6B0841C3-8084-4C40-BC18-167B43EB7D86}"/>
              </a:ext>
            </a:extLst>
          </p:cNvPr>
          <p:cNvSpPr>
            <a:spLocks noGrp="1"/>
          </p:cNvSpPr>
          <p:nvPr>
            <p:ph idx="1"/>
          </p:nvPr>
        </p:nvSpPr>
        <p:spPr>
          <a:xfrm>
            <a:off x="1676400" y="1438683"/>
            <a:ext cx="10515600" cy="4768328"/>
          </a:xfrm>
        </p:spPr>
        <p:txBody>
          <a:bodyPr>
            <a:normAutofit/>
          </a:bodyPr>
          <a:lstStyle/>
          <a:p>
            <a:r>
              <a:rPr lang="zh-TW" altLang="en-US" sz="2400" dirty="0"/>
              <a:t>預訓練階段</a:t>
            </a:r>
            <a:r>
              <a:rPr lang="en-US" altLang="zh-TW" sz="2400" dirty="0"/>
              <a:t>:</a:t>
            </a:r>
            <a:r>
              <a:rPr lang="zh-TW" altLang="en-US" sz="2400" dirty="0"/>
              <a:t>此階段如同訓練一個自編碼器。 </a:t>
            </a:r>
            <a:endParaRPr lang="en-US" altLang="zh-TW" sz="2400" dirty="0"/>
          </a:p>
          <a:p>
            <a:endParaRPr lang="zh-TW" altLang="en-US" sz="2400" dirty="0"/>
          </a:p>
          <a:p>
            <a:r>
              <a:rPr lang="zh-TW" altLang="en-US" sz="2400" dirty="0"/>
              <a:t>解纏特徵學習階段</a:t>
            </a:r>
            <a:r>
              <a:rPr lang="en-US" altLang="zh-TW" sz="2400" dirty="0"/>
              <a:t>:</a:t>
            </a:r>
            <a:r>
              <a:rPr lang="zh-TW" altLang="en-US" sz="2400" dirty="0"/>
              <a:t>此階段會使用一個輔助分類器來幫助編碼器壓縮出不含語者資訊的特徵。</a:t>
            </a:r>
            <a:endParaRPr lang="en-US" altLang="zh-TW" sz="2400" dirty="0"/>
          </a:p>
          <a:p>
            <a:pPr marL="0" indent="0">
              <a:buNone/>
            </a:pPr>
            <a:r>
              <a:rPr lang="zh-TW" altLang="en-US" sz="2400" dirty="0"/>
              <a:t> </a:t>
            </a:r>
          </a:p>
          <a:p>
            <a:r>
              <a:rPr lang="zh-TW" altLang="en-US" sz="2400" dirty="0"/>
              <a:t>生成對抗網路階段</a:t>
            </a:r>
            <a:r>
              <a:rPr lang="en-US" altLang="zh-TW" sz="2400" dirty="0"/>
              <a:t>:</a:t>
            </a:r>
            <a:r>
              <a:rPr lang="zh-TW" altLang="en-US" sz="2400" dirty="0"/>
              <a:t>此階段的訓練會將編碼器以及解碼器參數固定，並且訓練平行於解碼器的一個生成器來生成解碼器的殘差訊號</a:t>
            </a:r>
            <a:r>
              <a:rPr lang="en-US" altLang="zh-TW" sz="2400" dirty="0"/>
              <a:t>(Residual Signal)</a:t>
            </a:r>
            <a:r>
              <a:rPr lang="zh-TW" altLang="en-US" sz="2400" dirty="0"/>
              <a:t>，進 而能夠生成較為尖銳、與真實資料較相近的輸出。 </a:t>
            </a:r>
          </a:p>
          <a:p>
            <a:endParaRPr kumimoji="1" lang="zh-TW" altLang="en-US" sz="2400" dirty="0"/>
          </a:p>
        </p:txBody>
      </p:sp>
      <p:sp>
        <p:nvSpPr>
          <p:cNvPr id="2" name="投影片編號版面配置區 1">
            <a:extLst>
              <a:ext uri="{FF2B5EF4-FFF2-40B4-BE49-F238E27FC236}">
                <a16:creationId xmlns:a16="http://schemas.microsoft.com/office/drawing/2014/main" id="{9E088179-938B-E849-A74B-46F49577598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2192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8C518E1-C44A-B048-8E64-81436848CC3F}"/>
              </a:ext>
            </a:extLst>
          </p:cNvPr>
          <p:cNvSpPr/>
          <p:nvPr/>
        </p:nvSpPr>
        <p:spPr>
          <a:xfrm>
            <a:off x="3233083" y="2640000"/>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9FEE4C8-4F90-4C40-9B84-7588E57FBA7A}"/>
              </a:ext>
            </a:extLst>
          </p:cNvPr>
          <p:cNvSpPr/>
          <p:nvPr/>
        </p:nvSpPr>
        <p:spPr>
          <a:xfrm>
            <a:off x="3742739" y="3010393"/>
            <a:ext cx="1415772" cy="584775"/>
          </a:xfrm>
          <a:prstGeom prst="rect">
            <a:avLst/>
          </a:prstGeom>
        </p:spPr>
        <p:txBody>
          <a:bodyPr wrap="none">
            <a:spAutoFit/>
          </a:bodyPr>
          <a:lstStyle/>
          <a:p>
            <a:r>
              <a:rPr kumimoji="1" lang="zh-TW" altLang="en-US" sz="3200" dirty="0"/>
              <a:t>編碼器</a:t>
            </a:r>
          </a:p>
        </p:txBody>
      </p:sp>
      <p:sp>
        <p:nvSpPr>
          <p:cNvPr id="6" name="矩形 5">
            <a:extLst>
              <a:ext uri="{FF2B5EF4-FFF2-40B4-BE49-F238E27FC236}">
                <a16:creationId xmlns:a16="http://schemas.microsoft.com/office/drawing/2014/main" id="{7EEFE96D-79FA-9747-B989-0D631950F89A}"/>
              </a:ext>
            </a:extLst>
          </p:cNvPr>
          <p:cNvSpPr/>
          <p:nvPr/>
        </p:nvSpPr>
        <p:spPr>
          <a:xfrm>
            <a:off x="7219867" y="2640000"/>
            <a:ext cx="2435085" cy="13255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9CF49CDE-603E-9C46-822C-DA5A43C0C311}"/>
              </a:ext>
            </a:extLst>
          </p:cNvPr>
          <p:cNvSpPr/>
          <p:nvPr/>
        </p:nvSpPr>
        <p:spPr>
          <a:xfrm>
            <a:off x="7729523" y="3010393"/>
            <a:ext cx="1415772" cy="584775"/>
          </a:xfrm>
          <a:prstGeom prst="rect">
            <a:avLst/>
          </a:prstGeom>
        </p:spPr>
        <p:txBody>
          <a:bodyPr wrap="none">
            <a:spAutoFit/>
          </a:bodyPr>
          <a:lstStyle/>
          <a:p>
            <a:r>
              <a:rPr kumimoji="1" lang="zh-TW" altLang="en-US" sz="3200" dirty="0"/>
              <a:t>解碼器</a:t>
            </a:r>
          </a:p>
        </p:txBody>
      </p:sp>
      <p:cxnSp>
        <p:nvCxnSpPr>
          <p:cNvPr id="8" name="直線箭頭接點 7">
            <a:extLst>
              <a:ext uri="{FF2B5EF4-FFF2-40B4-BE49-F238E27FC236}">
                <a16:creationId xmlns:a16="http://schemas.microsoft.com/office/drawing/2014/main" id="{E89F3482-56C3-F647-82AB-657B0C98AF11}"/>
              </a:ext>
            </a:extLst>
          </p:cNvPr>
          <p:cNvCxnSpPr>
            <a:cxnSpLocks/>
          </p:cNvCxnSpPr>
          <p:nvPr/>
        </p:nvCxnSpPr>
        <p:spPr>
          <a:xfrm>
            <a:off x="5923216" y="3395116"/>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箭頭接點 8">
            <a:extLst>
              <a:ext uri="{FF2B5EF4-FFF2-40B4-BE49-F238E27FC236}">
                <a16:creationId xmlns:a16="http://schemas.microsoft.com/office/drawing/2014/main" id="{F665C530-33ED-1A48-9151-D01E5FEF4350}"/>
              </a:ext>
            </a:extLst>
          </p:cNvPr>
          <p:cNvCxnSpPr>
            <a:cxnSpLocks/>
          </p:cNvCxnSpPr>
          <p:nvPr/>
        </p:nvCxnSpPr>
        <p:spPr>
          <a:xfrm>
            <a:off x="2294237" y="3395116"/>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箭頭接點 9">
            <a:extLst>
              <a:ext uri="{FF2B5EF4-FFF2-40B4-BE49-F238E27FC236}">
                <a16:creationId xmlns:a16="http://schemas.microsoft.com/office/drawing/2014/main" id="{3BCA7929-A45C-394D-9503-2F398BAD4563}"/>
              </a:ext>
            </a:extLst>
          </p:cNvPr>
          <p:cNvCxnSpPr>
            <a:cxnSpLocks/>
          </p:cNvCxnSpPr>
          <p:nvPr/>
        </p:nvCxnSpPr>
        <p:spPr>
          <a:xfrm>
            <a:off x="8468792" y="1977218"/>
            <a:ext cx="0" cy="506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0">
            <a:extLst>
              <a:ext uri="{FF2B5EF4-FFF2-40B4-BE49-F238E27FC236}">
                <a16:creationId xmlns:a16="http://schemas.microsoft.com/office/drawing/2014/main" id="{FBAC53E6-46D6-144D-B953-7356690EEACD}"/>
              </a:ext>
            </a:extLst>
          </p:cNvPr>
          <p:cNvCxnSpPr>
            <a:cxnSpLocks/>
          </p:cNvCxnSpPr>
          <p:nvPr/>
        </p:nvCxnSpPr>
        <p:spPr>
          <a:xfrm>
            <a:off x="9883064" y="3374660"/>
            <a:ext cx="7383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EBE0E588-AEE0-DD42-AABF-A876B9362834}"/>
              </a:ext>
            </a:extLst>
          </p:cNvPr>
          <p:cNvSpPr txBox="1"/>
          <p:nvPr/>
        </p:nvSpPr>
        <p:spPr>
          <a:xfrm>
            <a:off x="1590607" y="2887281"/>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DFE128ED-E161-7E44-B5FA-19388579B354}"/>
              </a:ext>
            </a:extLst>
          </p:cNvPr>
          <p:cNvSpPr/>
          <p:nvPr/>
        </p:nvSpPr>
        <p:spPr>
          <a:xfrm>
            <a:off x="8240204" y="106820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4" name="文字方塊 13">
            <a:extLst>
              <a:ext uri="{FF2B5EF4-FFF2-40B4-BE49-F238E27FC236}">
                <a16:creationId xmlns:a16="http://schemas.microsoft.com/office/drawing/2014/main" id="{82FD2C7E-1F4C-1149-91B2-055C1A40FDBF}"/>
              </a:ext>
            </a:extLst>
          </p:cNvPr>
          <p:cNvSpPr txBox="1"/>
          <p:nvPr/>
        </p:nvSpPr>
        <p:spPr>
          <a:xfrm>
            <a:off x="10849485" y="2887281"/>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CEF54873-E306-A34E-994F-C31998F54088}"/>
              </a:ext>
            </a:extLst>
          </p:cNvPr>
          <p:cNvSpPr txBox="1"/>
          <p:nvPr/>
        </p:nvSpPr>
        <p:spPr>
          <a:xfrm>
            <a:off x="2874075" y="5293544"/>
            <a:ext cx="7109639" cy="923330"/>
          </a:xfrm>
          <a:prstGeom prst="rect">
            <a:avLst/>
          </a:prstGeom>
          <a:noFill/>
        </p:spPr>
        <p:txBody>
          <a:bodyPr wrap="none" rtlCol="0">
            <a:spAutoFit/>
          </a:bodyPr>
          <a:lstStyle/>
          <a:p>
            <a:r>
              <a:rPr lang="zh-TW" altLang="en-US" dirty="0"/>
              <a:t>預訓練階段示意圖。在這個階段視同訓練一個語音訊號的自編碼器，</a:t>
            </a:r>
            <a:endParaRPr lang="en-US" altLang="zh-TW" dirty="0"/>
          </a:p>
          <a:p>
            <a:r>
              <a:rPr lang="zh-TW" altLang="en-US" dirty="0"/>
              <a:t>但會同時在解碼器輸入語者的編號。</a:t>
            </a:r>
            <a:r>
              <a:rPr lang="en-US" altLang="zh-TW" dirty="0"/>
              <a:t>x</a:t>
            </a:r>
            <a:r>
              <a:rPr lang="zh-TW" altLang="en-US" dirty="0"/>
              <a:t>為語音訊號，</a:t>
            </a:r>
            <a:r>
              <a:rPr lang="en-US" altLang="zh-TW" dirty="0"/>
              <a:t>y</a:t>
            </a:r>
            <a:r>
              <a:rPr lang="zh-TW" altLang="en-US" dirty="0"/>
              <a:t>為語者編碼 </a:t>
            </a:r>
          </a:p>
          <a:p>
            <a:endParaRPr kumimoji="1" lang="zh-TW" altLang="en-US" dirty="0"/>
          </a:p>
        </p:txBody>
      </p:sp>
      <p:sp>
        <p:nvSpPr>
          <p:cNvPr id="2" name="投影片編號版面配置區 1">
            <a:extLst>
              <a:ext uri="{FF2B5EF4-FFF2-40B4-BE49-F238E27FC236}">
                <a16:creationId xmlns:a16="http://schemas.microsoft.com/office/drawing/2014/main" id="{4B04D37A-5D3D-2944-AA67-398E5244046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50391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F9C4FA-B640-FE44-A557-42D8A0B8E0C1}"/>
              </a:ext>
            </a:extLst>
          </p:cNvPr>
          <p:cNvSpPr/>
          <p:nvPr/>
        </p:nvSpPr>
        <p:spPr>
          <a:xfrm>
            <a:off x="5550369" y="3747058"/>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3B18B4E-C8DF-BB46-BF9D-F1105C573B2C}"/>
              </a:ext>
            </a:extLst>
          </p:cNvPr>
          <p:cNvSpPr/>
          <p:nvPr/>
        </p:nvSpPr>
        <p:spPr>
          <a:xfrm>
            <a:off x="7013966" y="3787944"/>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5EE89139-612B-294C-A0EA-32E2076E5E9F}"/>
              </a:ext>
            </a:extLst>
          </p:cNvPr>
          <p:cNvSpPr/>
          <p:nvPr/>
        </p:nvSpPr>
        <p:spPr>
          <a:xfrm>
            <a:off x="8638172" y="377351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C54D1BA1-812E-3744-80E2-4209FAF7799B}"/>
              </a:ext>
            </a:extLst>
          </p:cNvPr>
          <p:cNvSpPr/>
          <p:nvPr/>
        </p:nvSpPr>
        <p:spPr>
          <a:xfrm>
            <a:off x="10545474" y="3762461"/>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445ACC16-FB18-B54B-A6D6-FEDAA5D130FD}"/>
              </a:ext>
            </a:extLst>
          </p:cNvPr>
          <p:cNvSpPr/>
          <p:nvPr/>
        </p:nvSpPr>
        <p:spPr>
          <a:xfrm>
            <a:off x="3998037" y="378006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9" name="圖片 8">
            <a:extLst>
              <a:ext uri="{FF2B5EF4-FFF2-40B4-BE49-F238E27FC236}">
                <a16:creationId xmlns:a16="http://schemas.microsoft.com/office/drawing/2014/main" id="{8E407F1C-A198-024C-9128-267EB8984351}"/>
              </a:ext>
            </a:extLst>
          </p:cNvPr>
          <p:cNvPicPr>
            <a:picLocks noChangeAspect="1"/>
          </p:cNvPicPr>
          <p:nvPr/>
        </p:nvPicPr>
        <p:blipFill>
          <a:blip r:embed="rId3"/>
          <a:stretch>
            <a:fillRect/>
          </a:stretch>
        </p:blipFill>
        <p:spPr>
          <a:xfrm>
            <a:off x="3017520" y="6020987"/>
            <a:ext cx="9026434" cy="670141"/>
          </a:xfrm>
          <a:prstGeom prst="rect">
            <a:avLst/>
          </a:prstGeom>
        </p:spPr>
      </p:pic>
      <p:sp>
        <p:nvSpPr>
          <p:cNvPr id="10" name="三角形 9">
            <a:extLst>
              <a:ext uri="{FF2B5EF4-FFF2-40B4-BE49-F238E27FC236}">
                <a16:creationId xmlns:a16="http://schemas.microsoft.com/office/drawing/2014/main" id="{D517A32A-4230-6441-A3A0-034F12EB4E93}"/>
              </a:ext>
            </a:extLst>
          </p:cNvPr>
          <p:cNvSpPr/>
          <p:nvPr/>
        </p:nvSpPr>
        <p:spPr>
          <a:xfrm>
            <a:off x="3217212" y="5084763"/>
            <a:ext cx="1907178" cy="92611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三角形 10">
            <a:extLst>
              <a:ext uri="{FF2B5EF4-FFF2-40B4-BE49-F238E27FC236}">
                <a16:creationId xmlns:a16="http://schemas.microsoft.com/office/drawing/2014/main" id="{BFFD8080-A704-4440-B4A6-35467B49CDA0}"/>
              </a:ext>
            </a:extLst>
          </p:cNvPr>
          <p:cNvSpPr/>
          <p:nvPr/>
        </p:nvSpPr>
        <p:spPr>
          <a:xfrm>
            <a:off x="4749948" y="5082422"/>
            <a:ext cx="1941745" cy="92611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三角形 11">
            <a:extLst>
              <a:ext uri="{FF2B5EF4-FFF2-40B4-BE49-F238E27FC236}">
                <a16:creationId xmlns:a16="http://schemas.microsoft.com/office/drawing/2014/main" id="{1BC3DB52-3048-394A-BEA1-D4CD46DAC5F8}"/>
              </a:ext>
            </a:extLst>
          </p:cNvPr>
          <p:cNvSpPr/>
          <p:nvPr/>
        </p:nvSpPr>
        <p:spPr>
          <a:xfrm>
            <a:off x="6107285" y="5173244"/>
            <a:ext cx="2148574" cy="83529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三角形 12">
            <a:extLst>
              <a:ext uri="{FF2B5EF4-FFF2-40B4-BE49-F238E27FC236}">
                <a16:creationId xmlns:a16="http://schemas.microsoft.com/office/drawing/2014/main" id="{15AA3DF7-601E-3D4C-98F2-7775D4D360D1}"/>
              </a:ext>
            </a:extLst>
          </p:cNvPr>
          <p:cNvSpPr/>
          <p:nvPr/>
        </p:nvSpPr>
        <p:spPr>
          <a:xfrm>
            <a:off x="7732669" y="5160792"/>
            <a:ext cx="2168434"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三角形 13">
            <a:extLst>
              <a:ext uri="{FF2B5EF4-FFF2-40B4-BE49-F238E27FC236}">
                <a16:creationId xmlns:a16="http://schemas.microsoft.com/office/drawing/2014/main" id="{7085BE0D-7104-3E42-BE7C-AEA2DA6EF4F9}"/>
              </a:ext>
            </a:extLst>
          </p:cNvPr>
          <p:cNvSpPr/>
          <p:nvPr/>
        </p:nvSpPr>
        <p:spPr>
          <a:xfrm>
            <a:off x="9536154" y="5160791"/>
            <a:ext cx="2313216"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橢圓 14">
            <a:extLst>
              <a:ext uri="{FF2B5EF4-FFF2-40B4-BE49-F238E27FC236}">
                <a16:creationId xmlns:a16="http://schemas.microsoft.com/office/drawing/2014/main" id="{4C1CA18C-B78E-F143-806E-39B63C1DBEF5}"/>
              </a:ext>
            </a:extLst>
          </p:cNvPr>
          <p:cNvSpPr/>
          <p:nvPr/>
        </p:nvSpPr>
        <p:spPr>
          <a:xfrm>
            <a:off x="4051165" y="480748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橢圓 15">
            <a:extLst>
              <a:ext uri="{FF2B5EF4-FFF2-40B4-BE49-F238E27FC236}">
                <a16:creationId xmlns:a16="http://schemas.microsoft.com/office/drawing/2014/main" id="{0D0769E8-00B5-7F49-A10E-8D9A88344279}"/>
              </a:ext>
            </a:extLst>
          </p:cNvPr>
          <p:cNvSpPr/>
          <p:nvPr/>
        </p:nvSpPr>
        <p:spPr>
          <a:xfrm>
            <a:off x="5619659" y="48043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橢圓 16">
            <a:extLst>
              <a:ext uri="{FF2B5EF4-FFF2-40B4-BE49-F238E27FC236}">
                <a16:creationId xmlns:a16="http://schemas.microsoft.com/office/drawing/2014/main" id="{31D0BB90-E402-5D47-ADEF-97D2612EC183}"/>
              </a:ext>
            </a:extLst>
          </p:cNvPr>
          <p:cNvSpPr/>
          <p:nvPr/>
        </p:nvSpPr>
        <p:spPr>
          <a:xfrm>
            <a:off x="7069373" y="48472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橢圓 17">
            <a:extLst>
              <a:ext uri="{FF2B5EF4-FFF2-40B4-BE49-F238E27FC236}">
                <a16:creationId xmlns:a16="http://schemas.microsoft.com/office/drawing/2014/main" id="{584C0EF6-7CA9-1246-9DF4-25F9E6DFB890}"/>
              </a:ext>
            </a:extLst>
          </p:cNvPr>
          <p:cNvSpPr/>
          <p:nvPr/>
        </p:nvSpPr>
        <p:spPr>
          <a:xfrm>
            <a:off x="8705821"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822BBE32-6EC1-0647-999B-2017C87B5E20}"/>
              </a:ext>
            </a:extLst>
          </p:cNvPr>
          <p:cNvSpPr/>
          <p:nvPr/>
        </p:nvSpPr>
        <p:spPr>
          <a:xfrm>
            <a:off x="10609320"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橢圓 19">
            <a:extLst>
              <a:ext uri="{FF2B5EF4-FFF2-40B4-BE49-F238E27FC236}">
                <a16:creationId xmlns:a16="http://schemas.microsoft.com/office/drawing/2014/main" id="{02B76C3E-04D0-3345-9C0C-E9A40EF4E72F}"/>
              </a:ext>
            </a:extLst>
          </p:cNvPr>
          <p:cNvSpPr/>
          <p:nvPr/>
        </p:nvSpPr>
        <p:spPr>
          <a:xfrm>
            <a:off x="4061882" y="447665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E5A9A11-9EBD-7549-BBBD-1CE6F392CE37}"/>
              </a:ext>
            </a:extLst>
          </p:cNvPr>
          <p:cNvSpPr/>
          <p:nvPr/>
        </p:nvSpPr>
        <p:spPr>
          <a:xfrm>
            <a:off x="5603437" y="44556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176E6253-1265-5D4D-85BF-277A51BEB10E}"/>
              </a:ext>
            </a:extLst>
          </p:cNvPr>
          <p:cNvSpPr/>
          <p:nvPr/>
        </p:nvSpPr>
        <p:spPr>
          <a:xfrm>
            <a:off x="7094679" y="448453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A90DEA62-D0F9-504C-B4F9-5E5E88E751B1}"/>
              </a:ext>
            </a:extLst>
          </p:cNvPr>
          <p:cNvSpPr/>
          <p:nvPr/>
        </p:nvSpPr>
        <p:spPr>
          <a:xfrm>
            <a:off x="8705821" y="447010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橢圓 23">
            <a:extLst>
              <a:ext uri="{FF2B5EF4-FFF2-40B4-BE49-F238E27FC236}">
                <a16:creationId xmlns:a16="http://schemas.microsoft.com/office/drawing/2014/main" id="{C390D410-0E53-524F-95E2-4E06DED51119}"/>
              </a:ext>
            </a:extLst>
          </p:cNvPr>
          <p:cNvSpPr/>
          <p:nvPr/>
        </p:nvSpPr>
        <p:spPr>
          <a:xfrm>
            <a:off x="10609320" y="4446500"/>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a:extLst>
              <a:ext uri="{FF2B5EF4-FFF2-40B4-BE49-F238E27FC236}">
                <a16:creationId xmlns:a16="http://schemas.microsoft.com/office/drawing/2014/main" id="{2A03653D-94EA-4F40-AB3A-0655558B818D}"/>
              </a:ext>
            </a:extLst>
          </p:cNvPr>
          <p:cNvSpPr txBox="1"/>
          <p:nvPr/>
        </p:nvSpPr>
        <p:spPr>
          <a:xfrm>
            <a:off x="3971894" y="401205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6" name="文字方塊 25">
            <a:extLst>
              <a:ext uri="{FF2B5EF4-FFF2-40B4-BE49-F238E27FC236}">
                <a16:creationId xmlns:a16="http://schemas.microsoft.com/office/drawing/2014/main" id="{9908385D-ED84-F246-A17D-687E1F45E567}"/>
              </a:ext>
            </a:extLst>
          </p:cNvPr>
          <p:cNvSpPr txBox="1"/>
          <p:nvPr/>
        </p:nvSpPr>
        <p:spPr>
          <a:xfrm>
            <a:off x="5544123" y="4029911"/>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7" name="文字方塊 26">
            <a:extLst>
              <a:ext uri="{FF2B5EF4-FFF2-40B4-BE49-F238E27FC236}">
                <a16:creationId xmlns:a16="http://schemas.microsoft.com/office/drawing/2014/main" id="{836ECE3F-262D-C54B-BF19-94381C25664A}"/>
              </a:ext>
            </a:extLst>
          </p:cNvPr>
          <p:cNvSpPr txBox="1"/>
          <p:nvPr/>
        </p:nvSpPr>
        <p:spPr>
          <a:xfrm>
            <a:off x="6987737" y="405974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8" name="文字方塊 27">
            <a:extLst>
              <a:ext uri="{FF2B5EF4-FFF2-40B4-BE49-F238E27FC236}">
                <a16:creationId xmlns:a16="http://schemas.microsoft.com/office/drawing/2014/main" id="{FF3C8663-59F8-1E43-9081-F16E70BC6862}"/>
              </a:ext>
            </a:extLst>
          </p:cNvPr>
          <p:cNvSpPr txBox="1"/>
          <p:nvPr/>
        </p:nvSpPr>
        <p:spPr>
          <a:xfrm>
            <a:off x="8651917" y="404531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9" name="文字方塊 28">
            <a:extLst>
              <a:ext uri="{FF2B5EF4-FFF2-40B4-BE49-F238E27FC236}">
                <a16:creationId xmlns:a16="http://schemas.microsoft.com/office/drawing/2014/main" id="{0D020B12-182F-1B4E-9075-7EFCEAA29A54}"/>
              </a:ext>
            </a:extLst>
          </p:cNvPr>
          <p:cNvSpPr txBox="1"/>
          <p:nvPr/>
        </p:nvSpPr>
        <p:spPr>
          <a:xfrm>
            <a:off x="10496643" y="4033784"/>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30" name="框架 29">
            <a:extLst>
              <a:ext uri="{FF2B5EF4-FFF2-40B4-BE49-F238E27FC236}">
                <a16:creationId xmlns:a16="http://schemas.microsoft.com/office/drawing/2014/main" id="{41F846C9-0CFF-184F-B1E5-9364FD2D6B00}"/>
              </a:ext>
            </a:extLst>
          </p:cNvPr>
          <p:cNvSpPr/>
          <p:nvPr/>
        </p:nvSpPr>
        <p:spPr>
          <a:xfrm>
            <a:off x="3735977" y="4446500"/>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1" name="文字方塊 30">
            <a:extLst>
              <a:ext uri="{FF2B5EF4-FFF2-40B4-BE49-F238E27FC236}">
                <a16:creationId xmlns:a16="http://schemas.microsoft.com/office/drawing/2014/main" id="{A1E661F7-1EDB-394F-AEB4-8B2EC858218E}"/>
              </a:ext>
            </a:extLst>
          </p:cNvPr>
          <p:cNvSpPr txBox="1"/>
          <p:nvPr/>
        </p:nvSpPr>
        <p:spPr>
          <a:xfrm>
            <a:off x="1197251" y="4317156"/>
            <a:ext cx="2372765" cy="646331"/>
          </a:xfrm>
          <a:prstGeom prst="rect">
            <a:avLst/>
          </a:prstGeom>
          <a:noFill/>
        </p:spPr>
        <p:txBody>
          <a:bodyPr wrap="none" rtlCol="0">
            <a:spAutoFit/>
          </a:bodyPr>
          <a:lstStyle/>
          <a:p>
            <a:r>
              <a:rPr kumimoji="1" lang="en-US" altLang="zh-TW" dirty="0"/>
              <a:t>Normalize for each </a:t>
            </a:r>
          </a:p>
          <a:p>
            <a:r>
              <a:rPr kumimoji="1" lang="en-US" altLang="zh-TW" dirty="0"/>
              <a:t>channel</a:t>
            </a:r>
            <a:endParaRPr kumimoji="1" lang="zh-TW" altLang="en-US" dirty="0"/>
          </a:p>
        </p:txBody>
      </p:sp>
      <p:sp>
        <p:nvSpPr>
          <p:cNvPr id="32" name="左大括弧 31">
            <a:extLst>
              <a:ext uri="{FF2B5EF4-FFF2-40B4-BE49-F238E27FC236}">
                <a16:creationId xmlns:a16="http://schemas.microsoft.com/office/drawing/2014/main" id="{14D0BBF3-485B-1646-97FE-6159A339A110}"/>
              </a:ext>
            </a:extLst>
          </p:cNvPr>
          <p:cNvSpPr/>
          <p:nvPr/>
        </p:nvSpPr>
        <p:spPr>
          <a:xfrm rot="5400000">
            <a:off x="7045442" y="158929"/>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02D06520-9B6D-2C4B-B097-1C3F264E7B1A}"/>
              </a:ext>
            </a:extLst>
          </p:cNvPr>
          <p:cNvSpPr/>
          <p:nvPr/>
        </p:nvSpPr>
        <p:spPr>
          <a:xfrm>
            <a:off x="4100255" y="2560320"/>
            <a:ext cx="6509065" cy="418011"/>
          </a:xfrm>
          <a:prstGeom prst="roundRect">
            <a:avLst/>
          </a:prstGeom>
          <a:solidFill>
            <a:srgbClr val="FFC5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文字方塊 33">
            <a:extLst>
              <a:ext uri="{FF2B5EF4-FFF2-40B4-BE49-F238E27FC236}">
                <a16:creationId xmlns:a16="http://schemas.microsoft.com/office/drawing/2014/main" id="{F2C5CF07-2B86-914C-B96E-F5D12AEE95A9}"/>
              </a:ext>
            </a:extLst>
          </p:cNvPr>
          <p:cNvSpPr txBox="1"/>
          <p:nvPr/>
        </p:nvSpPr>
        <p:spPr>
          <a:xfrm>
            <a:off x="6951859" y="2598883"/>
            <a:ext cx="646331" cy="369332"/>
          </a:xfrm>
          <a:prstGeom prst="rect">
            <a:avLst/>
          </a:prstGeom>
          <a:noFill/>
        </p:spPr>
        <p:txBody>
          <a:bodyPr wrap="none" rtlCol="0">
            <a:spAutoFit/>
          </a:bodyPr>
          <a:lstStyle/>
          <a:p>
            <a:r>
              <a:rPr kumimoji="1" lang="zh-TW" altLang="en-US" dirty="0">
                <a:solidFill>
                  <a:schemeClr val="bg1"/>
                </a:solidFill>
              </a:rPr>
              <a:t>ＩＮ</a:t>
            </a:r>
          </a:p>
        </p:txBody>
      </p:sp>
      <p:sp>
        <p:nvSpPr>
          <p:cNvPr id="35" name="矩形 34">
            <a:extLst>
              <a:ext uri="{FF2B5EF4-FFF2-40B4-BE49-F238E27FC236}">
                <a16:creationId xmlns:a16="http://schemas.microsoft.com/office/drawing/2014/main" id="{F2B74491-9A9B-0647-8BF7-436B41C76951}"/>
              </a:ext>
            </a:extLst>
          </p:cNvPr>
          <p:cNvSpPr/>
          <p:nvPr/>
        </p:nvSpPr>
        <p:spPr>
          <a:xfrm>
            <a:off x="5530143" y="405059"/>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B600A31A-7834-EB4D-BD7D-F2A053228D45}"/>
              </a:ext>
            </a:extLst>
          </p:cNvPr>
          <p:cNvSpPr/>
          <p:nvPr/>
        </p:nvSpPr>
        <p:spPr>
          <a:xfrm>
            <a:off x="6993740" y="445945"/>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10C35381-BC1B-A44F-9A09-47D255F51592}"/>
              </a:ext>
            </a:extLst>
          </p:cNvPr>
          <p:cNvSpPr/>
          <p:nvPr/>
        </p:nvSpPr>
        <p:spPr>
          <a:xfrm>
            <a:off x="8617946" y="43151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矩形 37">
            <a:extLst>
              <a:ext uri="{FF2B5EF4-FFF2-40B4-BE49-F238E27FC236}">
                <a16:creationId xmlns:a16="http://schemas.microsoft.com/office/drawing/2014/main" id="{2B671F52-9A66-2745-B082-BFCA644A3EF9}"/>
              </a:ext>
            </a:extLst>
          </p:cNvPr>
          <p:cNvSpPr/>
          <p:nvPr/>
        </p:nvSpPr>
        <p:spPr>
          <a:xfrm>
            <a:off x="10525248" y="420462"/>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矩形 38">
            <a:extLst>
              <a:ext uri="{FF2B5EF4-FFF2-40B4-BE49-F238E27FC236}">
                <a16:creationId xmlns:a16="http://schemas.microsoft.com/office/drawing/2014/main" id="{D6A17D7F-AEE0-E14E-B851-ABC6BC6B330C}"/>
              </a:ext>
            </a:extLst>
          </p:cNvPr>
          <p:cNvSpPr/>
          <p:nvPr/>
        </p:nvSpPr>
        <p:spPr>
          <a:xfrm>
            <a:off x="3977811" y="43806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0" name="橢圓 39">
            <a:extLst>
              <a:ext uri="{FF2B5EF4-FFF2-40B4-BE49-F238E27FC236}">
                <a16:creationId xmlns:a16="http://schemas.microsoft.com/office/drawing/2014/main" id="{21DE7255-904D-A94A-855A-B3EED5177FAF}"/>
              </a:ext>
            </a:extLst>
          </p:cNvPr>
          <p:cNvSpPr/>
          <p:nvPr/>
        </p:nvSpPr>
        <p:spPr>
          <a:xfrm>
            <a:off x="4030939" y="146548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橢圓 40">
            <a:extLst>
              <a:ext uri="{FF2B5EF4-FFF2-40B4-BE49-F238E27FC236}">
                <a16:creationId xmlns:a16="http://schemas.microsoft.com/office/drawing/2014/main" id="{97D77D73-2D85-1A47-B752-2F76A199C322}"/>
              </a:ext>
            </a:extLst>
          </p:cNvPr>
          <p:cNvSpPr/>
          <p:nvPr/>
        </p:nvSpPr>
        <p:spPr>
          <a:xfrm>
            <a:off x="5599433" y="14623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橢圓 41">
            <a:extLst>
              <a:ext uri="{FF2B5EF4-FFF2-40B4-BE49-F238E27FC236}">
                <a16:creationId xmlns:a16="http://schemas.microsoft.com/office/drawing/2014/main" id="{0648068E-8029-4848-B843-96B18E3D3E7B}"/>
              </a:ext>
            </a:extLst>
          </p:cNvPr>
          <p:cNvSpPr/>
          <p:nvPr/>
        </p:nvSpPr>
        <p:spPr>
          <a:xfrm>
            <a:off x="7049147" y="15052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橢圓 42">
            <a:extLst>
              <a:ext uri="{FF2B5EF4-FFF2-40B4-BE49-F238E27FC236}">
                <a16:creationId xmlns:a16="http://schemas.microsoft.com/office/drawing/2014/main" id="{0E14D792-A5D3-C74E-BA98-920BDD76EE38}"/>
              </a:ext>
            </a:extLst>
          </p:cNvPr>
          <p:cNvSpPr/>
          <p:nvPr/>
        </p:nvSpPr>
        <p:spPr>
          <a:xfrm>
            <a:off x="8685595"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4" name="橢圓 43">
            <a:extLst>
              <a:ext uri="{FF2B5EF4-FFF2-40B4-BE49-F238E27FC236}">
                <a16:creationId xmlns:a16="http://schemas.microsoft.com/office/drawing/2014/main" id="{6FCEAC02-F2C7-D645-9AA8-2FF5C7487B52}"/>
              </a:ext>
            </a:extLst>
          </p:cNvPr>
          <p:cNvSpPr/>
          <p:nvPr/>
        </p:nvSpPr>
        <p:spPr>
          <a:xfrm>
            <a:off x="10589094"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5" name="橢圓 44">
            <a:extLst>
              <a:ext uri="{FF2B5EF4-FFF2-40B4-BE49-F238E27FC236}">
                <a16:creationId xmlns:a16="http://schemas.microsoft.com/office/drawing/2014/main" id="{64BC4841-9577-9C45-86A4-701E63BF205F}"/>
              </a:ext>
            </a:extLst>
          </p:cNvPr>
          <p:cNvSpPr/>
          <p:nvPr/>
        </p:nvSpPr>
        <p:spPr>
          <a:xfrm>
            <a:off x="4041656" y="113465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橢圓 45">
            <a:extLst>
              <a:ext uri="{FF2B5EF4-FFF2-40B4-BE49-F238E27FC236}">
                <a16:creationId xmlns:a16="http://schemas.microsoft.com/office/drawing/2014/main" id="{C4B65FD2-1C1C-C041-BF79-235B7B6F5AB8}"/>
              </a:ext>
            </a:extLst>
          </p:cNvPr>
          <p:cNvSpPr/>
          <p:nvPr/>
        </p:nvSpPr>
        <p:spPr>
          <a:xfrm>
            <a:off x="5583211" y="111369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橢圓 46">
            <a:extLst>
              <a:ext uri="{FF2B5EF4-FFF2-40B4-BE49-F238E27FC236}">
                <a16:creationId xmlns:a16="http://schemas.microsoft.com/office/drawing/2014/main" id="{1CD8DAB7-A5C9-BA4B-AD9E-B784AC5FF0B0}"/>
              </a:ext>
            </a:extLst>
          </p:cNvPr>
          <p:cNvSpPr/>
          <p:nvPr/>
        </p:nvSpPr>
        <p:spPr>
          <a:xfrm>
            <a:off x="7074453" y="1142536"/>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橢圓 47">
            <a:extLst>
              <a:ext uri="{FF2B5EF4-FFF2-40B4-BE49-F238E27FC236}">
                <a16:creationId xmlns:a16="http://schemas.microsoft.com/office/drawing/2014/main" id="{D13F033D-3D9F-9D4F-A62C-9EA4FBCF7D30}"/>
              </a:ext>
            </a:extLst>
          </p:cNvPr>
          <p:cNvSpPr/>
          <p:nvPr/>
        </p:nvSpPr>
        <p:spPr>
          <a:xfrm>
            <a:off x="8685595" y="112810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橢圓 48">
            <a:extLst>
              <a:ext uri="{FF2B5EF4-FFF2-40B4-BE49-F238E27FC236}">
                <a16:creationId xmlns:a16="http://schemas.microsoft.com/office/drawing/2014/main" id="{2053DB0D-DFF7-3148-A548-DEA0DAAED958}"/>
              </a:ext>
            </a:extLst>
          </p:cNvPr>
          <p:cNvSpPr/>
          <p:nvPr/>
        </p:nvSpPr>
        <p:spPr>
          <a:xfrm>
            <a:off x="10589094" y="110450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文字方塊 49">
            <a:extLst>
              <a:ext uri="{FF2B5EF4-FFF2-40B4-BE49-F238E27FC236}">
                <a16:creationId xmlns:a16="http://schemas.microsoft.com/office/drawing/2014/main" id="{9849C739-015B-964D-92BB-D5856D8D628C}"/>
              </a:ext>
            </a:extLst>
          </p:cNvPr>
          <p:cNvSpPr txBox="1"/>
          <p:nvPr/>
        </p:nvSpPr>
        <p:spPr>
          <a:xfrm>
            <a:off x="3951668" y="67005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1" name="文字方塊 50">
            <a:extLst>
              <a:ext uri="{FF2B5EF4-FFF2-40B4-BE49-F238E27FC236}">
                <a16:creationId xmlns:a16="http://schemas.microsoft.com/office/drawing/2014/main" id="{48958606-086A-4F44-B0E3-67870377D760}"/>
              </a:ext>
            </a:extLst>
          </p:cNvPr>
          <p:cNvSpPr txBox="1"/>
          <p:nvPr/>
        </p:nvSpPr>
        <p:spPr>
          <a:xfrm>
            <a:off x="5523897" y="687912"/>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2" name="文字方塊 51">
            <a:extLst>
              <a:ext uri="{FF2B5EF4-FFF2-40B4-BE49-F238E27FC236}">
                <a16:creationId xmlns:a16="http://schemas.microsoft.com/office/drawing/2014/main" id="{D2CE53A7-2B4D-3F4C-8DAB-E6B711B64FF3}"/>
              </a:ext>
            </a:extLst>
          </p:cNvPr>
          <p:cNvSpPr txBox="1"/>
          <p:nvPr/>
        </p:nvSpPr>
        <p:spPr>
          <a:xfrm>
            <a:off x="6967511" y="71774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3" name="文字方塊 52">
            <a:extLst>
              <a:ext uri="{FF2B5EF4-FFF2-40B4-BE49-F238E27FC236}">
                <a16:creationId xmlns:a16="http://schemas.microsoft.com/office/drawing/2014/main" id="{69B5933B-3625-914C-928A-70604B1E412B}"/>
              </a:ext>
            </a:extLst>
          </p:cNvPr>
          <p:cNvSpPr txBox="1"/>
          <p:nvPr/>
        </p:nvSpPr>
        <p:spPr>
          <a:xfrm>
            <a:off x="8631691" y="703316"/>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4" name="文字方塊 53">
            <a:extLst>
              <a:ext uri="{FF2B5EF4-FFF2-40B4-BE49-F238E27FC236}">
                <a16:creationId xmlns:a16="http://schemas.microsoft.com/office/drawing/2014/main" id="{D85CD416-194C-704B-8539-A7FBF0A14E87}"/>
              </a:ext>
            </a:extLst>
          </p:cNvPr>
          <p:cNvSpPr txBox="1"/>
          <p:nvPr/>
        </p:nvSpPr>
        <p:spPr>
          <a:xfrm>
            <a:off x="10476417" y="69178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5" name="框架 54">
            <a:extLst>
              <a:ext uri="{FF2B5EF4-FFF2-40B4-BE49-F238E27FC236}">
                <a16:creationId xmlns:a16="http://schemas.microsoft.com/office/drawing/2014/main" id="{167F167C-0C6E-2C47-BF0A-3EF4CB862A54}"/>
              </a:ext>
            </a:extLst>
          </p:cNvPr>
          <p:cNvSpPr/>
          <p:nvPr/>
        </p:nvSpPr>
        <p:spPr>
          <a:xfrm>
            <a:off x="3715751" y="1104501"/>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56" name="左大括弧 55">
            <a:extLst>
              <a:ext uri="{FF2B5EF4-FFF2-40B4-BE49-F238E27FC236}">
                <a16:creationId xmlns:a16="http://schemas.microsoft.com/office/drawing/2014/main" id="{F8FB8F43-BAAB-934D-B3FD-E99A14B67433}"/>
              </a:ext>
            </a:extLst>
          </p:cNvPr>
          <p:cNvSpPr/>
          <p:nvPr/>
        </p:nvSpPr>
        <p:spPr>
          <a:xfrm rot="16200000">
            <a:off x="7062130" y="-1021355"/>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57" name="文字方塊 56">
            <a:extLst>
              <a:ext uri="{FF2B5EF4-FFF2-40B4-BE49-F238E27FC236}">
                <a16:creationId xmlns:a16="http://schemas.microsoft.com/office/drawing/2014/main" id="{4C794B10-0444-744E-B115-B9BC3FB1CB64}"/>
              </a:ext>
            </a:extLst>
          </p:cNvPr>
          <p:cNvSpPr txBox="1"/>
          <p:nvPr/>
        </p:nvSpPr>
        <p:spPr>
          <a:xfrm>
            <a:off x="485399" y="1348824"/>
            <a:ext cx="2884187" cy="923330"/>
          </a:xfrm>
          <a:prstGeom prst="rect">
            <a:avLst/>
          </a:prstGeom>
          <a:noFill/>
        </p:spPr>
        <p:txBody>
          <a:bodyPr wrap="none" rtlCol="0">
            <a:spAutoFit/>
          </a:bodyPr>
          <a:lstStyle/>
          <a:p>
            <a:r>
              <a:rPr lang="en-US" altLang="zh-TW" dirty="0"/>
              <a:t>Each channel has zero mean </a:t>
            </a:r>
          </a:p>
          <a:p>
            <a:r>
              <a:rPr lang="en-US" altLang="zh-TW" dirty="0"/>
              <a:t>and unit variance </a:t>
            </a:r>
          </a:p>
          <a:p>
            <a:endParaRPr kumimoji="1" lang="zh-TW" altLang="en-US" dirty="0"/>
          </a:p>
        </p:txBody>
      </p:sp>
      <p:sp>
        <p:nvSpPr>
          <p:cNvPr id="58" name="文字方塊 57">
            <a:extLst>
              <a:ext uri="{FF2B5EF4-FFF2-40B4-BE49-F238E27FC236}">
                <a16:creationId xmlns:a16="http://schemas.microsoft.com/office/drawing/2014/main" id="{86827E28-0D75-AC4A-83A5-51A767957BC7}"/>
              </a:ext>
            </a:extLst>
          </p:cNvPr>
          <p:cNvSpPr txBox="1"/>
          <p:nvPr/>
        </p:nvSpPr>
        <p:spPr>
          <a:xfrm>
            <a:off x="260997" y="211759"/>
            <a:ext cx="2366225" cy="646331"/>
          </a:xfrm>
          <a:prstGeom prst="rect">
            <a:avLst/>
          </a:prstGeom>
          <a:noFill/>
        </p:spPr>
        <p:txBody>
          <a:bodyPr wrap="none" rtlCol="0">
            <a:spAutoFit/>
          </a:bodyPr>
          <a:lstStyle/>
          <a:p>
            <a:r>
              <a:rPr lang="en-US" altLang="zh-TW" dirty="0"/>
              <a:t>instance normalization </a:t>
            </a:r>
            <a:endParaRPr lang="en-US" altLang="zh-TW" dirty="0">
              <a:effectLst/>
            </a:endParaRPr>
          </a:p>
          <a:p>
            <a:endParaRPr kumimoji="1" lang="zh-TW" altLang="en-US" dirty="0"/>
          </a:p>
        </p:txBody>
      </p:sp>
      <p:sp>
        <p:nvSpPr>
          <p:cNvPr id="2" name="投影片編號版面配置區 1">
            <a:extLst>
              <a:ext uri="{FF2B5EF4-FFF2-40B4-BE49-F238E27FC236}">
                <a16:creationId xmlns:a16="http://schemas.microsoft.com/office/drawing/2014/main" id="{8C467D95-FEED-7B4C-B896-DD5136973AC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2255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552B1D-0267-D047-90ED-9C9B323914B0}"/>
              </a:ext>
            </a:extLst>
          </p:cNvPr>
          <p:cNvSpPr/>
          <p:nvPr/>
        </p:nvSpPr>
        <p:spPr>
          <a:xfrm>
            <a:off x="788386" y="1611513"/>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55CBAA2-4589-FA43-8319-A8D65C73B209}"/>
              </a:ext>
            </a:extLst>
          </p:cNvPr>
          <p:cNvSpPr txBox="1"/>
          <p:nvPr/>
        </p:nvSpPr>
        <p:spPr>
          <a:xfrm rot="5400000">
            <a:off x="346327" y="3072766"/>
            <a:ext cx="1285929" cy="369332"/>
          </a:xfrm>
          <a:prstGeom prst="rect">
            <a:avLst/>
          </a:prstGeom>
          <a:noFill/>
        </p:spPr>
        <p:txBody>
          <a:bodyPr wrap="none" rtlCol="0">
            <a:spAutoFit/>
          </a:bodyPr>
          <a:lstStyle/>
          <a:p>
            <a:r>
              <a:rPr kumimoji="1" lang="en-US" altLang="zh-TW" dirty="0"/>
              <a:t>CoBo-128-8</a:t>
            </a:r>
            <a:endParaRPr kumimoji="1" lang="zh-TW" altLang="en-US" dirty="0"/>
          </a:p>
        </p:txBody>
      </p:sp>
      <p:sp>
        <p:nvSpPr>
          <p:cNvPr id="6" name="矩形 5">
            <a:extLst>
              <a:ext uri="{FF2B5EF4-FFF2-40B4-BE49-F238E27FC236}">
                <a16:creationId xmlns:a16="http://schemas.microsoft.com/office/drawing/2014/main" id="{C2EA3DB9-BB2E-D54C-9509-D0A465BE5445}"/>
              </a:ext>
            </a:extLst>
          </p:cNvPr>
          <p:cNvSpPr/>
          <p:nvPr/>
        </p:nvSpPr>
        <p:spPr>
          <a:xfrm>
            <a:off x="1355314" y="1611513"/>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90303D53-9D7E-FD40-AE0C-C8402C61AB70}"/>
              </a:ext>
            </a:extLst>
          </p:cNvPr>
          <p:cNvSpPr txBox="1"/>
          <p:nvPr/>
        </p:nvSpPr>
        <p:spPr>
          <a:xfrm>
            <a:off x="1317267" y="2490483"/>
            <a:ext cx="461665" cy="1708160"/>
          </a:xfrm>
          <a:prstGeom prst="rect">
            <a:avLst/>
          </a:prstGeom>
          <a:noFill/>
        </p:spPr>
        <p:txBody>
          <a:bodyPr vert="eaVert" wrap="none" rtlCol="0">
            <a:spAutoFit/>
          </a:bodyPr>
          <a:lstStyle/>
          <a:p>
            <a:r>
              <a:rPr lang="zh-TW" altLang="en-US" dirty="0"/>
              <a:t>帶泄露線性整流</a:t>
            </a:r>
          </a:p>
        </p:txBody>
      </p:sp>
      <p:sp>
        <p:nvSpPr>
          <p:cNvPr id="8" name="矩形 7">
            <a:extLst>
              <a:ext uri="{FF2B5EF4-FFF2-40B4-BE49-F238E27FC236}">
                <a16:creationId xmlns:a16="http://schemas.microsoft.com/office/drawing/2014/main" id="{11D3A980-90AF-C041-A8D9-D18643D53F2F}"/>
              </a:ext>
            </a:extLst>
          </p:cNvPr>
          <p:cNvSpPr/>
          <p:nvPr/>
        </p:nvSpPr>
        <p:spPr>
          <a:xfrm>
            <a:off x="1960288" y="1611513"/>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4F09CF25-5D1B-114B-9D9D-443732DA7038}"/>
              </a:ext>
            </a:extLst>
          </p:cNvPr>
          <p:cNvSpPr txBox="1"/>
          <p:nvPr/>
        </p:nvSpPr>
        <p:spPr>
          <a:xfrm>
            <a:off x="1908579" y="2403352"/>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10" name="矩形 9">
            <a:extLst>
              <a:ext uri="{FF2B5EF4-FFF2-40B4-BE49-F238E27FC236}">
                <a16:creationId xmlns:a16="http://schemas.microsoft.com/office/drawing/2014/main" id="{EFEA5A70-2852-064E-8C1A-A135C701624D}"/>
              </a:ext>
            </a:extLst>
          </p:cNvPr>
          <p:cNvSpPr/>
          <p:nvPr/>
        </p:nvSpPr>
        <p:spPr>
          <a:xfrm>
            <a:off x="3150679" y="1611511"/>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306AF6FF-5FD2-0A42-B16F-296D8D6F0B77}"/>
              </a:ext>
            </a:extLst>
          </p:cNvPr>
          <p:cNvSpPr txBox="1"/>
          <p:nvPr/>
        </p:nvSpPr>
        <p:spPr>
          <a:xfrm rot="5400000">
            <a:off x="2651655" y="3027552"/>
            <a:ext cx="1443472" cy="369332"/>
          </a:xfrm>
          <a:prstGeom prst="rect">
            <a:avLst/>
          </a:prstGeom>
          <a:noFill/>
        </p:spPr>
        <p:txBody>
          <a:bodyPr wrap="none" rtlCol="0">
            <a:spAutoFit/>
          </a:bodyPr>
          <a:lstStyle/>
          <a:p>
            <a:r>
              <a:rPr kumimoji="1" lang="en-US" altLang="zh-TW" dirty="0"/>
              <a:t>Conv-512-5-1</a:t>
            </a:r>
            <a:endParaRPr kumimoji="1" lang="zh-TW" altLang="en-US" dirty="0"/>
          </a:p>
        </p:txBody>
      </p:sp>
      <p:sp>
        <p:nvSpPr>
          <p:cNvPr id="12" name="矩形 11">
            <a:extLst>
              <a:ext uri="{FF2B5EF4-FFF2-40B4-BE49-F238E27FC236}">
                <a16:creationId xmlns:a16="http://schemas.microsoft.com/office/drawing/2014/main" id="{E7EC7605-B834-AD40-88D8-81B4EAEC4221}"/>
              </a:ext>
            </a:extLst>
          </p:cNvPr>
          <p:cNvSpPr/>
          <p:nvPr/>
        </p:nvSpPr>
        <p:spPr>
          <a:xfrm>
            <a:off x="7179634" y="1611511"/>
            <a:ext cx="385572" cy="329184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3" name="文字方塊 12">
            <a:extLst>
              <a:ext uri="{FF2B5EF4-FFF2-40B4-BE49-F238E27FC236}">
                <a16:creationId xmlns:a16="http://schemas.microsoft.com/office/drawing/2014/main" id="{0A128733-FB21-F447-87B3-055E7801C3FA}"/>
              </a:ext>
            </a:extLst>
          </p:cNvPr>
          <p:cNvSpPr txBox="1"/>
          <p:nvPr/>
        </p:nvSpPr>
        <p:spPr>
          <a:xfrm rot="5400000">
            <a:off x="6949333" y="3060574"/>
            <a:ext cx="833433" cy="369332"/>
          </a:xfrm>
          <a:prstGeom prst="rect">
            <a:avLst/>
          </a:prstGeom>
          <a:noFill/>
        </p:spPr>
        <p:txBody>
          <a:bodyPr wrap="none" rtlCol="0">
            <a:spAutoFit/>
          </a:bodyPr>
          <a:lstStyle/>
          <a:p>
            <a:r>
              <a:rPr kumimoji="1" lang="en-US" altLang="zh-TW" dirty="0"/>
              <a:t>FC-512</a:t>
            </a:r>
            <a:endParaRPr kumimoji="1" lang="zh-TW" altLang="en-US" dirty="0"/>
          </a:p>
        </p:txBody>
      </p:sp>
      <p:sp>
        <p:nvSpPr>
          <p:cNvPr id="14" name="矩形 13">
            <a:extLst>
              <a:ext uri="{FF2B5EF4-FFF2-40B4-BE49-F238E27FC236}">
                <a16:creationId xmlns:a16="http://schemas.microsoft.com/office/drawing/2014/main" id="{88A98099-176F-D54F-A448-0F71C594DDAC}"/>
              </a:ext>
            </a:extLst>
          </p:cNvPr>
          <p:cNvSpPr/>
          <p:nvPr/>
        </p:nvSpPr>
        <p:spPr>
          <a:xfrm>
            <a:off x="3682872" y="1611511"/>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37B2A8B4-B7B9-6D4C-A1AA-92AD1272837E}"/>
              </a:ext>
            </a:extLst>
          </p:cNvPr>
          <p:cNvSpPr txBox="1"/>
          <p:nvPr/>
        </p:nvSpPr>
        <p:spPr>
          <a:xfrm>
            <a:off x="3644825" y="2490481"/>
            <a:ext cx="461665" cy="1708160"/>
          </a:xfrm>
          <a:prstGeom prst="rect">
            <a:avLst/>
          </a:prstGeom>
          <a:noFill/>
        </p:spPr>
        <p:txBody>
          <a:bodyPr vert="eaVert" wrap="none" rtlCol="0">
            <a:spAutoFit/>
          </a:bodyPr>
          <a:lstStyle/>
          <a:p>
            <a:r>
              <a:rPr lang="zh-TW" altLang="en-US" dirty="0"/>
              <a:t>帶泄露線性整流</a:t>
            </a:r>
          </a:p>
        </p:txBody>
      </p:sp>
      <p:sp>
        <p:nvSpPr>
          <p:cNvPr id="16" name="矩形 15">
            <a:extLst>
              <a:ext uri="{FF2B5EF4-FFF2-40B4-BE49-F238E27FC236}">
                <a16:creationId xmlns:a16="http://schemas.microsoft.com/office/drawing/2014/main" id="{49D77B73-D75A-2F4D-8097-E243959C9993}"/>
              </a:ext>
            </a:extLst>
          </p:cNvPr>
          <p:cNvSpPr/>
          <p:nvPr/>
        </p:nvSpPr>
        <p:spPr>
          <a:xfrm>
            <a:off x="4725451" y="1611511"/>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a:extLst>
              <a:ext uri="{FF2B5EF4-FFF2-40B4-BE49-F238E27FC236}">
                <a16:creationId xmlns:a16="http://schemas.microsoft.com/office/drawing/2014/main" id="{4BBC1961-3B93-B148-BA38-D8AADF44084C}"/>
              </a:ext>
            </a:extLst>
          </p:cNvPr>
          <p:cNvSpPr txBox="1"/>
          <p:nvPr/>
        </p:nvSpPr>
        <p:spPr>
          <a:xfrm>
            <a:off x="4687404" y="2490481"/>
            <a:ext cx="461665" cy="1708160"/>
          </a:xfrm>
          <a:prstGeom prst="rect">
            <a:avLst/>
          </a:prstGeom>
          <a:noFill/>
        </p:spPr>
        <p:txBody>
          <a:bodyPr vert="eaVert" wrap="none" rtlCol="0">
            <a:spAutoFit/>
          </a:bodyPr>
          <a:lstStyle/>
          <a:p>
            <a:r>
              <a:rPr lang="zh-TW" altLang="en-US" dirty="0"/>
              <a:t>帶泄露線性整流</a:t>
            </a:r>
          </a:p>
        </p:txBody>
      </p:sp>
      <p:sp>
        <p:nvSpPr>
          <p:cNvPr id="18" name="矩形 17">
            <a:extLst>
              <a:ext uri="{FF2B5EF4-FFF2-40B4-BE49-F238E27FC236}">
                <a16:creationId xmlns:a16="http://schemas.microsoft.com/office/drawing/2014/main" id="{4AA5700A-2D1A-C348-9E5F-567BDEB21405}"/>
              </a:ext>
            </a:extLst>
          </p:cNvPr>
          <p:cNvSpPr/>
          <p:nvPr/>
        </p:nvSpPr>
        <p:spPr>
          <a:xfrm>
            <a:off x="4207473" y="1611511"/>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9" name="文字方塊 18">
            <a:extLst>
              <a:ext uri="{FF2B5EF4-FFF2-40B4-BE49-F238E27FC236}">
                <a16:creationId xmlns:a16="http://schemas.microsoft.com/office/drawing/2014/main" id="{524CFAC6-AA4F-BE44-9BF0-5169351A96A1}"/>
              </a:ext>
            </a:extLst>
          </p:cNvPr>
          <p:cNvSpPr txBox="1"/>
          <p:nvPr/>
        </p:nvSpPr>
        <p:spPr>
          <a:xfrm rot="5400000">
            <a:off x="3708449" y="3027552"/>
            <a:ext cx="1443472" cy="369332"/>
          </a:xfrm>
          <a:prstGeom prst="rect">
            <a:avLst/>
          </a:prstGeom>
          <a:noFill/>
        </p:spPr>
        <p:txBody>
          <a:bodyPr wrap="none" rtlCol="0">
            <a:spAutoFit/>
          </a:bodyPr>
          <a:lstStyle/>
          <a:p>
            <a:r>
              <a:rPr kumimoji="1" lang="en-US" altLang="zh-TW" dirty="0"/>
              <a:t>Conv-512-5-1</a:t>
            </a:r>
            <a:endParaRPr kumimoji="1" lang="zh-TW" altLang="en-US" dirty="0"/>
          </a:p>
        </p:txBody>
      </p:sp>
      <p:sp>
        <p:nvSpPr>
          <p:cNvPr id="20" name="矩形 19">
            <a:extLst>
              <a:ext uri="{FF2B5EF4-FFF2-40B4-BE49-F238E27FC236}">
                <a16:creationId xmlns:a16="http://schemas.microsoft.com/office/drawing/2014/main" id="{C1248FE9-9F8E-644D-B07D-52236AEFBBC3}"/>
              </a:ext>
            </a:extLst>
          </p:cNvPr>
          <p:cNvSpPr/>
          <p:nvPr/>
        </p:nvSpPr>
        <p:spPr>
          <a:xfrm>
            <a:off x="5287144" y="1611511"/>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文字方塊 20">
            <a:extLst>
              <a:ext uri="{FF2B5EF4-FFF2-40B4-BE49-F238E27FC236}">
                <a16:creationId xmlns:a16="http://schemas.microsoft.com/office/drawing/2014/main" id="{9DC8E31A-F80F-D94F-B9C8-473E4DF48BA6}"/>
              </a:ext>
            </a:extLst>
          </p:cNvPr>
          <p:cNvSpPr txBox="1"/>
          <p:nvPr/>
        </p:nvSpPr>
        <p:spPr>
          <a:xfrm>
            <a:off x="5235435" y="2403350"/>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22" name="矩形 21">
            <a:extLst>
              <a:ext uri="{FF2B5EF4-FFF2-40B4-BE49-F238E27FC236}">
                <a16:creationId xmlns:a16="http://schemas.microsoft.com/office/drawing/2014/main" id="{55938374-A4B8-5144-9794-1AE948E6944D}"/>
              </a:ext>
            </a:extLst>
          </p:cNvPr>
          <p:cNvSpPr/>
          <p:nvPr/>
        </p:nvSpPr>
        <p:spPr>
          <a:xfrm>
            <a:off x="8278755" y="1611511"/>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1D278049-8F9D-7142-A92C-58C26E7D712B}"/>
              </a:ext>
            </a:extLst>
          </p:cNvPr>
          <p:cNvSpPr txBox="1"/>
          <p:nvPr/>
        </p:nvSpPr>
        <p:spPr>
          <a:xfrm>
            <a:off x="8240708" y="2490481"/>
            <a:ext cx="461665" cy="1708160"/>
          </a:xfrm>
          <a:prstGeom prst="rect">
            <a:avLst/>
          </a:prstGeom>
          <a:noFill/>
        </p:spPr>
        <p:txBody>
          <a:bodyPr vert="eaVert" wrap="none" rtlCol="0">
            <a:spAutoFit/>
          </a:bodyPr>
          <a:lstStyle/>
          <a:p>
            <a:r>
              <a:rPr lang="zh-TW" altLang="en-US" dirty="0"/>
              <a:t>帶泄露線性整流</a:t>
            </a:r>
          </a:p>
        </p:txBody>
      </p:sp>
      <p:sp>
        <p:nvSpPr>
          <p:cNvPr id="24" name="矩形 23">
            <a:extLst>
              <a:ext uri="{FF2B5EF4-FFF2-40B4-BE49-F238E27FC236}">
                <a16:creationId xmlns:a16="http://schemas.microsoft.com/office/drawing/2014/main" id="{90B95F2E-E0E6-5140-8589-BAC7B0FBF608}"/>
              </a:ext>
            </a:extLst>
          </p:cNvPr>
          <p:cNvSpPr/>
          <p:nvPr/>
        </p:nvSpPr>
        <p:spPr>
          <a:xfrm>
            <a:off x="7746562" y="1611511"/>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a:extLst>
              <a:ext uri="{FF2B5EF4-FFF2-40B4-BE49-F238E27FC236}">
                <a16:creationId xmlns:a16="http://schemas.microsoft.com/office/drawing/2014/main" id="{A12D4BDD-0704-E541-8761-E2FE54FFAFCD}"/>
              </a:ext>
            </a:extLst>
          </p:cNvPr>
          <p:cNvSpPr txBox="1"/>
          <p:nvPr/>
        </p:nvSpPr>
        <p:spPr>
          <a:xfrm>
            <a:off x="7688420" y="2391159"/>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26" name="文字方塊 25">
            <a:extLst>
              <a:ext uri="{FF2B5EF4-FFF2-40B4-BE49-F238E27FC236}">
                <a16:creationId xmlns:a16="http://schemas.microsoft.com/office/drawing/2014/main" id="{665C0CEC-3374-D941-8856-447339AB14A5}"/>
              </a:ext>
            </a:extLst>
          </p:cNvPr>
          <p:cNvSpPr txBox="1"/>
          <p:nvPr/>
        </p:nvSpPr>
        <p:spPr>
          <a:xfrm>
            <a:off x="101658" y="2937765"/>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27" name="直線箭頭接點 26">
            <a:extLst>
              <a:ext uri="{FF2B5EF4-FFF2-40B4-BE49-F238E27FC236}">
                <a16:creationId xmlns:a16="http://schemas.microsoft.com/office/drawing/2014/main" id="{2BBABDEC-455D-1542-9B36-86B6FE484A21}"/>
              </a:ext>
            </a:extLst>
          </p:cNvPr>
          <p:cNvCxnSpPr>
            <a:cxnSpLocks/>
          </p:cNvCxnSpPr>
          <p:nvPr/>
        </p:nvCxnSpPr>
        <p:spPr>
          <a:xfrm>
            <a:off x="445022" y="3257433"/>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矩形 27">
            <a:extLst>
              <a:ext uri="{FF2B5EF4-FFF2-40B4-BE49-F238E27FC236}">
                <a16:creationId xmlns:a16="http://schemas.microsoft.com/office/drawing/2014/main" id="{25A833ED-D323-A549-9311-4B103944C5C7}"/>
              </a:ext>
            </a:extLst>
          </p:cNvPr>
          <p:cNvSpPr/>
          <p:nvPr/>
        </p:nvSpPr>
        <p:spPr>
          <a:xfrm>
            <a:off x="2969322" y="1440825"/>
            <a:ext cx="2910353" cy="358444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9" name="直線箭頭接點 28">
            <a:extLst>
              <a:ext uri="{FF2B5EF4-FFF2-40B4-BE49-F238E27FC236}">
                <a16:creationId xmlns:a16="http://schemas.microsoft.com/office/drawing/2014/main" id="{56D940C1-6778-BD4E-90BD-16B776492DF0}"/>
              </a:ext>
            </a:extLst>
          </p:cNvPr>
          <p:cNvCxnSpPr>
            <a:cxnSpLocks/>
          </p:cNvCxnSpPr>
          <p:nvPr/>
        </p:nvCxnSpPr>
        <p:spPr>
          <a:xfrm>
            <a:off x="2461542" y="3258004"/>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0" name="直線接點 29">
            <a:extLst>
              <a:ext uri="{FF2B5EF4-FFF2-40B4-BE49-F238E27FC236}">
                <a16:creationId xmlns:a16="http://schemas.microsoft.com/office/drawing/2014/main" id="{0B750B4E-0C3D-3540-A4E2-D35854787E6B}"/>
              </a:ext>
            </a:extLst>
          </p:cNvPr>
          <p:cNvCxnSpPr/>
          <p:nvPr/>
        </p:nvCxnSpPr>
        <p:spPr>
          <a:xfrm>
            <a:off x="2661382" y="3258004"/>
            <a:ext cx="0" cy="2169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箭頭接點 30">
            <a:extLst>
              <a:ext uri="{FF2B5EF4-FFF2-40B4-BE49-F238E27FC236}">
                <a16:creationId xmlns:a16="http://schemas.microsoft.com/office/drawing/2014/main" id="{EC67589B-3F95-9744-9818-D7CC5BBFC024}"/>
              </a:ext>
            </a:extLst>
          </p:cNvPr>
          <p:cNvCxnSpPr>
            <a:cxnSpLocks/>
          </p:cNvCxnSpPr>
          <p:nvPr/>
        </p:nvCxnSpPr>
        <p:spPr>
          <a:xfrm>
            <a:off x="2661382" y="5427609"/>
            <a:ext cx="1021490" cy="0"/>
          </a:xfrm>
          <a:prstGeom prst="straightConnector1">
            <a:avLst/>
          </a:prstGeom>
          <a:ln w="222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矩形 31">
            <a:extLst>
              <a:ext uri="{FF2B5EF4-FFF2-40B4-BE49-F238E27FC236}">
                <a16:creationId xmlns:a16="http://schemas.microsoft.com/office/drawing/2014/main" id="{C5EAA198-CE01-1E43-AE19-549EB0651E02}"/>
              </a:ext>
            </a:extLst>
          </p:cNvPr>
          <p:cNvSpPr/>
          <p:nvPr/>
        </p:nvSpPr>
        <p:spPr>
          <a:xfrm rot="5400000">
            <a:off x="4238216" y="4698505"/>
            <a:ext cx="322997" cy="1422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a:extLst>
              <a:ext uri="{FF2B5EF4-FFF2-40B4-BE49-F238E27FC236}">
                <a16:creationId xmlns:a16="http://schemas.microsoft.com/office/drawing/2014/main" id="{3DE1A045-A1E1-0E43-94C7-3A17A52ED4A5}"/>
              </a:ext>
            </a:extLst>
          </p:cNvPr>
          <p:cNvSpPr txBox="1"/>
          <p:nvPr/>
        </p:nvSpPr>
        <p:spPr>
          <a:xfrm>
            <a:off x="3751940" y="5225333"/>
            <a:ext cx="1295547" cy="369332"/>
          </a:xfrm>
          <a:prstGeom prst="rect">
            <a:avLst/>
          </a:prstGeom>
          <a:noFill/>
        </p:spPr>
        <p:txBody>
          <a:bodyPr wrap="none" rtlCol="0">
            <a:spAutoFit/>
          </a:bodyPr>
          <a:lstStyle/>
          <a:p>
            <a:r>
              <a:rPr kumimoji="1" lang="zh-TW" altLang="en-US" dirty="0"/>
              <a:t>平均池化</a:t>
            </a:r>
            <a:r>
              <a:rPr kumimoji="1" lang="en-US" altLang="zh-TW" dirty="0"/>
              <a:t>-2</a:t>
            </a:r>
            <a:endParaRPr kumimoji="1" lang="zh-TW" altLang="en-US" dirty="0"/>
          </a:p>
        </p:txBody>
      </p:sp>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1C77E572-4B73-BB45-BB77-7E0106A77E56}"/>
                  </a:ext>
                </a:extLst>
              </p:cNvPr>
              <p:cNvSpPr txBox="1"/>
              <p:nvPr/>
            </p:nvSpPr>
            <p:spPr>
              <a:xfrm>
                <a:off x="6349627" y="2984502"/>
                <a:ext cx="30402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34" name="文字方塊 33">
                <a:extLst>
                  <a:ext uri="{FF2B5EF4-FFF2-40B4-BE49-F238E27FC236}">
                    <a16:creationId xmlns:a16="http://schemas.microsoft.com/office/drawing/2014/main" id="{1C77E572-4B73-BB45-BB77-7E0106A77E56}"/>
                  </a:ext>
                </a:extLst>
              </p:cNvPr>
              <p:cNvSpPr txBox="1">
                <a:spLocks noRot="1" noChangeAspect="1" noMove="1" noResize="1" noEditPoints="1" noAdjustHandles="1" noChangeArrowheads="1" noChangeShapeType="1" noTextEdit="1"/>
              </p:cNvSpPr>
              <p:nvPr/>
            </p:nvSpPr>
            <p:spPr>
              <a:xfrm>
                <a:off x="6349627" y="2984502"/>
                <a:ext cx="304021" cy="430887"/>
              </a:xfrm>
              <a:prstGeom prst="rect">
                <a:avLst/>
              </a:prstGeom>
              <a:blipFill>
                <a:blip r:embed="rId3"/>
                <a:stretch>
                  <a:fillRect l="-50000" r="-50000" b="-20588"/>
                </a:stretch>
              </a:blipFill>
            </p:spPr>
            <p:txBody>
              <a:bodyPr/>
              <a:lstStyle/>
              <a:p>
                <a:r>
                  <a:rPr lang="zh-TW" altLang="en-US">
                    <a:noFill/>
                  </a:rPr>
                  <a:t> </a:t>
                </a:r>
              </a:p>
            </p:txBody>
          </p:sp>
        </mc:Fallback>
      </mc:AlternateContent>
      <p:cxnSp>
        <p:nvCxnSpPr>
          <p:cNvPr id="35" name="直線箭頭接點 34">
            <a:extLst>
              <a:ext uri="{FF2B5EF4-FFF2-40B4-BE49-F238E27FC236}">
                <a16:creationId xmlns:a16="http://schemas.microsoft.com/office/drawing/2014/main" id="{F61F590B-1CA4-1D40-92B5-DCEA42555DD4}"/>
              </a:ext>
            </a:extLst>
          </p:cNvPr>
          <p:cNvCxnSpPr>
            <a:cxnSpLocks/>
          </p:cNvCxnSpPr>
          <p:nvPr/>
        </p:nvCxnSpPr>
        <p:spPr>
          <a:xfrm>
            <a:off x="5941030" y="3199945"/>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6" name="直線接點 35">
            <a:extLst>
              <a:ext uri="{FF2B5EF4-FFF2-40B4-BE49-F238E27FC236}">
                <a16:creationId xmlns:a16="http://schemas.microsoft.com/office/drawing/2014/main" id="{0F595861-06AE-B844-BED3-B4201B4A2374}"/>
              </a:ext>
            </a:extLst>
          </p:cNvPr>
          <p:cNvCxnSpPr>
            <a:cxnSpLocks/>
          </p:cNvCxnSpPr>
          <p:nvPr/>
        </p:nvCxnSpPr>
        <p:spPr>
          <a:xfrm flipV="1">
            <a:off x="5115500" y="5409796"/>
            <a:ext cx="1386137" cy="89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8ACF88DC-49C5-0541-B381-7215E163256B}"/>
              </a:ext>
            </a:extLst>
          </p:cNvPr>
          <p:cNvCxnSpPr>
            <a:cxnSpLocks/>
            <a:endCxn id="34" idx="2"/>
          </p:cNvCxnSpPr>
          <p:nvPr/>
        </p:nvCxnSpPr>
        <p:spPr>
          <a:xfrm flipV="1">
            <a:off x="6501637" y="3415389"/>
            <a:ext cx="1" cy="199441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矩形 37">
            <a:extLst>
              <a:ext uri="{FF2B5EF4-FFF2-40B4-BE49-F238E27FC236}">
                <a16:creationId xmlns:a16="http://schemas.microsoft.com/office/drawing/2014/main" id="{3ED40326-CCFD-7D41-8E00-5179B726AFBD}"/>
              </a:ext>
            </a:extLst>
          </p:cNvPr>
          <p:cNvSpPr/>
          <p:nvPr/>
        </p:nvSpPr>
        <p:spPr>
          <a:xfrm>
            <a:off x="9930809" y="1611511"/>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1B4C8F57-ED53-934F-81AD-4228101F3C33}"/>
                  </a:ext>
                </a:extLst>
              </p:cNvPr>
              <p:cNvSpPr txBox="1"/>
              <p:nvPr/>
            </p:nvSpPr>
            <p:spPr>
              <a:xfrm>
                <a:off x="9115715" y="2975939"/>
                <a:ext cx="43367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39" name="文字方塊 38">
                <a:extLst>
                  <a:ext uri="{FF2B5EF4-FFF2-40B4-BE49-F238E27FC236}">
                    <a16:creationId xmlns:a16="http://schemas.microsoft.com/office/drawing/2014/main" id="{1B4C8F57-ED53-934F-81AD-4228101F3C33}"/>
                  </a:ext>
                </a:extLst>
              </p:cNvPr>
              <p:cNvSpPr txBox="1">
                <a:spLocks noRot="1" noChangeAspect="1" noMove="1" noResize="1" noEditPoints="1" noAdjustHandles="1" noChangeArrowheads="1" noChangeShapeType="1" noTextEdit="1"/>
              </p:cNvSpPr>
              <p:nvPr/>
            </p:nvSpPr>
            <p:spPr>
              <a:xfrm>
                <a:off x="9115715" y="2975939"/>
                <a:ext cx="433676" cy="430887"/>
              </a:xfrm>
              <a:prstGeom prst="rect">
                <a:avLst/>
              </a:prstGeom>
              <a:blipFill>
                <a:blip r:embed="rId4"/>
                <a:stretch>
                  <a:fillRect l="-16667" r="-16667" b="-20000"/>
                </a:stretch>
              </a:blipFill>
            </p:spPr>
            <p:txBody>
              <a:bodyPr/>
              <a:lstStyle/>
              <a:p>
                <a:r>
                  <a:rPr lang="zh-TW" altLang="en-US">
                    <a:noFill/>
                  </a:rPr>
                  <a:t> </a:t>
                </a:r>
              </a:p>
            </p:txBody>
          </p:sp>
        </mc:Fallback>
      </mc:AlternateContent>
      <p:cxnSp>
        <p:nvCxnSpPr>
          <p:cNvPr id="40" name="直線箭頭接點 39">
            <a:extLst>
              <a:ext uri="{FF2B5EF4-FFF2-40B4-BE49-F238E27FC236}">
                <a16:creationId xmlns:a16="http://schemas.microsoft.com/office/drawing/2014/main" id="{C2AF44D5-4147-3340-AA14-7EF7EEDF939C}"/>
              </a:ext>
            </a:extLst>
          </p:cNvPr>
          <p:cNvCxnSpPr>
            <a:cxnSpLocks/>
          </p:cNvCxnSpPr>
          <p:nvPr/>
        </p:nvCxnSpPr>
        <p:spPr>
          <a:xfrm>
            <a:off x="6653648" y="3200874"/>
            <a:ext cx="323496"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1" name="矩形 40">
            <a:extLst>
              <a:ext uri="{FF2B5EF4-FFF2-40B4-BE49-F238E27FC236}">
                <a16:creationId xmlns:a16="http://schemas.microsoft.com/office/drawing/2014/main" id="{7FC73F59-4974-BC49-8588-27D71C304383}"/>
              </a:ext>
            </a:extLst>
          </p:cNvPr>
          <p:cNvSpPr/>
          <p:nvPr/>
        </p:nvSpPr>
        <p:spPr>
          <a:xfrm>
            <a:off x="7070112" y="1440826"/>
            <a:ext cx="1716409" cy="3584442"/>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42" name="直線接點 41">
            <a:extLst>
              <a:ext uri="{FF2B5EF4-FFF2-40B4-BE49-F238E27FC236}">
                <a16:creationId xmlns:a16="http://schemas.microsoft.com/office/drawing/2014/main" id="{70305D51-F062-D547-8A63-6DA30D1CDF67}"/>
              </a:ext>
            </a:extLst>
          </p:cNvPr>
          <p:cNvCxnSpPr>
            <a:cxnSpLocks/>
          </p:cNvCxnSpPr>
          <p:nvPr/>
        </p:nvCxnSpPr>
        <p:spPr>
          <a:xfrm>
            <a:off x="6357495" y="5409748"/>
            <a:ext cx="29698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758B2941-AE43-4A4A-9CF8-5E35B5663D61}"/>
              </a:ext>
            </a:extLst>
          </p:cNvPr>
          <p:cNvSpPr txBox="1"/>
          <p:nvPr/>
        </p:nvSpPr>
        <p:spPr>
          <a:xfrm rot="5400000">
            <a:off x="9530428" y="3048381"/>
            <a:ext cx="1202573" cy="369332"/>
          </a:xfrm>
          <a:prstGeom prst="rect">
            <a:avLst/>
          </a:prstGeom>
          <a:noFill/>
        </p:spPr>
        <p:txBody>
          <a:bodyPr wrap="none" rtlCol="0">
            <a:spAutoFit/>
          </a:bodyPr>
          <a:lstStyle/>
          <a:p>
            <a:r>
              <a:rPr kumimoji="1" lang="en-US" altLang="zh-TW" dirty="0"/>
              <a:t>BiGRU-512</a:t>
            </a:r>
            <a:endParaRPr kumimoji="1" lang="zh-TW" altLang="en-US" dirty="0"/>
          </a:p>
        </p:txBody>
      </p:sp>
      <p:cxnSp>
        <p:nvCxnSpPr>
          <p:cNvPr id="44" name="直線箭頭接點 43">
            <a:extLst>
              <a:ext uri="{FF2B5EF4-FFF2-40B4-BE49-F238E27FC236}">
                <a16:creationId xmlns:a16="http://schemas.microsoft.com/office/drawing/2014/main" id="{E1D766FC-10A5-0B41-A527-09DFBF4B3FFC}"/>
              </a:ext>
            </a:extLst>
          </p:cNvPr>
          <p:cNvCxnSpPr>
            <a:cxnSpLocks/>
          </p:cNvCxnSpPr>
          <p:nvPr/>
        </p:nvCxnSpPr>
        <p:spPr>
          <a:xfrm flipV="1">
            <a:off x="9327364" y="3394632"/>
            <a:ext cx="1" cy="199440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直線箭頭接點 44">
            <a:extLst>
              <a:ext uri="{FF2B5EF4-FFF2-40B4-BE49-F238E27FC236}">
                <a16:creationId xmlns:a16="http://schemas.microsoft.com/office/drawing/2014/main" id="{F9E3ED74-38F2-4E40-891F-D626B8674AD9}"/>
              </a:ext>
            </a:extLst>
          </p:cNvPr>
          <p:cNvCxnSpPr>
            <a:cxnSpLocks/>
            <a:endCxn id="39" idx="1"/>
          </p:cNvCxnSpPr>
          <p:nvPr/>
        </p:nvCxnSpPr>
        <p:spPr>
          <a:xfrm>
            <a:off x="8786521" y="3191383"/>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6" name="直線箭頭接點 45">
            <a:extLst>
              <a:ext uri="{FF2B5EF4-FFF2-40B4-BE49-F238E27FC236}">
                <a16:creationId xmlns:a16="http://schemas.microsoft.com/office/drawing/2014/main" id="{27A63969-D01E-EE49-A5A0-ADFBDDE34750}"/>
              </a:ext>
            </a:extLst>
          </p:cNvPr>
          <p:cNvCxnSpPr>
            <a:cxnSpLocks/>
          </p:cNvCxnSpPr>
          <p:nvPr/>
        </p:nvCxnSpPr>
        <p:spPr>
          <a:xfrm>
            <a:off x="9549391" y="3191382"/>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7" name="直線接點 46">
            <a:extLst>
              <a:ext uri="{FF2B5EF4-FFF2-40B4-BE49-F238E27FC236}">
                <a16:creationId xmlns:a16="http://schemas.microsoft.com/office/drawing/2014/main" id="{B5F31D63-9844-594C-B58C-8B0D7A26FA85}"/>
              </a:ext>
            </a:extLst>
          </p:cNvPr>
          <p:cNvCxnSpPr>
            <a:cxnSpLocks/>
          </p:cNvCxnSpPr>
          <p:nvPr/>
        </p:nvCxnSpPr>
        <p:spPr>
          <a:xfrm>
            <a:off x="9738255" y="3257430"/>
            <a:ext cx="0" cy="21503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D63EE74-1AEF-AF45-AAFE-70F97C4A0443}"/>
              </a:ext>
            </a:extLst>
          </p:cNvPr>
          <p:cNvCxnSpPr>
            <a:cxnSpLocks/>
          </p:cNvCxnSpPr>
          <p:nvPr/>
        </p:nvCxnSpPr>
        <p:spPr>
          <a:xfrm flipV="1">
            <a:off x="9738255" y="5401233"/>
            <a:ext cx="1059815"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9829C8CF-4133-DF4C-A756-4B118A7CA573}"/>
                  </a:ext>
                </a:extLst>
              </p:cNvPr>
              <p:cNvSpPr txBox="1"/>
              <p:nvPr/>
            </p:nvSpPr>
            <p:spPr>
              <a:xfrm>
                <a:off x="10581232" y="2961640"/>
                <a:ext cx="43367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49" name="文字方塊 48">
                <a:extLst>
                  <a:ext uri="{FF2B5EF4-FFF2-40B4-BE49-F238E27FC236}">
                    <a16:creationId xmlns:a16="http://schemas.microsoft.com/office/drawing/2014/main" id="{9829C8CF-4133-DF4C-A756-4B118A7CA573}"/>
                  </a:ext>
                </a:extLst>
              </p:cNvPr>
              <p:cNvSpPr txBox="1">
                <a:spLocks noRot="1" noChangeAspect="1" noMove="1" noResize="1" noEditPoints="1" noAdjustHandles="1" noChangeArrowheads="1" noChangeShapeType="1" noTextEdit="1"/>
              </p:cNvSpPr>
              <p:nvPr/>
            </p:nvSpPr>
            <p:spPr>
              <a:xfrm>
                <a:off x="10581232" y="2961640"/>
                <a:ext cx="433676" cy="430887"/>
              </a:xfrm>
              <a:prstGeom prst="rect">
                <a:avLst/>
              </a:prstGeom>
              <a:blipFill>
                <a:blip r:embed="rId5"/>
                <a:stretch>
                  <a:fillRect l="-17143" r="-17143" b="-20000"/>
                </a:stretch>
              </a:blipFill>
            </p:spPr>
            <p:txBody>
              <a:bodyPr/>
              <a:lstStyle/>
              <a:p>
                <a:r>
                  <a:rPr lang="zh-TW" altLang="en-US">
                    <a:noFill/>
                  </a:rPr>
                  <a:t> </a:t>
                </a:r>
              </a:p>
            </p:txBody>
          </p:sp>
        </mc:Fallback>
      </mc:AlternateContent>
      <p:cxnSp>
        <p:nvCxnSpPr>
          <p:cNvPr id="50" name="直線箭頭接點 49">
            <a:extLst>
              <a:ext uri="{FF2B5EF4-FFF2-40B4-BE49-F238E27FC236}">
                <a16:creationId xmlns:a16="http://schemas.microsoft.com/office/drawing/2014/main" id="{E1230955-2789-054A-AFEA-6DD54A856854}"/>
              </a:ext>
            </a:extLst>
          </p:cNvPr>
          <p:cNvCxnSpPr>
            <a:cxnSpLocks/>
          </p:cNvCxnSpPr>
          <p:nvPr/>
        </p:nvCxnSpPr>
        <p:spPr>
          <a:xfrm>
            <a:off x="10316381" y="3199945"/>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1" name="直線箭頭接點 50">
            <a:extLst>
              <a:ext uri="{FF2B5EF4-FFF2-40B4-BE49-F238E27FC236}">
                <a16:creationId xmlns:a16="http://schemas.microsoft.com/office/drawing/2014/main" id="{09FE535A-5799-7F42-A9D6-04606E3CCF36}"/>
              </a:ext>
            </a:extLst>
          </p:cNvPr>
          <p:cNvCxnSpPr>
            <a:cxnSpLocks/>
          </p:cNvCxnSpPr>
          <p:nvPr/>
        </p:nvCxnSpPr>
        <p:spPr>
          <a:xfrm flipV="1">
            <a:off x="10801129" y="3344561"/>
            <a:ext cx="0" cy="206317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2" name="直線箭頭接點 51">
            <a:extLst>
              <a:ext uri="{FF2B5EF4-FFF2-40B4-BE49-F238E27FC236}">
                <a16:creationId xmlns:a16="http://schemas.microsoft.com/office/drawing/2014/main" id="{71A1749D-BF1A-694D-A9EA-4A97A327CC3F}"/>
              </a:ext>
            </a:extLst>
          </p:cNvPr>
          <p:cNvCxnSpPr>
            <a:cxnSpLocks/>
          </p:cNvCxnSpPr>
          <p:nvPr/>
        </p:nvCxnSpPr>
        <p:spPr>
          <a:xfrm>
            <a:off x="11014908" y="3191382"/>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3" name="文字方塊 52">
            <a:extLst>
              <a:ext uri="{FF2B5EF4-FFF2-40B4-BE49-F238E27FC236}">
                <a16:creationId xmlns:a16="http://schemas.microsoft.com/office/drawing/2014/main" id="{795A839C-6362-E24A-B7DB-B1A98726AC71}"/>
              </a:ext>
            </a:extLst>
          </p:cNvPr>
          <p:cNvSpPr txBox="1"/>
          <p:nvPr/>
        </p:nvSpPr>
        <p:spPr>
          <a:xfrm>
            <a:off x="11333955" y="2984502"/>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54" name="文字方塊 53">
            <a:extLst>
              <a:ext uri="{FF2B5EF4-FFF2-40B4-BE49-F238E27FC236}">
                <a16:creationId xmlns:a16="http://schemas.microsoft.com/office/drawing/2014/main" id="{85157C40-6D64-F949-B452-FE2BBB619B0F}"/>
              </a:ext>
            </a:extLst>
          </p:cNvPr>
          <p:cNvSpPr txBox="1"/>
          <p:nvPr/>
        </p:nvSpPr>
        <p:spPr>
          <a:xfrm>
            <a:off x="4681728" y="548640"/>
            <a:ext cx="877163" cy="369332"/>
          </a:xfrm>
          <a:prstGeom prst="rect">
            <a:avLst/>
          </a:prstGeom>
          <a:noFill/>
        </p:spPr>
        <p:txBody>
          <a:bodyPr wrap="none" rtlCol="0">
            <a:spAutoFit/>
          </a:bodyPr>
          <a:lstStyle/>
          <a:p>
            <a:r>
              <a:rPr kumimoji="1" lang="zh-TW" altLang="en-US" dirty="0"/>
              <a:t>編碼器</a:t>
            </a:r>
          </a:p>
        </p:txBody>
      </p:sp>
      <p:sp>
        <p:nvSpPr>
          <p:cNvPr id="2" name="投影片編號版面配置區 1">
            <a:extLst>
              <a:ext uri="{FF2B5EF4-FFF2-40B4-BE49-F238E27FC236}">
                <a16:creationId xmlns:a16="http://schemas.microsoft.com/office/drawing/2014/main" id="{0D8B638E-6045-524E-B9AA-23EC3864C67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3232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B08C3B-7AF5-974B-ADFD-062B2FE5EBFA}"/>
              </a:ext>
            </a:extLst>
          </p:cNvPr>
          <p:cNvSpPr/>
          <p:nvPr/>
        </p:nvSpPr>
        <p:spPr>
          <a:xfrm>
            <a:off x="2307383" y="2123773"/>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6F9CFAF2-54D1-D349-8495-B270898A7945}"/>
              </a:ext>
            </a:extLst>
          </p:cNvPr>
          <p:cNvSpPr txBox="1"/>
          <p:nvPr/>
        </p:nvSpPr>
        <p:spPr>
          <a:xfrm rot="5400000">
            <a:off x="1749849" y="3539814"/>
            <a:ext cx="1560492" cy="369332"/>
          </a:xfrm>
          <a:prstGeom prst="rect">
            <a:avLst/>
          </a:prstGeom>
          <a:noFill/>
        </p:spPr>
        <p:txBody>
          <a:bodyPr wrap="none" rtlCol="0">
            <a:spAutoFit/>
          </a:bodyPr>
          <a:lstStyle/>
          <a:p>
            <a:r>
              <a:rPr kumimoji="1" lang="en-US" altLang="zh-TW" dirty="0"/>
              <a:t>Conv-1024-5-1</a:t>
            </a:r>
            <a:endParaRPr kumimoji="1" lang="zh-TW" altLang="en-US" dirty="0"/>
          </a:p>
        </p:txBody>
      </p:sp>
      <p:sp>
        <p:nvSpPr>
          <p:cNvPr id="6" name="矩形 5">
            <a:extLst>
              <a:ext uri="{FF2B5EF4-FFF2-40B4-BE49-F238E27FC236}">
                <a16:creationId xmlns:a16="http://schemas.microsoft.com/office/drawing/2014/main" id="{20D655D9-85CD-EE4D-BE6E-0500FBCCF088}"/>
              </a:ext>
            </a:extLst>
          </p:cNvPr>
          <p:cNvSpPr/>
          <p:nvPr/>
        </p:nvSpPr>
        <p:spPr>
          <a:xfrm>
            <a:off x="6771707" y="2153682"/>
            <a:ext cx="385572" cy="329184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文字方塊 6">
            <a:extLst>
              <a:ext uri="{FF2B5EF4-FFF2-40B4-BE49-F238E27FC236}">
                <a16:creationId xmlns:a16="http://schemas.microsoft.com/office/drawing/2014/main" id="{21A9A965-4799-5F4D-A268-B40B2D66CB2D}"/>
              </a:ext>
            </a:extLst>
          </p:cNvPr>
          <p:cNvSpPr txBox="1"/>
          <p:nvPr/>
        </p:nvSpPr>
        <p:spPr>
          <a:xfrm rot="5400000">
            <a:off x="6541406" y="3602745"/>
            <a:ext cx="833433" cy="369332"/>
          </a:xfrm>
          <a:prstGeom prst="rect">
            <a:avLst/>
          </a:prstGeom>
          <a:noFill/>
        </p:spPr>
        <p:txBody>
          <a:bodyPr wrap="none" rtlCol="0">
            <a:spAutoFit/>
          </a:bodyPr>
          <a:lstStyle/>
          <a:p>
            <a:r>
              <a:rPr kumimoji="1" lang="en-US" altLang="zh-TW" dirty="0"/>
              <a:t>FC-512</a:t>
            </a:r>
            <a:endParaRPr kumimoji="1" lang="zh-TW" altLang="en-US" dirty="0"/>
          </a:p>
        </p:txBody>
      </p:sp>
      <p:sp>
        <p:nvSpPr>
          <p:cNvPr id="8" name="矩形 7">
            <a:extLst>
              <a:ext uri="{FF2B5EF4-FFF2-40B4-BE49-F238E27FC236}">
                <a16:creationId xmlns:a16="http://schemas.microsoft.com/office/drawing/2014/main" id="{D9CC07E2-A356-D44C-9CC4-61F8E71B766E}"/>
              </a:ext>
            </a:extLst>
          </p:cNvPr>
          <p:cNvSpPr/>
          <p:nvPr/>
        </p:nvSpPr>
        <p:spPr>
          <a:xfrm>
            <a:off x="2837975" y="2114366"/>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936B17B8-58EF-FB4E-8110-4D103D1777C1}"/>
              </a:ext>
            </a:extLst>
          </p:cNvPr>
          <p:cNvSpPr txBox="1"/>
          <p:nvPr/>
        </p:nvSpPr>
        <p:spPr>
          <a:xfrm>
            <a:off x="2799928" y="2993336"/>
            <a:ext cx="461665" cy="1708160"/>
          </a:xfrm>
          <a:prstGeom prst="rect">
            <a:avLst/>
          </a:prstGeom>
          <a:noFill/>
        </p:spPr>
        <p:txBody>
          <a:bodyPr vert="eaVert" wrap="none" rtlCol="0">
            <a:spAutoFit/>
          </a:bodyPr>
          <a:lstStyle/>
          <a:p>
            <a:r>
              <a:rPr lang="zh-TW" altLang="en-US" dirty="0"/>
              <a:t>帶泄露線性整流</a:t>
            </a:r>
          </a:p>
        </p:txBody>
      </p:sp>
      <p:sp>
        <p:nvSpPr>
          <p:cNvPr id="10" name="矩形 9">
            <a:extLst>
              <a:ext uri="{FF2B5EF4-FFF2-40B4-BE49-F238E27FC236}">
                <a16:creationId xmlns:a16="http://schemas.microsoft.com/office/drawing/2014/main" id="{DB76A8EC-D70E-F64F-B2DF-F8D9654DA375}"/>
              </a:ext>
            </a:extLst>
          </p:cNvPr>
          <p:cNvSpPr/>
          <p:nvPr/>
        </p:nvSpPr>
        <p:spPr>
          <a:xfrm>
            <a:off x="4417215" y="2123773"/>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文字方塊 10">
            <a:extLst>
              <a:ext uri="{FF2B5EF4-FFF2-40B4-BE49-F238E27FC236}">
                <a16:creationId xmlns:a16="http://schemas.microsoft.com/office/drawing/2014/main" id="{859A242F-02D4-664B-8701-0616210E9CCD}"/>
              </a:ext>
            </a:extLst>
          </p:cNvPr>
          <p:cNvSpPr txBox="1"/>
          <p:nvPr/>
        </p:nvSpPr>
        <p:spPr>
          <a:xfrm>
            <a:off x="4379168" y="3002743"/>
            <a:ext cx="461665" cy="1708160"/>
          </a:xfrm>
          <a:prstGeom prst="rect">
            <a:avLst/>
          </a:prstGeom>
          <a:noFill/>
        </p:spPr>
        <p:txBody>
          <a:bodyPr vert="eaVert" wrap="none" rtlCol="0">
            <a:spAutoFit/>
          </a:bodyPr>
          <a:lstStyle/>
          <a:p>
            <a:r>
              <a:rPr lang="zh-TW" altLang="en-US" dirty="0"/>
              <a:t>帶泄露線性整流</a:t>
            </a:r>
          </a:p>
        </p:txBody>
      </p:sp>
      <p:sp>
        <p:nvSpPr>
          <p:cNvPr id="12" name="矩形 11">
            <a:extLst>
              <a:ext uri="{FF2B5EF4-FFF2-40B4-BE49-F238E27FC236}">
                <a16:creationId xmlns:a16="http://schemas.microsoft.com/office/drawing/2014/main" id="{2EDC9220-CC11-BD4F-9934-E1E6A0D00A3C}"/>
              </a:ext>
            </a:extLst>
          </p:cNvPr>
          <p:cNvSpPr/>
          <p:nvPr/>
        </p:nvSpPr>
        <p:spPr>
          <a:xfrm>
            <a:off x="3899237" y="2123773"/>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3" name="文字方塊 12">
            <a:extLst>
              <a:ext uri="{FF2B5EF4-FFF2-40B4-BE49-F238E27FC236}">
                <a16:creationId xmlns:a16="http://schemas.microsoft.com/office/drawing/2014/main" id="{7572BFE3-E4B2-E54A-811E-1F02A3A0B6DA}"/>
              </a:ext>
            </a:extLst>
          </p:cNvPr>
          <p:cNvSpPr txBox="1"/>
          <p:nvPr/>
        </p:nvSpPr>
        <p:spPr>
          <a:xfrm rot="5400000">
            <a:off x="3400213" y="3539814"/>
            <a:ext cx="1443472" cy="369332"/>
          </a:xfrm>
          <a:prstGeom prst="rect">
            <a:avLst/>
          </a:prstGeom>
          <a:noFill/>
        </p:spPr>
        <p:txBody>
          <a:bodyPr wrap="none" rtlCol="0">
            <a:spAutoFit/>
          </a:bodyPr>
          <a:lstStyle/>
          <a:p>
            <a:r>
              <a:rPr kumimoji="1" lang="en-US" altLang="zh-TW" dirty="0"/>
              <a:t>Conv-512-5-1</a:t>
            </a:r>
            <a:endParaRPr kumimoji="1" lang="zh-TW" altLang="en-US" dirty="0"/>
          </a:p>
        </p:txBody>
      </p:sp>
      <p:sp>
        <p:nvSpPr>
          <p:cNvPr id="14" name="矩形 13">
            <a:extLst>
              <a:ext uri="{FF2B5EF4-FFF2-40B4-BE49-F238E27FC236}">
                <a16:creationId xmlns:a16="http://schemas.microsoft.com/office/drawing/2014/main" id="{746B2902-6709-384F-B095-ECFBB20CCB08}"/>
              </a:ext>
            </a:extLst>
          </p:cNvPr>
          <p:cNvSpPr/>
          <p:nvPr/>
        </p:nvSpPr>
        <p:spPr>
          <a:xfrm>
            <a:off x="4978908" y="2123773"/>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8B89FFD-5B62-2B4B-87C2-1471EB119ED8}"/>
              </a:ext>
            </a:extLst>
          </p:cNvPr>
          <p:cNvSpPr txBox="1"/>
          <p:nvPr/>
        </p:nvSpPr>
        <p:spPr>
          <a:xfrm>
            <a:off x="4927199" y="2915612"/>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16" name="矩形 15">
            <a:extLst>
              <a:ext uri="{FF2B5EF4-FFF2-40B4-BE49-F238E27FC236}">
                <a16:creationId xmlns:a16="http://schemas.microsoft.com/office/drawing/2014/main" id="{2C276ED7-DA43-D647-804E-9EB37629945F}"/>
              </a:ext>
            </a:extLst>
          </p:cNvPr>
          <p:cNvSpPr/>
          <p:nvPr/>
        </p:nvSpPr>
        <p:spPr>
          <a:xfrm>
            <a:off x="7870828" y="2153682"/>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a:extLst>
              <a:ext uri="{FF2B5EF4-FFF2-40B4-BE49-F238E27FC236}">
                <a16:creationId xmlns:a16="http://schemas.microsoft.com/office/drawing/2014/main" id="{9AFAFA97-821F-6647-A8C4-9A56D0FF632E}"/>
              </a:ext>
            </a:extLst>
          </p:cNvPr>
          <p:cNvSpPr txBox="1"/>
          <p:nvPr/>
        </p:nvSpPr>
        <p:spPr>
          <a:xfrm>
            <a:off x="7832781" y="3032652"/>
            <a:ext cx="461665" cy="1708160"/>
          </a:xfrm>
          <a:prstGeom prst="rect">
            <a:avLst/>
          </a:prstGeom>
          <a:noFill/>
        </p:spPr>
        <p:txBody>
          <a:bodyPr vert="eaVert" wrap="none" rtlCol="0">
            <a:spAutoFit/>
          </a:bodyPr>
          <a:lstStyle/>
          <a:p>
            <a:r>
              <a:rPr lang="zh-TW" altLang="en-US" dirty="0"/>
              <a:t>帶泄露線性整流</a:t>
            </a:r>
          </a:p>
        </p:txBody>
      </p:sp>
      <p:sp>
        <p:nvSpPr>
          <p:cNvPr id="18" name="矩形 17">
            <a:extLst>
              <a:ext uri="{FF2B5EF4-FFF2-40B4-BE49-F238E27FC236}">
                <a16:creationId xmlns:a16="http://schemas.microsoft.com/office/drawing/2014/main" id="{61834BAA-687D-DE43-BEA9-48B29608287C}"/>
              </a:ext>
            </a:extLst>
          </p:cNvPr>
          <p:cNvSpPr/>
          <p:nvPr/>
        </p:nvSpPr>
        <p:spPr>
          <a:xfrm>
            <a:off x="7338635" y="2153682"/>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文字方塊 18">
            <a:extLst>
              <a:ext uri="{FF2B5EF4-FFF2-40B4-BE49-F238E27FC236}">
                <a16:creationId xmlns:a16="http://schemas.microsoft.com/office/drawing/2014/main" id="{8DE66E61-4C2B-FF4B-A1E4-41F20DCB97D7}"/>
              </a:ext>
            </a:extLst>
          </p:cNvPr>
          <p:cNvSpPr txBox="1"/>
          <p:nvPr/>
        </p:nvSpPr>
        <p:spPr>
          <a:xfrm>
            <a:off x="7280493" y="2933330"/>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20" name="矩形 19">
            <a:extLst>
              <a:ext uri="{FF2B5EF4-FFF2-40B4-BE49-F238E27FC236}">
                <a16:creationId xmlns:a16="http://schemas.microsoft.com/office/drawing/2014/main" id="{AF89180E-0A84-8040-AEFA-42744F11B88B}"/>
              </a:ext>
            </a:extLst>
          </p:cNvPr>
          <p:cNvSpPr/>
          <p:nvPr/>
        </p:nvSpPr>
        <p:spPr>
          <a:xfrm>
            <a:off x="2145575" y="1943679"/>
            <a:ext cx="3357005" cy="3752219"/>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1" name="直線箭頭接點 20">
            <a:extLst>
              <a:ext uri="{FF2B5EF4-FFF2-40B4-BE49-F238E27FC236}">
                <a16:creationId xmlns:a16="http://schemas.microsoft.com/office/drawing/2014/main" id="{FE9D92B6-0532-714C-9020-D17DD3F2520F}"/>
              </a:ext>
            </a:extLst>
          </p:cNvPr>
          <p:cNvCxnSpPr>
            <a:cxnSpLocks/>
          </p:cNvCxnSpPr>
          <p:nvPr/>
        </p:nvCxnSpPr>
        <p:spPr>
          <a:xfrm>
            <a:off x="1626084" y="3780125"/>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直線接點 21">
            <a:extLst>
              <a:ext uri="{FF2B5EF4-FFF2-40B4-BE49-F238E27FC236}">
                <a16:creationId xmlns:a16="http://schemas.microsoft.com/office/drawing/2014/main" id="{0BC42B26-7D01-EC40-94C2-2105BB156712}"/>
              </a:ext>
            </a:extLst>
          </p:cNvPr>
          <p:cNvCxnSpPr>
            <a:cxnSpLocks/>
          </p:cNvCxnSpPr>
          <p:nvPr/>
        </p:nvCxnSpPr>
        <p:spPr>
          <a:xfrm>
            <a:off x="1246012" y="3937023"/>
            <a:ext cx="0" cy="19934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箭頭接點 22">
            <a:extLst>
              <a:ext uri="{FF2B5EF4-FFF2-40B4-BE49-F238E27FC236}">
                <a16:creationId xmlns:a16="http://schemas.microsoft.com/office/drawing/2014/main" id="{3B2BFB98-7953-5046-AD61-5B03F8CC208B}"/>
              </a:ext>
            </a:extLst>
          </p:cNvPr>
          <p:cNvCxnSpPr>
            <a:cxnSpLocks/>
          </p:cNvCxnSpPr>
          <p:nvPr/>
        </p:nvCxnSpPr>
        <p:spPr>
          <a:xfrm>
            <a:off x="1246012" y="5930464"/>
            <a:ext cx="1921053" cy="0"/>
          </a:xfrm>
          <a:prstGeom prst="straightConnector1">
            <a:avLst/>
          </a:prstGeom>
          <a:ln w="222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4" name="矩形 23">
            <a:extLst>
              <a:ext uri="{FF2B5EF4-FFF2-40B4-BE49-F238E27FC236}">
                <a16:creationId xmlns:a16="http://schemas.microsoft.com/office/drawing/2014/main" id="{DE549DFE-6652-9348-B146-F39E1565B3B1}"/>
              </a:ext>
            </a:extLst>
          </p:cNvPr>
          <p:cNvSpPr/>
          <p:nvPr/>
        </p:nvSpPr>
        <p:spPr>
          <a:xfrm rot="5400000">
            <a:off x="3722409" y="5201360"/>
            <a:ext cx="322997" cy="1422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a:extLst>
              <a:ext uri="{FF2B5EF4-FFF2-40B4-BE49-F238E27FC236}">
                <a16:creationId xmlns:a16="http://schemas.microsoft.com/office/drawing/2014/main" id="{479A57D9-1BB9-7D4D-B1BB-4815AE7BB8D8}"/>
              </a:ext>
            </a:extLst>
          </p:cNvPr>
          <p:cNvSpPr txBox="1"/>
          <p:nvPr/>
        </p:nvSpPr>
        <p:spPr>
          <a:xfrm>
            <a:off x="3223547" y="5732436"/>
            <a:ext cx="1295547" cy="369332"/>
          </a:xfrm>
          <a:prstGeom prst="rect">
            <a:avLst/>
          </a:prstGeom>
          <a:noFill/>
        </p:spPr>
        <p:txBody>
          <a:bodyPr wrap="none" rtlCol="0">
            <a:spAutoFit/>
          </a:bodyPr>
          <a:lstStyle/>
          <a:p>
            <a:r>
              <a:rPr kumimoji="1" lang="zh-TW" altLang="en-US" dirty="0"/>
              <a:t>向上採樣</a:t>
            </a:r>
            <a:r>
              <a:rPr kumimoji="1" lang="en-US" altLang="zh-TW" dirty="0"/>
              <a:t>-2</a:t>
            </a:r>
            <a:endParaRPr kumimoji="1" lang="zh-TW" altLang="en-US" dirty="0"/>
          </a:p>
        </p:txBody>
      </p: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053067E0-A2F9-534B-98F2-FF680A231A75}"/>
                  </a:ext>
                </a:extLst>
              </p:cNvPr>
              <p:cNvSpPr txBox="1"/>
              <p:nvPr/>
            </p:nvSpPr>
            <p:spPr>
              <a:xfrm>
                <a:off x="5919045" y="3487356"/>
                <a:ext cx="30402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26" name="文字方塊 25">
                <a:extLst>
                  <a:ext uri="{FF2B5EF4-FFF2-40B4-BE49-F238E27FC236}">
                    <a16:creationId xmlns:a16="http://schemas.microsoft.com/office/drawing/2014/main" id="{053067E0-A2F9-534B-98F2-FF680A231A75}"/>
                  </a:ext>
                </a:extLst>
              </p:cNvPr>
              <p:cNvSpPr txBox="1">
                <a:spLocks noRot="1" noChangeAspect="1" noMove="1" noResize="1" noEditPoints="1" noAdjustHandles="1" noChangeArrowheads="1" noChangeShapeType="1" noTextEdit="1"/>
              </p:cNvSpPr>
              <p:nvPr/>
            </p:nvSpPr>
            <p:spPr>
              <a:xfrm>
                <a:off x="5919045" y="3487356"/>
                <a:ext cx="304021" cy="430887"/>
              </a:xfrm>
              <a:prstGeom prst="rect">
                <a:avLst/>
              </a:prstGeom>
              <a:blipFill>
                <a:blip r:embed="rId2"/>
                <a:stretch>
                  <a:fillRect l="-44000" r="-44000" b="-20000"/>
                </a:stretch>
              </a:blipFill>
            </p:spPr>
            <p:txBody>
              <a:bodyPr/>
              <a:lstStyle/>
              <a:p>
                <a:r>
                  <a:rPr lang="zh-TW" altLang="en-US">
                    <a:noFill/>
                  </a:rPr>
                  <a:t> </a:t>
                </a:r>
              </a:p>
            </p:txBody>
          </p:sp>
        </mc:Fallback>
      </mc:AlternateContent>
      <p:cxnSp>
        <p:nvCxnSpPr>
          <p:cNvPr id="27" name="直線箭頭接點 26">
            <a:extLst>
              <a:ext uri="{FF2B5EF4-FFF2-40B4-BE49-F238E27FC236}">
                <a16:creationId xmlns:a16="http://schemas.microsoft.com/office/drawing/2014/main" id="{AEB202F1-CC00-5546-80D6-47FD6C0F16FB}"/>
              </a:ext>
            </a:extLst>
          </p:cNvPr>
          <p:cNvCxnSpPr>
            <a:cxnSpLocks/>
          </p:cNvCxnSpPr>
          <p:nvPr/>
        </p:nvCxnSpPr>
        <p:spPr>
          <a:xfrm>
            <a:off x="5502580" y="370937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直線接點 27">
            <a:extLst>
              <a:ext uri="{FF2B5EF4-FFF2-40B4-BE49-F238E27FC236}">
                <a16:creationId xmlns:a16="http://schemas.microsoft.com/office/drawing/2014/main" id="{E4CBB315-F405-1945-90CD-DE3281A31D62}"/>
              </a:ext>
            </a:extLst>
          </p:cNvPr>
          <p:cNvCxnSpPr>
            <a:cxnSpLocks/>
          </p:cNvCxnSpPr>
          <p:nvPr/>
        </p:nvCxnSpPr>
        <p:spPr>
          <a:xfrm flipV="1">
            <a:off x="4599693" y="5912651"/>
            <a:ext cx="1386137" cy="89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箭頭接點 28">
            <a:extLst>
              <a:ext uri="{FF2B5EF4-FFF2-40B4-BE49-F238E27FC236}">
                <a16:creationId xmlns:a16="http://schemas.microsoft.com/office/drawing/2014/main" id="{52450FE4-4345-AA47-8D84-5CE7DD131E82}"/>
              </a:ext>
            </a:extLst>
          </p:cNvPr>
          <p:cNvCxnSpPr>
            <a:cxnSpLocks/>
            <a:endCxn id="26" idx="2"/>
          </p:cNvCxnSpPr>
          <p:nvPr/>
        </p:nvCxnSpPr>
        <p:spPr>
          <a:xfrm flipV="1">
            <a:off x="6071055" y="3918243"/>
            <a:ext cx="1" cy="199441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矩形 29">
            <a:extLst>
              <a:ext uri="{FF2B5EF4-FFF2-40B4-BE49-F238E27FC236}">
                <a16:creationId xmlns:a16="http://schemas.microsoft.com/office/drawing/2014/main" id="{89BEFB8E-0B28-A248-8DD4-7DDBC7B7920C}"/>
              </a:ext>
            </a:extLst>
          </p:cNvPr>
          <p:cNvSpPr/>
          <p:nvPr/>
        </p:nvSpPr>
        <p:spPr>
          <a:xfrm>
            <a:off x="9829023" y="2114366"/>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F8D6937-E27D-E246-A96A-3E884653EDF4}"/>
                  </a:ext>
                </a:extLst>
              </p:cNvPr>
              <p:cNvSpPr txBox="1"/>
              <p:nvPr/>
            </p:nvSpPr>
            <p:spPr>
              <a:xfrm>
                <a:off x="8746020" y="3478793"/>
                <a:ext cx="43367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31" name="文字方塊 30">
                <a:extLst>
                  <a:ext uri="{FF2B5EF4-FFF2-40B4-BE49-F238E27FC236}">
                    <a16:creationId xmlns:a16="http://schemas.microsoft.com/office/drawing/2014/main" id="{7F8D6937-E27D-E246-A96A-3E884653EDF4}"/>
                  </a:ext>
                </a:extLst>
              </p:cNvPr>
              <p:cNvSpPr txBox="1">
                <a:spLocks noRot="1" noChangeAspect="1" noMove="1" noResize="1" noEditPoints="1" noAdjustHandles="1" noChangeArrowheads="1" noChangeShapeType="1" noTextEdit="1"/>
              </p:cNvSpPr>
              <p:nvPr/>
            </p:nvSpPr>
            <p:spPr>
              <a:xfrm>
                <a:off x="8746020" y="3478793"/>
                <a:ext cx="433676" cy="430887"/>
              </a:xfrm>
              <a:prstGeom prst="rect">
                <a:avLst/>
              </a:prstGeom>
              <a:blipFill>
                <a:blip r:embed="rId3"/>
                <a:stretch>
                  <a:fillRect l="-17143" r="-20000" b="-23529"/>
                </a:stretch>
              </a:blipFill>
            </p:spPr>
            <p:txBody>
              <a:bodyPr/>
              <a:lstStyle/>
              <a:p>
                <a:r>
                  <a:rPr lang="zh-TW" altLang="en-US">
                    <a:noFill/>
                  </a:rPr>
                  <a:t> </a:t>
                </a:r>
              </a:p>
            </p:txBody>
          </p:sp>
        </mc:Fallback>
      </mc:AlternateContent>
      <p:cxnSp>
        <p:nvCxnSpPr>
          <p:cNvPr id="32" name="直線箭頭接點 31">
            <a:extLst>
              <a:ext uri="{FF2B5EF4-FFF2-40B4-BE49-F238E27FC236}">
                <a16:creationId xmlns:a16="http://schemas.microsoft.com/office/drawing/2014/main" id="{E4F0F3DB-57E1-4E41-96D7-1CF8809D5B17}"/>
              </a:ext>
            </a:extLst>
          </p:cNvPr>
          <p:cNvCxnSpPr>
            <a:cxnSpLocks/>
          </p:cNvCxnSpPr>
          <p:nvPr/>
        </p:nvCxnSpPr>
        <p:spPr>
          <a:xfrm>
            <a:off x="6335881" y="3709370"/>
            <a:ext cx="323496"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矩形 32">
            <a:extLst>
              <a:ext uri="{FF2B5EF4-FFF2-40B4-BE49-F238E27FC236}">
                <a16:creationId xmlns:a16="http://schemas.microsoft.com/office/drawing/2014/main" id="{C0621E7A-058E-AE48-ABD5-72B50BB73BCE}"/>
              </a:ext>
            </a:extLst>
          </p:cNvPr>
          <p:cNvSpPr/>
          <p:nvPr/>
        </p:nvSpPr>
        <p:spPr>
          <a:xfrm>
            <a:off x="6659377" y="1995189"/>
            <a:ext cx="1716409" cy="3584442"/>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17E849FE-5621-1241-9B1E-432E7721643C}"/>
              </a:ext>
            </a:extLst>
          </p:cNvPr>
          <p:cNvCxnSpPr>
            <a:cxnSpLocks/>
          </p:cNvCxnSpPr>
          <p:nvPr/>
        </p:nvCxnSpPr>
        <p:spPr>
          <a:xfrm flipV="1">
            <a:off x="5970758" y="5904087"/>
            <a:ext cx="3011420" cy="130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718CB579-8710-F447-907E-20850574253A}"/>
              </a:ext>
            </a:extLst>
          </p:cNvPr>
          <p:cNvSpPr txBox="1"/>
          <p:nvPr/>
        </p:nvSpPr>
        <p:spPr>
          <a:xfrm rot="5400000">
            <a:off x="9269945" y="3551236"/>
            <a:ext cx="1519968" cy="369332"/>
          </a:xfrm>
          <a:prstGeom prst="rect">
            <a:avLst/>
          </a:prstGeom>
          <a:noFill/>
        </p:spPr>
        <p:txBody>
          <a:bodyPr wrap="none" rtlCol="0">
            <a:spAutoFit/>
          </a:bodyPr>
          <a:lstStyle/>
          <a:p>
            <a:r>
              <a:rPr kumimoji="1" lang="en-US" altLang="zh-TW" dirty="0"/>
              <a:t>Bidr_GRU-512</a:t>
            </a:r>
            <a:endParaRPr kumimoji="1" lang="zh-TW" altLang="en-US" dirty="0"/>
          </a:p>
        </p:txBody>
      </p:sp>
      <p:cxnSp>
        <p:nvCxnSpPr>
          <p:cNvPr id="36" name="直線箭頭接點 35">
            <a:extLst>
              <a:ext uri="{FF2B5EF4-FFF2-40B4-BE49-F238E27FC236}">
                <a16:creationId xmlns:a16="http://schemas.microsoft.com/office/drawing/2014/main" id="{444ED97E-ACDF-CC4F-B484-18B498EA1A74}"/>
              </a:ext>
            </a:extLst>
          </p:cNvPr>
          <p:cNvCxnSpPr>
            <a:cxnSpLocks/>
          </p:cNvCxnSpPr>
          <p:nvPr/>
        </p:nvCxnSpPr>
        <p:spPr>
          <a:xfrm flipH="1" flipV="1">
            <a:off x="8982180" y="3857656"/>
            <a:ext cx="11562" cy="20464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7" name="直線箭頭接點 36">
            <a:extLst>
              <a:ext uri="{FF2B5EF4-FFF2-40B4-BE49-F238E27FC236}">
                <a16:creationId xmlns:a16="http://schemas.microsoft.com/office/drawing/2014/main" id="{87F8F015-95A6-F841-8B1A-900FA4D7C429}"/>
              </a:ext>
            </a:extLst>
          </p:cNvPr>
          <p:cNvCxnSpPr>
            <a:cxnSpLocks/>
            <a:endCxn id="31" idx="1"/>
          </p:cNvCxnSpPr>
          <p:nvPr/>
        </p:nvCxnSpPr>
        <p:spPr>
          <a:xfrm>
            <a:off x="8416826" y="3694237"/>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8" name="直線箭頭接點 37">
            <a:extLst>
              <a:ext uri="{FF2B5EF4-FFF2-40B4-BE49-F238E27FC236}">
                <a16:creationId xmlns:a16="http://schemas.microsoft.com/office/drawing/2014/main" id="{99E6E158-FA63-9A44-B35E-C0EDDDB5F272}"/>
              </a:ext>
            </a:extLst>
          </p:cNvPr>
          <p:cNvCxnSpPr>
            <a:cxnSpLocks/>
            <a:stCxn id="31" idx="3"/>
          </p:cNvCxnSpPr>
          <p:nvPr/>
        </p:nvCxnSpPr>
        <p:spPr>
          <a:xfrm>
            <a:off x="9179696" y="3694237"/>
            <a:ext cx="597103"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直線接點 38">
            <a:extLst>
              <a:ext uri="{FF2B5EF4-FFF2-40B4-BE49-F238E27FC236}">
                <a16:creationId xmlns:a16="http://schemas.microsoft.com/office/drawing/2014/main" id="{D8278ADE-22AF-5A4A-9CF2-C7773CFF47C3}"/>
              </a:ext>
            </a:extLst>
          </p:cNvPr>
          <p:cNvCxnSpPr>
            <a:cxnSpLocks/>
          </p:cNvCxnSpPr>
          <p:nvPr/>
        </p:nvCxnSpPr>
        <p:spPr>
          <a:xfrm>
            <a:off x="9478247" y="3709370"/>
            <a:ext cx="0" cy="21595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7292760D-5A64-164F-A3AF-3728C8F20D0C}"/>
              </a:ext>
            </a:extLst>
          </p:cNvPr>
          <p:cNvCxnSpPr>
            <a:cxnSpLocks/>
          </p:cNvCxnSpPr>
          <p:nvPr/>
        </p:nvCxnSpPr>
        <p:spPr>
          <a:xfrm>
            <a:off x="9478247" y="5841824"/>
            <a:ext cx="1218037" cy="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AD0741DF-DFE6-6744-9154-81BDC9070616}"/>
                  </a:ext>
                </a:extLst>
              </p:cNvPr>
              <p:cNvSpPr txBox="1"/>
              <p:nvPr/>
            </p:nvSpPr>
            <p:spPr>
              <a:xfrm>
                <a:off x="10479446" y="3464495"/>
                <a:ext cx="43367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41" name="文字方塊 40">
                <a:extLst>
                  <a:ext uri="{FF2B5EF4-FFF2-40B4-BE49-F238E27FC236}">
                    <a16:creationId xmlns:a16="http://schemas.microsoft.com/office/drawing/2014/main" id="{AD0741DF-DFE6-6744-9154-81BDC9070616}"/>
                  </a:ext>
                </a:extLst>
              </p:cNvPr>
              <p:cNvSpPr txBox="1">
                <a:spLocks noRot="1" noChangeAspect="1" noMove="1" noResize="1" noEditPoints="1" noAdjustHandles="1" noChangeArrowheads="1" noChangeShapeType="1" noTextEdit="1"/>
              </p:cNvSpPr>
              <p:nvPr/>
            </p:nvSpPr>
            <p:spPr>
              <a:xfrm>
                <a:off x="10479446" y="3464495"/>
                <a:ext cx="433676" cy="430887"/>
              </a:xfrm>
              <a:prstGeom prst="rect">
                <a:avLst/>
              </a:prstGeom>
              <a:blipFill>
                <a:blip r:embed="rId4"/>
                <a:stretch>
                  <a:fillRect l="-20000" r="-17143" b="-20000"/>
                </a:stretch>
              </a:blipFill>
            </p:spPr>
            <p:txBody>
              <a:bodyPr/>
              <a:lstStyle/>
              <a:p>
                <a:r>
                  <a:rPr lang="zh-TW" altLang="en-US">
                    <a:noFill/>
                  </a:rPr>
                  <a:t> </a:t>
                </a:r>
              </a:p>
            </p:txBody>
          </p:sp>
        </mc:Fallback>
      </mc:AlternateContent>
      <p:cxnSp>
        <p:nvCxnSpPr>
          <p:cNvPr id="42" name="直線箭頭接點 41">
            <a:extLst>
              <a:ext uri="{FF2B5EF4-FFF2-40B4-BE49-F238E27FC236}">
                <a16:creationId xmlns:a16="http://schemas.microsoft.com/office/drawing/2014/main" id="{3197AB3E-7F39-884B-8B1A-7C1E3BBECB03}"/>
              </a:ext>
            </a:extLst>
          </p:cNvPr>
          <p:cNvCxnSpPr>
            <a:cxnSpLocks/>
          </p:cNvCxnSpPr>
          <p:nvPr/>
        </p:nvCxnSpPr>
        <p:spPr>
          <a:xfrm>
            <a:off x="10214595" y="3702800"/>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3" name="直線箭頭接點 42">
            <a:extLst>
              <a:ext uri="{FF2B5EF4-FFF2-40B4-BE49-F238E27FC236}">
                <a16:creationId xmlns:a16="http://schemas.microsoft.com/office/drawing/2014/main" id="{50FA325E-159F-5A48-A396-F6733CD8D260}"/>
              </a:ext>
            </a:extLst>
          </p:cNvPr>
          <p:cNvCxnSpPr>
            <a:cxnSpLocks/>
          </p:cNvCxnSpPr>
          <p:nvPr/>
        </p:nvCxnSpPr>
        <p:spPr>
          <a:xfrm flipV="1">
            <a:off x="10699342" y="3847416"/>
            <a:ext cx="1" cy="199440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4" name="直線箭頭接點 43">
            <a:extLst>
              <a:ext uri="{FF2B5EF4-FFF2-40B4-BE49-F238E27FC236}">
                <a16:creationId xmlns:a16="http://schemas.microsoft.com/office/drawing/2014/main" id="{6F3FF473-D130-1D4A-B23D-F12D2B3DC5DF}"/>
              </a:ext>
            </a:extLst>
          </p:cNvPr>
          <p:cNvCxnSpPr>
            <a:cxnSpLocks/>
          </p:cNvCxnSpPr>
          <p:nvPr/>
        </p:nvCxnSpPr>
        <p:spPr>
          <a:xfrm>
            <a:off x="10913122" y="3694237"/>
            <a:ext cx="32919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5" name="文字方塊 44">
            <a:extLst>
              <a:ext uri="{FF2B5EF4-FFF2-40B4-BE49-F238E27FC236}">
                <a16:creationId xmlns:a16="http://schemas.microsoft.com/office/drawing/2014/main" id="{8809C967-DF87-DA4E-B50C-79A9B8B5E24A}"/>
              </a:ext>
            </a:extLst>
          </p:cNvPr>
          <p:cNvSpPr txBox="1"/>
          <p:nvPr/>
        </p:nvSpPr>
        <p:spPr>
          <a:xfrm>
            <a:off x="865940" y="3563428"/>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46" name="文字方塊 45">
            <a:extLst>
              <a:ext uri="{FF2B5EF4-FFF2-40B4-BE49-F238E27FC236}">
                <a16:creationId xmlns:a16="http://schemas.microsoft.com/office/drawing/2014/main" id="{4F8782B8-2EC2-B548-9958-78E28DC8A9E3}"/>
              </a:ext>
            </a:extLst>
          </p:cNvPr>
          <p:cNvSpPr txBox="1"/>
          <p:nvPr/>
        </p:nvSpPr>
        <p:spPr>
          <a:xfrm>
            <a:off x="8073738" y="587731"/>
            <a:ext cx="877163" cy="369332"/>
          </a:xfrm>
          <a:prstGeom prst="rect">
            <a:avLst/>
          </a:prstGeom>
          <a:noFill/>
        </p:spPr>
        <p:txBody>
          <a:bodyPr wrap="none" rtlCol="0">
            <a:spAutoFit/>
          </a:bodyPr>
          <a:lstStyle/>
          <a:p>
            <a:r>
              <a:rPr kumimoji="1" lang="zh-TW" altLang="en-US" dirty="0"/>
              <a:t>解碼器</a:t>
            </a:r>
          </a:p>
        </p:txBody>
      </p:sp>
      <p:sp>
        <p:nvSpPr>
          <p:cNvPr id="47" name="矩形 46">
            <a:extLst>
              <a:ext uri="{FF2B5EF4-FFF2-40B4-BE49-F238E27FC236}">
                <a16:creationId xmlns:a16="http://schemas.microsoft.com/office/drawing/2014/main" id="{37066E5E-6461-8A44-96B6-A0CE9B066130}"/>
              </a:ext>
            </a:extLst>
          </p:cNvPr>
          <p:cNvSpPr/>
          <p:nvPr/>
        </p:nvSpPr>
        <p:spPr>
          <a:xfrm>
            <a:off x="3390170" y="2123773"/>
            <a:ext cx="385572" cy="3291840"/>
          </a:xfrm>
          <a:prstGeom prst="rect">
            <a:avLst/>
          </a:prstGeom>
          <a:solidFill>
            <a:schemeClr val="tx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文字方塊 47">
            <a:extLst>
              <a:ext uri="{FF2B5EF4-FFF2-40B4-BE49-F238E27FC236}">
                <a16:creationId xmlns:a16="http://schemas.microsoft.com/office/drawing/2014/main" id="{B3E35F21-DB8E-7E4A-A5C6-1D085F01DB47}"/>
              </a:ext>
            </a:extLst>
          </p:cNvPr>
          <p:cNvSpPr txBox="1"/>
          <p:nvPr/>
        </p:nvSpPr>
        <p:spPr>
          <a:xfrm rot="5400000">
            <a:off x="3287554" y="3600496"/>
            <a:ext cx="595612" cy="369332"/>
          </a:xfrm>
          <a:prstGeom prst="rect">
            <a:avLst/>
          </a:prstGeom>
          <a:noFill/>
        </p:spPr>
        <p:txBody>
          <a:bodyPr wrap="none" rtlCol="0">
            <a:spAutoFit/>
          </a:bodyPr>
          <a:lstStyle/>
          <a:p>
            <a:r>
              <a:rPr kumimoji="1" lang="en-US" altLang="zh-TW" dirty="0"/>
              <a:t>PS-2</a:t>
            </a:r>
            <a:endParaRPr kumimoji="1" lang="zh-TW" altLang="en-US" dirty="0"/>
          </a:p>
        </p:txBody>
      </p:sp>
      <p:sp>
        <p:nvSpPr>
          <p:cNvPr id="49" name="文字方塊 48">
            <a:extLst>
              <a:ext uri="{FF2B5EF4-FFF2-40B4-BE49-F238E27FC236}">
                <a16:creationId xmlns:a16="http://schemas.microsoft.com/office/drawing/2014/main" id="{3AC3F8E6-BE44-9840-B59F-0B34C3EA7363}"/>
              </a:ext>
            </a:extLst>
          </p:cNvPr>
          <p:cNvSpPr txBox="1"/>
          <p:nvPr/>
        </p:nvSpPr>
        <p:spPr>
          <a:xfrm>
            <a:off x="11377316" y="3383212"/>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2800" i="1" dirty="0">
              <a:latin typeface="Times New Roman" panose="02020603050405020304" pitchFamily="18" charset="0"/>
              <a:cs typeface="Times New Roman" panose="02020603050405020304" pitchFamily="18" charset="0"/>
            </a:endParaRPr>
          </a:p>
        </p:txBody>
      </p:sp>
      <p:sp>
        <p:nvSpPr>
          <p:cNvPr id="50" name="文字方塊 49">
            <a:extLst>
              <a:ext uri="{FF2B5EF4-FFF2-40B4-BE49-F238E27FC236}">
                <a16:creationId xmlns:a16="http://schemas.microsoft.com/office/drawing/2014/main" id="{6AC07A1F-DC43-DE4A-A95E-0E63C9219431}"/>
              </a:ext>
            </a:extLst>
          </p:cNvPr>
          <p:cNvSpPr txBox="1"/>
          <p:nvPr/>
        </p:nvSpPr>
        <p:spPr>
          <a:xfrm>
            <a:off x="2702590" y="684177"/>
            <a:ext cx="851515" cy="369332"/>
          </a:xfrm>
          <a:prstGeom prst="rect">
            <a:avLst/>
          </a:prstGeom>
          <a:noFill/>
        </p:spPr>
        <p:txBody>
          <a:bodyPr wrap="none" rtlCol="0">
            <a:spAutoFit/>
          </a:bodyPr>
          <a:lstStyle/>
          <a:p>
            <a:r>
              <a:rPr kumimoji="1" lang="en-US" altLang="zh-TW" dirty="0" err="1"/>
              <a:t>emb</a:t>
            </a:r>
            <a:r>
              <a:rPr kumimoji="1" lang="en-US" altLang="zh-TW" dirty="0"/>
              <a:t>(y)</a:t>
            </a:r>
            <a:endParaRPr kumimoji="1" lang="zh-TW" altLang="en-US" dirty="0"/>
          </a:p>
        </p:txBody>
      </p:sp>
      <p:cxnSp>
        <p:nvCxnSpPr>
          <p:cNvPr id="51" name="曲線接點 50">
            <a:extLst>
              <a:ext uri="{FF2B5EF4-FFF2-40B4-BE49-F238E27FC236}">
                <a16:creationId xmlns:a16="http://schemas.microsoft.com/office/drawing/2014/main" id="{A67B5C99-60C9-FA4C-B4E2-6D63D1199F72}"/>
              </a:ext>
            </a:extLst>
          </p:cNvPr>
          <p:cNvCxnSpPr>
            <a:stCxn id="50" idx="2"/>
            <a:endCxn id="4" idx="0"/>
          </p:cNvCxnSpPr>
          <p:nvPr/>
        </p:nvCxnSpPr>
        <p:spPr>
          <a:xfrm rot="5400000">
            <a:off x="2279127" y="1274552"/>
            <a:ext cx="1070264" cy="628179"/>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曲線接點 51">
            <a:extLst>
              <a:ext uri="{FF2B5EF4-FFF2-40B4-BE49-F238E27FC236}">
                <a16:creationId xmlns:a16="http://schemas.microsoft.com/office/drawing/2014/main" id="{CBE6C89C-7942-8446-8B0D-07C4B736AA45}"/>
              </a:ext>
            </a:extLst>
          </p:cNvPr>
          <p:cNvCxnSpPr>
            <a:stCxn id="50" idx="2"/>
            <a:endCxn id="12" idx="0"/>
          </p:cNvCxnSpPr>
          <p:nvPr/>
        </p:nvCxnSpPr>
        <p:spPr>
          <a:xfrm rot="16200000" flipH="1">
            <a:off x="3075053" y="1106803"/>
            <a:ext cx="1070264" cy="963675"/>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曲線接點 52">
            <a:extLst>
              <a:ext uri="{FF2B5EF4-FFF2-40B4-BE49-F238E27FC236}">
                <a16:creationId xmlns:a16="http://schemas.microsoft.com/office/drawing/2014/main" id="{F94508FE-8E32-AA46-98F7-30A30B6E2422}"/>
              </a:ext>
            </a:extLst>
          </p:cNvPr>
          <p:cNvCxnSpPr>
            <a:stCxn id="50" idx="2"/>
            <a:endCxn id="6" idx="0"/>
          </p:cNvCxnSpPr>
          <p:nvPr/>
        </p:nvCxnSpPr>
        <p:spPr>
          <a:xfrm rot="16200000" flipH="1">
            <a:off x="4496334" y="-314478"/>
            <a:ext cx="1100173" cy="3836145"/>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曲線接點 53">
            <a:extLst>
              <a:ext uri="{FF2B5EF4-FFF2-40B4-BE49-F238E27FC236}">
                <a16:creationId xmlns:a16="http://schemas.microsoft.com/office/drawing/2014/main" id="{EF67B288-5BED-0341-9245-27AA6578F20D}"/>
              </a:ext>
            </a:extLst>
          </p:cNvPr>
          <p:cNvCxnSpPr>
            <a:stCxn id="50" idx="2"/>
            <a:endCxn id="30" idx="0"/>
          </p:cNvCxnSpPr>
          <p:nvPr/>
        </p:nvCxnSpPr>
        <p:spPr>
          <a:xfrm rot="16200000" flipH="1">
            <a:off x="6044650" y="-1862794"/>
            <a:ext cx="1060857" cy="6893461"/>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0356F59F-4799-5D41-AEE8-3983285FE76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93651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CA7995-A7D0-A943-A9A0-FF52AA70BA2B}"/>
              </a:ext>
            </a:extLst>
          </p:cNvPr>
          <p:cNvSpPr/>
          <p:nvPr/>
        </p:nvSpPr>
        <p:spPr>
          <a:xfrm>
            <a:off x="3041645" y="269197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FF0329B-4A77-A542-8073-253EFE38E174}"/>
              </a:ext>
            </a:extLst>
          </p:cNvPr>
          <p:cNvSpPr/>
          <p:nvPr/>
        </p:nvSpPr>
        <p:spPr>
          <a:xfrm>
            <a:off x="7453757" y="1612086"/>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CACD5610-8E6A-CA46-B44B-58E61077AFEA}"/>
              </a:ext>
            </a:extLst>
          </p:cNvPr>
          <p:cNvSpPr/>
          <p:nvPr/>
        </p:nvSpPr>
        <p:spPr>
          <a:xfrm>
            <a:off x="7453757" y="3906746"/>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767067A3-794D-644B-91C5-F5D0945A2408}"/>
              </a:ext>
            </a:extLst>
          </p:cNvPr>
          <p:cNvCxnSpPr>
            <a:cxnSpLocks/>
          </p:cNvCxnSpPr>
          <p:nvPr/>
        </p:nvCxnSpPr>
        <p:spPr>
          <a:xfrm flipV="1">
            <a:off x="5805986" y="2620290"/>
            <a:ext cx="1439783" cy="694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A02C7143-88AD-E140-B180-2037AD27FAA7}"/>
              </a:ext>
            </a:extLst>
          </p:cNvPr>
          <p:cNvSpPr txBox="1"/>
          <p:nvPr/>
        </p:nvSpPr>
        <p:spPr>
          <a:xfrm>
            <a:off x="7843807" y="1966175"/>
            <a:ext cx="1415772" cy="584775"/>
          </a:xfrm>
          <a:prstGeom prst="rect">
            <a:avLst/>
          </a:prstGeom>
          <a:noFill/>
        </p:spPr>
        <p:txBody>
          <a:bodyPr wrap="none" rtlCol="0">
            <a:spAutoFit/>
          </a:bodyPr>
          <a:lstStyle/>
          <a:p>
            <a:r>
              <a:rPr kumimoji="1" lang="zh-TW" altLang="en-US" sz="3200" dirty="0"/>
              <a:t>解碼器</a:t>
            </a:r>
          </a:p>
        </p:txBody>
      </p:sp>
      <p:sp>
        <p:nvSpPr>
          <p:cNvPr id="9" name="文字方塊 8">
            <a:extLst>
              <a:ext uri="{FF2B5EF4-FFF2-40B4-BE49-F238E27FC236}">
                <a16:creationId xmlns:a16="http://schemas.microsoft.com/office/drawing/2014/main" id="{66636CD5-CBA5-5E4F-B3EA-EF367B638EE2}"/>
              </a:ext>
            </a:extLst>
          </p:cNvPr>
          <p:cNvSpPr txBox="1"/>
          <p:nvPr/>
        </p:nvSpPr>
        <p:spPr>
          <a:xfrm>
            <a:off x="7857610" y="4277139"/>
            <a:ext cx="1415772" cy="584775"/>
          </a:xfrm>
          <a:prstGeom prst="rect">
            <a:avLst/>
          </a:prstGeom>
          <a:noFill/>
        </p:spPr>
        <p:txBody>
          <a:bodyPr wrap="none" rtlCol="0">
            <a:spAutoFit/>
          </a:bodyPr>
          <a:lstStyle/>
          <a:p>
            <a:r>
              <a:rPr kumimoji="1" lang="zh-TW" altLang="en-US" sz="3200" dirty="0"/>
              <a:t>分類器</a:t>
            </a:r>
          </a:p>
        </p:txBody>
      </p:sp>
      <p:sp>
        <p:nvSpPr>
          <p:cNvPr id="10" name="矩形 9">
            <a:extLst>
              <a:ext uri="{FF2B5EF4-FFF2-40B4-BE49-F238E27FC236}">
                <a16:creationId xmlns:a16="http://schemas.microsoft.com/office/drawing/2014/main" id="{1ADE9B3F-3007-CA43-8C5A-EB4837153981}"/>
              </a:ext>
            </a:extLst>
          </p:cNvPr>
          <p:cNvSpPr/>
          <p:nvPr/>
        </p:nvSpPr>
        <p:spPr>
          <a:xfrm>
            <a:off x="3551301" y="3062371"/>
            <a:ext cx="1415772" cy="584775"/>
          </a:xfrm>
          <a:prstGeom prst="rect">
            <a:avLst/>
          </a:prstGeom>
        </p:spPr>
        <p:txBody>
          <a:bodyPr wrap="none">
            <a:spAutoFit/>
          </a:bodyPr>
          <a:lstStyle/>
          <a:p>
            <a:r>
              <a:rPr kumimoji="1" lang="zh-TW" altLang="en-US" sz="3200" dirty="0"/>
              <a:t>編碼器</a:t>
            </a:r>
          </a:p>
        </p:txBody>
      </p:sp>
      <p:cxnSp>
        <p:nvCxnSpPr>
          <p:cNvPr id="11" name="直線箭頭接點 10">
            <a:extLst>
              <a:ext uri="{FF2B5EF4-FFF2-40B4-BE49-F238E27FC236}">
                <a16:creationId xmlns:a16="http://schemas.microsoft.com/office/drawing/2014/main" id="{7102D615-93E6-234B-9415-7E5B8DA491A0}"/>
              </a:ext>
            </a:extLst>
          </p:cNvPr>
          <p:cNvCxnSpPr>
            <a:cxnSpLocks/>
          </p:cNvCxnSpPr>
          <p:nvPr/>
        </p:nvCxnSpPr>
        <p:spPr>
          <a:xfrm>
            <a:off x="9677235" y="4587326"/>
            <a:ext cx="921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884FCA2-16E5-4B43-8E94-7AD2C7D4AF8C}"/>
              </a:ext>
            </a:extLst>
          </p:cNvPr>
          <p:cNvSpPr/>
          <p:nvPr/>
        </p:nvSpPr>
        <p:spPr>
          <a:xfrm>
            <a:off x="10624006" y="403313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3" name="直線箭頭接點 12">
            <a:extLst>
              <a:ext uri="{FF2B5EF4-FFF2-40B4-BE49-F238E27FC236}">
                <a16:creationId xmlns:a16="http://schemas.microsoft.com/office/drawing/2014/main" id="{3FD5A80A-37CE-B948-B8E3-5373BAC76DFA}"/>
              </a:ext>
            </a:extLst>
          </p:cNvPr>
          <p:cNvCxnSpPr>
            <a:cxnSpLocks/>
          </p:cNvCxnSpPr>
          <p:nvPr/>
        </p:nvCxnSpPr>
        <p:spPr>
          <a:xfrm>
            <a:off x="5805986" y="3315156"/>
            <a:ext cx="1340392" cy="14359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816D6E61-132E-5D44-9D5B-B3F064031999}"/>
              </a:ext>
            </a:extLst>
          </p:cNvPr>
          <p:cNvSpPr txBox="1"/>
          <p:nvPr/>
        </p:nvSpPr>
        <p:spPr>
          <a:xfrm>
            <a:off x="10598744" y="1789293"/>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15" name="直線箭頭接點 14">
            <a:extLst>
              <a:ext uri="{FF2B5EF4-FFF2-40B4-BE49-F238E27FC236}">
                <a16:creationId xmlns:a16="http://schemas.microsoft.com/office/drawing/2014/main" id="{8B07DD81-7E08-654B-BF82-5387A667747E}"/>
              </a:ext>
            </a:extLst>
          </p:cNvPr>
          <p:cNvCxnSpPr>
            <a:cxnSpLocks/>
          </p:cNvCxnSpPr>
          <p:nvPr/>
        </p:nvCxnSpPr>
        <p:spPr>
          <a:xfrm>
            <a:off x="2121886" y="337815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84E6999B-4ADF-ED40-9741-EFE2A664BB2F}"/>
              </a:ext>
            </a:extLst>
          </p:cNvPr>
          <p:cNvCxnSpPr>
            <a:cxnSpLocks/>
          </p:cNvCxnSpPr>
          <p:nvPr/>
        </p:nvCxnSpPr>
        <p:spPr>
          <a:xfrm>
            <a:off x="8601553" y="881933"/>
            <a:ext cx="0" cy="58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D4F36710-0867-BA4A-96E5-CBCE7E34526E}"/>
              </a:ext>
            </a:extLst>
          </p:cNvPr>
          <p:cNvSpPr txBox="1"/>
          <p:nvPr/>
        </p:nvSpPr>
        <p:spPr>
          <a:xfrm>
            <a:off x="1533263" y="2880157"/>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40E48636-363F-C748-A515-38FFF779B10E}"/>
              </a:ext>
            </a:extLst>
          </p:cNvPr>
          <p:cNvSpPr/>
          <p:nvPr/>
        </p:nvSpPr>
        <p:spPr>
          <a:xfrm>
            <a:off x="8336908" y="0"/>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9" name="文字方塊 18">
            <a:extLst>
              <a:ext uri="{FF2B5EF4-FFF2-40B4-BE49-F238E27FC236}">
                <a16:creationId xmlns:a16="http://schemas.microsoft.com/office/drawing/2014/main" id="{C267E4BA-7D1F-784D-8C09-1BC4DE692337}"/>
              </a:ext>
            </a:extLst>
          </p:cNvPr>
          <p:cNvSpPr txBox="1"/>
          <p:nvPr/>
        </p:nvSpPr>
        <p:spPr>
          <a:xfrm>
            <a:off x="1990439" y="5720542"/>
            <a:ext cx="7114833" cy="923330"/>
          </a:xfrm>
          <a:prstGeom prst="rect">
            <a:avLst/>
          </a:prstGeom>
          <a:noFill/>
        </p:spPr>
        <p:txBody>
          <a:bodyPr wrap="none" rtlCol="0">
            <a:spAutoFit/>
          </a:bodyPr>
          <a:lstStyle/>
          <a:p>
            <a:r>
              <a:rPr lang="zh-TW" altLang="en-US" dirty="0"/>
              <a:t>解纏特徵學習階段示意圖。</a:t>
            </a:r>
            <a:endParaRPr lang="en-US" altLang="zh-TW" dirty="0"/>
          </a:p>
          <a:p>
            <a:r>
              <a:rPr lang="zh-TW" altLang="en-US" dirty="0"/>
              <a:t>在這個階段會引入分類器來規範化</a:t>
            </a:r>
            <a:r>
              <a:rPr lang="en-US" altLang="zh-TW" dirty="0"/>
              <a:t>(Regularize)</a:t>
            </a:r>
            <a:r>
              <a:rPr lang="zh-TW" altLang="en-US" dirty="0"/>
              <a:t>編碼器生成的語音特徵 </a:t>
            </a:r>
          </a:p>
          <a:p>
            <a:endParaRPr kumimoji="1" lang="zh-TW" altLang="en-US" dirty="0"/>
          </a:p>
        </p:txBody>
      </p:sp>
      <p:cxnSp>
        <p:nvCxnSpPr>
          <p:cNvPr id="20" name="直線箭頭接點 19">
            <a:extLst>
              <a:ext uri="{FF2B5EF4-FFF2-40B4-BE49-F238E27FC236}">
                <a16:creationId xmlns:a16="http://schemas.microsoft.com/office/drawing/2014/main" id="{25C590DF-F94A-7F42-9B0B-5F6D549DA1A9}"/>
              </a:ext>
            </a:extLst>
          </p:cNvPr>
          <p:cNvCxnSpPr>
            <a:cxnSpLocks/>
          </p:cNvCxnSpPr>
          <p:nvPr/>
        </p:nvCxnSpPr>
        <p:spPr>
          <a:xfrm>
            <a:off x="9729198" y="227647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81B29E25-C317-3E4A-A87F-F29B03B43CB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1037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D2EAE8-D319-E94D-B82B-462F496C0929}"/>
              </a:ext>
            </a:extLst>
          </p:cNvPr>
          <p:cNvSpPr/>
          <p:nvPr/>
        </p:nvSpPr>
        <p:spPr>
          <a:xfrm>
            <a:off x="4589335" y="1648087"/>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AD936EC3-90CD-F248-81D8-0EB23CF8F5D2}"/>
              </a:ext>
            </a:extLst>
          </p:cNvPr>
          <p:cNvSpPr txBox="1"/>
          <p:nvPr/>
        </p:nvSpPr>
        <p:spPr>
          <a:xfrm rot="5400000">
            <a:off x="4090311" y="3064128"/>
            <a:ext cx="1443472" cy="369332"/>
          </a:xfrm>
          <a:prstGeom prst="rect">
            <a:avLst/>
          </a:prstGeom>
          <a:noFill/>
        </p:spPr>
        <p:txBody>
          <a:bodyPr wrap="none" rtlCol="0">
            <a:spAutoFit/>
          </a:bodyPr>
          <a:lstStyle/>
          <a:p>
            <a:r>
              <a:rPr kumimoji="1" lang="en-US" altLang="zh-TW" dirty="0"/>
              <a:t>Conv-512-5-1</a:t>
            </a:r>
            <a:endParaRPr kumimoji="1" lang="zh-TW" altLang="en-US" dirty="0"/>
          </a:p>
        </p:txBody>
      </p:sp>
      <p:sp>
        <p:nvSpPr>
          <p:cNvPr id="6" name="矩形 5">
            <a:extLst>
              <a:ext uri="{FF2B5EF4-FFF2-40B4-BE49-F238E27FC236}">
                <a16:creationId xmlns:a16="http://schemas.microsoft.com/office/drawing/2014/main" id="{3CB81234-33D2-7B47-B595-F451B03A44CD}"/>
              </a:ext>
            </a:extLst>
          </p:cNvPr>
          <p:cNvSpPr/>
          <p:nvPr/>
        </p:nvSpPr>
        <p:spPr>
          <a:xfrm>
            <a:off x="5121528" y="1648087"/>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8F3EFC89-5E8C-6542-AB5D-62EF0406CC10}"/>
              </a:ext>
            </a:extLst>
          </p:cNvPr>
          <p:cNvSpPr txBox="1"/>
          <p:nvPr/>
        </p:nvSpPr>
        <p:spPr>
          <a:xfrm>
            <a:off x="5083481" y="2527057"/>
            <a:ext cx="461665" cy="1708160"/>
          </a:xfrm>
          <a:prstGeom prst="rect">
            <a:avLst/>
          </a:prstGeom>
          <a:noFill/>
        </p:spPr>
        <p:txBody>
          <a:bodyPr vert="eaVert" wrap="none" rtlCol="0">
            <a:spAutoFit/>
          </a:bodyPr>
          <a:lstStyle/>
          <a:p>
            <a:r>
              <a:rPr lang="zh-TW" altLang="en-US" dirty="0"/>
              <a:t>帶泄露線性整流</a:t>
            </a:r>
          </a:p>
        </p:txBody>
      </p:sp>
      <p:sp>
        <p:nvSpPr>
          <p:cNvPr id="8" name="矩形 7">
            <a:extLst>
              <a:ext uri="{FF2B5EF4-FFF2-40B4-BE49-F238E27FC236}">
                <a16:creationId xmlns:a16="http://schemas.microsoft.com/office/drawing/2014/main" id="{AEF9203F-A698-5F45-9C5F-111F6FE0DD22}"/>
              </a:ext>
            </a:extLst>
          </p:cNvPr>
          <p:cNvSpPr/>
          <p:nvPr/>
        </p:nvSpPr>
        <p:spPr>
          <a:xfrm>
            <a:off x="6164107" y="1648087"/>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8B2A5397-936C-8C47-BECE-A4FF7C73C655}"/>
              </a:ext>
            </a:extLst>
          </p:cNvPr>
          <p:cNvSpPr txBox="1"/>
          <p:nvPr/>
        </p:nvSpPr>
        <p:spPr>
          <a:xfrm>
            <a:off x="6126060" y="2527057"/>
            <a:ext cx="461665" cy="1708160"/>
          </a:xfrm>
          <a:prstGeom prst="rect">
            <a:avLst/>
          </a:prstGeom>
          <a:noFill/>
        </p:spPr>
        <p:txBody>
          <a:bodyPr vert="eaVert" wrap="none" rtlCol="0">
            <a:spAutoFit/>
          </a:bodyPr>
          <a:lstStyle/>
          <a:p>
            <a:r>
              <a:rPr lang="zh-TW" altLang="en-US" dirty="0"/>
              <a:t>帶泄露線性整流</a:t>
            </a:r>
          </a:p>
        </p:txBody>
      </p:sp>
      <p:sp>
        <p:nvSpPr>
          <p:cNvPr id="10" name="矩形 9">
            <a:extLst>
              <a:ext uri="{FF2B5EF4-FFF2-40B4-BE49-F238E27FC236}">
                <a16:creationId xmlns:a16="http://schemas.microsoft.com/office/drawing/2014/main" id="{541702B5-65A6-1D48-9868-336DE37A06B9}"/>
              </a:ext>
            </a:extLst>
          </p:cNvPr>
          <p:cNvSpPr/>
          <p:nvPr/>
        </p:nvSpPr>
        <p:spPr>
          <a:xfrm>
            <a:off x="5646129" y="1648087"/>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E709F023-AFF4-ED42-B37C-6BA65D137003}"/>
              </a:ext>
            </a:extLst>
          </p:cNvPr>
          <p:cNvSpPr txBox="1"/>
          <p:nvPr/>
        </p:nvSpPr>
        <p:spPr>
          <a:xfrm rot="5400000">
            <a:off x="5147105" y="3064128"/>
            <a:ext cx="1443472" cy="369332"/>
          </a:xfrm>
          <a:prstGeom prst="rect">
            <a:avLst/>
          </a:prstGeom>
          <a:noFill/>
        </p:spPr>
        <p:txBody>
          <a:bodyPr wrap="none" rtlCol="0">
            <a:spAutoFit/>
          </a:bodyPr>
          <a:lstStyle/>
          <a:p>
            <a:r>
              <a:rPr kumimoji="1" lang="en-US" altLang="zh-TW" dirty="0"/>
              <a:t>Conv-512-5-1</a:t>
            </a:r>
            <a:endParaRPr kumimoji="1" lang="zh-TW" altLang="en-US" dirty="0"/>
          </a:p>
        </p:txBody>
      </p:sp>
      <p:sp>
        <p:nvSpPr>
          <p:cNvPr id="12" name="矩形 11">
            <a:extLst>
              <a:ext uri="{FF2B5EF4-FFF2-40B4-BE49-F238E27FC236}">
                <a16:creationId xmlns:a16="http://schemas.microsoft.com/office/drawing/2014/main" id="{96BFC17A-4BF4-1741-B58C-6F2B262328E4}"/>
              </a:ext>
            </a:extLst>
          </p:cNvPr>
          <p:cNvSpPr/>
          <p:nvPr/>
        </p:nvSpPr>
        <p:spPr>
          <a:xfrm>
            <a:off x="6725800" y="1648087"/>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329A81AE-20A8-8547-A1B3-5F85F1BF4DCA}"/>
              </a:ext>
            </a:extLst>
          </p:cNvPr>
          <p:cNvSpPr txBox="1"/>
          <p:nvPr/>
        </p:nvSpPr>
        <p:spPr>
          <a:xfrm>
            <a:off x="6674091" y="2439926"/>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14" name="矩形 13">
            <a:extLst>
              <a:ext uri="{FF2B5EF4-FFF2-40B4-BE49-F238E27FC236}">
                <a16:creationId xmlns:a16="http://schemas.microsoft.com/office/drawing/2014/main" id="{A8C8A9DE-24A7-A449-94CF-D49D4540C587}"/>
              </a:ext>
            </a:extLst>
          </p:cNvPr>
          <p:cNvSpPr/>
          <p:nvPr/>
        </p:nvSpPr>
        <p:spPr>
          <a:xfrm>
            <a:off x="4407978" y="1477401"/>
            <a:ext cx="2971708" cy="358444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5" name="直線接點 14">
            <a:extLst>
              <a:ext uri="{FF2B5EF4-FFF2-40B4-BE49-F238E27FC236}">
                <a16:creationId xmlns:a16="http://schemas.microsoft.com/office/drawing/2014/main" id="{458DE7B2-C8A1-7C43-95AD-0A526755BDBE}"/>
              </a:ext>
            </a:extLst>
          </p:cNvPr>
          <p:cNvCxnSpPr/>
          <p:nvPr/>
        </p:nvCxnSpPr>
        <p:spPr>
          <a:xfrm>
            <a:off x="4100038" y="3294580"/>
            <a:ext cx="0" cy="2169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3FDBC6FC-86D6-D947-93B0-01ADCB59F8D4}"/>
              </a:ext>
            </a:extLst>
          </p:cNvPr>
          <p:cNvCxnSpPr>
            <a:cxnSpLocks/>
          </p:cNvCxnSpPr>
          <p:nvPr/>
        </p:nvCxnSpPr>
        <p:spPr>
          <a:xfrm>
            <a:off x="4100038" y="5464185"/>
            <a:ext cx="1021490" cy="0"/>
          </a:xfrm>
          <a:prstGeom prst="straightConnector1">
            <a:avLst/>
          </a:prstGeom>
          <a:ln w="222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 name="矩形 16">
            <a:extLst>
              <a:ext uri="{FF2B5EF4-FFF2-40B4-BE49-F238E27FC236}">
                <a16:creationId xmlns:a16="http://schemas.microsoft.com/office/drawing/2014/main" id="{109A8BDE-A5E4-0B40-8B1A-AE92EC455621}"/>
              </a:ext>
            </a:extLst>
          </p:cNvPr>
          <p:cNvSpPr/>
          <p:nvPr/>
        </p:nvSpPr>
        <p:spPr>
          <a:xfrm rot="5400000">
            <a:off x="5676872" y="4735081"/>
            <a:ext cx="322997" cy="1422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BB7790D1-8AEB-254D-B493-666AD20CF60A}"/>
              </a:ext>
            </a:extLst>
          </p:cNvPr>
          <p:cNvSpPr txBox="1"/>
          <p:nvPr/>
        </p:nvSpPr>
        <p:spPr>
          <a:xfrm>
            <a:off x="5190596" y="5261909"/>
            <a:ext cx="1295547" cy="369332"/>
          </a:xfrm>
          <a:prstGeom prst="rect">
            <a:avLst/>
          </a:prstGeom>
          <a:noFill/>
        </p:spPr>
        <p:txBody>
          <a:bodyPr wrap="none" rtlCol="0">
            <a:spAutoFit/>
          </a:bodyPr>
          <a:lstStyle/>
          <a:p>
            <a:r>
              <a:rPr kumimoji="1" lang="zh-TW" altLang="en-US" dirty="0"/>
              <a:t>平均池化</a:t>
            </a:r>
            <a:r>
              <a:rPr kumimoji="1" lang="en-US" altLang="zh-TW" dirty="0"/>
              <a:t>-2</a:t>
            </a:r>
            <a:endParaRPr kumimoji="1" lang="zh-TW" altLang="en-US"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D4390A7E-EE2B-334F-86FE-F848F03A22E3}"/>
                  </a:ext>
                </a:extLst>
              </p:cNvPr>
              <p:cNvSpPr txBox="1"/>
              <p:nvPr/>
            </p:nvSpPr>
            <p:spPr>
              <a:xfrm>
                <a:off x="7796151" y="3079136"/>
                <a:ext cx="30402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2800" i="1" smtClean="0">
                          <a:latin typeface="Cambria Math" panose="02040503050406030204" pitchFamily="18" charset="0"/>
                        </a:rPr>
                        <m:t>⨁</m:t>
                      </m:r>
                    </m:oMath>
                  </m:oMathPara>
                </a14:m>
                <a:endParaRPr kumimoji="1" lang="zh-TW" altLang="en-US" sz="1400" dirty="0"/>
              </a:p>
            </p:txBody>
          </p:sp>
        </mc:Choice>
        <mc:Fallback xmlns="">
          <p:sp>
            <p:nvSpPr>
              <p:cNvPr id="19" name="文字方塊 18">
                <a:extLst>
                  <a:ext uri="{FF2B5EF4-FFF2-40B4-BE49-F238E27FC236}">
                    <a16:creationId xmlns:a16="http://schemas.microsoft.com/office/drawing/2014/main" id="{D4390A7E-EE2B-334F-86FE-F848F03A22E3}"/>
                  </a:ext>
                </a:extLst>
              </p:cNvPr>
              <p:cNvSpPr txBox="1">
                <a:spLocks noRot="1" noChangeAspect="1" noMove="1" noResize="1" noEditPoints="1" noAdjustHandles="1" noChangeArrowheads="1" noChangeShapeType="1" noTextEdit="1"/>
              </p:cNvSpPr>
              <p:nvPr/>
            </p:nvSpPr>
            <p:spPr>
              <a:xfrm>
                <a:off x="7796151" y="3079136"/>
                <a:ext cx="304021" cy="430887"/>
              </a:xfrm>
              <a:prstGeom prst="rect">
                <a:avLst/>
              </a:prstGeom>
              <a:blipFill>
                <a:blip r:embed="rId2"/>
                <a:stretch>
                  <a:fillRect l="-44000" r="-48000" b="-20000"/>
                </a:stretch>
              </a:blipFill>
            </p:spPr>
            <p:txBody>
              <a:bodyPr/>
              <a:lstStyle/>
              <a:p>
                <a:r>
                  <a:rPr lang="zh-TW" altLang="en-US">
                    <a:noFill/>
                  </a:rPr>
                  <a:t> </a:t>
                </a:r>
              </a:p>
            </p:txBody>
          </p:sp>
        </mc:Fallback>
      </mc:AlternateContent>
      <p:cxnSp>
        <p:nvCxnSpPr>
          <p:cNvPr id="20" name="直線箭頭接點 19">
            <a:extLst>
              <a:ext uri="{FF2B5EF4-FFF2-40B4-BE49-F238E27FC236}">
                <a16:creationId xmlns:a16="http://schemas.microsoft.com/office/drawing/2014/main" id="{A4290D2C-FD8E-CF4A-9AA4-74897107884B}"/>
              </a:ext>
            </a:extLst>
          </p:cNvPr>
          <p:cNvCxnSpPr>
            <a:cxnSpLocks/>
          </p:cNvCxnSpPr>
          <p:nvPr/>
        </p:nvCxnSpPr>
        <p:spPr>
          <a:xfrm>
            <a:off x="7379686" y="3294580"/>
            <a:ext cx="416465" cy="0"/>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直線接點 20">
            <a:extLst>
              <a:ext uri="{FF2B5EF4-FFF2-40B4-BE49-F238E27FC236}">
                <a16:creationId xmlns:a16="http://schemas.microsoft.com/office/drawing/2014/main" id="{BF9B7E1E-DF12-DC48-9156-C34D76DAA485}"/>
              </a:ext>
            </a:extLst>
          </p:cNvPr>
          <p:cNvCxnSpPr>
            <a:cxnSpLocks/>
          </p:cNvCxnSpPr>
          <p:nvPr/>
        </p:nvCxnSpPr>
        <p:spPr>
          <a:xfrm flipV="1">
            <a:off x="6554156" y="5446372"/>
            <a:ext cx="1386137" cy="89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9DDBDD03-FBD9-9E42-B361-4283555139C8}"/>
              </a:ext>
            </a:extLst>
          </p:cNvPr>
          <p:cNvCxnSpPr>
            <a:cxnSpLocks/>
            <a:endCxn id="19" idx="2"/>
          </p:cNvCxnSpPr>
          <p:nvPr/>
        </p:nvCxnSpPr>
        <p:spPr>
          <a:xfrm flipV="1">
            <a:off x="7948162" y="3510023"/>
            <a:ext cx="0" cy="1936349"/>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直線箭頭接點 22">
            <a:extLst>
              <a:ext uri="{FF2B5EF4-FFF2-40B4-BE49-F238E27FC236}">
                <a16:creationId xmlns:a16="http://schemas.microsoft.com/office/drawing/2014/main" id="{B457A0BB-311B-BF4C-B8FB-2F3C02402F19}"/>
              </a:ext>
            </a:extLst>
          </p:cNvPr>
          <p:cNvCxnSpPr>
            <a:cxnSpLocks/>
          </p:cNvCxnSpPr>
          <p:nvPr/>
        </p:nvCxnSpPr>
        <p:spPr>
          <a:xfrm>
            <a:off x="8202032" y="3305862"/>
            <a:ext cx="323496" cy="0"/>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 name="直線箭頭接點 23">
            <a:extLst>
              <a:ext uri="{FF2B5EF4-FFF2-40B4-BE49-F238E27FC236}">
                <a16:creationId xmlns:a16="http://schemas.microsoft.com/office/drawing/2014/main" id="{FD09EC42-93B2-474C-8657-22E884E555B0}"/>
              </a:ext>
            </a:extLst>
          </p:cNvPr>
          <p:cNvCxnSpPr>
            <a:cxnSpLocks/>
          </p:cNvCxnSpPr>
          <p:nvPr/>
        </p:nvCxnSpPr>
        <p:spPr>
          <a:xfrm>
            <a:off x="3636128" y="3294580"/>
            <a:ext cx="771850" cy="0"/>
          </a:xfrm>
          <a:prstGeom prst="straightConnector1">
            <a:avLst/>
          </a:prstGeom>
          <a:ln w="222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文字方塊 24">
            <a:extLst>
              <a:ext uri="{FF2B5EF4-FFF2-40B4-BE49-F238E27FC236}">
                <a16:creationId xmlns:a16="http://schemas.microsoft.com/office/drawing/2014/main" id="{6087D9A8-B206-3E4A-AACE-B517E12EBDAC}"/>
              </a:ext>
            </a:extLst>
          </p:cNvPr>
          <p:cNvSpPr txBox="1"/>
          <p:nvPr/>
        </p:nvSpPr>
        <p:spPr>
          <a:xfrm>
            <a:off x="3237464" y="2986803"/>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B26418ED-7941-6943-961B-10DA16FDAD91}"/>
              </a:ext>
            </a:extLst>
          </p:cNvPr>
          <p:cNvSpPr txBox="1"/>
          <p:nvPr/>
        </p:nvSpPr>
        <p:spPr>
          <a:xfrm>
            <a:off x="9070848" y="268224"/>
            <a:ext cx="1107996" cy="369332"/>
          </a:xfrm>
          <a:prstGeom prst="rect">
            <a:avLst/>
          </a:prstGeom>
          <a:noFill/>
        </p:spPr>
        <p:txBody>
          <a:bodyPr wrap="none" rtlCol="0">
            <a:spAutoFit/>
          </a:bodyPr>
          <a:lstStyle/>
          <a:p>
            <a:r>
              <a:rPr kumimoji="1" lang="zh-TW" altLang="en-US" dirty="0"/>
              <a:t>輔助分類</a:t>
            </a:r>
          </a:p>
        </p:txBody>
      </p:sp>
      <p:sp>
        <p:nvSpPr>
          <p:cNvPr id="2" name="投影片編號版面配置區 1">
            <a:extLst>
              <a:ext uri="{FF2B5EF4-FFF2-40B4-BE49-F238E27FC236}">
                <a16:creationId xmlns:a16="http://schemas.microsoft.com/office/drawing/2014/main" id="{BB04AC6C-C2D7-B64B-9C48-540A7DCC9B7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2299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E614CB-899A-0A46-96E0-99C2FFAFCFDB}"/>
              </a:ext>
            </a:extLst>
          </p:cNvPr>
          <p:cNvSpPr/>
          <p:nvPr/>
        </p:nvSpPr>
        <p:spPr>
          <a:xfrm>
            <a:off x="509104" y="2651532"/>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DCE9F8B-2D94-2E43-8D8A-A3AD6FCA0893}"/>
              </a:ext>
            </a:extLst>
          </p:cNvPr>
          <p:cNvSpPr/>
          <p:nvPr/>
        </p:nvSpPr>
        <p:spPr>
          <a:xfrm>
            <a:off x="3933019" y="174752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6" name="直線箭頭接點 5">
            <a:extLst>
              <a:ext uri="{FF2B5EF4-FFF2-40B4-BE49-F238E27FC236}">
                <a16:creationId xmlns:a16="http://schemas.microsoft.com/office/drawing/2014/main" id="{92D73F1E-584C-5D47-B5D2-A1A7897DA73D}"/>
              </a:ext>
            </a:extLst>
          </p:cNvPr>
          <p:cNvCxnSpPr>
            <a:cxnSpLocks/>
          </p:cNvCxnSpPr>
          <p:nvPr/>
        </p:nvCxnSpPr>
        <p:spPr>
          <a:xfrm flipV="1">
            <a:off x="3153892" y="271268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id="{39C395F6-CE69-174B-8024-119EE55222C4}"/>
              </a:ext>
            </a:extLst>
          </p:cNvPr>
          <p:cNvCxnSpPr>
            <a:cxnSpLocks/>
          </p:cNvCxnSpPr>
          <p:nvPr/>
        </p:nvCxnSpPr>
        <p:spPr>
          <a:xfrm>
            <a:off x="3153892" y="333447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3820B77F-7B2B-C24B-B592-512798E4A35C}"/>
              </a:ext>
            </a:extLst>
          </p:cNvPr>
          <p:cNvSpPr txBox="1"/>
          <p:nvPr/>
        </p:nvSpPr>
        <p:spPr>
          <a:xfrm>
            <a:off x="4323069" y="2101617"/>
            <a:ext cx="1415772" cy="584775"/>
          </a:xfrm>
          <a:prstGeom prst="rect">
            <a:avLst/>
          </a:prstGeom>
          <a:noFill/>
        </p:spPr>
        <p:txBody>
          <a:bodyPr wrap="none" rtlCol="0">
            <a:spAutoFit/>
          </a:bodyPr>
          <a:lstStyle/>
          <a:p>
            <a:r>
              <a:rPr kumimoji="1" lang="zh-TW" altLang="en-US" sz="3200" dirty="0"/>
              <a:t>解碼器</a:t>
            </a:r>
          </a:p>
        </p:txBody>
      </p:sp>
      <p:sp>
        <p:nvSpPr>
          <p:cNvPr id="9" name="矩形 8">
            <a:extLst>
              <a:ext uri="{FF2B5EF4-FFF2-40B4-BE49-F238E27FC236}">
                <a16:creationId xmlns:a16="http://schemas.microsoft.com/office/drawing/2014/main" id="{83BA2D00-CB2B-1F44-8338-31A320752EB2}"/>
              </a:ext>
            </a:extLst>
          </p:cNvPr>
          <p:cNvSpPr/>
          <p:nvPr/>
        </p:nvSpPr>
        <p:spPr>
          <a:xfrm>
            <a:off x="1018760" y="3021925"/>
            <a:ext cx="1415772" cy="584775"/>
          </a:xfrm>
          <a:prstGeom prst="rect">
            <a:avLst/>
          </a:prstGeom>
        </p:spPr>
        <p:txBody>
          <a:bodyPr wrap="none">
            <a:spAutoFit/>
          </a:bodyPr>
          <a:lstStyle/>
          <a:p>
            <a:r>
              <a:rPr kumimoji="1" lang="zh-TW" altLang="en-US" sz="3200" dirty="0"/>
              <a:t>編碼器</a:t>
            </a:r>
          </a:p>
        </p:txBody>
      </p:sp>
      <p:sp>
        <p:nvSpPr>
          <p:cNvPr id="10" name="矩形 9">
            <a:extLst>
              <a:ext uri="{FF2B5EF4-FFF2-40B4-BE49-F238E27FC236}">
                <a16:creationId xmlns:a16="http://schemas.microsoft.com/office/drawing/2014/main" id="{C0050A24-4FCB-A64D-AAB6-B224DA6054FB}"/>
              </a:ext>
            </a:extLst>
          </p:cNvPr>
          <p:cNvSpPr/>
          <p:nvPr/>
        </p:nvSpPr>
        <p:spPr>
          <a:xfrm>
            <a:off x="3942391" y="341087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1" name="文字方塊 10">
            <a:extLst>
              <a:ext uri="{FF2B5EF4-FFF2-40B4-BE49-F238E27FC236}">
                <a16:creationId xmlns:a16="http://schemas.microsoft.com/office/drawing/2014/main" id="{DA387AE3-A416-914A-9B09-AB9AE83175B7}"/>
              </a:ext>
            </a:extLst>
          </p:cNvPr>
          <p:cNvSpPr txBox="1"/>
          <p:nvPr/>
        </p:nvSpPr>
        <p:spPr>
          <a:xfrm>
            <a:off x="4323069" y="3768968"/>
            <a:ext cx="1415772" cy="584775"/>
          </a:xfrm>
          <a:prstGeom prst="rect">
            <a:avLst/>
          </a:prstGeom>
          <a:noFill/>
        </p:spPr>
        <p:txBody>
          <a:bodyPr wrap="none" rtlCol="0">
            <a:spAutoFit/>
          </a:bodyPr>
          <a:lstStyle/>
          <a:p>
            <a:r>
              <a:rPr kumimoji="1" lang="zh-TW" altLang="en-US" sz="3200" dirty="0"/>
              <a:t>生成器</a:t>
            </a:r>
          </a:p>
        </p:txBody>
      </p:sp>
      <p:cxnSp>
        <p:nvCxnSpPr>
          <p:cNvPr id="12" name="直線接點 11">
            <a:extLst>
              <a:ext uri="{FF2B5EF4-FFF2-40B4-BE49-F238E27FC236}">
                <a16:creationId xmlns:a16="http://schemas.microsoft.com/office/drawing/2014/main" id="{CFD60BAD-3347-C948-B46C-C4F1E8F84B34}"/>
              </a:ext>
            </a:extLst>
          </p:cNvPr>
          <p:cNvCxnSpPr>
            <a:cxnSpLocks/>
          </p:cNvCxnSpPr>
          <p:nvPr/>
        </p:nvCxnSpPr>
        <p:spPr>
          <a:xfrm>
            <a:off x="6183805" y="239243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51AD1C8-60F6-0941-A155-AF088151565A}"/>
              </a:ext>
            </a:extLst>
          </p:cNvPr>
          <p:cNvCxnSpPr>
            <a:cxnSpLocks/>
          </p:cNvCxnSpPr>
          <p:nvPr/>
        </p:nvCxnSpPr>
        <p:spPr>
          <a:xfrm>
            <a:off x="6187702" y="406135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箭頭接點 13">
            <a:extLst>
              <a:ext uri="{FF2B5EF4-FFF2-40B4-BE49-F238E27FC236}">
                <a16:creationId xmlns:a16="http://schemas.microsoft.com/office/drawing/2014/main" id="{A340D6A7-A530-5D47-BBE0-E9BF3E4BD696}"/>
              </a:ext>
            </a:extLst>
          </p:cNvPr>
          <p:cNvCxnSpPr/>
          <p:nvPr/>
        </p:nvCxnSpPr>
        <p:spPr>
          <a:xfrm>
            <a:off x="7084939" y="238768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8FCCCBE9-8453-1E41-8AC5-9860F0D4A409}"/>
              </a:ext>
            </a:extLst>
          </p:cNvPr>
          <p:cNvCxnSpPr>
            <a:cxnSpLocks/>
          </p:cNvCxnSpPr>
          <p:nvPr/>
        </p:nvCxnSpPr>
        <p:spPr>
          <a:xfrm flipV="1">
            <a:off x="7084939" y="349483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27FD417-D64F-7B4A-8992-1C90A0B0AA3B}"/>
                  </a:ext>
                </a:extLst>
              </p:cNvPr>
              <p:cNvSpPr txBox="1"/>
              <p:nvPr/>
            </p:nvSpPr>
            <p:spPr>
              <a:xfrm>
                <a:off x="6831835" y="284387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16" name="文字方塊 15">
                <a:extLst>
                  <a:ext uri="{FF2B5EF4-FFF2-40B4-BE49-F238E27FC236}">
                    <a16:creationId xmlns:a16="http://schemas.microsoft.com/office/drawing/2014/main" id="{727FD417-D64F-7B4A-8992-1C90A0B0AA3B}"/>
                  </a:ext>
                </a:extLst>
              </p:cNvPr>
              <p:cNvSpPr txBox="1">
                <a:spLocks noRot="1" noChangeAspect="1" noMove="1" noResize="1" noEditPoints="1" noAdjustHandles="1" noChangeArrowheads="1" noChangeShapeType="1" noTextEdit="1"/>
              </p:cNvSpPr>
              <p:nvPr/>
            </p:nvSpPr>
            <p:spPr>
              <a:xfrm>
                <a:off x="6831835" y="284387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67EDDE2-5E88-C741-9096-BE303FAB2FDE}"/>
              </a:ext>
            </a:extLst>
          </p:cNvPr>
          <p:cNvCxnSpPr>
            <a:cxnSpLocks/>
          </p:cNvCxnSpPr>
          <p:nvPr/>
        </p:nvCxnSpPr>
        <p:spPr>
          <a:xfrm>
            <a:off x="7362031" y="323425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a:extLst>
              <a:ext uri="{FF2B5EF4-FFF2-40B4-BE49-F238E27FC236}">
                <a16:creationId xmlns:a16="http://schemas.microsoft.com/office/drawing/2014/main" id="{15FFF500-9F94-A74E-8850-626858215370}"/>
              </a:ext>
            </a:extLst>
          </p:cNvPr>
          <p:cNvSpPr/>
          <p:nvPr/>
        </p:nvSpPr>
        <p:spPr>
          <a:xfrm>
            <a:off x="8013383" y="271268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9" name="文字方塊 18">
            <a:extLst>
              <a:ext uri="{FF2B5EF4-FFF2-40B4-BE49-F238E27FC236}">
                <a16:creationId xmlns:a16="http://schemas.microsoft.com/office/drawing/2014/main" id="{1DFE61F7-23F6-3643-93BF-9F86A68417A9}"/>
              </a:ext>
            </a:extLst>
          </p:cNvPr>
          <p:cNvSpPr txBox="1"/>
          <p:nvPr/>
        </p:nvSpPr>
        <p:spPr>
          <a:xfrm>
            <a:off x="8415987" y="2997760"/>
            <a:ext cx="1415772" cy="584775"/>
          </a:xfrm>
          <a:prstGeom prst="rect">
            <a:avLst/>
          </a:prstGeom>
          <a:noFill/>
        </p:spPr>
        <p:txBody>
          <a:bodyPr wrap="none" rtlCol="0">
            <a:spAutoFit/>
          </a:bodyPr>
          <a:lstStyle/>
          <a:p>
            <a:r>
              <a:rPr kumimoji="1" lang="zh-TW" altLang="en-US" sz="3200" dirty="0"/>
              <a:t>鑑別器</a:t>
            </a:r>
          </a:p>
        </p:txBody>
      </p:sp>
      <p:cxnSp>
        <p:nvCxnSpPr>
          <p:cNvPr id="20" name="直線箭頭接點 19">
            <a:extLst>
              <a:ext uri="{FF2B5EF4-FFF2-40B4-BE49-F238E27FC236}">
                <a16:creationId xmlns:a16="http://schemas.microsoft.com/office/drawing/2014/main" id="{B8E996AD-DE5E-3F43-9578-2A47EDAA81EF}"/>
              </a:ext>
            </a:extLst>
          </p:cNvPr>
          <p:cNvCxnSpPr>
            <a:cxnSpLocks/>
          </p:cNvCxnSpPr>
          <p:nvPr/>
        </p:nvCxnSpPr>
        <p:spPr>
          <a:xfrm flipV="1">
            <a:off x="10304930" y="284387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箭頭接點 20">
            <a:extLst>
              <a:ext uri="{FF2B5EF4-FFF2-40B4-BE49-F238E27FC236}">
                <a16:creationId xmlns:a16="http://schemas.microsoft.com/office/drawing/2014/main" id="{DAD08152-CD90-2D4A-8F1D-F5A392C09B3A}"/>
              </a:ext>
            </a:extLst>
          </p:cNvPr>
          <p:cNvCxnSpPr>
            <a:cxnSpLocks/>
          </p:cNvCxnSpPr>
          <p:nvPr/>
        </p:nvCxnSpPr>
        <p:spPr>
          <a:xfrm>
            <a:off x="10304930" y="325129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EA016C89-5F1E-7A44-9665-0BCA5D714FD4}"/>
              </a:ext>
            </a:extLst>
          </p:cNvPr>
          <p:cNvSpPr txBox="1"/>
          <p:nvPr/>
        </p:nvSpPr>
        <p:spPr>
          <a:xfrm>
            <a:off x="10927102" y="253609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6F494A2A-A208-0343-9CAE-D7FA4D68E3F7}"/>
              </a:ext>
            </a:extLst>
          </p:cNvPr>
          <p:cNvSpPr txBox="1"/>
          <p:nvPr/>
        </p:nvSpPr>
        <p:spPr>
          <a:xfrm>
            <a:off x="4864274" y="5106835"/>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B3444019-0EFF-D54E-B24F-D1188BDAE75A}"/>
              </a:ext>
            </a:extLst>
          </p:cNvPr>
          <p:cNvSpPr txBox="1"/>
          <p:nvPr/>
        </p:nvSpPr>
        <p:spPr>
          <a:xfrm>
            <a:off x="4972239" y="71399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cxnSp>
        <p:nvCxnSpPr>
          <p:cNvPr id="25" name="直線箭頭接點 24">
            <a:extLst>
              <a:ext uri="{FF2B5EF4-FFF2-40B4-BE49-F238E27FC236}">
                <a16:creationId xmlns:a16="http://schemas.microsoft.com/office/drawing/2014/main" id="{53523F73-56B6-0C42-91FD-E063F4744F6A}"/>
              </a:ext>
            </a:extLst>
          </p:cNvPr>
          <p:cNvCxnSpPr>
            <a:cxnSpLocks/>
          </p:cNvCxnSpPr>
          <p:nvPr/>
        </p:nvCxnSpPr>
        <p:spPr>
          <a:xfrm>
            <a:off x="5129296" y="1237219"/>
            <a:ext cx="0" cy="456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箭頭接點 25">
            <a:extLst>
              <a:ext uri="{FF2B5EF4-FFF2-40B4-BE49-F238E27FC236}">
                <a16:creationId xmlns:a16="http://schemas.microsoft.com/office/drawing/2014/main" id="{7043866F-A69D-B541-8ACD-A5B226C064B4}"/>
              </a:ext>
            </a:extLst>
          </p:cNvPr>
          <p:cNvCxnSpPr>
            <a:cxnSpLocks/>
          </p:cNvCxnSpPr>
          <p:nvPr/>
        </p:nvCxnSpPr>
        <p:spPr>
          <a:xfrm flipV="1">
            <a:off x="5074428" y="4852672"/>
            <a:ext cx="0" cy="3561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字方塊 26">
            <a:extLst>
              <a:ext uri="{FF2B5EF4-FFF2-40B4-BE49-F238E27FC236}">
                <a16:creationId xmlns:a16="http://schemas.microsoft.com/office/drawing/2014/main" id="{438A5566-4C59-654E-BD86-AFB46C736489}"/>
              </a:ext>
            </a:extLst>
          </p:cNvPr>
          <p:cNvSpPr txBox="1"/>
          <p:nvPr/>
        </p:nvSpPr>
        <p:spPr>
          <a:xfrm>
            <a:off x="10927102" y="337131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7F3AADD-3D92-5842-AF33-D2F2F482A0E3}"/>
              </a:ext>
            </a:extLst>
          </p:cNvPr>
          <p:cNvSpPr/>
          <p:nvPr/>
        </p:nvSpPr>
        <p:spPr>
          <a:xfrm>
            <a:off x="1784377" y="5771027"/>
            <a:ext cx="8520553" cy="646331"/>
          </a:xfrm>
          <a:prstGeom prst="rect">
            <a:avLst/>
          </a:prstGeom>
        </p:spPr>
        <p:txBody>
          <a:bodyPr wrap="square">
            <a:spAutoFit/>
          </a:bodyPr>
          <a:lstStyle/>
          <a:p>
            <a:r>
              <a:rPr lang="zh-TW" altLang="en-US" dirty="0">
                <a:latin typeface="bsmiu75"/>
              </a:rPr>
              <a:t>生</a:t>
            </a:r>
            <a:r>
              <a:rPr lang="zh-TW" altLang="en-US" dirty="0">
                <a:latin typeface="bsmiu62"/>
              </a:rPr>
              <a:t>成</a:t>
            </a:r>
            <a:r>
              <a:rPr lang="zh-TW" altLang="en-US" dirty="0">
                <a:latin typeface="bsmiu5c"/>
              </a:rPr>
              <a:t>對</a:t>
            </a:r>
            <a:r>
              <a:rPr lang="zh-TW" altLang="en-US" dirty="0">
                <a:latin typeface="bsmiu62"/>
              </a:rPr>
              <a:t>抗</a:t>
            </a:r>
            <a:r>
              <a:rPr lang="zh-TW" altLang="en-US" dirty="0">
                <a:latin typeface="bsmiu7d"/>
              </a:rPr>
              <a:t>網</a:t>
            </a:r>
            <a:r>
              <a:rPr lang="zh-TW" altLang="en-US" dirty="0">
                <a:latin typeface="bsmiu8d"/>
              </a:rPr>
              <a:t>路</a:t>
            </a:r>
            <a:r>
              <a:rPr lang="zh-TW" altLang="en-US" dirty="0">
                <a:latin typeface="bsmiu96"/>
              </a:rPr>
              <a:t>階</a:t>
            </a:r>
            <a:r>
              <a:rPr lang="zh-TW" altLang="en-US" dirty="0">
                <a:latin typeface="bsmiu6b"/>
              </a:rPr>
              <a:t>段</a:t>
            </a:r>
            <a:r>
              <a:rPr lang="zh-TW" altLang="en-US" dirty="0">
                <a:latin typeface="bsmiu30"/>
              </a:rPr>
              <a:t>。</a:t>
            </a:r>
            <a:r>
              <a:rPr lang="zh-TW" altLang="en-US" dirty="0">
                <a:latin typeface="bsmiu57"/>
              </a:rPr>
              <a:t>在</a:t>
            </a:r>
            <a:r>
              <a:rPr lang="zh-TW" altLang="en-US" dirty="0">
                <a:latin typeface="bsmiu90"/>
              </a:rPr>
              <a:t>這</a:t>
            </a:r>
            <a:r>
              <a:rPr lang="zh-TW" altLang="en-US" dirty="0">
                <a:latin typeface="bsmiu50"/>
              </a:rPr>
              <a:t>個</a:t>
            </a:r>
            <a:r>
              <a:rPr lang="zh-TW" altLang="en-US" dirty="0">
                <a:latin typeface="bsmiu96"/>
              </a:rPr>
              <a:t>階</a:t>
            </a:r>
            <a:r>
              <a:rPr lang="zh-TW" altLang="en-US" dirty="0">
                <a:latin typeface="bsmiu6b"/>
              </a:rPr>
              <a:t>段</a:t>
            </a:r>
            <a:r>
              <a:rPr lang="zh-TW" altLang="en-US" dirty="0">
                <a:latin typeface="bsmiu67"/>
              </a:rPr>
              <a:t>會</a:t>
            </a:r>
            <a:r>
              <a:rPr lang="zh-TW" altLang="en-US" dirty="0">
                <a:latin typeface="bsmiu5f"/>
              </a:rPr>
              <a:t>引</a:t>
            </a:r>
            <a:r>
              <a:rPr lang="zh-TW" altLang="en-US" dirty="0">
                <a:latin typeface="bsmiu51"/>
              </a:rPr>
              <a:t>入</a:t>
            </a:r>
            <a:r>
              <a:rPr lang="zh-TW" altLang="en-US" dirty="0">
                <a:latin typeface="bsmiu4e"/>
              </a:rPr>
              <a:t>一</a:t>
            </a:r>
            <a:r>
              <a:rPr lang="zh-TW" altLang="en-US" dirty="0">
                <a:latin typeface="bsmiu50"/>
              </a:rPr>
              <a:t>個</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4e"/>
              </a:rPr>
              <a:t>以</a:t>
            </a:r>
            <a:r>
              <a:rPr lang="zh-TW" altLang="en-US" dirty="0">
                <a:latin typeface="bsmiu53"/>
              </a:rPr>
              <a:t>及</a:t>
            </a:r>
            <a:r>
              <a:rPr lang="zh-TW" altLang="en-US" dirty="0">
                <a:latin typeface="bsmiu4e"/>
              </a:rPr>
              <a:t>一</a:t>
            </a:r>
            <a:r>
              <a:rPr lang="zh-TW" altLang="en-US" dirty="0">
                <a:latin typeface="bsmiu50"/>
              </a:rPr>
              <a:t>個</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30"/>
              </a:rPr>
              <a:t>。</a:t>
            </a:r>
            <a:r>
              <a:rPr lang="zh-TW" altLang="en-US" dirty="0">
                <a:latin typeface="bsmiu90"/>
              </a:rPr>
              <a:t>透過</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82"/>
              </a:rPr>
              <a:t>與</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76"/>
              </a:rPr>
              <a:t>的</a:t>
            </a:r>
            <a:r>
              <a:rPr lang="zh-TW" altLang="en-US" dirty="0">
                <a:latin typeface="bsmiu4e"/>
              </a:rPr>
              <a:t>交互</a:t>
            </a:r>
            <a:r>
              <a:rPr lang="zh-TW" altLang="en-US" dirty="0">
                <a:latin typeface="bsmiu8a"/>
              </a:rPr>
              <a:t>訓</a:t>
            </a:r>
            <a:r>
              <a:rPr lang="zh-TW" altLang="en-US" dirty="0">
                <a:latin typeface="bsmiu7d"/>
              </a:rPr>
              <a:t>練</a:t>
            </a:r>
            <a:r>
              <a:rPr lang="zh-TW" altLang="en-US" dirty="0">
                <a:latin typeface="bsmiuff"/>
              </a:rPr>
              <a:t>，</a:t>
            </a:r>
            <a:r>
              <a:rPr lang="zh-TW" altLang="en-US" dirty="0">
                <a:latin typeface="bsmiu4f"/>
              </a:rPr>
              <a:t>來</a:t>
            </a:r>
            <a:r>
              <a:rPr lang="zh-TW" altLang="en-US" dirty="0">
                <a:latin typeface="bsmiu63"/>
              </a:rPr>
              <a:t>提</a:t>
            </a:r>
            <a:r>
              <a:rPr lang="zh-TW" altLang="en-US" dirty="0">
                <a:latin typeface="bsmiu53"/>
              </a:rPr>
              <a:t>升</a:t>
            </a:r>
            <a:r>
              <a:rPr lang="zh-TW" altLang="en-US" dirty="0">
                <a:latin typeface="bsmiu6a"/>
              </a:rPr>
              <a:t>模</a:t>
            </a:r>
            <a:r>
              <a:rPr lang="zh-TW" altLang="en-US" dirty="0">
                <a:latin typeface="bsmiu57"/>
              </a:rPr>
              <a:t>型所</a:t>
            </a:r>
            <a:r>
              <a:rPr lang="zh-TW" altLang="en-US" dirty="0">
                <a:latin typeface="bsmiu75"/>
              </a:rPr>
              <a:t>生</a:t>
            </a:r>
            <a:r>
              <a:rPr lang="zh-TW" altLang="en-US" dirty="0">
                <a:latin typeface="bsmiu62"/>
              </a:rPr>
              <a:t>成</a:t>
            </a:r>
            <a:r>
              <a:rPr lang="zh-TW" altLang="en-US" dirty="0">
                <a:latin typeface="bsmiu76"/>
              </a:rPr>
              <a:t>的</a:t>
            </a:r>
            <a:r>
              <a:rPr lang="zh-TW" altLang="en-US" dirty="0">
                <a:latin typeface="bsmiu8a"/>
              </a:rPr>
              <a:t>語</a:t>
            </a:r>
            <a:r>
              <a:rPr lang="zh-TW" altLang="en-US" dirty="0">
                <a:latin typeface="bsmiu97"/>
              </a:rPr>
              <a:t>音</a:t>
            </a:r>
            <a:r>
              <a:rPr lang="zh-TW" altLang="en-US" dirty="0">
                <a:latin typeface="bsmiu54"/>
              </a:rPr>
              <a:t>品</a:t>
            </a:r>
            <a:r>
              <a:rPr lang="zh-TW" altLang="en-US" dirty="0">
                <a:latin typeface="bsmiu8c"/>
              </a:rPr>
              <a:t>質 </a:t>
            </a:r>
            <a:endParaRPr lang="zh-TW" altLang="en-US" dirty="0"/>
          </a:p>
        </p:txBody>
      </p:sp>
      <p:sp>
        <p:nvSpPr>
          <p:cNvPr id="2" name="投影片編號版面配置區 1">
            <a:extLst>
              <a:ext uri="{FF2B5EF4-FFF2-40B4-BE49-F238E27FC236}">
                <a16:creationId xmlns:a16="http://schemas.microsoft.com/office/drawing/2014/main" id="{B0C5775D-E8D5-894E-B916-2A4B0C09168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586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EFF1116-6A1C-6F41-A17C-2A1D0BE143BD}"/>
              </a:ext>
            </a:extLst>
          </p:cNvPr>
          <p:cNvSpPr/>
          <p:nvPr/>
        </p:nvSpPr>
        <p:spPr>
          <a:xfrm>
            <a:off x="4589335" y="1648087"/>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D7B56ED2-A599-9F44-A3D1-933AF5744F8A}"/>
              </a:ext>
            </a:extLst>
          </p:cNvPr>
          <p:cNvSpPr txBox="1"/>
          <p:nvPr/>
        </p:nvSpPr>
        <p:spPr>
          <a:xfrm>
            <a:off x="4562137" y="2625165"/>
            <a:ext cx="461665" cy="1246495"/>
          </a:xfrm>
          <a:prstGeom prst="rect">
            <a:avLst/>
          </a:prstGeom>
          <a:noFill/>
        </p:spPr>
        <p:txBody>
          <a:bodyPr vert="eaVert" wrap="none" rtlCol="0">
            <a:spAutoFit/>
          </a:bodyPr>
          <a:lstStyle/>
          <a:p>
            <a:r>
              <a:rPr kumimoji="1" lang="zh-TW" altLang="en-US" dirty="0"/>
              <a:t>二維卷積層</a:t>
            </a:r>
          </a:p>
        </p:txBody>
      </p:sp>
      <p:sp>
        <p:nvSpPr>
          <p:cNvPr id="6" name="矩形 5">
            <a:extLst>
              <a:ext uri="{FF2B5EF4-FFF2-40B4-BE49-F238E27FC236}">
                <a16:creationId xmlns:a16="http://schemas.microsoft.com/office/drawing/2014/main" id="{B2384782-AE47-6548-8213-65A7E756BC0B}"/>
              </a:ext>
            </a:extLst>
          </p:cNvPr>
          <p:cNvSpPr/>
          <p:nvPr/>
        </p:nvSpPr>
        <p:spPr>
          <a:xfrm>
            <a:off x="5159575" y="1659942"/>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C91A2F03-5F58-234F-9959-31BDEDA11547}"/>
              </a:ext>
            </a:extLst>
          </p:cNvPr>
          <p:cNvSpPr txBox="1"/>
          <p:nvPr/>
        </p:nvSpPr>
        <p:spPr>
          <a:xfrm>
            <a:off x="5121528" y="2538912"/>
            <a:ext cx="461665" cy="1708160"/>
          </a:xfrm>
          <a:prstGeom prst="rect">
            <a:avLst/>
          </a:prstGeom>
          <a:noFill/>
        </p:spPr>
        <p:txBody>
          <a:bodyPr vert="eaVert" wrap="none" rtlCol="0">
            <a:spAutoFit/>
          </a:bodyPr>
          <a:lstStyle/>
          <a:p>
            <a:r>
              <a:rPr lang="zh-TW" altLang="en-US" dirty="0"/>
              <a:t>帶泄露線性整流</a:t>
            </a:r>
          </a:p>
        </p:txBody>
      </p:sp>
      <p:sp>
        <p:nvSpPr>
          <p:cNvPr id="8" name="矩形 7">
            <a:extLst>
              <a:ext uri="{FF2B5EF4-FFF2-40B4-BE49-F238E27FC236}">
                <a16:creationId xmlns:a16="http://schemas.microsoft.com/office/drawing/2014/main" id="{5BD5E925-1E28-3848-B5ED-38DCD2BAE728}"/>
              </a:ext>
            </a:extLst>
          </p:cNvPr>
          <p:cNvSpPr/>
          <p:nvPr/>
        </p:nvSpPr>
        <p:spPr>
          <a:xfrm>
            <a:off x="5721268" y="1659942"/>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DB56E74D-34F7-A54C-ABDF-978C1C0589FA}"/>
              </a:ext>
            </a:extLst>
          </p:cNvPr>
          <p:cNvSpPr txBox="1"/>
          <p:nvPr/>
        </p:nvSpPr>
        <p:spPr>
          <a:xfrm>
            <a:off x="5669559" y="2451781"/>
            <a:ext cx="461665" cy="1708160"/>
          </a:xfrm>
          <a:prstGeom prst="rect">
            <a:avLst/>
          </a:prstGeom>
          <a:noFill/>
        </p:spPr>
        <p:txBody>
          <a:bodyPr vert="eaVert" wrap="none" rtlCol="0">
            <a:spAutoFit/>
          </a:bodyPr>
          <a:lstStyle/>
          <a:p>
            <a:r>
              <a:rPr kumimoji="1" lang="zh-TW" altLang="en-US" dirty="0"/>
              <a:t>一維實例正規化</a:t>
            </a:r>
            <a:endParaRPr kumimoji="1" lang="en-US" altLang="zh-TW" dirty="0"/>
          </a:p>
        </p:txBody>
      </p:sp>
      <p:sp>
        <p:nvSpPr>
          <p:cNvPr id="10" name="矩形 9">
            <a:extLst>
              <a:ext uri="{FF2B5EF4-FFF2-40B4-BE49-F238E27FC236}">
                <a16:creationId xmlns:a16="http://schemas.microsoft.com/office/drawing/2014/main" id="{6D71A672-0EF0-E345-A8BE-BECE5B37C047}"/>
              </a:ext>
            </a:extLst>
          </p:cNvPr>
          <p:cNvSpPr/>
          <p:nvPr/>
        </p:nvSpPr>
        <p:spPr>
          <a:xfrm>
            <a:off x="4407978" y="1477401"/>
            <a:ext cx="1980626" cy="358444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1" name="直線箭頭接點 10">
            <a:extLst>
              <a:ext uri="{FF2B5EF4-FFF2-40B4-BE49-F238E27FC236}">
                <a16:creationId xmlns:a16="http://schemas.microsoft.com/office/drawing/2014/main" id="{685AFA0C-85BE-324A-8108-A81FC6E1544B}"/>
              </a:ext>
            </a:extLst>
          </p:cNvPr>
          <p:cNvCxnSpPr>
            <a:cxnSpLocks/>
          </p:cNvCxnSpPr>
          <p:nvPr/>
        </p:nvCxnSpPr>
        <p:spPr>
          <a:xfrm>
            <a:off x="6388604" y="3294007"/>
            <a:ext cx="682756" cy="0"/>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直線箭頭接點 11">
            <a:extLst>
              <a:ext uri="{FF2B5EF4-FFF2-40B4-BE49-F238E27FC236}">
                <a16:creationId xmlns:a16="http://schemas.microsoft.com/office/drawing/2014/main" id="{87B1FA77-5DE7-2346-9A59-953E30DE3564}"/>
              </a:ext>
            </a:extLst>
          </p:cNvPr>
          <p:cNvCxnSpPr>
            <a:cxnSpLocks/>
          </p:cNvCxnSpPr>
          <p:nvPr/>
        </p:nvCxnSpPr>
        <p:spPr>
          <a:xfrm flipV="1">
            <a:off x="7593662" y="2930998"/>
            <a:ext cx="490864" cy="374863"/>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直線箭頭接點 12">
            <a:extLst>
              <a:ext uri="{FF2B5EF4-FFF2-40B4-BE49-F238E27FC236}">
                <a16:creationId xmlns:a16="http://schemas.microsoft.com/office/drawing/2014/main" id="{DE534A7A-7276-A54F-9C3D-B13C4F58C18E}"/>
              </a:ext>
            </a:extLst>
          </p:cNvPr>
          <p:cNvCxnSpPr>
            <a:cxnSpLocks/>
          </p:cNvCxnSpPr>
          <p:nvPr/>
        </p:nvCxnSpPr>
        <p:spPr>
          <a:xfrm>
            <a:off x="3636128" y="3294580"/>
            <a:ext cx="771850" cy="0"/>
          </a:xfrm>
          <a:prstGeom prst="straightConnector1">
            <a:avLst/>
          </a:prstGeom>
          <a:ln w="222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4" name="文字方塊 13">
            <a:extLst>
              <a:ext uri="{FF2B5EF4-FFF2-40B4-BE49-F238E27FC236}">
                <a16:creationId xmlns:a16="http://schemas.microsoft.com/office/drawing/2014/main" id="{989A690B-FA00-1646-B545-A723BF1091FF}"/>
              </a:ext>
            </a:extLst>
          </p:cNvPr>
          <p:cNvSpPr txBox="1"/>
          <p:nvPr/>
        </p:nvSpPr>
        <p:spPr>
          <a:xfrm>
            <a:off x="3237464" y="2986803"/>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EA0A06C0-117C-1847-9417-AFCC97467D22}"/>
              </a:ext>
            </a:extLst>
          </p:cNvPr>
          <p:cNvSpPr/>
          <p:nvPr/>
        </p:nvSpPr>
        <p:spPr>
          <a:xfrm>
            <a:off x="7131997" y="1623705"/>
            <a:ext cx="385572" cy="32918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AC86EAD8-8FF4-5448-A529-81CE0701D9A4}"/>
              </a:ext>
            </a:extLst>
          </p:cNvPr>
          <p:cNvSpPr txBox="1"/>
          <p:nvPr/>
        </p:nvSpPr>
        <p:spPr>
          <a:xfrm>
            <a:off x="7093950" y="2901592"/>
            <a:ext cx="461665" cy="784830"/>
          </a:xfrm>
          <a:prstGeom prst="rect">
            <a:avLst/>
          </a:prstGeom>
          <a:noFill/>
        </p:spPr>
        <p:txBody>
          <a:bodyPr vert="eaVert" wrap="none" rtlCol="0">
            <a:spAutoFit/>
          </a:bodyPr>
          <a:lstStyle/>
          <a:p>
            <a:r>
              <a:rPr kumimoji="1" lang="zh-TW" altLang="en-US" dirty="0"/>
              <a:t>輸出層</a:t>
            </a:r>
          </a:p>
        </p:txBody>
      </p:sp>
      <p:sp>
        <p:nvSpPr>
          <p:cNvPr id="17" name="文字方塊 16">
            <a:extLst>
              <a:ext uri="{FF2B5EF4-FFF2-40B4-BE49-F238E27FC236}">
                <a16:creationId xmlns:a16="http://schemas.microsoft.com/office/drawing/2014/main" id="{84B9BFE9-7085-024E-8EFC-A7D75E9E78C9}"/>
              </a:ext>
            </a:extLst>
          </p:cNvPr>
          <p:cNvSpPr txBox="1"/>
          <p:nvPr/>
        </p:nvSpPr>
        <p:spPr>
          <a:xfrm>
            <a:off x="8122573" y="2451781"/>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cxnSp>
        <p:nvCxnSpPr>
          <p:cNvPr id="18" name="直線箭頭接點 17">
            <a:extLst>
              <a:ext uri="{FF2B5EF4-FFF2-40B4-BE49-F238E27FC236}">
                <a16:creationId xmlns:a16="http://schemas.microsoft.com/office/drawing/2014/main" id="{15629C12-A8A5-5C4C-8207-76AB80168A5A}"/>
              </a:ext>
            </a:extLst>
          </p:cNvPr>
          <p:cNvCxnSpPr>
            <a:cxnSpLocks/>
          </p:cNvCxnSpPr>
          <p:nvPr/>
        </p:nvCxnSpPr>
        <p:spPr>
          <a:xfrm>
            <a:off x="7578205" y="3322491"/>
            <a:ext cx="514899" cy="413398"/>
          </a:xfrm>
          <a:prstGeom prst="straightConnector1">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文字方塊 18">
            <a:extLst>
              <a:ext uri="{FF2B5EF4-FFF2-40B4-BE49-F238E27FC236}">
                <a16:creationId xmlns:a16="http://schemas.microsoft.com/office/drawing/2014/main" id="{B34AE423-FEB8-6040-BCD9-52F6A58F4B9D}"/>
              </a:ext>
            </a:extLst>
          </p:cNvPr>
          <p:cNvSpPr txBox="1"/>
          <p:nvPr/>
        </p:nvSpPr>
        <p:spPr>
          <a:xfrm>
            <a:off x="8084526" y="3455589"/>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D7BED41-FBF2-9A47-8637-1236E5444EBE}"/>
              </a:ext>
            </a:extLst>
          </p:cNvPr>
          <p:cNvSpPr txBox="1"/>
          <p:nvPr/>
        </p:nvSpPr>
        <p:spPr>
          <a:xfrm>
            <a:off x="10094976" y="182880"/>
            <a:ext cx="877163" cy="369332"/>
          </a:xfrm>
          <a:prstGeom prst="rect">
            <a:avLst/>
          </a:prstGeom>
          <a:noFill/>
        </p:spPr>
        <p:txBody>
          <a:bodyPr wrap="none" rtlCol="0">
            <a:spAutoFit/>
          </a:bodyPr>
          <a:lstStyle/>
          <a:p>
            <a:r>
              <a:rPr kumimoji="1" lang="zh-TW" altLang="en-US" dirty="0"/>
              <a:t>鑑別器</a:t>
            </a:r>
          </a:p>
        </p:txBody>
      </p:sp>
      <p:sp>
        <p:nvSpPr>
          <p:cNvPr id="2" name="投影片編號版面配置區 1">
            <a:extLst>
              <a:ext uri="{FF2B5EF4-FFF2-40B4-BE49-F238E27FC236}">
                <a16:creationId xmlns:a16="http://schemas.microsoft.com/office/drawing/2014/main" id="{7E31D468-976C-B249-8BAD-526DA95D255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0282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A8431-3AF0-2C43-93C1-7870B42D5D0E}"/>
              </a:ext>
            </a:extLst>
          </p:cNvPr>
          <p:cNvSpPr>
            <a:spLocks noGrp="1"/>
          </p:cNvSpPr>
          <p:nvPr>
            <p:ph type="title"/>
          </p:nvPr>
        </p:nvSpPr>
        <p:spPr>
          <a:xfrm>
            <a:off x="2259293" y="306333"/>
            <a:ext cx="8911687" cy="1280890"/>
          </a:xfrm>
        </p:spPr>
        <p:txBody>
          <a:bodyPr/>
          <a:lstStyle/>
          <a:p>
            <a:r>
              <a:rPr kumimoji="1" lang="en-US" altLang="zh-TW" dirty="0"/>
              <a:t>DEMO</a:t>
            </a:r>
            <a:endParaRPr kumimoji="1" lang="zh-TW" altLang="en-US" dirty="0"/>
          </a:p>
        </p:txBody>
      </p:sp>
      <p:sp>
        <p:nvSpPr>
          <p:cNvPr id="4" name="矩形 3">
            <a:extLst>
              <a:ext uri="{FF2B5EF4-FFF2-40B4-BE49-F238E27FC236}">
                <a16:creationId xmlns:a16="http://schemas.microsoft.com/office/drawing/2014/main" id="{232D98D8-0EBB-3547-92F2-49DE1CFE1930}"/>
              </a:ext>
            </a:extLst>
          </p:cNvPr>
          <p:cNvSpPr/>
          <p:nvPr/>
        </p:nvSpPr>
        <p:spPr>
          <a:xfrm>
            <a:off x="2259293" y="3429000"/>
            <a:ext cx="8470589" cy="523220"/>
          </a:xfrm>
          <a:prstGeom prst="rect">
            <a:avLst/>
          </a:prstGeom>
        </p:spPr>
        <p:txBody>
          <a:bodyPr wrap="none">
            <a:spAutoFit/>
          </a:bodyPr>
          <a:lstStyle/>
          <a:p>
            <a:r>
              <a:rPr lang="zh-TW" altLang="en-US" sz="2800" dirty="0">
                <a:hlinkClick r:id="rId2"/>
              </a:rPr>
              <a:t>https://eric4404123.github.io/voice_conversion/</a:t>
            </a:r>
            <a:endParaRPr lang="zh-TW" altLang="en-US" sz="2800" dirty="0"/>
          </a:p>
        </p:txBody>
      </p:sp>
      <p:sp>
        <p:nvSpPr>
          <p:cNvPr id="3" name="投影片編號版面配置區 2">
            <a:extLst>
              <a:ext uri="{FF2B5EF4-FFF2-40B4-BE49-F238E27FC236}">
                <a16:creationId xmlns:a16="http://schemas.microsoft.com/office/drawing/2014/main" id="{D4E809AF-831E-244A-97E7-42E995F2CAE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99231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1EE99D88-2357-CA4C-AAEB-5E55BF512846}"/>
              </a:ext>
            </a:extLst>
          </p:cNvPr>
          <p:cNvSpPr>
            <a:spLocks noGrp="1"/>
          </p:cNvSpPr>
          <p:nvPr>
            <p:ph type="title"/>
          </p:nvPr>
        </p:nvSpPr>
        <p:spPr>
          <a:xfrm>
            <a:off x="2513600" y="46058"/>
            <a:ext cx="8911687" cy="1280890"/>
          </a:xfrm>
        </p:spPr>
        <p:txBody>
          <a:bodyPr>
            <a:normAutofit/>
          </a:bodyPr>
          <a:lstStyle/>
          <a:p>
            <a:r>
              <a:rPr lang="en-US" altLang="zh-TW" dirty="0"/>
              <a:t>What is Voice Conversion </a:t>
            </a:r>
            <a:br>
              <a:rPr lang="en-US" altLang="zh-TW" dirty="0"/>
            </a:br>
            <a:endParaRPr kumimoji="1" lang="zh-TW" altLang="en-US" dirty="0"/>
          </a:p>
        </p:txBody>
      </p:sp>
      <p:sp>
        <p:nvSpPr>
          <p:cNvPr id="5" name="文字方塊 4">
            <a:extLst>
              <a:ext uri="{FF2B5EF4-FFF2-40B4-BE49-F238E27FC236}">
                <a16:creationId xmlns:a16="http://schemas.microsoft.com/office/drawing/2014/main" id="{A85F1117-37CC-B74F-B3A7-DD600E9BE550}"/>
              </a:ext>
            </a:extLst>
          </p:cNvPr>
          <p:cNvSpPr txBox="1"/>
          <p:nvPr/>
        </p:nvSpPr>
        <p:spPr>
          <a:xfrm>
            <a:off x="238204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D5D4DD4A-62AC-C04B-B131-27AE071F849B}"/>
              </a:ext>
            </a:extLst>
          </p:cNvPr>
          <p:cNvPicPr>
            <a:picLocks noChangeAspect="1"/>
          </p:cNvPicPr>
          <p:nvPr/>
        </p:nvPicPr>
        <p:blipFill>
          <a:blip r:embed="rId3"/>
          <a:stretch>
            <a:fillRect/>
          </a:stretch>
        </p:blipFill>
        <p:spPr>
          <a:xfrm>
            <a:off x="1637400" y="1682323"/>
            <a:ext cx="2524539" cy="463100"/>
          </a:xfrm>
          <a:prstGeom prst="rect">
            <a:avLst/>
          </a:prstGeom>
        </p:spPr>
      </p:pic>
      <p:sp>
        <p:nvSpPr>
          <p:cNvPr id="7" name="向右箭號 6">
            <a:extLst>
              <a:ext uri="{FF2B5EF4-FFF2-40B4-BE49-F238E27FC236}">
                <a16:creationId xmlns:a16="http://schemas.microsoft.com/office/drawing/2014/main" id="{5F2D592D-ADE1-784F-A63F-94EA9E35DEE1}"/>
              </a:ext>
            </a:extLst>
          </p:cNvPr>
          <p:cNvSpPr/>
          <p:nvPr/>
        </p:nvSpPr>
        <p:spPr>
          <a:xfrm>
            <a:off x="439960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4C5FA38-D405-744E-8BA9-679FA528EA65}"/>
              </a:ext>
            </a:extLst>
          </p:cNvPr>
          <p:cNvSpPr/>
          <p:nvPr/>
        </p:nvSpPr>
        <p:spPr>
          <a:xfrm>
            <a:off x="5433467" y="1239046"/>
            <a:ext cx="2524539" cy="118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A7106B6A-9630-784B-B486-B0335CA6C0C4}"/>
              </a:ext>
            </a:extLst>
          </p:cNvPr>
          <p:cNvSpPr txBox="1"/>
          <p:nvPr/>
        </p:nvSpPr>
        <p:spPr>
          <a:xfrm>
            <a:off x="5766635" y="1371717"/>
            <a:ext cx="1858201" cy="830997"/>
          </a:xfrm>
          <a:prstGeom prst="rect">
            <a:avLst/>
          </a:prstGeom>
          <a:noFill/>
        </p:spPr>
        <p:txBody>
          <a:bodyPr wrap="none" rtlCol="0">
            <a:spAutoFit/>
          </a:bodyPr>
          <a:lstStyle/>
          <a:p>
            <a:r>
              <a:rPr kumimoji="1" lang="en-US" altLang="zh-TW" sz="2400" dirty="0"/>
              <a:t>    </a:t>
            </a:r>
            <a:r>
              <a:rPr kumimoji="1" lang="en-US" altLang="zh-TW" sz="2400" dirty="0">
                <a:solidFill>
                  <a:schemeClr val="bg1"/>
                </a:solidFill>
              </a:rPr>
              <a:t>Voice </a:t>
            </a:r>
          </a:p>
          <a:p>
            <a:r>
              <a:rPr kumimoji="1" lang="en-US" altLang="zh-TW" sz="2400" dirty="0">
                <a:solidFill>
                  <a:schemeClr val="bg1"/>
                </a:solidFill>
              </a:rPr>
              <a:t>Conversion</a:t>
            </a:r>
            <a:endParaRPr kumimoji="1" lang="zh-TW" altLang="en-US" sz="2400" dirty="0">
              <a:solidFill>
                <a:schemeClr val="bg1"/>
              </a:solidFill>
            </a:endParaRPr>
          </a:p>
        </p:txBody>
      </p:sp>
      <p:pic>
        <p:nvPicPr>
          <p:cNvPr id="10" name="圖片 9">
            <a:extLst>
              <a:ext uri="{FF2B5EF4-FFF2-40B4-BE49-F238E27FC236}">
                <a16:creationId xmlns:a16="http://schemas.microsoft.com/office/drawing/2014/main" id="{88A4DA92-45B1-2F4F-9678-2022E8D34851}"/>
              </a:ext>
            </a:extLst>
          </p:cNvPr>
          <p:cNvPicPr>
            <a:picLocks noChangeAspect="1"/>
          </p:cNvPicPr>
          <p:nvPr/>
        </p:nvPicPr>
        <p:blipFill>
          <a:blip r:embed="rId4"/>
          <a:stretch>
            <a:fillRect/>
          </a:stretch>
        </p:blipFill>
        <p:spPr>
          <a:xfrm>
            <a:off x="9051970" y="1456673"/>
            <a:ext cx="1968500" cy="914400"/>
          </a:xfrm>
          <a:prstGeom prst="rect">
            <a:avLst/>
          </a:prstGeom>
        </p:spPr>
      </p:pic>
      <p:sp>
        <p:nvSpPr>
          <p:cNvPr id="11" name="向右箭號 10">
            <a:extLst>
              <a:ext uri="{FF2B5EF4-FFF2-40B4-BE49-F238E27FC236}">
                <a16:creationId xmlns:a16="http://schemas.microsoft.com/office/drawing/2014/main" id="{563E8C07-1DFD-1444-8DE3-26CCE987240F}"/>
              </a:ext>
            </a:extLst>
          </p:cNvPr>
          <p:cNvSpPr/>
          <p:nvPr/>
        </p:nvSpPr>
        <p:spPr>
          <a:xfrm>
            <a:off x="815282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文字方塊 11">
            <a:extLst>
              <a:ext uri="{FF2B5EF4-FFF2-40B4-BE49-F238E27FC236}">
                <a16:creationId xmlns:a16="http://schemas.microsoft.com/office/drawing/2014/main" id="{0C5A6697-DA70-734B-A27A-373D4A7BAB2A}"/>
              </a:ext>
            </a:extLst>
          </p:cNvPr>
          <p:cNvSpPr txBox="1"/>
          <p:nvPr/>
        </p:nvSpPr>
        <p:spPr>
          <a:xfrm>
            <a:off x="961046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EB842DF-EDC3-0949-8B6D-CF64D000D34F}"/>
              </a:ext>
            </a:extLst>
          </p:cNvPr>
          <p:cNvSpPr/>
          <p:nvPr/>
        </p:nvSpPr>
        <p:spPr>
          <a:xfrm>
            <a:off x="2074429" y="2647755"/>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14" name="右大括弧 13">
            <a:extLst>
              <a:ext uri="{FF2B5EF4-FFF2-40B4-BE49-F238E27FC236}">
                <a16:creationId xmlns:a16="http://schemas.microsoft.com/office/drawing/2014/main" id="{09E5F2A0-2E8F-BF4E-A966-353969906A55}"/>
              </a:ext>
            </a:extLst>
          </p:cNvPr>
          <p:cNvSpPr/>
          <p:nvPr/>
        </p:nvSpPr>
        <p:spPr>
          <a:xfrm rot="5400000">
            <a:off x="2513380" y="3154706"/>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15" name="右大括弧 14">
            <a:extLst>
              <a:ext uri="{FF2B5EF4-FFF2-40B4-BE49-F238E27FC236}">
                <a16:creationId xmlns:a16="http://schemas.microsoft.com/office/drawing/2014/main" id="{EE81FED0-C62F-4341-AC0A-2E9C8812D88D}"/>
              </a:ext>
            </a:extLst>
          </p:cNvPr>
          <p:cNvSpPr/>
          <p:nvPr/>
        </p:nvSpPr>
        <p:spPr>
          <a:xfrm rot="10800000">
            <a:off x="1450796" y="2647755"/>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16" name="文字方塊 15">
            <a:extLst>
              <a:ext uri="{FF2B5EF4-FFF2-40B4-BE49-F238E27FC236}">
                <a16:creationId xmlns:a16="http://schemas.microsoft.com/office/drawing/2014/main" id="{EE1E0822-2DB7-9C44-87FB-3E0A89DABDEB}"/>
              </a:ext>
            </a:extLst>
          </p:cNvPr>
          <p:cNvSpPr txBox="1"/>
          <p:nvPr/>
        </p:nvSpPr>
        <p:spPr>
          <a:xfrm>
            <a:off x="1027729" y="2819833"/>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17" name="文字方塊 16">
            <a:extLst>
              <a:ext uri="{FF2B5EF4-FFF2-40B4-BE49-F238E27FC236}">
                <a16:creationId xmlns:a16="http://schemas.microsoft.com/office/drawing/2014/main" id="{21E800F2-8778-5B49-B997-44618123F552}"/>
              </a:ext>
            </a:extLst>
          </p:cNvPr>
          <p:cNvSpPr txBox="1"/>
          <p:nvPr/>
        </p:nvSpPr>
        <p:spPr>
          <a:xfrm>
            <a:off x="2647348" y="4325206"/>
            <a:ext cx="335348" cy="461665"/>
          </a:xfrm>
          <a:prstGeom prst="rect">
            <a:avLst/>
          </a:prstGeom>
          <a:noFill/>
        </p:spPr>
        <p:txBody>
          <a:bodyPr wrap="none" rtlCol="0">
            <a:spAutoFit/>
          </a:bodyPr>
          <a:lstStyle/>
          <a:p>
            <a:r>
              <a:rPr kumimoji="1" lang="en-US" altLang="zh-TW" sz="2400" dirty="0"/>
              <a:t>T</a:t>
            </a:r>
            <a:endParaRPr kumimoji="1" lang="zh-TW" altLang="en-US" dirty="0"/>
          </a:p>
        </p:txBody>
      </p:sp>
      <p:cxnSp>
        <p:nvCxnSpPr>
          <p:cNvPr id="18" name="直線接點 17">
            <a:extLst>
              <a:ext uri="{FF2B5EF4-FFF2-40B4-BE49-F238E27FC236}">
                <a16:creationId xmlns:a16="http://schemas.microsoft.com/office/drawing/2014/main" id="{061E509E-6F6D-3C4F-9400-BA6BA1CE9769}"/>
              </a:ext>
            </a:extLst>
          </p:cNvPr>
          <p:cNvCxnSpPr/>
          <p:nvPr/>
        </p:nvCxnSpPr>
        <p:spPr>
          <a:xfrm>
            <a:off x="2803704" y="5237552"/>
            <a:ext cx="729208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直線箭頭接點 18">
            <a:extLst>
              <a:ext uri="{FF2B5EF4-FFF2-40B4-BE49-F238E27FC236}">
                <a16:creationId xmlns:a16="http://schemas.microsoft.com/office/drawing/2014/main" id="{3A4DEBBA-BD8A-8648-A52B-2A3228F70E1A}"/>
              </a:ext>
            </a:extLst>
          </p:cNvPr>
          <p:cNvCxnSpPr>
            <a:cxnSpLocks/>
          </p:cNvCxnSpPr>
          <p:nvPr/>
        </p:nvCxnSpPr>
        <p:spPr>
          <a:xfrm flipV="1">
            <a:off x="2803704" y="4769336"/>
            <a:ext cx="4096" cy="4472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直線箭頭接點 19">
            <a:extLst>
              <a:ext uri="{FF2B5EF4-FFF2-40B4-BE49-F238E27FC236}">
                <a16:creationId xmlns:a16="http://schemas.microsoft.com/office/drawing/2014/main" id="{9149E936-09D3-A743-9BC2-3BE0F2B2A16A}"/>
              </a:ext>
            </a:extLst>
          </p:cNvPr>
          <p:cNvCxnSpPr>
            <a:cxnSpLocks/>
          </p:cNvCxnSpPr>
          <p:nvPr/>
        </p:nvCxnSpPr>
        <p:spPr>
          <a:xfrm flipV="1">
            <a:off x="10111626" y="4722029"/>
            <a:ext cx="0" cy="51552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矩形 20">
            <a:extLst>
              <a:ext uri="{FF2B5EF4-FFF2-40B4-BE49-F238E27FC236}">
                <a16:creationId xmlns:a16="http://schemas.microsoft.com/office/drawing/2014/main" id="{BEDF7981-3E7E-A746-BFFB-2569DCA3E948}"/>
              </a:ext>
            </a:extLst>
          </p:cNvPr>
          <p:cNvSpPr/>
          <p:nvPr/>
        </p:nvSpPr>
        <p:spPr>
          <a:xfrm>
            <a:off x="2279370" y="26477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2" name="矩形 21">
            <a:extLst>
              <a:ext uri="{FF2B5EF4-FFF2-40B4-BE49-F238E27FC236}">
                <a16:creationId xmlns:a16="http://schemas.microsoft.com/office/drawing/2014/main" id="{8E43ABF4-202D-1B4E-B560-0C135A3F4A86}"/>
              </a:ext>
            </a:extLst>
          </p:cNvPr>
          <p:cNvSpPr/>
          <p:nvPr/>
        </p:nvSpPr>
        <p:spPr>
          <a:xfrm>
            <a:off x="2500927" y="265285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9EE54D2D-8F42-754E-97FF-6E194BCADF31}"/>
              </a:ext>
            </a:extLst>
          </p:cNvPr>
          <p:cNvSpPr/>
          <p:nvPr/>
        </p:nvSpPr>
        <p:spPr>
          <a:xfrm>
            <a:off x="2730624" y="26564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18C34312-8A16-5D4E-85B8-FB56EE35C4CA}"/>
              </a:ext>
            </a:extLst>
          </p:cNvPr>
          <p:cNvSpPr/>
          <p:nvPr/>
        </p:nvSpPr>
        <p:spPr>
          <a:xfrm>
            <a:off x="2982696" y="264732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DDD5104F-75DD-6B44-8AE2-06FC0D02EB6A}"/>
              </a:ext>
            </a:extLst>
          </p:cNvPr>
          <p:cNvSpPr/>
          <p:nvPr/>
        </p:nvSpPr>
        <p:spPr>
          <a:xfrm>
            <a:off x="321239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6" name="矩形 25">
            <a:extLst>
              <a:ext uri="{FF2B5EF4-FFF2-40B4-BE49-F238E27FC236}">
                <a16:creationId xmlns:a16="http://schemas.microsoft.com/office/drawing/2014/main" id="{11E720BF-1715-DA47-9F8D-E12D216062BE}"/>
              </a:ext>
            </a:extLst>
          </p:cNvPr>
          <p:cNvSpPr/>
          <p:nvPr/>
        </p:nvSpPr>
        <p:spPr>
          <a:xfrm>
            <a:off x="344915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7" name="矩形 26">
            <a:extLst>
              <a:ext uri="{FF2B5EF4-FFF2-40B4-BE49-F238E27FC236}">
                <a16:creationId xmlns:a16="http://schemas.microsoft.com/office/drawing/2014/main" id="{44BE8ACF-6526-7544-868E-D131EDEC3FAA}"/>
              </a:ext>
            </a:extLst>
          </p:cNvPr>
          <p:cNvSpPr/>
          <p:nvPr/>
        </p:nvSpPr>
        <p:spPr>
          <a:xfrm>
            <a:off x="9392939" y="2526992"/>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8" name="右大括弧 27">
            <a:extLst>
              <a:ext uri="{FF2B5EF4-FFF2-40B4-BE49-F238E27FC236}">
                <a16:creationId xmlns:a16="http://schemas.microsoft.com/office/drawing/2014/main" id="{993E2261-22F2-9144-942C-1FD081BB88CE}"/>
              </a:ext>
            </a:extLst>
          </p:cNvPr>
          <p:cNvSpPr/>
          <p:nvPr/>
        </p:nvSpPr>
        <p:spPr>
          <a:xfrm rot="5400000">
            <a:off x="9831890" y="3033943"/>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29" name="右大括弧 28">
            <a:extLst>
              <a:ext uri="{FF2B5EF4-FFF2-40B4-BE49-F238E27FC236}">
                <a16:creationId xmlns:a16="http://schemas.microsoft.com/office/drawing/2014/main" id="{4C65774B-7FE6-7048-BF85-93766935BDDD}"/>
              </a:ext>
            </a:extLst>
          </p:cNvPr>
          <p:cNvSpPr/>
          <p:nvPr/>
        </p:nvSpPr>
        <p:spPr>
          <a:xfrm rot="10800000">
            <a:off x="8769306" y="2526992"/>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30" name="文字方塊 29">
            <a:extLst>
              <a:ext uri="{FF2B5EF4-FFF2-40B4-BE49-F238E27FC236}">
                <a16:creationId xmlns:a16="http://schemas.microsoft.com/office/drawing/2014/main" id="{9AD18A70-A3A9-B344-AF9C-B013CE109BE9}"/>
              </a:ext>
            </a:extLst>
          </p:cNvPr>
          <p:cNvSpPr txBox="1"/>
          <p:nvPr/>
        </p:nvSpPr>
        <p:spPr>
          <a:xfrm>
            <a:off x="8346239" y="2699070"/>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31" name="文字方塊 30">
            <a:extLst>
              <a:ext uri="{FF2B5EF4-FFF2-40B4-BE49-F238E27FC236}">
                <a16:creationId xmlns:a16="http://schemas.microsoft.com/office/drawing/2014/main" id="{1FE8A0A9-A847-114A-B951-1EB1BA68F8C9}"/>
              </a:ext>
            </a:extLst>
          </p:cNvPr>
          <p:cNvSpPr txBox="1"/>
          <p:nvPr/>
        </p:nvSpPr>
        <p:spPr>
          <a:xfrm>
            <a:off x="9965858" y="4204443"/>
            <a:ext cx="335348" cy="461665"/>
          </a:xfrm>
          <a:prstGeom prst="rect">
            <a:avLst/>
          </a:prstGeom>
          <a:noFill/>
        </p:spPr>
        <p:txBody>
          <a:bodyPr wrap="none" rtlCol="0">
            <a:spAutoFit/>
          </a:bodyPr>
          <a:lstStyle/>
          <a:p>
            <a:r>
              <a:rPr kumimoji="1" lang="en-US" altLang="zh-TW" sz="2400" dirty="0"/>
              <a:t>T</a:t>
            </a:r>
            <a:endParaRPr kumimoji="1" lang="zh-TW" altLang="en-US" dirty="0"/>
          </a:p>
        </p:txBody>
      </p:sp>
      <p:sp>
        <p:nvSpPr>
          <p:cNvPr id="32" name="矩形 31">
            <a:extLst>
              <a:ext uri="{FF2B5EF4-FFF2-40B4-BE49-F238E27FC236}">
                <a16:creationId xmlns:a16="http://schemas.microsoft.com/office/drawing/2014/main" id="{40572CAD-4D6F-834A-8922-689C9A7D6DD4}"/>
              </a:ext>
            </a:extLst>
          </p:cNvPr>
          <p:cNvSpPr/>
          <p:nvPr/>
        </p:nvSpPr>
        <p:spPr>
          <a:xfrm>
            <a:off x="9597880" y="25269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3" name="矩形 32">
            <a:extLst>
              <a:ext uri="{FF2B5EF4-FFF2-40B4-BE49-F238E27FC236}">
                <a16:creationId xmlns:a16="http://schemas.microsoft.com/office/drawing/2014/main" id="{7C16393C-06E2-0642-B29D-4589C4356527}"/>
              </a:ext>
            </a:extLst>
          </p:cNvPr>
          <p:cNvSpPr/>
          <p:nvPr/>
        </p:nvSpPr>
        <p:spPr>
          <a:xfrm>
            <a:off x="9819437" y="253209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4" name="矩形 33">
            <a:extLst>
              <a:ext uri="{FF2B5EF4-FFF2-40B4-BE49-F238E27FC236}">
                <a16:creationId xmlns:a16="http://schemas.microsoft.com/office/drawing/2014/main" id="{C430FD24-E8E5-664F-A36A-6FAC50F37AA2}"/>
              </a:ext>
            </a:extLst>
          </p:cNvPr>
          <p:cNvSpPr/>
          <p:nvPr/>
        </p:nvSpPr>
        <p:spPr>
          <a:xfrm>
            <a:off x="10049134" y="25356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5" name="矩形 34">
            <a:extLst>
              <a:ext uri="{FF2B5EF4-FFF2-40B4-BE49-F238E27FC236}">
                <a16:creationId xmlns:a16="http://schemas.microsoft.com/office/drawing/2014/main" id="{F39733F5-B783-0C49-BF90-D436EDC2A997}"/>
              </a:ext>
            </a:extLst>
          </p:cNvPr>
          <p:cNvSpPr/>
          <p:nvPr/>
        </p:nvSpPr>
        <p:spPr>
          <a:xfrm>
            <a:off x="10301206" y="252656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FBF6B92F-E059-0543-972A-3BEB34FB690E}"/>
              </a:ext>
            </a:extLst>
          </p:cNvPr>
          <p:cNvSpPr/>
          <p:nvPr/>
        </p:nvSpPr>
        <p:spPr>
          <a:xfrm>
            <a:off x="1053090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0A331FBD-3EB1-BE4F-A1AA-C43E3E038259}"/>
              </a:ext>
            </a:extLst>
          </p:cNvPr>
          <p:cNvSpPr/>
          <p:nvPr/>
        </p:nvSpPr>
        <p:spPr>
          <a:xfrm>
            <a:off x="1076766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21AF7A4B-B544-C044-942A-5197F2E0BEAC}"/>
              </a:ext>
            </a:extLst>
          </p:cNvPr>
          <p:cNvSpPr txBox="1"/>
          <p:nvPr/>
        </p:nvSpPr>
        <p:spPr>
          <a:xfrm>
            <a:off x="2180321" y="5770691"/>
            <a:ext cx="184731" cy="369332"/>
          </a:xfrm>
          <a:prstGeom prst="rect">
            <a:avLst/>
          </a:prstGeom>
          <a:noFill/>
        </p:spPr>
        <p:txBody>
          <a:bodyPr wrap="none" rtlCol="0">
            <a:spAutoFit/>
          </a:bodyPr>
          <a:lstStyle/>
          <a:p>
            <a:endParaRPr kumimoji="1" lang="zh-TW" altLang="en-US" dirty="0"/>
          </a:p>
        </p:txBody>
      </p:sp>
      <p:sp>
        <p:nvSpPr>
          <p:cNvPr id="39" name="文字方塊 38">
            <a:extLst>
              <a:ext uri="{FF2B5EF4-FFF2-40B4-BE49-F238E27FC236}">
                <a16:creationId xmlns:a16="http://schemas.microsoft.com/office/drawing/2014/main" id="{5D5E9626-1F11-0D47-9B11-9004CA6F9ADE}"/>
              </a:ext>
            </a:extLst>
          </p:cNvPr>
          <p:cNvSpPr txBox="1"/>
          <p:nvPr/>
        </p:nvSpPr>
        <p:spPr>
          <a:xfrm>
            <a:off x="3106945" y="5897386"/>
            <a:ext cx="2522678" cy="369332"/>
          </a:xfrm>
          <a:prstGeom prst="rect">
            <a:avLst/>
          </a:prstGeom>
          <a:noFill/>
        </p:spPr>
        <p:txBody>
          <a:bodyPr wrap="none" rtlCol="0">
            <a:spAutoFit/>
          </a:bodyPr>
          <a:lstStyle/>
          <a:p>
            <a:r>
              <a:rPr kumimoji="1" lang="en-US" altLang="zh-TW" dirty="0"/>
              <a:t>What can be preserved? </a:t>
            </a:r>
            <a:endParaRPr kumimoji="1" lang="zh-TW" altLang="en-US" dirty="0"/>
          </a:p>
        </p:txBody>
      </p:sp>
      <p:sp>
        <p:nvSpPr>
          <p:cNvPr id="40" name="文字方塊 39">
            <a:extLst>
              <a:ext uri="{FF2B5EF4-FFF2-40B4-BE49-F238E27FC236}">
                <a16:creationId xmlns:a16="http://schemas.microsoft.com/office/drawing/2014/main" id="{C7646880-009C-0B46-A19C-1A009B06B540}"/>
              </a:ext>
            </a:extLst>
          </p:cNvPr>
          <p:cNvSpPr txBox="1"/>
          <p:nvPr/>
        </p:nvSpPr>
        <p:spPr>
          <a:xfrm>
            <a:off x="3113935" y="6320486"/>
            <a:ext cx="1849352" cy="369332"/>
          </a:xfrm>
          <a:prstGeom prst="rect">
            <a:avLst/>
          </a:prstGeom>
          <a:noFill/>
        </p:spPr>
        <p:txBody>
          <a:bodyPr wrap="none" rtlCol="0">
            <a:spAutoFit/>
          </a:bodyPr>
          <a:lstStyle/>
          <a:p>
            <a:r>
              <a:rPr kumimoji="1" lang="en-US" altLang="zh-TW" dirty="0"/>
              <a:t>What is changed?</a:t>
            </a:r>
            <a:endParaRPr kumimoji="1" lang="zh-TW" altLang="en-US" dirty="0"/>
          </a:p>
        </p:txBody>
      </p:sp>
      <p:sp>
        <p:nvSpPr>
          <p:cNvPr id="41" name="文字方塊 40">
            <a:extLst>
              <a:ext uri="{FF2B5EF4-FFF2-40B4-BE49-F238E27FC236}">
                <a16:creationId xmlns:a16="http://schemas.microsoft.com/office/drawing/2014/main" id="{FDC4BD04-D057-3243-A93B-E8BC887FE306}"/>
              </a:ext>
            </a:extLst>
          </p:cNvPr>
          <p:cNvSpPr txBox="1"/>
          <p:nvPr/>
        </p:nvSpPr>
        <p:spPr>
          <a:xfrm>
            <a:off x="6882621" y="5877342"/>
            <a:ext cx="646331" cy="369332"/>
          </a:xfrm>
          <a:prstGeom prst="rect">
            <a:avLst/>
          </a:prstGeom>
          <a:noFill/>
        </p:spPr>
        <p:txBody>
          <a:bodyPr wrap="none" rtlCol="0">
            <a:spAutoFit/>
          </a:bodyPr>
          <a:lstStyle/>
          <a:p>
            <a:r>
              <a:rPr kumimoji="1" lang="zh-TW" altLang="en-US" dirty="0">
                <a:solidFill>
                  <a:schemeClr val="accent1">
                    <a:lumMod val="75000"/>
                  </a:schemeClr>
                </a:solidFill>
              </a:rPr>
              <a:t>內容</a:t>
            </a:r>
          </a:p>
        </p:txBody>
      </p:sp>
      <p:sp>
        <p:nvSpPr>
          <p:cNvPr id="42" name="文字方塊 41">
            <a:extLst>
              <a:ext uri="{FF2B5EF4-FFF2-40B4-BE49-F238E27FC236}">
                <a16:creationId xmlns:a16="http://schemas.microsoft.com/office/drawing/2014/main" id="{1BF51FAB-95E3-1B4B-B20D-14A1263EAF57}"/>
              </a:ext>
            </a:extLst>
          </p:cNvPr>
          <p:cNvSpPr txBox="1"/>
          <p:nvPr/>
        </p:nvSpPr>
        <p:spPr>
          <a:xfrm>
            <a:off x="6823168" y="6300552"/>
            <a:ext cx="2492990" cy="369332"/>
          </a:xfrm>
          <a:prstGeom prst="rect">
            <a:avLst/>
          </a:prstGeom>
          <a:noFill/>
        </p:spPr>
        <p:txBody>
          <a:bodyPr wrap="none" rtlCol="0">
            <a:spAutoFit/>
          </a:bodyPr>
          <a:lstStyle/>
          <a:p>
            <a:r>
              <a:rPr kumimoji="1" lang="zh-TW" altLang="en-US" dirty="0">
                <a:solidFill>
                  <a:srgbClr val="FF0000"/>
                </a:solidFill>
              </a:rPr>
              <a:t>許多都可以，例如語者</a:t>
            </a:r>
          </a:p>
        </p:txBody>
      </p:sp>
      <p:sp>
        <p:nvSpPr>
          <p:cNvPr id="2" name="投影片編號版面配置區 1">
            <a:extLst>
              <a:ext uri="{FF2B5EF4-FFF2-40B4-BE49-F238E27FC236}">
                <a16:creationId xmlns:a16="http://schemas.microsoft.com/office/drawing/2014/main" id="{FDF16A13-AEB8-B84F-A19C-06565E9D8D8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603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99368A-0F0A-C343-916D-616DDB838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46" y="1099751"/>
            <a:ext cx="7613307" cy="49307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D62D00-CF76-7A44-9EBC-B5EB84C3A742}"/>
              </a:ext>
            </a:extLst>
          </p:cNvPr>
          <p:cNvSpPr/>
          <p:nvPr/>
        </p:nvSpPr>
        <p:spPr>
          <a:xfrm>
            <a:off x="8612659" y="6581001"/>
            <a:ext cx="3579341" cy="276999"/>
          </a:xfrm>
          <a:prstGeom prst="rect">
            <a:avLst/>
          </a:prstGeom>
        </p:spPr>
        <p:txBody>
          <a:bodyPr wrap="square">
            <a:spAutoFit/>
          </a:bodyPr>
          <a:lstStyle/>
          <a:p>
            <a:r>
              <a:rPr lang="zh-TW" altLang="en-US" sz="1200" dirty="0"/>
              <a:t>https://www.kocpc.com.tw/archives/182613</a:t>
            </a:r>
          </a:p>
        </p:txBody>
      </p:sp>
      <p:sp>
        <p:nvSpPr>
          <p:cNvPr id="2" name="投影片編號版面配置區 1">
            <a:extLst>
              <a:ext uri="{FF2B5EF4-FFF2-40B4-BE49-F238E27FC236}">
                <a16:creationId xmlns:a16="http://schemas.microsoft.com/office/drawing/2014/main" id="{447640E5-5527-7F41-9598-E64EAD32E3B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6205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A6EE7C3A-3EE2-FA4F-8E77-CD285DD71722}"/>
              </a:ext>
            </a:extLst>
          </p:cNvPr>
          <p:cNvSpPr>
            <a:spLocks noGrp="1"/>
          </p:cNvSpPr>
          <p:nvPr>
            <p:ph type="title"/>
          </p:nvPr>
        </p:nvSpPr>
        <p:spPr>
          <a:xfrm>
            <a:off x="1898466" y="399215"/>
            <a:ext cx="7916917" cy="1156768"/>
          </a:xfrm>
        </p:spPr>
        <p:txBody>
          <a:bodyPr>
            <a:normAutofit/>
          </a:bodyPr>
          <a:lstStyle/>
          <a:p>
            <a:r>
              <a:rPr kumimoji="1" lang="en-US" altLang="zh-TW" dirty="0"/>
              <a:t>Voice Conversion </a:t>
            </a:r>
            <a:r>
              <a:rPr kumimoji="1" lang="zh-TW" altLang="en-US" dirty="0"/>
              <a:t>技術發展分類</a:t>
            </a:r>
          </a:p>
        </p:txBody>
      </p:sp>
      <p:sp>
        <p:nvSpPr>
          <p:cNvPr id="17" name="左大括弧 16">
            <a:extLst>
              <a:ext uri="{FF2B5EF4-FFF2-40B4-BE49-F238E27FC236}">
                <a16:creationId xmlns:a16="http://schemas.microsoft.com/office/drawing/2014/main" id="{7BC1B457-3066-FD42-B858-BE30603FBA8C}"/>
              </a:ext>
            </a:extLst>
          </p:cNvPr>
          <p:cNvSpPr/>
          <p:nvPr/>
        </p:nvSpPr>
        <p:spPr>
          <a:xfrm>
            <a:off x="1392656" y="2059175"/>
            <a:ext cx="1011620" cy="401495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44F73038-8CE6-B144-9829-7CC2E395E4CA}"/>
              </a:ext>
            </a:extLst>
          </p:cNvPr>
          <p:cNvSpPr txBox="1"/>
          <p:nvPr/>
        </p:nvSpPr>
        <p:spPr>
          <a:xfrm>
            <a:off x="2519890" y="1736009"/>
            <a:ext cx="2946640" cy="646331"/>
          </a:xfrm>
          <a:prstGeom prst="rect">
            <a:avLst/>
          </a:prstGeom>
          <a:noFill/>
        </p:spPr>
        <p:txBody>
          <a:bodyPr wrap="none" rtlCol="0">
            <a:spAutoFit/>
          </a:bodyPr>
          <a:lstStyle/>
          <a:p>
            <a:r>
              <a:rPr kumimoji="1" lang="en-US" altLang="zh-TW" sz="3600" dirty="0"/>
              <a:t>with</a:t>
            </a:r>
            <a:r>
              <a:rPr kumimoji="1" lang="zh-TW" altLang="en-US" sz="3600" dirty="0"/>
              <a:t>平行語料</a:t>
            </a:r>
          </a:p>
        </p:txBody>
      </p:sp>
      <p:sp>
        <p:nvSpPr>
          <p:cNvPr id="19" name="文字方塊 18">
            <a:extLst>
              <a:ext uri="{FF2B5EF4-FFF2-40B4-BE49-F238E27FC236}">
                <a16:creationId xmlns:a16="http://schemas.microsoft.com/office/drawing/2014/main" id="{111F3310-FE57-3745-8A3B-35BA99F9EBD4}"/>
              </a:ext>
            </a:extLst>
          </p:cNvPr>
          <p:cNvSpPr txBox="1"/>
          <p:nvPr/>
        </p:nvSpPr>
        <p:spPr>
          <a:xfrm>
            <a:off x="2519890" y="5750961"/>
            <a:ext cx="3669594" cy="646331"/>
          </a:xfrm>
          <a:prstGeom prst="rect">
            <a:avLst/>
          </a:prstGeom>
          <a:noFill/>
        </p:spPr>
        <p:txBody>
          <a:bodyPr wrap="none" rtlCol="0">
            <a:spAutoFit/>
          </a:bodyPr>
          <a:lstStyle/>
          <a:p>
            <a:r>
              <a:rPr kumimoji="1" lang="en-US" altLang="zh-TW" sz="3600" dirty="0"/>
              <a:t>without</a:t>
            </a:r>
            <a:r>
              <a:rPr kumimoji="1" lang="zh-TW" altLang="en-US" sz="3600" dirty="0"/>
              <a:t>平行語料</a:t>
            </a:r>
          </a:p>
        </p:txBody>
      </p:sp>
      <p:pic>
        <p:nvPicPr>
          <p:cNvPr id="20" name="圖片 19">
            <a:extLst>
              <a:ext uri="{FF2B5EF4-FFF2-40B4-BE49-F238E27FC236}">
                <a16:creationId xmlns:a16="http://schemas.microsoft.com/office/drawing/2014/main" id="{DA0C0380-34B9-4746-A715-2604BEC82415}"/>
              </a:ext>
            </a:extLst>
          </p:cNvPr>
          <p:cNvPicPr>
            <a:picLocks noChangeAspect="1"/>
          </p:cNvPicPr>
          <p:nvPr/>
        </p:nvPicPr>
        <p:blipFill>
          <a:blip r:embed="rId3"/>
          <a:stretch>
            <a:fillRect/>
          </a:stretch>
        </p:blipFill>
        <p:spPr>
          <a:xfrm>
            <a:off x="6273178" y="1736009"/>
            <a:ext cx="901700" cy="762000"/>
          </a:xfrm>
          <a:prstGeom prst="rect">
            <a:avLst/>
          </a:prstGeom>
        </p:spPr>
      </p:pic>
      <p:pic>
        <p:nvPicPr>
          <p:cNvPr id="21" name="圖片 20">
            <a:extLst>
              <a:ext uri="{FF2B5EF4-FFF2-40B4-BE49-F238E27FC236}">
                <a16:creationId xmlns:a16="http://schemas.microsoft.com/office/drawing/2014/main" id="{F49E8F81-1EB1-0242-ABDC-D031FCDCC877}"/>
              </a:ext>
            </a:extLst>
          </p:cNvPr>
          <p:cNvPicPr>
            <a:picLocks noChangeAspect="1"/>
          </p:cNvPicPr>
          <p:nvPr/>
        </p:nvPicPr>
        <p:blipFill>
          <a:blip r:embed="rId4"/>
          <a:stretch>
            <a:fillRect/>
          </a:stretch>
        </p:blipFill>
        <p:spPr>
          <a:xfrm>
            <a:off x="8896841" y="1699249"/>
            <a:ext cx="901700" cy="835520"/>
          </a:xfrm>
          <a:prstGeom prst="rect">
            <a:avLst/>
          </a:prstGeom>
        </p:spPr>
      </p:pic>
      <p:sp>
        <p:nvSpPr>
          <p:cNvPr id="22" name="文字方塊 21">
            <a:extLst>
              <a:ext uri="{FF2B5EF4-FFF2-40B4-BE49-F238E27FC236}">
                <a16:creationId xmlns:a16="http://schemas.microsoft.com/office/drawing/2014/main" id="{F4785EB9-51BB-344E-8207-1BD9060A94CC}"/>
              </a:ext>
            </a:extLst>
          </p:cNvPr>
          <p:cNvSpPr txBox="1"/>
          <p:nvPr/>
        </p:nvSpPr>
        <p:spPr>
          <a:xfrm>
            <a:off x="6366676" y="2836941"/>
            <a:ext cx="646331" cy="369332"/>
          </a:xfrm>
          <a:prstGeom prst="rect">
            <a:avLst/>
          </a:prstGeom>
          <a:noFill/>
        </p:spPr>
        <p:txBody>
          <a:bodyPr wrap="none" rtlCol="0">
            <a:spAutoFit/>
          </a:bodyPr>
          <a:lstStyle/>
          <a:p>
            <a:r>
              <a:rPr kumimoji="1" lang="zh-TW" altLang="en-US" dirty="0"/>
              <a:t>你好</a:t>
            </a:r>
          </a:p>
        </p:txBody>
      </p:sp>
      <p:sp>
        <p:nvSpPr>
          <p:cNvPr id="23" name="矩形 22">
            <a:extLst>
              <a:ext uri="{FF2B5EF4-FFF2-40B4-BE49-F238E27FC236}">
                <a16:creationId xmlns:a16="http://schemas.microsoft.com/office/drawing/2014/main" id="{8CB325A1-FA1C-F04C-8D20-3989E5FB9A9C}"/>
              </a:ext>
            </a:extLst>
          </p:cNvPr>
          <p:cNvSpPr/>
          <p:nvPr/>
        </p:nvSpPr>
        <p:spPr>
          <a:xfrm>
            <a:off x="9024525" y="2836941"/>
            <a:ext cx="646331" cy="369332"/>
          </a:xfrm>
          <a:prstGeom prst="rect">
            <a:avLst/>
          </a:prstGeom>
        </p:spPr>
        <p:txBody>
          <a:bodyPr wrap="none">
            <a:spAutoFit/>
          </a:bodyPr>
          <a:lstStyle/>
          <a:p>
            <a:r>
              <a:rPr kumimoji="1" lang="zh-TW" altLang="en-US" dirty="0"/>
              <a:t>你好</a:t>
            </a:r>
          </a:p>
        </p:txBody>
      </p:sp>
      <p:sp>
        <p:nvSpPr>
          <p:cNvPr id="24" name="左-右雙向箭號 23">
            <a:extLst>
              <a:ext uri="{FF2B5EF4-FFF2-40B4-BE49-F238E27FC236}">
                <a16:creationId xmlns:a16="http://schemas.microsoft.com/office/drawing/2014/main" id="{A5F3A3C2-9EB8-0249-A9E7-DBD9A67161B1}"/>
              </a:ext>
            </a:extLst>
          </p:cNvPr>
          <p:cNvSpPr/>
          <p:nvPr/>
        </p:nvSpPr>
        <p:spPr>
          <a:xfrm>
            <a:off x="7493315" y="1879211"/>
            <a:ext cx="1085088" cy="47559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5" name="圖片 24">
            <a:extLst>
              <a:ext uri="{FF2B5EF4-FFF2-40B4-BE49-F238E27FC236}">
                <a16:creationId xmlns:a16="http://schemas.microsoft.com/office/drawing/2014/main" id="{86317593-BA38-364C-ADEB-A225BC26B8F6}"/>
              </a:ext>
            </a:extLst>
          </p:cNvPr>
          <p:cNvPicPr>
            <a:picLocks noChangeAspect="1"/>
          </p:cNvPicPr>
          <p:nvPr/>
        </p:nvPicPr>
        <p:blipFill>
          <a:blip r:embed="rId3"/>
          <a:stretch>
            <a:fillRect/>
          </a:stretch>
        </p:blipFill>
        <p:spPr>
          <a:xfrm>
            <a:off x="6273178" y="5312126"/>
            <a:ext cx="901700" cy="762000"/>
          </a:xfrm>
          <a:prstGeom prst="rect">
            <a:avLst/>
          </a:prstGeom>
        </p:spPr>
      </p:pic>
      <p:pic>
        <p:nvPicPr>
          <p:cNvPr id="26" name="圖片 25">
            <a:extLst>
              <a:ext uri="{FF2B5EF4-FFF2-40B4-BE49-F238E27FC236}">
                <a16:creationId xmlns:a16="http://schemas.microsoft.com/office/drawing/2014/main" id="{C3BB3C64-0CBB-F849-A057-DDF210007897}"/>
              </a:ext>
            </a:extLst>
          </p:cNvPr>
          <p:cNvPicPr>
            <a:picLocks noChangeAspect="1"/>
          </p:cNvPicPr>
          <p:nvPr/>
        </p:nvPicPr>
        <p:blipFill>
          <a:blip r:embed="rId4"/>
          <a:stretch>
            <a:fillRect/>
          </a:stretch>
        </p:blipFill>
        <p:spPr>
          <a:xfrm>
            <a:off x="9048905" y="5312126"/>
            <a:ext cx="901700" cy="835520"/>
          </a:xfrm>
          <a:prstGeom prst="rect">
            <a:avLst/>
          </a:prstGeom>
        </p:spPr>
      </p:pic>
      <p:sp>
        <p:nvSpPr>
          <p:cNvPr id="27" name="文字方塊 26">
            <a:extLst>
              <a:ext uri="{FF2B5EF4-FFF2-40B4-BE49-F238E27FC236}">
                <a16:creationId xmlns:a16="http://schemas.microsoft.com/office/drawing/2014/main" id="{FC4B4557-D4C4-7E4E-9994-BED398642B38}"/>
              </a:ext>
            </a:extLst>
          </p:cNvPr>
          <p:cNvSpPr txBox="1"/>
          <p:nvPr/>
        </p:nvSpPr>
        <p:spPr>
          <a:xfrm>
            <a:off x="6400862" y="6310162"/>
            <a:ext cx="646331" cy="369332"/>
          </a:xfrm>
          <a:prstGeom prst="rect">
            <a:avLst/>
          </a:prstGeom>
          <a:noFill/>
        </p:spPr>
        <p:txBody>
          <a:bodyPr wrap="none" rtlCol="0">
            <a:spAutoFit/>
          </a:bodyPr>
          <a:lstStyle/>
          <a:p>
            <a:r>
              <a:rPr kumimoji="1" lang="zh-TW" altLang="en-US" dirty="0"/>
              <a:t>你好</a:t>
            </a:r>
          </a:p>
        </p:txBody>
      </p:sp>
      <p:sp>
        <p:nvSpPr>
          <p:cNvPr id="28" name="文字方塊 27">
            <a:extLst>
              <a:ext uri="{FF2B5EF4-FFF2-40B4-BE49-F238E27FC236}">
                <a16:creationId xmlns:a16="http://schemas.microsoft.com/office/drawing/2014/main" id="{19954CBA-DD70-9D48-B6B8-1A2F852E9759}"/>
              </a:ext>
            </a:extLst>
          </p:cNvPr>
          <p:cNvSpPr txBox="1"/>
          <p:nvPr/>
        </p:nvSpPr>
        <p:spPr>
          <a:xfrm>
            <a:off x="8945757" y="6310162"/>
            <a:ext cx="1107996" cy="369332"/>
          </a:xfrm>
          <a:prstGeom prst="rect">
            <a:avLst/>
          </a:prstGeom>
          <a:noFill/>
        </p:spPr>
        <p:txBody>
          <a:bodyPr wrap="none" rtlCol="0">
            <a:spAutoFit/>
          </a:bodyPr>
          <a:lstStyle/>
          <a:p>
            <a:r>
              <a:rPr kumimoji="1" lang="zh-TW" altLang="en-US" dirty="0"/>
              <a:t>天氣不錯</a:t>
            </a:r>
          </a:p>
        </p:txBody>
      </p:sp>
      <p:sp>
        <p:nvSpPr>
          <p:cNvPr id="2" name="文字方塊 1">
            <a:extLst>
              <a:ext uri="{FF2B5EF4-FFF2-40B4-BE49-F238E27FC236}">
                <a16:creationId xmlns:a16="http://schemas.microsoft.com/office/drawing/2014/main" id="{D5C71FCB-2E48-4E49-9DE4-6370689DB363}"/>
              </a:ext>
            </a:extLst>
          </p:cNvPr>
          <p:cNvSpPr txBox="1"/>
          <p:nvPr/>
        </p:nvSpPr>
        <p:spPr>
          <a:xfrm>
            <a:off x="6189484" y="3293761"/>
            <a:ext cx="934871" cy="369332"/>
          </a:xfrm>
          <a:prstGeom prst="rect">
            <a:avLst/>
          </a:prstGeom>
          <a:noFill/>
        </p:spPr>
        <p:txBody>
          <a:bodyPr wrap="none" rtlCol="0">
            <a:spAutoFit/>
          </a:bodyPr>
          <a:lstStyle/>
          <a:p>
            <a:r>
              <a:rPr kumimoji="1" lang="en-US" altLang="zh-TW" dirty="0"/>
              <a:t>source</a:t>
            </a:r>
            <a:endParaRPr kumimoji="1" lang="zh-TW" altLang="en-US" dirty="0"/>
          </a:p>
        </p:txBody>
      </p:sp>
      <p:sp>
        <p:nvSpPr>
          <p:cNvPr id="3" name="文字方塊 2">
            <a:extLst>
              <a:ext uri="{FF2B5EF4-FFF2-40B4-BE49-F238E27FC236}">
                <a16:creationId xmlns:a16="http://schemas.microsoft.com/office/drawing/2014/main" id="{453215CA-B971-2643-83D1-A3AEB05E5919}"/>
              </a:ext>
            </a:extLst>
          </p:cNvPr>
          <p:cNvSpPr txBox="1"/>
          <p:nvPr/>
        </p:nvSpPr>
        <p:spPr>
          <a:xfrm>
            <a:off x="8924584" y="3292637"/>
            <a:ext cx="873957" cy="369332"/>
          </a:xfrm>
          <a:prstGeom prst="rect">
            <a:avLst/>
          </a:prstGeom>
          <a:noFill/>
        </p:spPr>
        <p:txBody>
          <a:bodyPr wrap="none" rtlCol="0">
            <a:spAutoFit/>
          </a:bodyPr>
          <a:lstStyle/>
          <a:p>
            <a:r>
              <a:rPr kumimoji="1" lang="en-US" altLang="zh-TW" dirty="0"/>
              <a:t>target</a:t>
            </a:r>
            <a:endParaRPr kumimoji="1" lang="zh-TW" altLang="en-US" dirty="0"/>
          </a:p>
        </p:txBody>
      </p:sp>
      <p:sp>
        <p:nvSpPr>
          <p:cNvPr id="4" name="投影片編號版面配置區 3">
            <a:extLst>
              <a:ext uri="{FF2B5EF4-FFF2-40B4-BE49-F238E27FC236}">
                <a16:creationId xmlns:a16="http://schemas.microsoft.com/office/drawing/2014/main" id="{F5703781-4CD1-1946-BA08-39276F7C054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0520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F0A9BD2-1461-6241-91C4-24546980EBD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左大括弧 4">
            <a:extLst>
              <a:ext uri="{FF2B5EF4-FFF2-40B4-BE49-F238E27FC236}">
                <a16:creationId xmlns:a16="http://schemas.microsoft.com/office/drawing/2014/main" id="{4262E8C0-E4B1-9740-A658-53ABFB01AEA9}"/>
              </a:ext>
            </a:extLst>
          </p:cNvPr>
          <p:cNvSpPr/>
          <p:nvPr/>
        </p:nvSpPr>
        <p:spPr>
          <a:xfrm>
            <a:off x="921695" y="1643448"/>
            <a:ext cx="1011620" cy="385883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CDA872B7-5444-6A40-8E75-FC3CA457C824}"/>
              </a:ext>
            </a:extLst>
          </p:cNvPr>
          <p:cNvSpPr txBox="1"/>
          <p:nvPr/>
        </p:nvSpPr>
        <p:spPr>
          <a:xfrm>
            <a:off x="2110636" y="1320282"/>
            <a:ext cx="2031325" cy="646331"/>
          </a:xfrm>
          <a:prstGeom prst="rect">
            <a:avLst/>
          </a:prstGeom>
          <a:noFill/>
        </p:spPr>
        <p:txBody>
          <a:bodyPr wrap="none" rtlCol="0">
            <a:spAutoFit/>
          </a:bodyPr>
          <a:lstStyle/>
          <a:p>
            <a:r>
              <a:rPr kumimoji="1" lang="zh-TW" altLang="en-US" sz="3600" dirty="0"/>
              <a:t>平行語料</a:t>
            </a:r>
          </a:p>
        </p:txBody>
      </p:sp>
      <p:sp>
        <p:nvSpPr>
          <p:cNvPr id="7" name="文字方塊 6">
            <a:extLst>
              <a:ext uri="{FF2B5EF4-FFF2-40B4-BE49-F238E27FC236}">
                <a16:creationId xmlns:a16="http://schemas.microsoft.com/office/drawing/2014/main" id="{B5D33F27-42F1-3F4D-AE6E-588D3AAC80CA}"/>
              </a:ext>
            </a:extLst>
          </p:cNvPr>
          <p:cNvSpPr txBox="1"/>
          <p:nvPr/>
        </p:nvSpPr>
        <p:spPr>
          <a:xfrm>
            <a:off x="2277242" y="5098951"/>
            <a:ext cx="2492990" cy="646331"/>
          </a:xfrm>
          <a:prstGeom prst="rect">
            <a:avLst/>
          </a:prstGeom>
          <a:noFill/>
        </p:spPr>
        <p:txBody>
          <a:bodyPr wrap="none" rtlCol="0">
            <a:spAutoFit/>
          </a:bodyPr>
          <a:lstStyle/>
          <a:p>
            <a:r>
              <a:rPr kumimoji="1" lang="zh-TW" altLang="en-US" sz="3600" dirty="0"/>
              <a:t>非平行語料</a:t>
            </a:r>
          </a:p>
        </p:txBody>
      </p:sp>
      <p:sp>
        <p:nvSpPr>
          <p:cNvPr id="35" name="文字方塊 34">
            <a:extLst>
              <a:ext uri="{FF2B5EF4-FFF2-40B4-BE49-F238E27FC236}">
                <a16:creationId xmlns:a16="http://schemas.microsoft.com/office/drawing/2014/main" id="{E3CF0A0B-EF26-1646-BC4B-00DE9D8856F3}"/>
              </a:ext>
            </a:extLst>
          </p:cNvPr>
          <p:cNvSpPr txBox="1"/>
          <p:nvPr/>
        </p:nvSpPr>
        <p:spPr>
          <a:xfrm>
            <a:off x="4434949" y="1041682"/>
            <a:ext cx="3615092" cy="369332"/>
          </a:xfrm>
          <a:prstGeom prst="rect">
            <a:avLst/>
          </a:prstGeom>
          <a:noFill/>
        </p:spPr>
        <p:txBody>
          <a:bodyPr wrap="none" rtlCol="0">
            <a:spAutoFit/>
          </a:bodyPr>
          <a:lstStyle/>
          <a:p>
            <a:r>
              <a:rPr kumimoji="1" lang="en-US" altLang="zh-TW" dirty="0"/>
              <a:t>Sequence to sequence model</a:t>
            </a:r>
            <a:endParaRPr kumimoji="1" lang="zh-TW" altLang="en-US" dirty="0"/>
          </a:p>
        </p:txBody>
      </p:sp>
      <p:pic>
        <p:nvPicPr>
          <p:cNvPr id="36" name="圖片 35">
            <a:extLst>
              <a:ext uri="{FF2B5EF4-FFF2-40B4-BE49-F238E27FC236}">
                <a16:creationId xmlns:a16="http://schemas.microsoft.com/office/drawing/2014/main" id="{E8822910-F24F-804D-A948-31338C96EB84}"/>
              </a:ext>
            </a:extLst>
          </p:cNvPr>
          <p:cNvPicPr>
            <a:picLocks noChangeAspect="1"/>
          </p:cNvPicPr>
          <p:nvPr/>
        </p:nvPicPr>
        <p:blipFill>
          <a:blip r:embed="rId2"/>
          <a:stretch>
            <a:fillRect/>
          </a:stretch>
        </p:blipFill>
        <p:spPr>
          <a:xfrm>
            <a:off x="4956031" y="1643447"/>
            <a:ext cx="6314274" cy="2541763"/>
          </a:xfrm>
          <a:prstGeom prst="rect">
            <a:avLst/>
          </a:prstGeom>
        </p:spPr>
      </p:pic>
      <p:sp>
        <p:nvSpPr>
          <p:cNvPr id="37" name="矩形 36">
            <a:extLst>
              <a:ext uri="{FF2B5EF4-FFF2-40B4-BE49-F238E27FC236}">
                <a16:creationId xmlns:a16="http://schemas.microsoft.com/office/drawing/2014/main" id="{B98809B4-50DE-E442-8050-3A7E3429C954}"/>
              </a:ext>
            </a:extLst>
          </p:cNvPr>
          <p:cNvSpPr/>
          <p:nvPr/>
        </p:nvSpPr>
        <p:spPr>
          <a:xfrm>
            <a:off x="3734085" y="6555986"/>
            <a:ext cx="8631912" cy="461665"/>
          </a:xfrm>
          <a:prstGeom prst="rect">
            <a:avLst/>
          </a:prstGeom>
        </p:spPr>
        <p:txBody>
          <a:bodyPr wrap="square">
            <a:spAutoFit/>
          </a:bodyPr>
          <a:lstStyle/>
          <a:p>
            <a:r>
              <a:rPr lang="en-US" altLang="zh-TW" sz="1200" dirty="0">
                <a:latin typeface="NimbusRomNo9L"/>
              </a:rPr>
              <a:t>Sequence-to-Sequence Voice Conversion with Similarity Metric Learned Using Generative Adversarial Networks ,</a:t>
            </a:r>
            <a:r>
              <a:rPr lang="en-US" altLang="zh-TW" sz="1200" i="1" dirty="0"/>
              <a:t> INTERSPEECH 2017 </a:t>
            </a:r>
            <a:endParaRPr lang="en-US" altLang="zh-TW" sz="1200" dirty="0"/>
          </a:p>
          <a:p>
            <a:endParaRPr lang="en-US" altLang="zh-TW" sz="1200" dirty="0"/>
          </a:p>
        </p:txBody>
      </p:sp>
    </p:spTree>
    <p:extLst>
      <p:ext uri="{BB962C8B-B14F-4D97-AF65-F5344CB8AC3E}">
        <p14:creationId xmlns:p14="http://schemas.microsoft.com/office/powerpoint/2010/main" val="281246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弧 3">
            <a:extLst>
              <a:ext uri="{FF2B5EF4-FFF2-40B4-BE49-F238E27FC236}">
                <a16:creationId xmlns:a16="http://schemas.microsoft.com/office/drawing/2014/main" id="{2A157E2A-9BD0-4247-8131-7C8B96CCC087}"/>
              </a:ext>
            </a:extLst>
          </p:cNvPr>
          <p:cNvSpPr/>
          <p:nvPr/>
        </p:nvSpPr>
        <p:spPr>
          <a:xfrm>
            <a:off x="234805" y="1201241"/>
            <a:ext cx="1011620" cy="4338117"/>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1626C079-0AF2-294B-B17C-0648C1EA1BEC}"/>
              </a:ext>
            </a:extLst>
          </p:cNvPr>
          <p:cNvSpPr txBox="1"/>
          <p:nvPr/>
        </p:nvSpPr>
        <p:spPr>
          <a:xfrm>
            <a:off x="1590352" y="829741"/>
            <a:ext cx="2031325" cy="646331"/>
          </a:xfrm>
          <a:prstGeom prst="rect">
            <a:avLst/>
          </a:prstGeom>
          <a:noFill/>
        </p:spPr>
        <p:txBody>
          <a:bodyPr wrap="none" rtlCol="0">
            <a:spAutoFit/>
          </a:bodyPr>
          <a:lstStyle/>
          <a:p>
            <a:r>
              <a:rPr kumimoji="1" lang="zh-TW" altLang="en-US" sz="3600" dirty="0"/>
              <a:t>平行語料</a:t>
            </a:r>
          </a:p>
        </p:txBody>
      </p:sp>
      <p:sp>
        <p:nvSpPr>
          <p:cNvPr id="6" name="文字方塊 5">
            <a:extLst>
              <a:ext uri="{FF2B5EF4-FFF2-40B4-BE49-F238E27FC236}">
                <a16:creationId xmlns:a16="http://schemas.microsoft.com/office/drawing/2014/main" id="{6766561C-0C55-6249-9743-5EE82D2E44D4}"/>
              </a:ext>
            </a:extLst>
          </p:cNvPr>
          <p:cNvSpPr txBox="1"/>
          <p:nvPr/>
        </p:nvSpPr>
        <p:spPr>
          <a:xfrm>
            <a:off x="1590352" y="5136022"/>
            <a:ext cx="2492990" cy="646331"/>
          </a:xfrm>
          <a:prstGeom prst="rect">
            <a:avLst/>
          </a:prstGeom>
          <a:noFill/>
        </p:spPr>
        <p:txBody>
          <a:bodyPr wrap="none" rtlCol="0">
            <a:spAutoFit/>
          </a:bodyPr>
          <a:lstStyle/>
          <a:p>
            <a:r>
              <a:rPr kumimoji="1" lang="zh-TW" altLang="en-US" sz="3600" dirty="0"/>
              <a:t>非平行語料</a:t>
            </a:r>
          </a:p>
        </p:txBody>
      </p:sp>
      <p:sp>
        <p:nvSpPr>
          <p:cNvPr id="7" name="左大括弧 6">
            <a:extLst>
              <a:ext uri="{FF2B5EF4-FFF2-40B4-BE49-F238E27FC236}">
                <a16:creationId xmlns:a16="http://schemas.microsoft.com/office/drawing/2014/main" id="{B7F6E0E5-03F2-5349-A363-56E188270995}"/>
              </a:ext>
            </a:extLst>
          </p:cNvPr>
          <p:cNvSpPr/>
          <p:nvPr/>
        </p:nvSpPr>
        <p:spPr>
          <a:xfrm>
            <a:off x="4083342" y="4281188"/>
            <a:ext cx="1189414" cy="23559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B71B9271-B7B4-B145-860F-E89CE7A144DD}"/>
              </a:ext>
            </a:extLst>
          </p:cNvPr>
          <p:cNvSpPr txBox="1"/>
          <p:nvPr/>
        </p:nvSpPr>
        <p:spPr>
          <a:xfrm>
            <a:off x="5394256" y="4019578"/>
            <a:ext cx="3092321" cy="523220"/>
          </a:xfrm>
          <a:prstGeom prst="rect">
            <a:avLst/>
          </a:prstGeom>
          <a:noFill/>
        </p:spPr>
        <p:txBody>
          <a:bodyPr wrap="none" rtlCol="0">
            <a:spAutoFit/>
          </a:bodyPr>
          <a:lstStyle/>
          <a:p>
            <a:r>
              <a:rPr kumimoji="1" lang="en-US" altLang="zh-TW" sz="2800" dirty="0"/>
              <a:t>Feature Disentangle</a:t>
            </a:r>
            <a:endParaRPr kumimoji="1" lang="zh-TW" altLang="en-US" sz="2800" dirty="0"/>
          </a:p>
        </p:txBody>
      </p:sp>
      <p:sp>
        <p:nvSpPr>
          <p:cNvPr id="9" name="文字方塊 8">
            <a:extLst>
              <a:ext uri="{FF2B5EF4-FFF2-40B4-BE49-F238E27FC236}">
                <a16:creationId xmlns:a16="http://schemas.microsoft.com/office/drawing/2014/main" id="{3B62E507-2891-AB46-89EC-0947A9DB70C2}"/>
              </a:ext>
            </a:extLst>
          </p:cNvPr>
          <p:cNvSpPr txBox="1"/>
          <p:nvPr/>
        </p:nvSpPr>
        <p:spPr>
          <a:xfrm>
            <a:off x="5394256" y="6375576"/>
            <a:ext cx="3359702" cy="523220"/>
          </a:xfrm>
          <a:prstGeom prst="rect">
            <a:avLst/>
          </a:prstGeom>
          <a:noFill/>
        </p:spPr>
        <p:txBody>
          <a:bodyPr wrap="none" rtlCol="0">
            <a:spAutoFit/>
          </a:bodyPr>
          <a:lstStyle/>
          <a:p>
            <a:r>
              <a:rPr kumimoji="1" lang="en-US" altLang="zh-TW" sz="2800" dirty="0"/>
              <a:t>Direct Transformation</a:t>
            </a:r>
            <a:endParaRPr kumimoji="1" lang="zh-TW" altLang="en-US" sz="2800" dirty="0"/>
          </a:p>
        </p:txBody>
      </p:sp>
      <p:sp>
        <p:nvSpPr>
          <p:cNvPr id="10" name="框架 9">
            <a:extLst>
              <a:ext uri="{FF2B5EF4-FFF2-40B4-BE49-F238E27FC236}">
                <a16:creationId xmlns:a16="http://schemas.microsoft.com/office/drawing/2014/main" id="{B61A04D8-0F2E-3944-9C36-D69884AF4D5E}"/>
              </a:ext>
            </a:extLst>
          </p:cNvPr>
          <p:cNvSpPr/>
          <p:nvPr/>
        </p:nvSpPr>
        <p:spPr>
          <a:xfrm>
            <a:off x="5394255" y="3975195"/>
            <a:ext cx="3687480" cy="62843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pic>
        <p:nvPicPr>
          <p:cNvPr id="11" name="圖片 10">
            <a:extLst>
              <a:ext uri="{FF2B5EF4-FFF2-40B4-BE49-F238E27FC236}">
                <a16:creationId xmlns:a16="http://schemas.microsoft.com/office/drawing/2014/main" id="{8A832142-B792-514C-95F7-5597782C2CF7}"/>
              </a:ext>
            </a:extLst>
          </p:cNvPr>
          <p:cNvPicPr>
            <a:picLocks noChangeAspect="1"/>
          </p:cNvPicPr>
          <p:nvPr/>
        </p:nvPicPr>
        <p:blipFill>
          <a:blip r:embed="rId3"/>
          <a:stretch>
            <a:fillRect/>
          </a:stretch>
        </p:blipFill>
        <p:spPr>
          <a:xfrm>
            <a:off x="4165512" y="1706205"/>
            <a:ext cx="1292098" cy="1091914"/>
          </a:xfrm>
          <a:prstGeom prst="rect">
            <a:avLst/>
          </a:prstGeom>
        </p:spPr>
      </p:pic>
      <p:sp>
        <p:nvSpPr>
          <p:cNvPr id="12" name="向上箭號 11">
            <a:extLst>
              <a:ext uri="{FF2B5EF4-FFF2-40B4-BE49-F238E27FC236}">
                <a16:creationId xmlns:a16="http://schemas.microsoft.com/office/drawing/2014/main" id="{37CF992E-5FAC-4C41-9F49-B489474AD652}"/>
              </a:ext>
            </a:extLst>
          </p:cNvPr>
          <p:cNvSpPr/>
          <p:nvPr/>
        </p:nvSpPr>
        <p:spPr>
          <a:xfrm rot="3202434">
            <a:off x="5855802" y="1508224"/>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3" name="矩形 12">
            <a:extLst>
              <a:ext uri="{FF2B5EF4-FFF2-40B4-BE49-F238E27FC236}">
                <a16:creationId xmlns:a16="http://schemas.microsoft.com/office/drawing/2014/main" id="{F4A4FB98-5E90-6C48-BD7A-556EAD45C5C9}"/>
              </a:ext>
            </a:extLst>
          </p:cNvPr>
          <p:cNvSpPr/>
          <p:nvPr/>
        </p:nvSpPr>
        <p:spPr>
          <a:xfrm>
            <a:off x="6462742" y="858980"/>
            <a:ext cx="1705442" cy="9601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F1D72D72-FE7A-F14E-9D7D-AB03E45B3AFB}"/>
              </a:ext>
            </a:extLst>
          </p:cNvPr>
          <p:cNvSpPr txBox="1"/>
          <p:nvPr/>
        </p:nvSpPr>
        <p:spPr>
          <a:xfrm>
            <a:off x="6684243" y="923552"/>
            <a:ext cx="1209627" cy="830997"/>
          </a:xfrm>
          <a:prstGeom prst="rect">
            <a:avLst/>
          </a:prstGeom>
          <a:noFill/>
        </p:spPr>
        <p:txBody>
          <a:bodyPr wrap="none" rtlCol="0">
            <a:spAutoFit/>
          </a:bodyPr>
          <a:lstStyle/>
          <a:p>
            <a:r>
              <a:rPr kumimoji="1" lang="en-US" altLang="zh-TW" sz="2400" dirty="0"/>
              <a:t>Content</a:t>
            </a:r>
          </a:p>
          <a:p>
            <a:r>
              <a:rPr kumimoji="1" lang="en-US" altLang="zh-TW" sz="2400" dirty="0"/>
              <a:t>Encoder</a:t>
            </a:r>
            <a:endParaRPr kumimoji="1" lang="zh-TW" altLang="en-US" sz="2400" dirty="0"/>
          </a:p>
        </p:txBody>
      </p:sp>
      <p:sp>
        <p:nvSpPr>
          <p:cNvPr id="15" name="向上箭號 14">
            <a:extLst>
              <a:ext uri="{FF2B5EF4-FFF2-40B4-BE49-F238E27FC236}">
                <a16:creationId xmlns:a16="http://schemas.microsoft.com/office/drawing/2014/main" id="{6DA008E7-0388-884D-A185-117F7ED7F6A2}"/>
              </a:ext>
            </a:extLst>
          </p:cNvPr>
          <p:cNvSpPr/>
          <p:nvPr/>
        </p:nvSpPr>
        <p:spPr>
          <a:xfrm rot="7620726">
            <a:off x="5851536" y="2378458"/>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6" name="矩形 15">
            <a:extLst>
              <a:ext uri="{FF2B5EF4-FFF2-40B4-BE49-F238E27FC236}">
                <a16:creationId xmlns:a16="http://schemas.microsoft.com/office/drawing/2014/main" id="{EF5699A0-5C62-C845-B738-70C42F6BF902}"/>
              </a:ext>
            </a:extLst>
          </p:cNvPr>
          <p:cNvSpPr/>
          <p:nvPr/>
        </p:nvSpPr>
        <p:spPr>
          <a:xfrm>
            <a:off x="6461617" y="2402734"/>
            <a:ext cx="1705442" cy="9601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a:extLst>
              <a:ext uri="{FF2B5EF4-FFF2-40B4-BE49-F238E27FC236}">
                <a16:creationId xmlns:a16="http://schemas.microsoft.com/office/drawing/2014/main" id="{C8C9D5F9-7A27-2748-B95B-6810A004221E}"/>
              </a:ext>
            </a:extLst>
          </p:cNvPr>
          <p:cNvSpPr txBox="1"/>
          <p:nvPr/>
        </p:nvSpPr>
        <p:spPr>
          <a:xfrm>
            <a:off x="6683118" y="2467306"/>
            <a:ext cx="1209627" cy="830997"/>
          </a:xfrm>
          <a:prstGeom prst="rect">
            <a:avLst/>
          </a:prstGeom>
          <a:noFill/>
        </p:spPr>
        <p:txBody>
          <a:bodyPr wrap="none" rtlCol="0">
            <a:spAutoFit/>
          </a:bodyPr>
          <a:lstStyle/>
          <a:p>
            <a:r>
              <a:rPr kumimoji="1" lang="en-US" altLang="zh-TW" sz="2400" dirty="0"/>
              <a:t>Speaker</a:t>
            </a:r>
          </a:p>
          <a:p>
            <a:r>
              <a:rPr kumimoji="1" lang="en-US" altLang="zh-TW" sz="2400" dirty="0"/>
              <a:t>Encoder</a:t>
            </a:r>
            <a:endParaRPr kumimoji="1" lang="zh-TW" altLang="en-US" sz="2400" dirty="0"/>
          </a:p>
        </p:txBody>
      </p:sp>
      <p:sp>
        <p:nvSpPr>
          <p:cNvPr id="18" name="向右箭號 17">
            <a:extLst>
              <a:ext uri="{FF2B5EF4-FFF2-40B4-BE49-F238E27FC236}">
                <a16:creationId xmlns:a16="http://schemas.microsoft.com/office/drawing/2014/main" id="{CAAAD177-E76A-5B42-8317-2A8AECA6992E}"/>
              </a:ext>
            </a:extLst>
          </p:cNvPr>
          <p:cNvSpPr/>
          <p:nvPr/>
        </p:nvSpPr>
        <p:spPr>
          <a:xfrm>
            <a:off x="8389685" y="1228511"/>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向右箭號 18">
            <a:extLst>
              <a:ext uri="{FF2B5EF4-FFF2-40B4-BE49-F238E27FC236}">
                <a16:creationId xmlns:a16="http://schemas.microsoft.com/office/drawing/2014/main" id="{8140256C-817F-8341-9591-41FECDA5490C}"/>
              </a:ext>
            </a:extLst>
          </p:cNvPr>
          <p:cNvSpPr/>
          <p:nvPr/>
        </p:nvSpPr>
        <p:spPr>
          <a:xfrm>
            <a:off x="8388560" y="2798119"/>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矩形 19">
            <a:extLst>
              <a:ext uri="{FF2B5EF4-FFF2-40B4-BE49-F238E27FC236}">
                <a16:creationId xmlns:a16="http://schemas.microsoft.com/office/drawing/2014/main" id="{2E4749FB-2583-6A41-9576-7139A5CBB21B}"/>
              </a:ext>
            </a:extLst>
          </p:cNvPr>
          <p:cNvSpPr/>
          <p:nvPr/>
        </p:nvSpPr>
        <p:spPr>
          <a:xfrm>
            <a:off x="9266589" y="75632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88334D3-2937-994C-B471-29EB9B69AECD}"/>
              </a:ext>
            </a:extLst>
          </p:cNvPr>
          <p:cNvSpPr/>
          <p:nvPr/>
        </p:nvSpPr>
        <p:spPr>
          <a:xfrm>
            <a:off x="9327954" y="85898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209A6A33-EBBF-704B-8174-8028A7A453BF}"/>
              </a:ext>
            </a:extLst>
          </p:cNvPr>
          <p:cNvSpPr/>
          <p:nvPr/>
        </p:nvSpPr>
        <p:spPr>
          <a:xfrm>
            <a:off x="9327953" y="1200115"/>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D12C08AC-0277-EE4C-91DD-DF2B02117CDB}"/>
              </a:ext>
            </a:extLst>
          </p:cNvPr>
          <p:cNvSpPr/>
          <p:nvPr/>
        </p:nvSpPr>
        <p:spPr>
          <a:xfrm>
            <a:off x="9341684" y="181912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33191F81-F037-FD43-8B6E-3EE194FCCE8A}"/>
              </a:ext>
            </a:extLst>
          </p:cNvPr>
          <p:cNvSpPr/>
          <p:nvPr/>
        </p:nvSpPr>
        <p:spPr>
          <a:xfrm>
            <a:off x="9280322" y="2467306"/>
            <a:ext cx="353568" cy="13931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橢圓 24">
            <a:extLst>
              <a:ext uri="{FF2B5EF4-FFF2-40B4-BE49-F238E27FC236}">
                <a16:creationId xmlns:a16="http://schemas.microsoft.com/office/drawing/2014/main" id="{0B75023E-5060-5342-8350-C62549D4E8C0}"/>
              </a:ext>
            </a:extLst>
          </p:cNvPr>
          <p:cNvSpPr/>
          <p:nvPr/>
        </p:nvSpPr>
        <p:spPr>
          <a:xfrm>
            <a:off x="9341687" y="2569964"/>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63B5F18A-59A7-634C-9BB1-AF065161D744}"/>
              </a:ext>
            </a:extLst>
          </p:cNvPr>
          <p:cNvSpPr/>
          <p:nvPr/>
        </p:nvSpPr>
        <p:spPr>
          <a:xfrm>
            <a:off x="9341684" y="2861132"/>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橢圓 26">
            <a:extLst>
              <a:ext uri="{FF2B5EF4-FFF2-40B4-BE49-F238E27FC236}">
                <a16:creationId xmlns:a16="http://schemas.microsoft.com/office/drawing/2014/main" id="{7A65246D-4926-234E-A2CE-56F54EDE1C6F}"/>
              </a:ext>
            </a:extLst>
          </p:cNvPr>
          <p:cNvSpPr/>
          <p:nvPr/>
        </p:nvSpPr>
        <p:spPr>
          <a:xfrm>
            <a:off x="9341684" y="3528808"/>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43D29639-497E-6242-8754-66F7939777A8}"/>
              </a:ext>
            </a:extLst>
          </p:cNvPr>
          <p:cNvSpPr txBox="1"/>
          <p:nvPr/>
        </p:nvSpPr>
        <p:spPr>
          <a:xfrm>
            <a:off x="9786344" y="1264850"/>
            <a:ext cx="2170851" cy="369332"/>
          </a:xfrm>
          <a:prstGeom prst="rect">
            <a:avLst/>
          </a:prstGeom>
          <a:noFill/>
        </p:spPr>
        <p:txBody>
          <a:bodyPr wrap="none" rtlCol="0">
            <a:spAutoFit/>
          </a:bodyPr>
          <a:lstStyle/>
          <a:p>
            <a:r>
              <a:rPr kumimoji="1" lang="en-US" altLang="zh-TW" dirty="0"/>
              <a:t>Phonetic information</a:t>
            </a:r>
          </a:p>
        </p:txBody>
      </p:sp>
      <p:sp>
        <p:nvSpPr>
          <p:cNvPr id="29" name="文字方塊 28">
            <a:extLst>
              <a:ext uri="{FF2B5EF4-FFF2-40B4-BE49-F238E27FC236}">
                <a16:creationId xmlns:a16="http://schemas.microsoft.com/office/drawing/2014/main" id="{70237A5E-5AD0-B345-A1EE-3E2D05173986}"/>
              </a:ext>
            </a:extLst>
          </p:cNvPr>
          <p:cNvSpPr txBox="1"/>
          <p:nvPr/>
        </p:nvSpPr>
        <p:spPr>
          <a:xfrm>
            <a:off x="9826322" y="2944423"/>
            <a:ext cx="2090893" cy="369332"/>
          </a:xfrm>
          <a:prstGeom prst="rect">
            <a:avLst/>
          </a:prstGeom>
          <a:noFill/>
        </p:spPr>
        <p:txBody>
          <a:bodyPr wrap="none" rtlCol="0">
            <a:spAutoFit/>
          </a:bodyPr>
          <a:lstStyle/>
          <a:p>
            <a:r>
              <a:rPr kumimoji="1" lang="en-US" altLang="zh-TW" dirty="0"/>
              <a:t>Speaker information</a:t>
            </a:r>
          </a:p>
        </p:txBody>
      </p:sp>
      <p:sp>
        <p:nvSpPr>
          <p:cNvPr id="30" name="文字方塊 29">
            <a:extLst>
              <a:ext uri="{FF2B5EF4-FFF2-40B4-BE49-F238E27FC236}">
                <a16:creationId xmlns:a16="http://schemas.microsoft.com/office/drawing/2014/main" id="{051A81C8-EBAD-034E-A3DC-B1D95F5B685C}"/>
              </a:ext>
            </a:extLst>
          </p:cNvPr>
          <p:cNvSpPr txBox="1"/>
          <p:nvPr/>
        </p:nvSpPr>
        <p:spPr>
          <a:xfrm rot="5400000">
            <a:off x="9361241" y="3135712"/>
            <a:ext cx="360996" cy="400110"/>
          </a:xfrm>
          <a:prstGeom prst="rect">
            <a:avLst/>
          </a:prstGeom>
          <a:noFill/>
        </p:spPr>
        <p:txBody>
          <a:bodyPr wrap="none" rtlCol="0">
            <a:spAutoFit/>
          </a:bodyPr>
          <a:lstStyle/>
          <a:p>
            <a:r>
              <a:rPr kumimoji="1" lang="en-US" altLang="zh-TW" sz="2000" dirty="0"/>
              <a:t>…</a:t>
            </a:r>
          </a:p>
        </p:txBody>
      </p:sp>
      <p:sp>
        <p:nvSpPr>
          <p:cNvPr id="31" name="文字方塊 30">
            <a:extLst>
              <a:ext uri="{FF2B5EF4-FFF2-40B4-BE49-F238E27FC236}">
                <a16:creationId xmlns:a16="http://schemas.microsoft.com/office/drawing/2014/main" id="{CF7EC80D-7033-5948-921A-1AE34911E673}"/>
              </a:ext>
            </a:extLst>
          </p:cNvPr>
          <p:cNvSpPr txBox="1"/>
          <p:nvPr/>
        </p:nvSpPr>
        <p:spPr>
          <a:xfrm rot="5400000">
            <a:off x="9361241" y="1448245"/>
            <a:ext cx="360996" cy="400110"/>
          </a:xfrm>
          <a:prstGeom prst="rect">
            <a:avLst/>
          </a:prstGeom>
          <a:noFill/>
        </p:spPr>
        <p:txBody>
          <a:bodyPr wrap="none" rtlCol="0">
            <a:spAutoFit/>
          </a:bodyPr>
          <a:lstStyle/>
          <a:p>
            <a:r>
              <a:rPr kumimoji="1" lang="en-US" altLang="zh-TW" sz="2000" dirty="0"/>
              <a:t>…</a:t>
            </a:r>
          </a:p>
        </p:txBody>
      </p:sp>
      <p:sp>
        <p:nvSpPr>
          <p:cNvPr id="2" name="文字方塊 1">
            <a:extLst>
              <a:ext uri="{FF2B5EF4-FFF2-40B4-BE49-F238E27FC236}">
                <a16:creationId xmlns:a16="http://schemas.microsoft.com/office/drawing/2014/main" id="{437BB3D1-31A0-2246-9A2C-E579C606699A}"/>
              </a:ext>
            </a:extLst>
          </p:cNvPr>
          <p:cNvSpPr txBox="1"/>
          <p:nvPr/>
        </p:nvSpPr>
        <p:spPr>
          <a:xfrm>
            <a:off x="9272248" y="4104745"/>
            <a:ext cx="1277914" cy="369332"/>
          </a:xfrm>
          <a:prstGeom prst="rect">
            <a:avLst/>
          </a:prstGeom>
          <a:noFill/>
        </p:spPr>
        <p:txBody>
          <a:bodyPr wrap="none" rtlCol="0">
            <a:spAutoFit/>
          </a:bodyPr>
          <a:lstStyle/>
          <a:p>
            <a:r>
              <a:rPr kumimoji="1" lang="en-US" altLang="zh-TW" dirty="0"/>
              <a:t>(</a:t>
            </a:r>
            <a:r>
              <a:rPr kumimoji="1" lang="zh-TW" altLang="en-US" dirty="0"/>
              <a:t>特徵解纏</a:t>
            </a:r>
            <a:r>
              <a:rPr kumimoji="1" lang="en-US" altLang="zh-TW" dirty="0"/>
              <a:t>)</a:t>
            </a:r>
            <a:endParaRPr kumimoji="1" lang="zh-TW" altLang="en-US" dirty="0"/>
          </a:p>
        </p:txBody>
      </p:sp>
      <p:sp>
        <p:nvSpPr>
          <p:cNvPr id="32" name="文字方塊 31">
            <a:extLst>
              <a:ext uri="{FF2B5EF4-FFF2-40B4-BE49-F238E27FC236}">
                <a16:creationId xmlns:a16="http://schemas.microsoft.com/office/drawing/2014/main" id="{5CA23B52-D340-5748-8041-F3EA8AF7C84D}"/>
              </a:ext>
            </a:extLst>
          </p:cNvPr>
          <p:cNvSpPr txBox="1"/>
          <p:nvPr/>
        </p:nvSpPr>
        <p:spPr>
          <a:xfrm>
            <a:off x="9272248" y="6463444"/>
            <a:ext cx="1277914" cy="369332"/>
          </a:xfrm>
          <a:prstGeom prst="rect">
            <a:avLst/>
          </a:prstGeom>
          <a:noFill/>
        </p:spPr>
        <p:txBody>
          <a:bodyPr wrap="none" rtlCol="0">
            <a:spAutoFit/>
          </a:bodyPr>
          <a:lstStyle/>
          <a:p>
            <a:r>
              <a:rPr kumimoji="1" lang="en-US" altLang="zh-TW" dirty="0"/>
              <a:t>(</a:t>
            </a:r>
            <a:r>
              <a:rPr kumimoji="1" lang="zh-TW" altLang="en-US" dirty="0"/>
              <a:t>直接轉換</a:t>
            </a:r>
            <a:r>
              <a:rPr kumimoji="1" lang="en-US" altLang="zh-TW" dirty="0"/>
              <a:t>)</a:t>
            </a:r>
            <a:endParaRPr kumimoji="1" lang="zh-TW" altLang="en-US" dirty="0"/>
          </a:p>
        </p:txBody>
      </p:sp>
      <p:sp>
        <p:nvSpPr>
          <p:cNvPr id="3" name="投影片編號版面配置區 2">
            <a:extLst>
              <a:ext uri="{FF2B5EF4-FFF2-40B4-BE49-F238E27FC236}">
                <a16:creationId xmlns:a16="http://schemas.microsoft.com/office/drawing/2014/main" id="{1CD74E35-4380-5B4F-82A9-499B11CF1DB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398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標題 1">
            <a:extLst>
              <a:ext uri="{FF2B5EF4-FFF2-40B4-BE49-F238E27FC236}">
                <a16:creationId xmlns:a16="http://schemas.microsoft.com/office/drawing/2014/main" id="{12F3EFFC-BBE6-1446-B2E9-8C4B80E2DE41}"/>
              </a:ext>
            </a:extLst>
          </p:cNvPr>
          <p:cNvSpPr>
            <a:spLocks noGrp="1"/>
          </p:cNvSpPr>
          <p:nvPr>
            <p:ph type="title"/>
          </p:nvPr>
        </p:nvSpPr>
        <p:spPr>
          <a:xfrm>
            <a:off x="1710835" y="147285"/>
            <a:ext cx="10515600" cy="1325563"/>
          </a:xfrm>
        </p:spPr>
        <p:txBody>
          <a:bodyPr/>
          <a:lstStyle/>
          <a:p>
            <a:r>
              <a:rPr kumimoji="1" lang="zh-TW" altLang="en-US" dirty="0"/>
              <a:t>使用對抗訓練方法進行解纏特徵學習</a:t>
            </a:r>
          </a:p>
        </p:txBody>
      </p:sp>
      <p:sp>
        <p:nvSpPr>
          <p:cNvPr id="22" name="文字方塊 21">
            <a:extLst>
              <a:ext uri="{FF2B5EF4-FFF2-40B4-BE49-F238E27FC236}">
                <a16:creationId xmlns:a16="http://schemas.microsoft.com/office/drawing/2014/main" id="{D6FFBAE8-7F44-7247-ABC2-05390042B3F1}"/>
              </a:ext>
            </a:extLst>
          </p:cNvPr>
          <p:cNvSpPr txBox="1"/>
          <p:nvPr/>
        </p:nvSpPr>
        <p:spPr>
          <a:xfrm>
            <a:off x="1021243" y="2918054"/>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CD8AE17-18E5-F34F-B49C-1A0E8E9C9E5D}"/>
              </a:ext>
            </a:extLst>
          </p:cNvPr>
          <p:cNvSpPr/>
          <p:nvPr/>
        </p:nvSpPr>
        <p:spPr>
          <a:xfrm>
            <a:off x="2238406" y="2648481"/>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DB52E0BB-3632-484E-8E6F-23E743279811}"/>
              </a:ext>
            </a:extLst>
          </p:cNvPr>
          <p:cNvSpPr/>
          <p:nvPr/>
        </p:nvSpPr>
        <p:spPr>
          <a:xfrm>
            <a:off x="6392562" y="1592491"/>
            <a:ext cx="2435085" cy="1325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5" name="矩形 24">
            <a:extLst>
              <a:ext uri="{FF2B5EF4-FFF2-40B4-BE49-F238E27FC236}">
                <a16:creationId xmlns:a16="http://schemas.microsoft.com/office/drawing/2014/main" id="{ABD51F66-8ADC-4B4D-BED2-CB3B0415067B}"/>
              </a:ext>
            </a:extLst>
          </p:cNvPr>
          <p:cNvSpPr/>
          <p:nvPr/>
        </p:nvSpPr>
        <p:spPr>
          <a:xfrm>
            <a:off x="6392562" y="4073563"/>
            <a:ext cx="2435085"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6" name="矩形 25">
            <a:extLst>
              <a:ext uri="{FF2B5EF4-FFF2-40B4-BE49-F238E27FC236}">
                <a16:creationId xmlns:a16="http://schemas.microsoft.com/office/drawing/2014/main" id="{858F7B0D-C97D-8941-968B-00B26507ECEF}"/>
              </a:ext>
            </a:extLst>
          </p:cNvPr>
          <p:cNvSpPr/>
          <p:nvPr/>
        </p:nvSpPr>
        <p:spPr>
          <a:xfrm>
            <a:off x="5221721" y="2942284"/>
            <a:ext cx="423514"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z</a:t>
            </a:r>
            <a:endParaRPr lang="zh-TW" altLang="en-US" sz="4800" dirty="0"/>
          </a:p>
        </p:txBody>
      </p:sp>
      <p:cxnSp>
        <p:nvCxnSpPr>
          <p:cNvPr id="27" name="直線箭頭接點 26">
            <a:extLst>
              <a:ext uri="{FF2B5EF4-FFF2-40B4-BE49-F238E27FC236}">
                <a16:creationId xmlns:a16="http://schemas.microsoft.com/office/drawing/2014/main" id="{FE1E4A0C-054A-5447-9FDA-5221E7BCA80F}"/>
              </a:ext>
            </a:extLst>
          </p:cNvPr>
          <p:cNvCxnSpPr/>
          <p:nvPr/>
        </p:nvCxnSpPr>
        <p:spPr>
          <a:xfrm>
            <a:off x="1710835"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D71A5385-D686-9341-82E9-F739170EE75C}"/>
              </a:ext>
            </a:extLst>
          </p:cNvPr>
          <p:cNvCxnSpPr/>
          <p:nvPr/>
        </p:nvCxnSpPr>
        <p:spPr>
          <a:xfrm>
            <a:off x="4764931"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箭頭接點 28">
            <a:extLst>
              <a:ext uri="{FF2B5EF4-FFF2-40B4-BE49-F238E27FC236}">
                <a16:creationId xmlns:a16="http://schemas.microsoft.com/office/drawing/2014/main" id="{9942C94C-E001-DB46-A4D6-14B1EF9AA212}"/>
              </a:ext>
            </a:extLst>
          </p:cNvPr>
          <p:cNvCxnSpPr>
            <a:cxnSpLocks/>
          </p:cNvCxnSpPr>
          <p:nvPr/>
        </p:nvCxnSpPr>
        <p:spPr>
          <a:xfrm flipV="1">
            <a:off x="5645235" y="2493429"/>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箭頭接點 29">
            <a:extLst>
              <a:ext uri="{FF2B5EF4-FFF2-40B4-BE49-F238E27FC236}">
                <a16:creationId xmlns:a16="http://schemas.microsoft.com/office/drawing/2014/main" id="{88721A31-B973-B840-9880-3A83F2869E05}"/>
              </a:ext>
            </a:extLst>
          </p:cNvPr>
          <p:cNvCxnSpPr>
            <a:cxnSpLocks/>
          </p:cNvCxnSpPr>
          <p:nvPr/>
        </p:nvCxnSpPr>
        <p:spPr>
          <a:xfrm>
            <a:off x="5614029" y="3610603"/>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3214BB42-1E98-4F42-B14F-85F028BEC8E6}"/>
              </a:ext>
            </a:extLst>
          </p:cNvPr>
          <p:cNvSpPr txBox="1"/>
          <p:nvPr/>
        </p:nvSpPr>
        <p:spPr>
          <a:xfrm>
            <a:off x="6902218" y="1999197"/>
            <a:ext cx="1415772" cy="584775"/>
          </a:xfrm>
          <a:prstGeom prst="rect">
            <a:avLst/>
          </a:prstGeom>
          <a:noFill/>
        </p:spPr>
        <p:txBody>
          <a:bodyPr wrap="none" rtlCol="0">
            <a:spAutoFit/>
          </a:bodyPr>
          <a:lstStyle/>
          <a:p>
            <a:r>
              <a:rPr kumimoji="1" lang="zh-TW" altLang="en-US" sz="3200" dirty="0"/>
              <a:t>鑑別器</a:t>
            </a:r>
          </a:p>
        </p:txBody>
      </p:sp>
      <p:sp>
        <p:nvSpPr>
          <p:cNvPr id="32" name="文字方塊 31">
            <a:extLst>
              <a:ext uri="{FF2B5EF4-FFF2-40B4-BE49-F238E27FC236}">
                <a16:creationId xmlns:a16="http://schemas.microsoft.com/office/drawing/2014/main" id="{6C570A16-C14A-BC48-A6ED-89110E8E3E5C}"/>
              </a:ext>
            </a:extLst>
          </p:cNvPr>
          <p:cNvSpPr txBox="1"/>
          <p:nvPr/>
        </p:nvSpPr>
        <p:spPr>
          <a:xfrm>
            <a:off x="6902218" y="4443956"/>
            <a:ext cx="1415772" cy="584775"/>
          </a:xfrm>
          <a:prstGeom prst="rect">
            <a:avLst/>
          </a:prstGeom>
          <a:noFill/>
        </p:spPr>
        <p:txBody>
          <a:bodyPr wrap="none" rtlCol="0">
            <a:spAutoFit/>
          </a:bodyPr>
          <a:lstStyle/>
          <a:p>
            <a:r>
              <a:rPr kumimoji="1" lang="zh-TW" altLang="en-US" sz="3200" dirty="0"/>
              <a:t>分類器</a:t>
            </a:r>
          </a:p>
        </p:txBody>
      </p:sp>
      <p:sp>
        <p:nvSpPr>
          <p:cNvPr id="33" name="矩形 32">
            <a:extLst>
              <a:ext uri="{FF2B5EF4-FFF2-40B4-BE49-F238E27FC236}">
                <a16:creationId xmlns:a16="http://schemas.microsoft.com/office/drawing/2014/main" id="{CB20F920-EF50-FC4F-8AD2-DA220C7AA1F5}"/>
              </a:ext>
            </a:extLst>
          </p:cNvPr>
          <p:cNvSpPr/>
          <p:nvPr/>
        </p:nvSpPr>
        <p:spPr>
          <a:xfrm>
            <a:off x="2748062" y="3018874"/>
            <a:ext cx="1415772" cy="584775"/>
          </a:xfrm>
          <a:prstGeom prst="rect">
            <a:avLst/>
          </a:prstGeom>
        </p:spPr>
        <p:txBody>
          <a:bodyPr wrap="none">
            <a:spAutoFit/>
          </a:bodyPr>
          <a:lstStyle/>
          <a:p>
            <a:r>
              <a:rPr kumimoji="1" lang="zh-TW" altLang="en-US" sz="3200" dirty="0"/>
              <a:t>編碼器</a:t>
            </a:r>
          </a:p>
        </p:txBody>
      </p:sp>
      <p:cxnSp>
        <p:nvCxnSpPr>
          <p:cNvPr id="34" name="直線箭頭接點 33">
            <a:extLst>
              <a:ext uri="{FF2B5EF4-FFF2-40B4-BE49-F238E27FC236}">
                <a16:creationId xmlns:a16="http://schemas.microsoft.com/office/drawing/2014/main" id="{E8DE9CFA-EE67-F34C-8E12-7B3D86E1FA37}"/>
              </a:ext>
            </a:extLst>
          </p:cNvPr>
          <p:cNvCxnSpPr>
            <a:cxnSpLocks/>
          </p:cNvCxnSpPr>
          <p:nvPr/>
        </p:nvCxnSpPr>
        <p:spPr>
          <a:xfrm>
            <a:off x="9038804" y="2212227"/>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箭頭接點 34">
            <a:extLst>
              <a:ext uri="{FF2B5EF4-FFF2-40B4-BE49-F238E27FC236}">
                <a16:creationId xmlns:a16="http://schemas.microsoft.com/office/drawing/2014/main" id="{F2DA4C86-EE0B-FA4F-A9A2-6D83F5FD6F90}"/>
              </a:ext>
            </a:extLst>
          </p:cNvPr>
          <p:cNvCxnSpPr>
            <a:cxnSpLocks/>
          </p:cNvCxnSpPr>
          <p:nvPr/>
        </p:nvCxnSpPr>
        <p:spPr>
          <a:xfrm>
            <a:off x="9038804" y="4839603"/>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725A6CB-8CFF-294A-817A-9F760C787084}"/>
              </a:ext>
            </a:extLst>
          </p:cNvPr>
          <p:cNvSpPr/>
          <p:nvPr/>
        </p:nvSpPr>
        <p:spPr>
          <a:xfrm>
            <a:off x="10445993" y="1752975"/>
            <a:ext cx="492443"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d</a:t>
            </a:r>
            <a:endParaRPr lang="zh-TW" altLang="en-US" sz="4800" dirty="0"/>
          </a:p>
        </p:txBody>
      </p:sp>
      <p:sp>
        <p:nvSpPr>
          <p:cNvPr id="37" name="矩形 36">
            <a:extLst>
              <a:ext uri="{FF2B5EF4-FFF2-40B4-BE49-F238E27FC236}">
                <a16:creationId xmlns:a16="http://schemas.microsoft.com/office/drawing/2014/main" id="{596A67D5-3C62-9F4A-903D-B664E113636D}"/>
              </a:ext>
            </a:extLst>
          </p:cNvPr>
          <p:cNvSpPr/>
          <p:nvPr/>
        </p:nvSpPr>
        <p:spPr>
          <a:xfrm>
            <a:off x="10413968" y="4337484"/>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38" name="矩形 37">
            <a:extLst>
              <a:ext uri="{FF2B5EF4-FFF2-40B4-BE49-F238E27FC236}">
                <a16:creationId xmlns:a16="http://schemas.microsoft.com/office/drawing/2014/main" id="{9D53B39F-8F52-B34B-B869-A3F40FBE9EAB}"/>
              </a:ext>
            </a:extLst>
          </p:cNvPr>
          <p:cNvSpPr/>
          <p:nvPr/>
        </p:nvSpPr>
        <p:spPr>
          <a:xfrm>
            <a:off x="3012996" y="6369969"/>
            <a:ext cx="5149167" cy="369332"/>
          </a:xfrm>
          <a:prstGeom prst="rect">
            <a:avLst/>
          </a:prstGeom>
        </p:spPr>
        <p:txBody>
          <a:bodyPr wrap="none">
            <a:spAutoFit/>
          </a:bodyPr>
          <a:lstStyle/>
          <a:p>
            <a:r>
              <a:rPr lang="en-US" altLang="zh-TW" dirty="0">
                <a:latin typeface="CMMI12"/>
              </a:rPr>
              <a:t>x</a:t>
            </a:r>
            <a:r>
              <a:rPr lang="zh-TW" altLang="en-US" dirty="0">
                <a:latin typeface="bsmiu70"/>
              </a:rPr>
              <a:t>為</a:t>
            </a:r>
            <a:r>
              <a:rPr lang="zh-TW" altLang="en-US" dirty="0">
                <a:latin typeface="bsmiu8c"/>
              </a:rPr>
              <a:t>資</a:t>
            </a:r>
            <a:r>
              <a:rPr lang="zh-TW" altLang="en-US" dirty="0">
                <a:latin typeface="bsmiu65"/>
              </a:rPr>
              <a:t>料</a:t>
            </a:r>
            <a:r>
              <a:rPr lang="zh-TW" altLang="en-US" dirty="0">
                <a:latin typeface="bsmiuff"/>
              </a:rPr>
              <a:t>，</a:t>
            </a:r>
            <a:r>
              <a:rPr lang="en-US" altLang="zh-TW" dirty="0">
                <a:latin typeface="CMMI12"/>
              </a:rPr>
              <a:t>y</a:t>
            </a:r>
            <a:r>
              <a:rPr lang="zh-TW" altLang="en-US" dirty="0">
                <a:latin typeface="bsmiu70"/>
              </a:rPr>
              <a:t>為</a:t>
            </a:r>
            <a:r>
              <a:rPr lang="zh-TW" altLang="en-US" dirty="0">
                <a:latin typeface="bsmiu52"/>
              </a:rPr>
              <a:t>分</a:t>
            </a:r>
            <a:r>
              <a:rPr lang="zh-TW" altLang="en-US" dirty="0">
                <a:latin typeface="bsmiu98"/>
              </a:rPr>
              <a:t>類</a:t>
            </a:r>
            <a:r>
              <a:rPr lang="zh-TW" altLang="en-US" dirty="0">
                <a:latin typeface="bsmiu56"/>
              </a:rPr>
              <a:t>器</a:t>
            </a:r>
            <a:r>
              <a:rPr lang="zh-TW" altLang="en-US" dirty="0">
                <a:latin typeface="bsmiu76"/>
              </a:rPr>
              <a:t>的</a:t>
            </a:r>
            <a:r>
              <a:rPr lang="zh-TW" altLang="en-US" dirty="0">
                <a:latin typeface="bsmiu8f"/>
              </a:rPr>
              <a:t>輸</a:t>
            </a:r>
            <a:r>
              <a:rPr lang="zh-TW" altLang="en-US" dirty="0">
                <a:latin typeface="bsmiu51"/>
              </a:rPr>
              <a:t>出</a:t>
            </a:r>
            <a:r>
              <a:rPr lang="zh-TW" altLang="en-US" dirty="0">
                <a:latin typeface="bsmiuff"/>
              </a:rPr>
              <a:t>，</a:t>
            </a:r>
            <a:r>
              <a:rPr lang="en-US" altLang="zh-TW" dirty="0">
                <a:latin typeface="CMMI12"/>
              </a:rPr>
              <a:t>z</a:t>
            </a:r>
            <a:r>
              <a:rPr lang="zh-TW" altLang="en-US" dirty="0">
                <a:latin typeface="bsmiu70"/>
              </a:rPr>
              <a:t>為</a:t>
            </a:r>
            <a:r>
              <a:rPr lang="zh-TW" altLang="en-US" dirty="0">
                <a:latin typeface="bsmiu5b"/>
              </a:rPr>
              <a:t>學</a:t>
            </a:r>
            <a:r>
              <a:rPr lang="zh-TW" altLang="en-US" dirty="0">
                <a:latin typeface="bsmiu7f"/>
              </a:rPr>
              <a:t>習</a:t>
            </a:r>
            <a:r>
              <a:rPr lang="zh-TW" altLang="en-US" dirty="0">
                <a:latin typeface="bsmiu4e"/>
              </a:rPr>
              <a:t>之</a:t>
            </a:r>
            <a:r>
              <a:rPr lang="zh-TW" altLang="en-US" dirty="0">
                <a:latin typeface="bsmiu6f"/>
              </a:rPr>
              <a:t>潛</a:t>
            </a:r>
            <a:r>
              <a:rPr lang="zh-TW" altLang="en-US" dirty="0">
                <a:latin typeface="bsmiu57"/>
              </a:rPr>
              <a:t>在</a:t>
            </a:r>
            <a:r>
              <a:rPr lang="zh-TW" altLang="en-US" dirty="0">
                <a:latin typeface="bsmiu88"/>
              </a:rPr>
              <a:t>特</a:t>
            </a:r>
            <a:r>
              <a:rPr lang="zh-TW" altLang="en-US" dirty="0">
                <a:latin typeface="bsmiu5f"/>
              </a:rPr>
              <a:t>徵 </a:t>
            </a:r>
            <a:endParaRPr lang="zh-TW" altLang="en-US" dirty="0"/>
          </a:p>
        </p:txBody>
      </p:sp>
      <p:sp>
        <p:nvSpPr>
          <p:cNvPr id="2" name="投影片編號版面配置區 1">
            <a:extLst>
              <a:ext uri="{FF2B5EF4-FFF2-40B4-BE49-F238E27FC236}">
                <a16:creationId xmlns:a16="http://schemas.microsoft.com/office/drawing/2014/main" id="{4751CC95-C7F3-6D41-A443-0E08468B99E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55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6DBB536-7FC8-134B-A17F-9B7CB87606E2}"/>
              </a:ext>
            </a:extLst>
          </p:cNvPr>
          <p:cNvSpPr>
            <a:spLocks noGrp="1"/>
          </p:cNvSpPr>
          <p:nvPr>
            <p:ph type="title"/>
          </p:nvPr>
        </p:nvSpPr>
        <p:spPr>
          <a:xfrm>
            <a:off x="2259937" y="3173991"/>
            <a:ext cx="10515600" cy="1325563"/>
          </a:xfrm>
        </p:spPr>
        <p:txBody>
          <a:bodyPr/>
          <a:lstStyle/>
          <a:p>
            <a:r>
              <a:rPr kumimoji="1" lang="zh-TW" altLang="en-US" dirty="0"/>
              <a:t>如果只有非平行語料，又想實現多目轉換</a:t>
            </a:r>
          </a:p>
        </p:txBody>
      </p:sp>
      <p:sp>
        <p:nvSpPr>
          <p:cNvPr id="2" name="投影片編號版面配置區 1">
            <a:extLst>
              <a:ext uri="{FF2B5EF4-FFF2-40B4-BE49-F238E27FC236}">
                <a16:creationId xmlns:a16="http://schemas.microsoft.com/office/drawing/2014/main" id="{43405266-75DB-3244-B8D3-351AA414CE7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5067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B49D30-F75A-F14E-97D9-77A9C427B630}"/>
              </a:ext>
            </a:extLst>
          </p:cNvPr>
          <p:cNvSpPr/>
          <p:nvPr/>
        </p:nvSpPr>
        <p:spPr>
          <a:xfrm>
            <a:off x="425845" y="200323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9C770C7-7C5E-2042-A7A8-22172EED3CAC}"/>
              </a:ext>
            </a:extLst>
          </p:cNvPr>
          <p:cNvSpPr/>
          <p:nvPr/>
        </p:nvSpPr>
        <p:spPr>
          <a:xfrm>
            <a:off x="3901000" y="86986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4B003F61-799D-824A-8FC2-86E00D0CDBE7}"/>
              </a:ext>
            </a:extLst>
          </p:cNvPr>
          <p:cNvSpPr/>
          <p:nvPr/>
        </p:nvSpPr>
        <p:spPr>
          <a:xfrm>
            <a:off x="3901000" y="4229175"/>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2E509561-D993-8746-8A03-ADD0A7BE40D7}"/>
              </a:ext>
            </a:extLst>
          </p:cNvPr>
          <p:cNvCxnSpPr>
            <a:cxnSpLocks/>
          </p:cNvCxnSpPr>
          <p:nvPr/>
        </p:nvCxnSpPr>
        <p:spPr>
          <a:xfrm flipV="1">
            <a:off x="3121873" y="183502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箭頭接點 7">
            <a:extLst>
              <a:ext uri="{FF2B5EF4-FFF2-40B4-BE49-F238E27FC236}">
                <a16:creationId xmlns:a16="http://schemas.microsoft.com/office/drawing/2014/main" id="{C3E40E38-240C-FB4F-BECC-5CB23C8B543D}"/>
              </a:ext>
            </a:extLst>
          </p:cNvPr>
          <p:cNvCxnSpPr>
            <a:cxnSpLocks/>
          </p:cNvCxnSpPr>
          <p:nvPr/>
        </p:nvCxnSpPr>
        <p:spPr>
          <a:xfrm>
            <a:off x="3121873" y="245681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DB984D32-9EFA-9C45-894B-5200C3E92E83}"/>
              </a:ext>
            </a:extLst>
          </p:cNvPr>
          <p:cNvSpPr txBox="1"/>
          <p:nvPr/>
        </p:nvSpPr>
        <p:spPr>
          <a:xfrm>
            <a:off x="4291050" y="1223957"/>
            <a:ext cx="1415772" cy="584775"/>
          </a:xfrm>
          <a:prstGeom prst="rect">
            <a:avLst/>
          </a:prstGeom>
          <a:noFill/>
        </p:spPr>
        <p:txBody>
          <a:bodyPr wrap="none" rtlCol="0">
            <a:spAutoFit/>
          </a:bodyPr>
          <a:lstStyle/>
          <a:p>
            <a:r>
              <a:rPr kumimoji="1" lang="zh-TW" altLang="en-US" sz="3200" dirty="0"/>
              <a:t>解碼器</a:t>
            </a:r>
          </a:p>
        </p:txBody>
      </p:sp>
      <p:sp>
        <p:nvSpPr>
          <p:cNvPr id="10" name="文字方塊 9">
            <a:extLst>
              <a:ext uri="{FF2B5EF4-FFF2-40B4-BE49-F238E27FC236}">
                <a16:creationId xmlns:a16="http://schemas.microsoft.com/office/drawing/2014/main" id="{7574FE34-6781-2744-B599-091C3C279367}"/>
              </a:ext>
            </a:extLst>
          </p:cNvPr>
          <p:cNvSpPr txBox="1"/>
          <p:nvPr/>
        </p:nvSpPr>
        <p:spPr>
          <a:xfrm>
            <a:off x="4304853" y="4599568"/>
            <a:ext cx="1415772" cy="584775"/>
          </a:xfrm>
          <a:prstGeom prst="rect">
            <a:avLst/>
          </a:prstGeom>
          <a:noFill/>
        </p:spPr>
        <p:txBody>
          <a:bodyPr wrap="none" rtlCol="0">
            <a:spAutoFit/>
          </a:bodyPr>
          <a:lstStyle/>
          <a:p>
            <a:r>
              <a:rPr kumimoji="1" lang="zh-TW" altLang="en-US" sz="3200" dirty="0"/>
              <a:t>分類器</a:t>
            </a:r>
          </a:p>
        </p:txBody>
      </p:sp>
      <p:sp>
        <p:nvSpPr>
          <p:cNvPr id="11" name="矩形 10">
            <a:extLst>
              <a:ext uri="{FF2B5EF4-FFF2-40B4-BE49-F238E27FC236}">
                <a16:creationId xmlns:a16="http://schemas.microsoft.com/office/drawing/2014/main" id="{8A39E08F-ED6D-E847-B1D8-E3664382C38B}"/>
              </a:ext>
            </a:extLst>
          </p:cNvPr>
          <p:cNvSpPr/>
          <p:nvPr/>
        </p:nvSpPr>
        <p:spPr>
          <a:xfrm>
            <a:off x="935501" y="2373631"/>
            <a:ext cx="1415772" cy="584775"/>
          </a:xfrm>
          <a:prstGeom prst="rect">
            <a:avLst/>
          </a:prstGeom>
        </p:spPr>
        <p:txBody>
          <a:bodyPr wrap="none">
            <a:spAutoFit/>
          </a:bodyPr>
          <a:lstStyle/>
          <a:p>
            <a:r>
              <a:rPr kumimoji="1" lang="zh-TW" altLang="en-US" sz="3200" dirty="0"/>
              <a:t>編碼器</a:t>
            </a:r>
          </a:p>
        </p:txBody>
      </p:sp>
      <p:cxnSp>
        <p:nvCxnSpPr>
          <p:cNvPr id="12" name="直線箭頭接點 11">
            <a:extLst>
              <a:ext uri="{FF2B5EF4-FFF2-40B4-BE49-F238E27FC236}">
                <a16:creationId xmlns:a16="http://schemas.microsoft.com/office/drawing/2014/main" id="{79132664-329B-324E-B3BF-44B405F203AD}"/>
              </a:ext>
            </a:extLst>
          </p:cNvPr>
          <p:cNvCxnSpPr>
            <a:cxnSpLocks/>
          </p:cNvCxnSpPr>
          <p:nvPr/>
        </p:nvCxnSpPr>
        <p:spPr>
          <a:xfrm>
            <a:off x="6151786" y="4916338"/>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7C497FA-C491-644C-832E-F5F5D51C6507}"/>
              </a:ext>
            </a:extLst>
          </p:cNvPr>
          <p:cNvSpPr/>
          <p:nvPr/>
        </p:nvSpPr>
        <p:spPr>
          <a:xfrm>
            <a:off x="7234895" y="443965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4" name="直線箭頭接點 13">
            <a:extLst>
              <a:ext uri="{FF2B5EF4-FFF2-40B4-BE49-F238E27FC236}">
                <a16:creationId xmlns:a16="http://schemas.microsoft.com/office/drawing/2014/main" id="{665DE8EB-F65D-A747-BF69-42E03BF38024}"/>
              </a:ext>
            </a:extLst>
          </p:cNvPr>
          <p:cNvCxnSpPr>
            <a:cxnSpLocks/>
          </p:cNvCxnSpPr>
          <p:nvPr/>
        </p:nvCxnSpPr>
        <p:spPr>
          <a:xfrm>
            <a:off x="3090667" y="2456815"/>
            <a:ext cx="543008" cy="24351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248AB4E-A8B6-F842-9767-AFF3DF46149F}"/>
              </a:ext>
            </a:extLst>
          </p:cNvPr>
          <p:cNvSpPr/>
          <p:nvPr/>
        </p:nvSpPr>
        <p:spPr>
          <a:xfrm>
            <a:off x="3910372" y="253321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6" name="文字方塊 15">
            <a:extLst>
              <a:ext uri="{FF2B5EF4-FFF2-40B4-BE49-F238E27FC236}">
                <a16:creationId xmlns:a16="http://schemas.microsoft.com/office/drawing/2014/main" id="{B3A8ADA7-92D3-154A-9033-BAEFE009F880}"/>
              </a:ext>
            </a:extLst>
          </p:cNvPr>
          <p:cNvSpPr txBox="1"/>
          <p:nvPr/>
        </p:nvSpPr>
        <p:spPr>
          <a:xfrm>
            <a:off x="4291050" y="2891308"/>
            <a:ext cx="1415772" cy="584775"/>
          </a:xfrm>
          <a:prstGeom prst="rect">
            <a:avLst/>
          </a:prstGeom>
          <a:noFill/>
        </p:spPr>
        <p:txBody>
          <a:bodyPr wrap="none" rtlCol="0">
            <a:spAutoFit/>
          </a:bodyPr>
          <a:lstStyle/>
          <a:p>
            <a:r>
              <a:rPr kumimoji="1" lang="zh-TW" altLang="en-US" sz="3200" dirty="0"/>
              <a:t>生成器</a:t>
            </a:r>
          </a:p>
        </p:txBody>
      </p:sp>
      <p:cxnSp>
        <p:nvCxnSpPr>
          <p:cNvPr id="17" name="直線接點 16">
            <a:extLst>
              <a:ext uri="{FF2B5EF4-FFF2-40B4-BE49-F238E27FC236}">
                <a16:creationId xmlns:a16="http://schemas.microsoft.com/office/drawing/2014/main" id="{0C4F5382-1EA6-AF47-A897-55705C34FEE4}"/>
              </a:ext>
            </a:extLst>
          </p:cNvPr>
          <p:cNvCxnSpPr>
            <a:cxnSpLocks/>
          </p:cNvCxnSpPr>
          <p:nvPr/>
        </p:nvCxnSpPr>
        <p:spPr>
          <a:xfrm>
            <a:off x="6151786" y="151477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2B834B3-0F04-1140-AE90-8A72229E8C3D}"/>
              </a:ext>
            </a:extLst>
          </p:cNvPr>
          <p:cNvCxnSpPr>
            <a:cxnSpLocks/>
          </p:cNvCxnSpPr>
          <p:nvPr/>
        </p:nvCxnSpPr>
        <p:spPr>
          <a:xfrm>
            <a:off x="6155683" y="318369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箭頭接點 18">
            <a:extLst>
              <a:ext uri="{FF2B5EF4-FFF2-40B4-BE49-F238E27FC236}">
                <a16:creationId xmlns:a16="http://schemas.microsoft.com/office/drawing/2014/main" id="{CDD75DEB-0F70-6242-AAF5-3C67625CC1B8}"/>
              </a:ext>
            </a:extLst>
          </p:cNvPr>
          <p:cNvCxnSpPr/>
          <p:nvPr/>
        </p:nvCxnSpPr>
        <p:spPr>
          <a:xfrm>
            <a:off x="7052920" y="151002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E2BB6297-D64C-1B43-8058-C88EB23EDDF2}"/>
              </a:ext>
            </a:extLst>
          </p:cNvPr>
          <p:cNvCxnSpPr>
            <a:cxnSpLocks/>
          </p:cNvCxnSpPr>
          <p:nvPr/>
        </p:nvCxnSpPr>
        <p:spPr>
          <a:xfrm flipV="1">
            <a:off x="7052920" y="261717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0A987C07-62F1-C349-B0CE-203FA2D0108D}"/>
                  </a:ext>
                </a:extLst>
              </p:cNvPr>
              <p:cNvSpPr txBox="1"/>
              <p:nvPr/>
            </p:nvSpPr>
            <p:spPr>
              <a:xfrm>
                <a:off x="6799816" y="196621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21" name="文字方塊 20">
                <a:extLst>
                  <a:ext uri="{FF2B5EF4-FFF2-40B4-BE49-F238E27FC236}">
                    <a16:creationId xmlns:a16="http://schemas.microsoft.com/office/drawing/2014/main" id="{0A987C07-62F1-C349-B0CE-203FA2D0108D}"/>
                  </a:ext>
                </a:extLst>
              </p:cNvPr>
              <p:cNvSpPr txBox="1">
                <a:spLocks noRot="1" noChangeAspect="1" noMove="1" noResize="1" noEditPoints="1" noAdjustHandles="1" noChangeArrowheads="1" noChangeShapeType="1" noTextEdit="1"/>
              </p:cNvSpPr>
              <p:nvPr/>
            </p:nvSpPr>
            <p:spPr>
              <a:xfrm>
                <a:off x="6799816" y="196621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22" name="直線箭頭接點 21">
            <a:extLst>
              <a:ext uri="{FF2B5EF4-FFF2-40B4-BE49-F238E27FC236}">
                <a16:creationId xmlns:a16="http://schemas.microsoft.com/office/drawing/2014/main" id="{B490707A-D8AC-2D46-A38B-38B4469A1303}"/>
              </a:ext>
            </a:extLst>
          </p:cNvPr>
          <p:cNvCxnSpPr>
            <a:cxnSpLocks/>
          </p:cNvCxnSpPr>
          <p:nvPr/>
        </p:nvCxnSpPr>
        <p:spPr>
          <a:xfrm>
            <a:off x="7330012" y="235659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a:extLst>
              <a:ext uri="{FF2B5EF4-FFF2-40B4-BE49-F238E27FC236}">
                <a16:creationId xmlns:a16="http://schemas.microsoft.com/office/drawing/2014/main" id="{40B978B9-B19E-C549-8222-C39C11943449}"/>
              </a:ext>
            </a:extLst>
          </p:cNvPr>
          <p:cNvSpPr/>
          <p:nvPr/>
        </p:nvSpPr>
        <p:spPr>
          <a:xfrm>
            <a:off x="7981364" y="183502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4" name="文字方塊 23">
            <a:extLst>
              <a:ext uri="{FF2B5EF4-FFF2-40B4-BE49-F238E27FC236}">
                <a16:creationId xmlns:a16="http://schemas.microsoft.com/office/drawing/2014/main" id="{0B72352A-90C9-8443-AE54-6B9AEBE535CF}"/>
              </a:ext>
            </a:extLst>
          </p:cNvPr>
          <p:cNvSpPr txBox="1"/>
          <p:nvPr/>
        </p:nvSpPr>
        <p:spPr>
          <a:xfrm>
            <a:off x="8383968" y="2120100"/>
            <a:ext cx="1415772" cy="584775"/>
          </a:xfrm>
          <a:prstGeom prst="rect">
            <a:avLst/>
          </a:prstGeom>
          <a:noFill/>
        </p:spPr>
        <p:txBody>
          <a:bodyPr wrap="none" rtlCol="0">
            <a:spAutoFit/>
          </a:bodyPr>
          <a:lstStyle/>
          <a:p>
            <a:r>
              <a:rPr kumimoji="1" lang="zh-TW" altLang="en-US" sz="3200" dirty="0"/>
              <a:t>鑑別器</a:t>
            </a:r>
          </a:p>
        </p:txBody>
      </p:sp>
      <p:cxnSp>
        <p:nvCxnSpPr>
          <p:cNvPr id="25" name="直線箭頭接點 24">
            <a:extLst>
              <a:ext uri="{FF2B5EF4-FFF2-40B4-BE49-F238E27FC236}">
                <a16:creationId xmlns:a16="http://schemas.microsoft.com/office/drawing/2014/main" id="{C3A845BB-86A1-9C49-A7FD-1EE4854EDB07}"/>
              </a:ext>
            </a:extLst>
          </p:cNvPr>
          <p:cNvCxnSpPr>
            <a:cxnSpLocks/>
          </p:cNvCxnSpPr>
          <p:nvPr/>
        </p:nvCxnSpPr>
        <p:spPr>
          <a:xfrm flipV="1">
            <a:off x="10272911" y="196621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箭頭接點 25">
            <a:extLst>
              <a:ext uri="{FF2B5EF4-FFF2-40B4-BE49-F238E27FC236}">
                <a16:creationId xmlns:a16="http://schemas.microsoft.com/office/drawing/2014/main" id="{5CF9CA17-B962-0F47-94C3-F52C74409819}"/>
              </a:ext>
            </a:extLst>
          </p:cNvPr>
          <p:cNvCxnSpPr>
            <a:cxnSpLocks/>
          </p:cNvCxnSpPr>
          <p:nvPr/>
        </p:nvCxnSpPr>
        <p:spPr>
          <a:xfrm>
            <a:off x="10272911" y="237363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22332B60-5845-3E49-ACB3-8B1595E84DEB}"/>
              </a:ext>
            </a:extLst>
          </p:cNvPr>
          <p:cNvSpPr txBox="1"/>
          <p:nvPr/>
        </p:nvSpPr>
        <p:spPr>
          <a:xfrm>
            <a:off x="10895083" y="165843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751D93-89C8-1B4F-965D-9C3A490CBF42}"/>
              </a:ext>
            </a:extLst>
          </p:cNvPr>
          <p:cNvSpPr/>
          <p:nvPr/>
        </p:nvSpPr>
        <p:spPr>
          <a:xfrm>
            <a:off x="10916199" y="2576215"/>
            <a:ext cx="343364" cy="523220"/>
          </a:xfrm>
          <a:prstGeom prst="rect">
            <a:avLst/>
          </a:prstGeom>
        </p:spPr>
        <p:txBody>
          <a:bodyPr wrap="none">
            <a:spAutoFit/>
          </a:bodyPr>
          <a:lstStyle/>
          <a:p>
            <a:r>
              <a:rPr kumimoji="1" lang="en-US" altLang="zh-TW" sz="2800" i="1" dirty="0">
                <a:latin typeface="Times New Roman" panose="02020603050405020304" pitchFamily="18" charset="0"/>
                <a:cs typeface="Times New Roman" panose="02020603050405020304" pitchFamily="18" charset="0"/>
              </a:rPr>
              <a:t>y</a:t>
            </a:r>
            <a:endParaRPr lang="zh-TW" altLang="en-US" dirty="0"/>
          </a:p>
        </p:txBody>
      </p:sp>
      <p:sp>
        <p:nvSpPr>
          <p:cNvPr id="29" name="矩形 28">
            <a:extLst>
              <a:ext uri="{FF2B5EF4-FFF2-40B4-BE49-F238E27FC236}">
                <a16:creationId xmlns:a16="http://schemas.microsoft.com/office/drawing/2014/main" id="{65729C30-813A-364A-B95A-0844F12BC0F3}"/>
              </a:ext>
            </a:extLst>
          </p:cNvPr>
          <p:cNvSpPr/>
          <p:nvPr/>
        </p:nvSpPr>
        <p:spPr>
          <a:xfrm>
            <a:off x="1367483" y="6063642"/>
            <a:ext cx="9457033" cy="369332"/>
          </a:xfrm>
          <a:prstGeom prst="rect">
            <a:avLst/>
          </a:prstGeom>
        </p:spPr>
        <p:txBody>
          <a:bodyPr wrap="square">
            <a:spAutoFit/>
          </a:bodyPr>
          <a:lstStyle/>
          <a:p>
            <a:r>
              <a:rPr lang="zh-TW" altLang="en-US" dirty="0">
                <a:latin typeface="bsmiu51"/>
              </a:rPr>
              <a:t>其</a:t>
            </a:r>
            <a:r>
              <a:rPr lang="zh-TW" altLang="en-US" dirty="0">
                <a:latin typeface="bsmiu4e"/>
              </a:rPr>
              <a:t>中</a:t>
            </a:r>
            <a:r>
              <a:rPr lang="en-US" altLang="zh-TW" dirty="0">
                <a:latin typeface="CMMI12"/>
              </a:rPr>
              <a:t>y</a:t>
            </a:r>
            <a:r>
              <a:rPr lang="zh-TW" altLang="en-US" dirty="0">
                <a:latin typeface="bsmiu70"/>
              </a:rPr>
              <a:t>為</a:t>
            </a:r>
            <a:r>
              <a:rPr lang="zh-TW" altLang="en-US" dirty="0">
                <a:latin typeface="bsmiu8a"/>
              </a:rPr>
              <a:t>語</a:t>
            </a:r>
            <a:r>
              <a:rPr lang="zh-TW" altLang="en-US" dirty="0">
                <a:latin typeface="bsmiu80"/>
              </a:rPr>
              <a:t>者</a:t>
            </a:r>
            <a:r>
              <a:rPr lang="zh-TW" altLang="en-US" dirty="0">
                <a:latin typeface="bsmiu7d"/>
              </a:rPr>
              <a:t>編</a:t>
            </a:r>
            <a:r>
              <a:rPr lang="zh-TW" altLang="en-US" dirty="0">
                <a:latin typeface="bsmiu86"/>
              </a:rPr>
              <a:t>號</a:t>
            </a:r>
            <a:r>
              <a:rPr lang="zh-TW" altLang="en-US" dirty="0">
                <a:latin typeface="bsmiuff"/>
              </a:rPr>
              <a:t>，</a:t>
            </a:r>
            <a:r>
              <a:rPr lang="zh-TW" altLang="en-US" dirty="0">
                <a:latin typeface="CMSY10"/>
              </a:rPr>
              <a:t>⊕</a:t>
            </a:r>
            <a:r>
              <a:rPr lang="zh-TW" altLang="en-US" dirty="0">
                <a:latin typeface="bsmiu70"/>
              </a:rPr>
              <a:t>為</a:t>
            </a:r>
            <a:r>
              <a:rPr lang="zh-TW" altLang="en-US" dirty="0">
                <a:latin typeface="bsmiu50"/>
              </a:rPr>
              <a:t>個</a:t>
            </a:r>
            <a:r>
              <a:rPr lang="zh-TW" altLang="en-US" dirty="0">
                <a:latin typeface="bsmiu52"/>
              </a:rPr>
              <a:t>別</a:t>
            </a:r>
            <a:r>
              <a:rPr lang="zh-TW" altLang="en-US" dirty="0">
                <a:latin typeface="bsmiu51"/>
              </a:rPr>
              <a:t>元</a:t>
            </a:r>
            <a:r>
              <a:rPr lang="zh-TW" altLang="en-US" dirty="0">
                <a:latin typeface="bsmiu7d"/>
              </a:rPr>
              <a:t>素</a:t>
            </a:r>
            <a:r>
              <a:rPr lang="zh-TW" altLang="en-US" dirty="0">
                <a:latin typeface="bsmiu76"/>
              </a:rPr>
              <a:t>相</a:t>
            </a:r>
            <a:r>
              <a:rPr lang="zh-TW" altLang="en-US" dirty="0">
                <a:latin typeface="bsmiu52"/>
              </a:rPr>
              <a:t>加</a:t>
            </a:r>
            <a:r>
              <a:rPr lang="en-US" altLang="zh-TW" dirty="0">
                <a:latin typeface="NimbusRomNo9L"/>
              </a:rPr>
              <a:t>(Elementwise Addition)</a:t>
            </a:r>
            <a:r>
              <a:rPr lang="zh-TW" altLang="en-US" dirty="0">
                <a:latin typeface="bsmiu30"/>
              </a:rPr>
              <a:t>。 </a:t>
            </a:r>
            <a:endParaRPr lang="en-US" altLang="zh-TW" dirty="0"/>
          </a:p>
        </p:txBody>
      </p:sp>
      <p:sp>
        <p:nvSpPr>
          <p:cNvPr id="2" name="投影片編號版面配置區 1">
            <a:extLst>
              <a:ext uri="{FF2B5EF4-FFF2-40B4-BE49-F238E27FC236}">
                <a16:creationId xmlns:a16="http://schemas.microsoft.com/office/drawing/2014/main" id="{B7BD851C-67E1-D143-95BE-0FBAD8513FB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07543171"/>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絲縷</Template>
  <TotalTime>294</TotalTime>
  <Words>1669</Words>
  <Application>Microsoft Macintosh PowerPoint</Application>
  <PresentationFormat>寬螢幕</PresentationFormat>
  <Paragraphs>222</Paragraphs>
  <Slides>19</Slides>
  <Notes>11</Notes>
  <HiddenSlides>0</HiddenSlides>
  <MMClips>0</MMClips>
  <ScaleCrop>false</ScaleCrop>
  <HeadingPairs>
    <vt:vector size="6" baseType="variant">
      <vt:variant>
        <vt:lpstr>使用字型</vt:lpstr>
      </vt:variant>
      <vt:variant>
        <vt:i4>48</vt:i4>
      </vt:variant>
      <vt:variant>
        <vt:lpstr>佈景主題</vt:lpstr>
      </vt:variant>
      <vt:variant>
        <vt:i4>1</vt:i4>
      </vt:variant>
      <vt:variant>
        <vt:lpstr>投影片標題</vt:lpstr>
      </vt:variant>
      <vt:variant>
        <vt:i4>19</vt:i4>
      </vt:variant>
    </vt:vector>
  </HeadingPairs>
  <TitlesOfParts>
    <vt:vector size="68" baseType="lpstr">
      <vt:lpstr>bsmiu30</vt:lpstr>
      <vt:lpstr>bsmiu4e</vt:lpstr>
      <vt:lpstr>bsmiu4f</vt:lpstr>
      <vt:lpstr>bsmiu50</vt:lpstr>
      <vt:lpstr>bsmiu51</vt:lpstr>
      <vt:lpstr>bsmiu52</vt:lpstr>
      <vt:lpstr>bsmiu53</vt:lpstr>
      <vt:lpstr>bsmiu54</vt:lpstr>
      <vt:lpstr>bsmiu56</vt:lpstr>
      <vt:lpstr>bsmiu57</vt:lpstr>
      <vt:lpstr>bsmiu5b</vt:lpstr>
      <vt:lpstr>bsmiu5c</vt:lpstr>
      <vt:lpstr>bsmiu5f</vt:lpstr>
      <vt:lpstr>bsmiu62</vt:lpstr>
      <vt:lpstr>bsmiu63</vt:lpstr>
      <vt:lpstr>bsmiu65</vt:lpstr>
      <vt:lpstr>bsmiu67</vt:lpstr>
      <vt:lpstr>bsmiu6a</vt:lpstr>
      <vt:lpstr>bsmiu6b</vt:lpstr>
      <vt:lpstr>bsmiu6f</vt:lpstr>
      <vt:lpstr>bsmiu70</vt:lpstr>
      <vt:lpstr>bsmiu75</vt:lpstr>
      <vt:lpstr>bsmiu76</vt:lpstr>
      <vt:lpstr>bsmiu7d</vt:lpstr>
      <vt:lpstr>bsmiu7f</vt:lpstr>
      <vt:lpstr>bsmiu80</vt:lpstr>
      <vt:lpstr>bsmiu82</vt:lpstr>
      <vt:lpstr>bsmiu86</vt:lpstr>
      <vt:lpstr>bsmiu88</vt:lpstr>
      <vt:lpstr>bsmiu8a</vt:lpstr>
      <vt:lpstr>bsmiu8c</vt:lpstr>
      <vt:lpstr>bsmiu8d</vt:lpstr>
      <vt:lpstr>bsmiu8f</vt:lpstr>
      <vt:lpstr>bsmiu90</vt:lpstr>
      <vt:lpstr>bsmiu94</vt:lpstr>
      <vt:lpstr>bsmiu96</vt:lpstr>
      <vt:lpstr>bsmiu97</vt:lpstr>
      <vt:lpstr>bsmiu98</vt:lpstr>
      <vt:lpstr>bsmiuff</vt:lpstr>
      <vt:lpstr>CMMI12</vt:lpstr>
      <vt:lpstr>CMSY10</vt:lpstr>
      <vt:lpstr>NimbusRomNo9L</vt:lpstr>
      <vt:lpstr>Arial</vt:lpstr>
      <vt:lpstr>Calibri</vt:lpstr>
      <vt:lpstr>Cambria Math</vt:lpstr>
      <vt:lpstr>Century Gothic</vt:lpstr>
      <vt:lpstr>Times New Roman</vt:lpstr>
      <vt:lpstr>Wingdings 3</vt:lpstr>
      <vt:lpstr>絲縷</vt:lpstr>
      <vt:lpstr>Multi Target voice conversion and cross-language</vt:lpstr>
      <vt:lpstr>What is Voice Conversion  </vt:lpstr>
      <vt:lpstr>PowerPoint 簡報</vt:lpstr>
      <vt:lpstr>Voice Conversion 技術發展分類</vt:lpstr>
      <vt:lpstr>PowerPoint 簡報</vt:lpstr>
      <vt:lpstr>PowerPoint 簡報</vt:lpstr>
      <vt:lpstr>使用對抗訓練方法進行解纏特徵學習</vt:lpstr>
      <vt:lpstr>如果只有非平行語料，又想實現多目轉換</vt:lpstr>
      <vt:lpstr>PowerPoint 簡報</vt:lpstr>
      <vt:lpstr>模型架構與訓練過程</vt:lpstr>
      <vt:lpstr>PowerPoint 簡報</vt:lpstr>
      <vt:lpstr>PowerPoint 簡報</vt:lpstr>
      <vt:lpstr>PowerPoint 簡報</vt:lpstr>
      <vt:lpstr>PowerPoint 簡報</vt:lpstr>
      <vt:lpstr>PowerPoint 簡報</vt:lpstr>
      <vt:lpstr>PowerPoint 簡報</vt:lpstr>
      <vt:lpstr>PowerPoint 簡報</vt:lpstr>
      <vt:lpstr>PowerPoint 簡報</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Target voice conversion and cross linguistic </dc:title>
  <dc:creator>劉祈宏</dc:creator>
  <cp:lastModifiedBy>劉祈宏</cp:lastModifiedBy>
  <cp:revision>16</cp:revision>
  <dcterms:created xsi:type="dcterms:W3CDTF">2020-11-25T13:55:49Z</dcterms:created>
  <dcterms:modified xsi:type="dcterms:W3CDTF">2020-11-28T05:25:54Z</dcterms:modified>
</cp:coreProperties>
</file>