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4004" r:id="rId1"/>
  </p:sldMasterIdLst>
  <p:notesMasterIdLst>
    <p:notesMasterId r:id="rId33"/>
  </p:notesMasterIdLst>
  <p:handoutMasterIdLst>
    <p:handoutMasterId r:id="rId34"/>
  </p:handoutMasterIdLst>
  <p:sldIdLst>
    <p:sldId id="256" r:id="rId2"/>
    <p:sldId id="718" r:id="rId3"/>
    <p:sldId id="657" r:id="rId4"/>
    <p:sldId id="1082" r:id="rId5"/>
    <p:sldId id="1100" r:id="rId6"/>
    <p:sldId id="1083" r:id="rId7"/>
    <p:sldId id="1153" r:id="rId8"/>
    <p:sldId id="1152" r:id="rId9"/>
    <p:sldId id="1151" r:id="rId10"/>
    <p:sldId id="1150" r:id="rId11"/>
    <p:sldId id="1124" r:id="rId12"/>
    <p:sldId id="1102" r:id="rId13"/>
    <p:sldId id="1103" r:id="rId14"/>
    <p:sldId id="1107" r:id="rId15"/>
    <p:sldId id="1109" r:id="rId16"/>
    <p:sldId id="1110" r:id="rId17"/>
    <p:sldId id="1117" r:id="rId18"/>
    <p:sldId id="1119" r:id="rId19"/>
    <p:sldId id="1155" r:id="rId20"/>
    <p:sldId id="1120" r:id="rId21"/>
    <p:sldId id="1121" r:id="rId22"/>
    <p:sldId id="1123" r:id="rId23"/>
    <p:sldId id="1125" r:id="rId24"/>
    <p:sldId id="1128" r:id="rId25"/>
    <p:sldId id="1129" r:id="rId26"/>
    <p:sldId id="1130" r:id="rId27"/>
    <p:sldId id="1131" r:id="rId28"/>
    <p:sldId id="1132" r:id="rId29"/>
    <p:sldId id="1137" r:id="rId30"/>
    <p:sldId id="1143" r:id="rId31"/>
    <p:sldId id="1147" r:id="rId32"/>
  </p:sldIdLst>
  <p:sldSz cx="9144000" cy="6858000" type="screen4x3"/>
  <p:notesSz cx="6669088" cy="9926638"/>
  <p:embeddedFontLst>
    <p:embeddedFont>
      <p:font typeface="华文楷体" pitchFamily="2" charset="-122"/>
      <p:regular r:id="rId35"/>
    </p:embeddedFont>
    <p:embeddedFont>
      <p:font typeface="微软雅黑" pitchFamily="34" charset="-122"/>
      <p:regular r:id="rId36"/>
      <p:bold r:id="rId37"/>
    </p:embeddedFont>
    <p:embeddedFont>
      <p:font typeface="Trebuchet MS" pitchFamily="34" charset="0"/>
      <p:regular r:id="rId38"/>
      <p:bold r:id="rId39"/>
      <p:italic r:id="rId40"/>
      <p:boldItalic r:id="rId41"/>
    </p:embeddedFont>
    <p:embeddedFont>
      <p:font typeface="黑体" pitchFamily="2" charset="-122"/>
      <p:regular r:id="rId42"/>
    </p:embeddedFont>
    <p:embeddedFont>
      <p:font typeface="Bookman Old Style" pitchFamily="18" charset="0"/>
      <p:regular r:id="rId43"/>
      <p:bold r:id="rId44"/>
      <p:italic r:id="rId45"/>
      <p:boldItalic r:id="rId46"/>
    </p:embeddedFont>
    <p:embeddedFont>
      <p:font typeface="华文新魏" pitchFamily="2" charset="-122"/>
      <p:regular r:id="rId47"/>
    </p:embeddedFont>
    <p:embeddedFont>
      <p:font typeface="Wingdings 2" pitchFamily="18" charset="2"/>
      <p:regular r:id="rId48"/>
    </p:embeddedFont>
    <p:embeddedFont>
      <p:font typeface="楷体_GB2312" pitchFamily="49" charset="-122"/>
      <p:regular r:id="rId49"/>
    </p:embeddedFont>
  </p:embeddedFontLst>
  <p:defaultTextStyle>
    <a:defPPr>
      <a:defRPr lang="zh-CN"/>
    </a:defPPr>
    <a:lvl1pPr algn="ctr" rtl="0" eaLnBrk="0" fontAlgn="base" hangingPunct="0">
      <a:spcBef>
        <a:spcPct val="0"/>
      </a:spcBef>
      <a:spcAft>
        <a:spcPct val="0"/>
      </a:spcAft>
      <a:buSzPct val="100000"/>
      <a:buFont typeface="Arial" charset="0"/>
      <a:defRPr sz="2400" kern="1200">
        <a:solidFill>
          <a:schemeClr val="tx1"/>
        </a:solidFill>
        <a:latin typeface="Times New Roman" pitchFamily="18" charset="0"/>
        <a:ea typeface="华文楷体" pitchFamily="2" charset="-122"/>
        <a:cs typeface="+mn-cs"/>
      </a:defRPr>
    </a:lvl1pPr>
    <a:lvl2pPr marL="457200" algn="ctr" rtl="0" eaLnBrk="0" fontAlgn="base" hangingPunct="0">
      <a:spcBef>
        <a:spcPct val="0"/>
      </a:spcBef>
      <a:spcAft>
        <a:spcPct val="0"/>
      </a:spcAft>
      <a:buSzPct val="100000"/>
      <a:buFont typeface="Arial" charset="0"/>
      <a:defRPr sz="2400" kern="1200">
        <a:solidFill>
          <a:schemeClr val="tx1"/>
        </a:solidFill>
        <a:latin typeface="Times New Roman" pitchFamily="18" charset="0"/>
        <a:ea typeface="华文楷体" pitchFamily="2" charset="-122"/>
        <a:cs typeface="+mn-cs"/>
      </a:defRPr>
    </a:lvl2pPr>
    <a:lvl3pPr marL="914400" algn="ctr" rtl="0" eaLnBrk="0" fontAlgn="base" hangingPunct="0">
      <a:spcBef>
        <a:spcPct val="0"/>
      </a:spcBef>
      <a:spcAft>
        <a:spcPct val="0"/>
      </a:spcAft>
      <a:buSzPct val="100000"/>
      <a:buFont typeface="Arial" charset="0"/>
      <a:defRPr sz="2400" kern="1200">
        <a:solidFill>
          <a:schemeClr val="tx1"/>
        </a:solidFill>
        <a:latin typeface="Times New Roman" pitchFamily="18" charset="0"/>
        <a:ea typeface="华文楷体" pitchFamily="2" charset="-122"/>
        <a:cs typeface="+mn-cs"/>
      </a:defRPr>
    </a:lvl3pPr>
    <a:lvl4pPr marL="1371600" algn="ctr" rtl="0" eaLnBrk="0" fontAlgn="base" hangingPunct="0">
      <a:spcBef>
        <a:spcPct val="0"/>
      </a:spcBef>
      <a:spcAft>
        <a:spcPct val="0"/>
      </a:spcAft>
      <a:buSzPct val="100000"/>
      <a:buFont typeface="Arial" charset="0"/>
      <a:defRPr sz="2400" kern="1200">
        <a:solidFill>
          <a:schemeClr val="tx1"/>
        </a:solidFill>
        <a:latin typeface="Times New Roman" pitchFamily="18" charset="0"/>
        <a:ea typeface="华文楷体" pitchFamily="2" charset="-122"/>
        <a:cs typeface="+mn-cs"/>
      </a:defRPr>
    </a:lvl4pPr>
    <a:lvl5pPr marL="1828800" algn="ctr" rtl="0" eaLnBrk="0" fontAlgn="base" hangingPunct="0">
      <a:spcBef>
        <a:spcPct val="0"/>
      </a:spcBef>
      <a:spcAft>
        <a:spcPct val="0"/>
      </a:spcAft>
      <a:buSzPct val="100000"/>
      <a:buFont typeface="Arial" charset="0"/>
      <a:defRPr sz="2400" kern="1200">
        <a:solidFill>
          <a:schemeClr val="tx1"/>
        </a:solidFill>
        <a:latin typeface="Times New Roman" pitchFamily="18" charset="0"/>
        <a:ea typeface="华文楷体" pitchFamily="2" charset="-122"/>
        <a:cs typeface="+mn-cs"/>
      </a:defRPr>
    </a:lvl5pPr>
    <a:lvl6pPr marL="2286000" algn="l" defTabSz="914400" rtl="0" eaLnBrk="1" latinLnBrk="0" hangingPunct="1">
      <a:defRPr sz="2400" kern="1200">
        <a:solidFill>
          <a:schemeClr val="tx1"/>
        </a:solidFill>
        <a:latin typeface="Times New Roman" pitchFamily="18" charset="0"/>
        <a:ea typeface="华文楷体" pitchFamily="2" charset="-122"/>
        <a:cs typeface="+mn-cs"/>
      </a:defRPr>
    </a:lvl6pPr>
    <a:lvl7pPr marL="2743200" algn="l" defTabSz="914400" rtl="0" eaLnBrk="1" latinLnBrk="0" hangingPunct="1">
      <a:defRPr sz="2400" kern="1200">
        <a:solidFill>
          <a:schemeClr val="tx1"/>
        </a:solidFill>
        <a:latin typeface="Times New Roman" pitchFamily="18" charset="0"/>
        <a:ea typeface="华文楷体" pitchFamily="2" charset="-122"/>
        <a:cs typeface="+mn-cs"/>
      </a:defRPr>
    </a:lvl7pPr>
    <a:lvl8pPr marL="3200400" algn="l" defTabSz="914400" rtl="0" eaLnBrk="1" latinLnBrk="0" hangingPunct="1">
      <a:defRPr sz="2400" kern="1200">
        <a:solidFill>
          <a:schemeClr val="tx1"/>
        </a:solidFill>
        <a:latin typeface="Times New Roman" pitchFamily="18" charset="0"/>
        <a:ea typeface="华文楷体" pitchFamily="2" charset="-122"/>
        <a:cs typeface="+mn-cs"/>
      </a:defRPr>
    </a:lvl8pPr>
    <a:lvl9pPr marL="3657600" algn="l" defTabSz="914400" rtl="0" eaLnBrk="1" latinLnBrk="0" hangingPunct="1">
      <a:defRPr sz="2400" kern="1200">
        <a:solidFill>
          <a:schemeClr val="tx1"/>
        </a:solidFill>
        <a:latin typeface="Times New Roman" pitchFamily="18" charset="0"/>
        <a:ea typeface="华文楷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1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CCFF"/>
    <a:srgbClr val="000066"/>
    <a:srgbClr val="FFCC99"/>
    <a:srgbClr val="FF9933"/>
    <a:srgbClr val="993366"/>
    <a:srgbClr val="666633"/>
    <a:srgbClr val="FFCC66"/>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155" autoAdjust="0"/>
    <p:restoredTop sz="93002" autoAdjust="0"/>
  </p:normalViewPr>
  <p:slideViewPr>
    <p:cSldViewPr>
      <p:cViewPr varScale="1">
        <p:scale>
          <a:sx n="76" d="100"/>
          <a:sy n="76" d="100"/>
        </p:scale>
        <p:origin x="-124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72" y="-90"/>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 typeface="Arial" charset="0"/>
              <a:buNone/>
              <a:defRPr sz="1200">
                <a:ea typeface="+mn-ea"/>
              </a:defRPr>
            </a:lvl1pPr>
          </a:lstStyle>
          <a:p>
            <a:pPr>
              <a:defRPr/>
            </a:pPr>
            <a:endParaRPr lang="en-US" altLang="zh-CN"/>
          </a:p>
        </p:txBody>
      </p:sp>
      <p:sp>
        <p:nvSpPr>
          <p:cNvPr id="80899" name="Rectangle 3"/>
          <p:cNvSpPr>
            <a:spLocks noGrp="1" noChangeArrowheads="1"/>
          </p:cNvSpPr>
          <p:nvPr>
            <p:ph type="dt" sz="quarter" idx="1"/>
          </p:nvPr>
        </p:nvSpPr>
        <p:spPr bwMode="auto">
          <a:xfrm>
            <a:off x="377825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charset="0"/>
              <a:buNone/>
              <a:defRPr sz="1200">
                <a:ea typeface="+mn-ea"/>
              </a:defRPr>
            </a:lvl1pPr>
          </a:lstStyle>
          <a:p>
            <a:pPr>
              <a:defRPr/>
            </a:pPr>
            <a:endParaRPr lang="en-US" altLang="zh-CN"/>
          </a:p>
        </p:txBody>
      </p:sp>
      <p:sp>
        <p:nvSpPr>
          <p:cNvPr id="80900" name="Rectangle 4"/>
          <p:cNvSpPr>
            <a:spLocks noGrp="1" noChangeArrowheads="1"/>
          </p:cNvSpPr>
          <p:nvPr>
            <p:ph type="ftr" sz="quarter" idx="2"/>
          </p:nvPr>
        </p:nvSpPr>
        <p:spPr bwMode="auto">
          <a:xfrm>
            <a:off x="0" y="9429750"/>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 typeface="Arial" charset="0"/>
              <a:buNone/>
              <a:defRPr sz="1200">
                <a:ea typeface="+mn-ea"/>
              </a:defRPr>
            </a:lvl1pPr>
          </a:lstStyle>
          <a:p>
            <a:pPr>
              <a:defRPr/>
            </a:pPr>
            <a:endParaRPr lang="en-US" altLang="zh-CN"/>
          </a:p>
        </p:txBody>
      </p:sp>
      <p:sp>
        <p:nvSpPr>
          <p:cNvPr id="80901" name="Rectangle 5"/>
          <p:cNvSpPr>
            <a:spLocks noGrp="1" noChangeArrowheads="1"/>
          </p:cNvSpPr>
          <p:nvPr>
            <p:ph type="sldNum" sz="quarter" idx="3"/>
          </p:nvPr>
        </p:nvSpPr>
        <p:spPr bwMode="auto">
          <a:xfrm>
            <a:off x="3778250" y="9429750"/>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charset="0"/>
              <a:buNone/>
              <a:defRPr sz="1200">
                <a:ea typeface="+mn-ea"/>
              </a:defRPr>
            </a:lvl1pPr>
          </a:lstStyle>
          <a:p>
            <a:pPr>
              <a:defRPr/>
            </a:pPr>
            <a:fld id="{D00CAA98-045C-49C0-9CFE-97A069C82575}" type="slidenum">
              <a:rPr lang="en-US" altLang="zh-CN"/>
              <a:pPr>
                <a:defRPr/>
              </a:pPr>
              <a:t>‹#›</a:t>
            </a:fld>
            <a:endParaRPr lang="en-US" altLang="zh-CN"/>
          </a:p>
        </p:txBody>
      </p:sp>
    </p:spTree>
    <p:extLst>
      <p:ext uri="{BB962C8B-B14F-4D97-AF65-F5344CB8AC3E}">
        <p14:creationId xmlns="" xmlns:p14="http://schemas.microsoft.com/office/powerpoint/2010/main" val="353832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 typeface="Arial" charset="0"/>
              <a:buNone/>
              <a:defRPr sz="1200">
                <a:ea typeface="+mn-ea"/>
              </a:defRPr>
            </a:lvl1pPr>
          </a:lstStyle>
          <a:p>
            <a:pPr>
              <a:defRPr/>
            </a:pPr>
            <a:endParaRPr lang="en-US" altLang="zh-CN"/>
          </a:p>
        </p:txBody>
      </p:sp>
      <p:sp>
        <p:nvSpPr>
          <p:cNvPr id="290819"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charset="0"/>
              <a:buNone/>
              <a:defRPr sz="1200">
                <a:ea typeface="+mn-ea"/>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290821"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0822"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 typeface="Arial" charset="0"/>
              <a:buNone/>
              <a:defRPr sz="1200">
                <a:ea typeface="+mn-ea"/>
              </a:defRPr>
            </a:lvl1pPr>
          </a:lstStyle>
          <a:p>
            <a:pPr>
              <a:defRPr/>
            </a:pPr>
            <a:endParaRPr lang="en-US" altLang="zh-CN"/>
          </a:p>
        </p:txBody>
      </p:sp>
      <p:sp>
        <p:nvSpPr>
          <p:cNvPr id="290823"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charset="0"/>
              <a:buNone/>
              <a:defRPr sz="1200">
                <a:ea typeface="+mn-ea"/>
              </a:defRPr>
            </a:lvl1pPr>
          </a:lstStyle>
          <a:p>
            <a:pPr>
              <a:defRPr/>
            </a:pPr>
            <a:fld id="{312C667F-32A9-42CB-8A88-708D487B19C5}" type="slidenum">
              <a:rPr lang="en-US" altLang="zh-CN"/>
              <a:pPr>
                <a:defRPr/>
              </a:pPr>
              <a:t>‹#›</a:t>
            </a:fld>
            <a:endParaRPr lang="en-US" altLang="zh-CN"/>
          </a:p>
        </p:txBody>
      </p:sp>
    </p:spTree>
    <p:extLst>
      <p:ext uri="{BB962C8B-B14F-4D97-AF65-F5344CB8AC3E}">
        <p14:creationId xmlns="" xmlns:p14="http://schemas.microsoft.com/office/powerpoint/2010/main" val="2522130872"/>
      </p:ext>
    </p:extLst>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50000"/>
      </a:spcAft>
      <a:buClr>
        <a:schemeClr val="tx1"/>
      </a:buClr>
      <a:buSzPct val="70000"/>
      <a:buFont typeface="Wingdings" pitchFamily="2" charset="2"/>
      <a:buChar char="l"/>
      <a:defRPr sz="1400" b="1" kern="1200">
        <a:solidFill>
          <a:schemeClr val="tx1"/>
        </a:solidFill>
        <a:latin typeface="Arial" charset="0"/>
        <a:ea typeface="宋体" pitchFamily="2" charset="-122"/>
        <a:cs typeface="+mn-cs"/>
      </a:defRPr>
    </a:lvl1pPr>
    <a:lvl2pPr marL="400050" indent="-114300" algn="l" rtl="0" eaLnBrk="0" fontAlgn="base" hangingPunct="0">
      <a:spcBef>
        <a:spcPct val="0"/>
      </a:spcBef>
      <a:spcAft>
        <a:spcPct val="50000"/>
      </a:spcAft>
      <a:buClr>
        <a:schemeClr val="tx1"/>
      </a:buClr>
      <a:buSzPct val="70000"/>
      <a:buFont typeface="Wingdings" pitchFamily="2" charset="2"/>
      <a:buChar char="n"/>
      <a:defRPr sz="1200" b="1" kern="1200">
        <a:solidFill>
          <a:schemeClr val="tx1"/>
        </a:solidFill>
        <a:latin typeface="Arial" charset="0"/>
        <a:ea typeface="宋体" pitchFamily="2" charset="-122"/>
        <a:cs typeface="+mn-cs"/>
      </a:defRPr>
    </a:lvl2pPr>
    <a:lvl3pPr marL="628650" indent="-114300" algn="l" rtl="0" eaLnBrk="0" fontAlgn="base" hangingPunct="0">
      <a:spcBef>
        <a:spcPct val="0"/>
      </a:spcBef>
      <a:spcAft>
        <a:spcPct val="50000"/>
      </a:spcAft>
      <a:buClr>
        <a:schemeClr val="tx1"/>
      </a:buClr>
      <a:buSzPct val="70000"/>
      <a:buFont typeface="Wingdings" pitchFamily="2" charset="2"/>
      <a:buChar char="u"/>
      <a:defRPr sz="1000" b="1" kern="1200">
        <a:solidFill>
          <a:schemeClr val="tx1"/>
        </a:solidFill>
        <a:latin typeface="Arial" charset="0"/>
        <a:ea typeface="宋体" pitchFamily="2" charset="-122"/>
        <a:cs typeface="+mn-cs"/>
      </a:defRPr>
    </a:lvl3pPr>
    <a:lvl4pPr marL="857250" indent="-114300" algn="l" rtl="0" eaLnBrk="0" fontAlgn="base" hangingPunct="0">
      <a:spcBef>
        <a:spcPct val="30000"/>
      </a:spcBef>
      <a:spcAft>
        <a:spcPct val="0"/>
      </a:spcAft>
      <a:buClr>
        <a:schemeClr val="tx1"/>
      </a:buClr>
      <a:buSzPct val="100000"/>
      <a:buFont typeface="Wingdings" pitchFamily="2" charset="2"/>
      <a:buChar char=""/>
      <a:defRPr sz="900" b="1" kern="1200">
        <a:solidFill>
          <a:schemeClr val="tx1"/>
        </a:solidFill>
        <a:latin typeface="Arial" charset="0"/>
        <a:ea typeface="宋体" pitchFamily="2" charset="-122"/>
        <a:cs typeface="+mn-cs"/>
      </a:defRPr>
    </a:lvl4pPr>
    <a:lvl5pPr marL="1825625" algn="l" rtl="0" eaLnBrk="0" fontAlgn="base" hangingPunct="0">
      <a:spcBef>
        <a:spcPct val="30000"/>
      </a:spcBef>
      <a:spcAft>
        <a:spcPct val="0"/>
      </a:spcAft>
      <a:buClr>
        <a:schemeClr val="tx1"/>
      </a:buClr>
      <a:buSzPct val="100000"/>
      <a:buFont typeface="Times New Roman" pitchFamily="18" charset="0"/>
      <a:buChar char="•"/>
      <a:defRPr sz="1400" b="1"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08D3EA3-0194-4C2D-9A6B-CB1293A40BE7}" type="slidenum">
              <a:rPr lang="en-US" altLang="zh-CN" smtClean="0"/>
              <a:pPr/>
              <a:t>2</a:t>
            </a:fld>
            <a:endParaRPr lang="en-US" altLang="zh-CN" smtClean="0"/>
          </a:p>
        </p:txBody>
      </p:sp>
      <p:sp>
        <p:nvSpPr>
          <p:cNvPr id="53251" name="Rectangle 2"/>
          <p:cNvSpPr>
            <a:spLocks noGrp="1" noRot="1" noChangeAspect="1" noChangeArrowheads="1" noTextEdit="1"/>
          </p:cNvSpPr>
          <p:nvPr>
            <p:ph type="sldImg"/>
          </p:nvPr>
        </p:nvSpPr>
        <p:spPr>
          <a:xfrm>
            <a:off x="854075" y="744538"/>
            <a:ext cx="4962525" cy="3722687"/>
          </a:xfrm>
          <a:ln/>
        </p:spPr>
      </p:sp>
      <p:sp>
        <p:nvSpPr>
          <p:cNvPr id="53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 xmlns:p14="http://schemas.microsoft.com/office/powerpoint/2010/main" val="3375512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25F6884-0B2D-47D0-8E24-53E2AEF72254}" type="datetimeFigureOut">
              <a:rPr lang="zh-CN" altLang="en-US" smtClean="0"/>
              <a:pPr/>
              <a:t>2015-9-21</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5C00C46-5829-42FE-8B6A-B95D2C3594BE}" type="slidenum">
              <a:rPr lang="zh-CN" altLang="en-US" smtClean="0"/>
              <a:pPr/>
              <a:t>‹#›</a:t>
            </a:fld>
            <a:endParaRPr lang="zh-CN" altLang="en-US"/>
          </a:p>
        </p:txBody>
      </p:sp>
      <p:sp>
        <p:nvSpPr>
          <p:cNvPr id="10" name="Text Box 9"/>
          <p:cNvSpPr txBox="1">
            <a:spLocks noChangeArrowheads="1"/>
          </p:cNvSpPr>
          <p:nvPr userDrawn="1"/>
        </p:nvSpPr>
        <p:spPr bwMode="auto">
          <a:xfrm>
            <a:off x="7885113" y="6453188"/>
            <a:ext cx="1258887"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ea typeface="华文楷体" pitchFamily="2" charset="-122"/>
              </a:defRPr>
            </a:lvl1pPr>
            <a:lvl2pPr marL="742950" indent="-285750">
              <a:defRPr sz="2400">
                <a:solidFill>
                  <a:schemeClr val="tx1"/>
                </a:solidFill>
                <a:latin typeface="Times New Roman" pitchFamily="18" charset="0"/>
                <a:ea typeface="华文楷体" pitchFamily="2" charset="-122"/>
              </a:defRPr>
            </a:lvl2pPr>
            <a:lvl3pPr marL="1143000" indent="-228600">
              <a:defRPr sz="2400">
                <a:solidFill>
                  <a:schemeClr val="tx1"/>
                </a:solidFill>
                <a:latin typeface="Times New Roman" pitchFamily="18" charset="0"/>
                <a:ea typeface="华文楷体" pitchFamily="2" charset="-122"/>
              </a:defRPr>
            </a:lvl3pPr>
            <a:lvl4pPr marL="1600200" indent="-228600">
              <a:defRPr sz="2400">
                <a:solidFill>
                  <a:schemeClr val="tx1"/>
                </a:solidFill>
                <a:latin typeface="Times New Roman" pitchFamily="18" charset="0"/>
                <a:ea typeface="华文楷体" pitchFamily="2" charset="-122"/>
              </a:defRPr>
            </a:lvl4pPr>
            <a:lvl5pPr marL="2057400" indent="-228600">
              <a:defRPr sz="2400">
                <a:solidFill>
                  <a:schemeClr val="tx1"/>
                </a:solidFill>
                <a:latin typeface="Times New Roman" pitchFamily="18" charset="0"/>
                <a:ea typeface="华文楷体" pitchFamily="2" charset="-122"/>
              </a:defRPr>
            </a:lvl5pPr>
            <a:lvl6pPr marL="25146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6pPr>
            <a:lvl7pPr marL="29718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7pPr>
            <a:lvl8pPr marL="34290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8pPr>
            <a:lvl9pPr marL="38862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9pPr>
          </a:lstStyle>
          <a:p>
            <a:pPr algn="l">
              <a:spcBef>
                <a:spcPct val="20000"/>
              </a:spcBef>
              <a:defRPr/>
            </a:pPr>
            <a:r>
              <a:rPr lang="en-US" altLang="zh-CN" sz="800" smtClean="0">
                <a:solidFill>
                  <a:schemeClr val="bg1"/>
                </a:solidFill>
                <a:latin typeface="Arial" charset="0"/>
                <a:ea typeface="宋体" pitchFamily="2" charset="-122"/>
              </a:rPr>
              <a:t>© Amarsoft 2005</a:t>
            </a:r>
            <a:r>
              <a:rPr lang="en-US" altLang="zh-CN" sz="1000" smtClean="0">
                <a:solidFill>
                  <a:schemeClr val="bg1"/>
                </a:solidFill>
                <a:latin typeface="Arial" charset="0"/>
                <a:ea typeface="宋体" pitchFamily="2" charset="-122"/>
              </a:rPr>
              <a:t> </a:t>
            </a:r>
          </a:p>
        </p:txBody>
      </p:sp>
      <p:sp>
        <p:nvSpPr>
          <p:cNvPr id="11" name="Line 10"/>
          <p:cNvSpPr>
            <a:spLocks noChangeShapeType="1"/>
          </p:cNvSpPr>
          <p:nvPr userDrawn="1"/>
        </p:nvSpPr>
        <p:spPr bwMode="auto">
          <a:xfrm>
            <a:off x="684213" y="1484313"/>
            <a:ext cx="7775575" cy="0"/>
          </a:xfrm>
          <a:prstGeom prst="line">
            <a:avLst/>
          </a:prstGeom>
          <a:noFill/>
          <a:ln w="19050">
            <a:solidFill>
              <a:schemeClr val="tx1"/>
            </a:solidFill>
            <a:round/>
            <a:headEnd/>
            <a:tailEnd/>
          </a:ln>
        </p:spPr>
        <p:txBody>
          <a:bodyPr/>
          <a:lstStyle/>
          <a:p>
            <a:endParaRPr lang="zh-CN" altLang="en-US"/>
          </a:p>
        </p:txBody>
      </p:sp>
      <p:sp>
        <p:nvSpPr>
          <p:cNvPr id="13" name="Line 11"/>
          <p:cNvSpPr>
            <a:spLocks noChangeShapeType="1"/>
          </p:cNvSpPr>
          <p:nvPr userDrawn="1"/>
        </p:nvSpPr>
        <p:spPr bwMode="auto">
          <a:xfrm>
            <a:off x="684213" y="3357563"/>
            <a:ext cx="7775575" cy="0"/>
          </a:xfrm>
          <a:prstGeom prst="line">
            <a:avLst/>
          </a:prstGeom>
          <a:noFill/>
          <a:ln w="19050">
            <a:solidFill>
              <a:schemeClr val="tx1"/>
            </a:solidFill>
            <a:round/>
            <a:headEnd/>
            <a:tailEnd/>
          </a:ln>
        </p:spPr>
        <p:txBody>
          <a:bodyPr/>
          <a:lstStyle/>
          <a:p>
            <a:endParaRPr lang="zh-CN" altLang="en-US"/>
          </a:p>
        </p:txBody>
      </p:sp>
      <p:sp>
        <p:nvSpPr>
          <p:cNvPr id="14" name="Text Box 15"/>
          <p:cNvSpPr txBox="1">
            <a:spLocks noChangeArrowheads="1"/>
          </p:cNvSpPr>
          <p:nvPr userDrawn="1"/>
        </p:nvSpPr>
        <p:spPr bwMode="auto">
          <a:xfrm>
            <a:off x="142875" y="6454775"/>
            <a:ext cx="828675"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ea typeface="华文楷体" pitchFamily="2" charset="-122"/>
              </a:defRPr>
            </a:lvl1pPr>
            <a:lvl2pPr marL="742950" indent="-285750">
              <a:defRPr sz="2400">
                <a:solidFill>
                  <a:schemeClr val="tx1"/>
                </a:solidFill>
                <a:latin typeface="Times New Roman" pitchFamily="18" charset="0"/>
                <a:ea typeface="华文楷体" pitchFamily="2" charset="-122"/>
              </a:defRPr>
            </a:lvl2pPr>
            <a:lvl3pPr marL="1143000" indent="-228600">
              <a:defRPr sz="2400">
                <a:solidFill>
                  <a:schemeClr val="tx1"/>
                </a:solidFill>
                <a:latin typeface="Times New Roman" pitchFamily="18" charset="0"/>
                <a:ea typeface="华文楷体" pitchFamily="2" charset="-122"/>
              </a:defRPr>
            </a:lvl3pPr>
            <a:lvl4pPr marL="1600200" indent="-228600">
              <a:defRPr sz="2400">
                <a:solidFill>
                  <a:schemeClr val="tx1"/>
                </a:solidFill>
                <a:latin typeface="Times New Roman" pitchFamily="18" charset="0"/>
                <a:ea typeface="华文楷体" pitchFamily="2" charset="-122"/>
              </a:defRPr>
            </a:lvl4pPr>
            <a:lvl5pPr marL="2057400" indent="-228600">
              <a:defRPr sz="2400">
                <a:solidFill>
                  <a:schemeClr val="tx1"/>
                </a:solidFill>
                <a:latin typeface="Times New Roman" pitchFamily="18" charset="0"/>
                <a:ea typeface="华文楷体" pitchFamily="2" charset="-122"/>
              </a:defRPr>
            </a:lvl5pPr>
            <a:lvl6pPr marL="25146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6pPr>
            <a:lvl7pPr marL="29718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7pPr>
            <a:lvl8pPr marL="34290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8pPr>
            <a:lvl9pPr marL="38862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9pPr>
          </a:lstStyle>
          <a:p>
            <a:pPr algn="l">
              <a:spcBef>
                <a:spcPct val="20000"/>
              </a:spcBef>
              <a:defRPr/>
            </a:pPr>
            <a:fld id="{B89E3EF1-1618-4FB5-A57C-6BC4A1F7A07E}" type="slidenum">
              <a:rPr lang="en-US" altLang="zh-CN" sz="800" smtClean="0">
                <a:latin typeface="Arial" charset="0"/>
                <a:ea typeface="宋体" pitchFamily="2" charset="-122"/>
              </a:rPr>
              <a:pPr algn="l">
                <a:spcBef>
                  <a:spcPct val="20000"/>
                </a:spcBef>
                <a:defRPr/>
              </a:pPr>
              <a:t>‹#›</a:t>
            </a:fld>
            <a:endParaRPr lang="en-US" altLang="zh-CN" sz="800" smtClean="0">
              <a:latin typeface="Arial" charset="0"/>
              <a:ea typeface="宋体" pitchFamily="2" charset="-122"/>
            </a:endParaRPr>
          </a:p>
        </p:txBody>
      </p:sp>
      <p:sp>
        <p:nvSpPr>
          <p:cNvPr id="15" name="Text Box 16"/>
          <p:cNvSpPr txBox="1">
            <a:spLocks noChangeArrowheads="1"/>
          </p:cNvSpPr>
          <p:nvPr userDrawn="1"/>
        </p:nvSpPr>
        <p:spPr bwMode="auto">
          <a:xfrm>
            <a:off x="7885113" y="6453188"/>
            <a:ext cx="1258887" cy="217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ea typeface="华文楷体" pitchFamily="2" charset="-122"/>
              </a:defRPr>
            </a:lvl1pPr>
            <a:lvl2pPr marL="742950" indent="-285750">
              <a:defRPr sz="2400">
                <a:solidFill>
                  <a:schemeClr val="tx1"/>
                </a:solidFill>
                <a:latin typeface="Times New Roman" pitchFamily="18" charset="0"/>
                <a:ea typeface="华文楷体" pitchFamily="2" charset="-122"/>
              </a:defRPr>
            </a:lvl2pPr>
            <a:lvl3pPr marL="1143000" indent="-228600">
              <a:defRPr sz="2400">
                <a:solidFill>
                  <a:schemeClr val="tx1"/>
                </a:solidFill>
                <a:latin typeface="Times New Roman" pitchFamily="18" charset="0"/>
                <a:ea typeface="华文楷体" pitchFamily="2" charset="-122"/>
              </a:defRPr>
            </a:lvl3pPr>
            <a:lvl4pPr marL="1600200" indent="-228600">
              <a:defRPr sz="2400">
                <a:solidFill>
                  <a:schemeClr val="tx1"/>
                </a:solidFill>
                <a:latin typeface="Times New Roman" pitchFamily="18" charset="0"/>
                <a:ea typeface="华文楷体" pitchFamily="2" charset="-122"/>
              </a:defRPr>
            </a:lvl4pPr>
            <a:lvl5pPr marL="2057400" indent="-228600">
              <a:defRPr sz="2400">
                <a:solidFill>
                  <a:schemeClr val="tx1"/>
                </a:solidFill>
                <a:latin typeface="Times New Roman" pitchFamily="18" charset="0"/>
                <a:ea typeface="华文楷体" pitchFamily="2" charset="-122"/>
              </a:defRPr>
            </a:lvl5pPr>
            <a:lvl6pPr marL="25146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6pPr>
            <a:lvl7pPr marL="29718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7pPr>
            <a:lvl8pPr marL="34290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8pPr>
            <a:lvl9pPr marL="3886200" indent="-228600" algn="ctr" eaLnBrk="0" fontAlgn="base" hangingPunct="0">
              <a:spcBef>
                <a:spcPct val="0"/>
              </a:spcBef>
              <a:spcAft>
                <a:spcPct val="0"/>
              </a:spcAft>
              <a:buSzPct val="100000"/>
              <a:buFont typeface="Arial" charset="0"/>
              <a:defRPr sz="2400">
                <a:solidFill>
                  <a:schemeClr val="tx1"/>
                </a:solidFill>
                <a:latin typeface="Times New Roman" pitchFamily="18" charset="0"/>
                <a:ea typeface="华文楷体" pitchFamily="2" charset="-122"/>
              </a:defRPr>
            </a:lvl9pPr>
          </a:lstStyle>
          <a:p>
            <a:pPr algn="l">
              <a:spcBef>
                <a:spcPct val="20000"/>
              </a:spcBef>
              <a:defRPr/>
            </a:pPr>
            <a:r>
              <a:rPr lang="en-US" altLang="zh-CN" sz="800" dirty="0" smtClean="0">
                <a:latin typeface="Arial" charset="0"/>
                <a:ea typeface="宋体" pitchFamily="2" charset="-122"/>
              </a:rPr>
              <a:t>© </a:t>
            </a:r>
            <a:r>
              <a:rPr lang="en-US" altLang="zh-CN" sz="800" dirty="0" err="1" smtClean="0">
                <a:latin typeface="Arial" charset="0"/>
                <a:ea typeface="宋体" pitchFamily="2" charset="-122"/>
              </a:rPr>
              <a:t>Amarsoft</a:t>
            </a:r>
            <a:r>
              <a:rPr lang="en-US" altLang="zh-CN" sz="800" dirty="0" smtClean="0">
                <a:latin typeface="Arial" charset="0"/>
                <a:ea typeface="宋体" pitchFamily="2" charset="-122"/>
              </a:rPr>
              <a:t> 2013</a:t>
            </a:r>
            <a:endParaRPr lang="en-US" altLang="zh-CN" sz="1000" dirty="0" smtClean="0">
              <a:latin typeface="Arial" charset="0"/>
              <a:ea typeface="宋体" pitchFamily="2" charset="-122"/>
            </a:endParaRPr>
          </a:p>
        </p:txBody>
      </p:sp>
      <p:sp>
        <p:nvSpPr>
          <p:cNvPr id="16" name="Rectangle 17"/>
          <p:cNvSpPr>
            <a:spLocks noChangeArrowheads="1"/>
          </p:cNvSpPr>
          <p:nvPr userDrawn="1"/>
        </p:nvSpPr>
        <p:spPr bwMode="auto">
          <a:xfrm>
            <a:off x="395288" y="6454775"/>
            <a:ext cx="2293937" cy="214313"/>
          </a:xfrm>
          <a:prstGeom prst="rect">
            <a:avLst/>
          </a:prstGeom>
          <a:noFill/>
          <a:ln w="9525">
            <a:noFill/>
            <a:miter lim="800000"/>
            <a:headEnd/>
            <a:tailEnd/>
          </a:ln>
        </p:spPr>
        <p:txBody>
          <a:bodyPr wrap="none" lIns="90000" tIns="46800" rIns="90000" bIns="46800">
            <a:spAutoFit/>
          </a:bodyPr>
          <a:lstStyle/>
          <a:p>
            <a:pPr algn="l"/>
            <a:r>
              <a:rPr lang="en-US" altLang="zh-CN" sz="800">
                <a:latin typeface="Arial" charset="0"/>
                <a:ea typeface="宋体" pitchFamily="2" charset="-122"/>
              </a:rPr>
              <a:t>Amarsoft Banking Information System Solution</a:t>
            </a:r>
          </a:p>
        </p:txBody>
      </p:sp>
      <p:pic>
        <p:nvPicPr>
          <p:cNvPr id="17" name="Picture 29"/>
          <p:cNvPicPr>
            <a:picLocks noChangeAspect="1" noChangeArrowheads="1"/>
          </p:cNvPicPr>
          <p:nvPr userDrawn="1"/>
        </p:nvPicPr>
        <p:blipFill>
          <a:blip r:embed="rId3"/>
          <a:srcRect/>
          <a:stretch>
            <a:fillRect/>
          </a:stretch>
        </p:blipFill>
        <p:spPr bwMode="auto">
          <a:xfrm>
            <a:off x="5844198" y="1196752"/>
            <a:ext cx="1968162" cy="576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D25F6884-0B2D-47D0-8E24-53E2AEF72254}" type="datetimeFigureOut">
              <a:rPr lang="zh-CN" altLang="en-US" smtClean="0"/>
              <a:pPr/>
              <a:t>2015-9-21</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25F6884-0B2D-47D0-8E24-53E2AEF72254}" type="datetimeFigureOut">
              <a:rPr lang="zh-CN" altLang="en-US" smtClean="0"/>
              <a:pPr/>
              <a:t>2015-9-21</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C5C00C46-5829-42FE-8B6A-B95D2C3594B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D25F6884-0B2D-47D0-8E24-53E2AEF72254}" type="datetimeFigureOut">
              <a:rPr lang="zh-CN" altLang="en-US" smtClean="0"/>
              <a:pPr/>
              <a:t>2015-9-21</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endParaRPr lang="zh-CN" altLang="en-US"/>
          </a:p>
        </p:txBody>
      </p:sp>
      <p:sp>
        <p:nvSpPr>
          <p:cNvPr id="4" name="灯片编号占位符 3"/>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D25F6884-0B2D-47D0-8E24-53E2AEF72254}" type="datetimeFigureOut">
              <a:rPr lang="zh-CN" altLang="en-US" smtClean="0"/>
              <a:pPr/>
              <a:t>2015-9-21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5C00C46-5829-42FE-8B6A-B95D2C3594BE}" type="slidenum">
              <a:rPr lang="zh-CN" altLang="en-US" smtClean="0"/>
              <a:pPr/>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25F6884-0B2D-47D0-8E24-53E2AEF72254}" type="datetimeFigureOut">
              <a:rPr lang="zh-CN" altLang="en-US" smtClean="0"/>
              <a:pPr/>
              <a:t>2015-9-21</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5C00C46-5829-42FE-8B6A-B95D2C3594BE}" type="slidenum">
              <a:rPr lang="zh-CN" altLang="en-US" smtClean="0"/>
              <a:pPr/>
              <a:t>‹#›</a:t>
            </a:fld>
            <a:endParaRPr lang="zh-CN" altLang="en-US"/>
          </a:p>
        </p:txBody>
      </p:sp>
      <p:sp>
        <p:nvSpPr>
          <p:cNvPr id="8" name="Rectangle 12"/>
          <p:cNvSpPr>
            <a:spLocks noChangeArrowheads="1"/>
          </p:cNvSpPr>
          <p:nvPr userDrawn="1"/>
        </p:nvSpPr>
        <p:spPr bwMode="auto">
          <a:xfrm>
            <a:off x="250825" y="836613"/>
            <a:ext cx="8497888" cy="5472112"/>
          </a:xfrm>
          <a:prstGeom prst="rect">
            <a:avLst/>
          </a:prstGeom>
          <a:noFill/>
          <a:ln w="9525">
            <a:noFill/>
            <a:miter lim="800000"/>
            <a:headEnd/>
            <a:tailEnd/>
          </a:ln>
        </p:spPr>
        <p:txBody>
          <a:bodyPr lIns="0" tIns="0" rIns="0" bIns="0"/>
          <a:lstStyle/>
          <a:p>
            <a:pPr algn="l" eaLnBrk="1" hangingPunct="1">
              <a:lnSpc>
                <a:spcPct val="150000"/>
              </a:lnSpc>
              <a:buClr>
                <a:schemeClr val="tx1"/>
              </a:buClr>
              <a:buSzTx/>
              <a:buFont typeface="Wingdings" pitchFamily="2" charset="2"/>
              <a:buNone/>
            </a:pPr>
            <a:endParaRPr lang="en-US" altLang="zh-CN" sz="2200" b="1">
              <a:latin typeface="华文楷体" pitchFamily="2" charset="-122"/>
            </a:endParaRPr>
          </a:p>
          <a:p>
            <a:pPr algn="l" eaLnBrk="1" hangingPunct="1">
              <a:lnSpc>
                <a:spcPct val="150000"/>
              </a:lnSpc>
              <a:buClr>
                <a:schemeClr val="tx1"/>
              </a:buClr>
              <a:buSzTx/>
              <a:buFont typeface="Wingdings" pitchFamily="2" charset="2"/>
              <a:buNone/>
            </a:pPr>
            <a:endParaRPr lang="en-US" altLang="zh-CN" sz="2200" b="1">
              <a:latin typeface="华文楷体" pitchFamily="2" charset="-122"/>
            </a:endParaRPr>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ChangeArrowheads="1"/>
          </p:cNvSpPr>
          <p:nvPr/>
        </p:nvSpPr>
        <p:spPr bwMode="auto">
          <a:xfrm>
            <a:off x="1050925" y="4408488"/>
            <a:ext cx="6761163" cy="1396776"/>
          </a:xfrm>
          <a:prstGeom prst="rect">
            <a:avLst/>
          </a:prstGeom>
          <a:noFill/>
          <a:ln w="9525">
            <a:noFill/>
            <a:miter lim="800000"/>
            <a:headEnd/>
            <a:tailEnd/>
          </a:ln>
        </p:spPr>
        <p:txBody>
          <a:bodyPr lIns="90000" tIns="46800" rIns="90000" bIns="46800" anchor="ctr"/>
          <a:lstStyle/>
          <a:p>
            <a:pPr marL="171450" eaLnBrk="1" hangingPunct="1">
              <a:lnSpc>
                <a:spcPct val="90000"/>
              </a:lnSpc>
              <a:spcBef>
                <a:spcPct val="100000"/>
              </a:spcBef>
              <a:spcAft>
                <a:spcPct val="100000"/>
              </a:spcAft>
              <a:buSzTx/>
              <a:buFontTx/>
              <a:buNone/>
            </a:pPr>
            <a:r>
              <a:rPr lang="en-US" altLang="zh-CN" sz="2000" b="1" dirty="0">
                <a:latin typeface="华文楷体" pitchFamily="2" charset="-122"/>
              </a:rPr>
              <a:t/>
            </a:r>
            <a:br>
              <a:rPr lang="en-US" altLang="zh-CN" sz="2000" b="1" dirty="0">
                <a:latin typeface="华文楷体" pitchFamily="2" charset="-122"/>
              </a:rPr>
            </a:br>
            <a:endParaRPr lang="en-US" altLang="zh-CN" sz="2000" b="1" dirty="0">
              <a:latin typeface="微软雅黑" pitchFamily="34" charset="-122"/>
              <a:ea typeface="微软雅黑" pitchFamily="34" charset="-122"/>
            </a:endParaRPr>
          </a:p>
        </p:txBody>
      </p:sp>
      <p:sp>
        <p:nvSpPr>
          <p:cNvPr id="3078" name="Rectangle 18"/>
          <p:cNvSpPr>
            <a:spLocks noGrp="1" noChangeArrowheads="1"/>
          </p:cNvSpPr>
          <p:nvPr>
            <p:ph type="ctrTitle"/>
          </p:nvPr>
        </p:nvSpPr>
        <p:spPr>
          <a:xfrm>
            <a:off x="685800" y="1752601"/>
            <a:ext cx="7772400" cy="1033457"/>
          </a:xfrm>
        </p:spPr>
        <p:txBody>
          <a:bodyPr>
            <a:normAutofit/>
          </a:bodyPr>
          <a:lstStyle/>
          <a:p>
            <a:pPr marL="0" indent="171450" algn="ctr" eaLnBrk="1" hangingPunct="1">
              <a:lnSpc>
                <a:spcPct val="150000"/>
              </a:lnSpc>
            </a:pPr>
            <a:r>
              <a:rPr lang="zh-CN" altLang="en-US" sz="3600" dirty="0" smtClean="0"/>
              <a:t>贷款核算业务介绍</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分录配置</a:t>
            </a:r>
            <a:endParaRPr lang="zh-CN" altLang="en-US" dirty="0"/>
          </a:p>
        </p:txBody>
      </p:sp>
      <p:sp>
        <p:nvSpPr>
          <p:cNvPr id="3" name="内容占位符 2"/>
          <p:cNvSpPr>
            <a:spLocks noGrp="1"/>
          </p:cNvSpPr>
          <p:nvPr>
            <p:ph idx="1"/>
          </p:nvPr>
        </p:nvSpPr>
        <p:spPr/>
        <p:txBody>
          <a:bodyPr>
            <a:normAutofit/>
          </a:bodyPr>
          <a:lstStyle/>
          <a:p>
            <a:pPr indent="256032">
              <a:buNone/>
            </a:pPr>
            <a:r>
              <a:rPr lang="zh-CN" altLang="en-US" sz="1600" dirty="0" smtClean="0">
                <a:ea typeface="宋体" pitchFamily="2" charset="-122"/>
              </a:rPr>
              <a:t>会计分录是根据发生业务内容，一笔资金的流动过程，由发生方向，科目，红蓝字、发生金额构成</a:t>
            </a:r>
            <a:r>
              <a:rPr lang="zh-CN" altLang="en-US" sz="2000" dirty="0" smtClean="0">
                <a:latin typeface="楷体_GB2312" pitchFamily="49" charset="-122"/>
                <a:ea typeface="楷体_GB2312" pitchFamily="49" charset="-122"/>
              </a:rPr>
              <a:t>。</a:t>
            </a:r>
          </a:p>
          <a:p>
            <a:r>
              <a:rPr lang="zh-CN" altLang="en-US" sz="1600" dirty="0" smtClean="0">
                <a:ea typeface="宋体" pitchFamily="2" charset="-122"/>
              </a:rPr>
              <a:t>每个科目有一个余额方向，</a:t>
            </a:r>
            <a:r>
              <a:rPr lang="zh-CN" altLang="en-US" sz="1600" dirty="0" smtClean="0">
                <a:ea typeface="宋体" pitchFamily="2" charset="-122"/>
              </a:rPr>
              <a:t>科目发生方向</a:t>
            </a:r>
            <a:r>
              <a:rPr lang="zh-CN" altLang="en-US" sz="1600" dirty="0" smtClean="0">
                <a:ea typeface="宋体" pitchFamily="2" charset="-122"/>
              </a:rPr>
              <a:t>与余额方向同方向相加异方向相减。</a:t>
            </a:r>
            <a:endParaRPr lang="en-US" altLang="zh-CN" sz="1600" dirty="0" smtClean="0">
              <a:ea typeface="宋体" pitchFamily="2" charset="-122"/>
            </a:endParaRPr>
          </a:p>
          <a:p>
            <a:pPr>
              <a:buNone/>
            </a:pPr>
            <a:endParaRPr lang="zh-CN" altLang="en-US" sz="1600" dirty="0" smtClean="0">
              <a:ea typeface="宋体" pitchFamily="2" charset="-122"/>
            </a:endParaRPr>
          </a:p>
          <a:p>
            <a:r>
              <a:rPr lang="zh-CN" altLang="en-US" sz="1600" dirty="0" smtClean="0">
                <a:ea typeface="宋体" pitchFamily="2" charset="-122"/>
              </a:rPr>
              <a:t>红字，蓝字指，例如某个科目余额方向是借方，发生方向也是借方，发生额是</a:t>
            </a:r>
            <a:r>
              <a:rPr lang="en-US" altLang="en-US" sz="1600" dirty="0" smtClean="0">
                <a:ea typeface="宋体" pitchFamily="2" charset="-122"/>
              </a:rPr>
              <a:t>100,</a:t>
            </a:r>
            <a:r>
              <a:rPr lang="zh-CN" altLang="en-US" sz="1600" dirty="0" smtClean="0">
                <a:ea typeface="宋体" pitchFamily="2" charset="-122"/>
              </a:rPr>
              <a:t>如果是红字则这个科目余额减少</a:t>
            </a:r>
            <a:r>
              <a:rPr lang="en-US" altLang="en-US" sz="1600" dirty="0" smtClean="0">
                <a:ea typeface="宋体" pitchFamily="2" charset="-122"/>
              </a:rPr>
              <a:t>100,</a:t>
            </a:r>
            <a:r>
              <a:rPr lang="zh-CN" altLang="en-US" sz="1600" dirty="0" smtClean="0">
                <a:ea typeface="宋体" pitchFamily="2" charset="-122"/>
              </a:rPr>
              <a:t>如果是蓝字则增加</a:t>
            </a:r>
            <a:r>
              <a:rPr lang="en-US" altLang="en-US" sz="1600" dirty="0" smtClean="0">
                <a:ea typeface="宋体" pitchFamily="2" charset="-122"/>
              </a:rPr>
              <a:t>100</a:t>
            </a:r>
          </a:p>
          <a:p>
            <a:pPr>
              <a:buNone/>
            </a:pPr>
            <a:endParaRPr lang="zh-CN" altLang="en-US" sz="1600" dirty="0" smtClean="0">
              <a:ea typeface="宋体" pitchFamily="2" charset="-122"/>
            </a:endParaRPr>
          </a:p>
          <a:p>
            <a:pPr>
              <a:buNone/>
            </a:pPr>
            <a:r>
              <a:rPr lang="zh-CN" altLang="en-US" sz="1600" dirty="0" smtClean="0">
                <a:ea typeface="宋体" pitchFamily="2" charset="-122"/>
              </a:rPr>
              <a:t>例如发放贷款</a:t>
            </a:r>
            <a:r>
              <a:rPr lang="en-US" altLang="en-US" sz="1600" dirty="0" smtClean="0">
                <a:ea typeface="宋体" pitchFamily="2" charset="-122"/>
              </a:rPr>
              <a:t>1000</a:t>
            </a:r>
            <a:r>
              <a:rPr lang="zh-CN" altLang="en-US" sz="1600" dirty="0" smtClean="0">
                <a:ea typeface="宋体" pitchFamily="2" charset="-122"/>
              </a:rPr>
              <a:t>元</a:t>
            </a:r>
          </a:p>
          <a:p>
            <a:pPr>
              <a:buNone/>
            </a:pPr>
            <a:r>
              <a:rPr lang="zh-CN" altLang="en-US" sz="1600" dirty="0" smtClean="0">
                <a:ea typeface="宋体" pitchFamily="2" charset="-122"/>
              </a:rPr>
              <a:t>分录：</a:t>
            </a:r>
          </a:p>
          <a:p>
            <a:r>
              <a:rPr lang="zh-CN" altLang="en-US" sz="1600" dirty="0" smtClean="0">
                <a:ea typeface="宋体" pitchFamily="2" charset="-122"/>
              </a:rPr>
              <a:t>借：本金科目</a:t>
            </a:r>
            <a:r>
              <a:rPr lang="en-US" altLang="en-US" sz="1600" dirty="0" smtClean="0">
                <a:ea typeface="宋体" pitchFamily="2" charset="-122"/>
              </a:rPr>
              <a:t> 1000</a:t>
            </a:r>
            <a:r>
              <a:rPr lang="zh-CN" altLang="en-US" sz="1600" dirty="0" smtClean="0">
                <a:ea typeface="宋体" pitchFamily="2" charset="-122"/>
              </a:rPr>
              <a:t>元</a:t>
            </a:r>
          </a:p>
          <a:p>
            <a:r>
              <a:rPr lang="zh-CN" altLang="en-US" sz="1600" dirty="0" smtClean="0">
                <a:ea typeface="宋体" pitchFamily="2" charset="-122"/>
              </a:rPr>
              <a:t>   贷：往来科目</a:t>
            </a:r>
            <a:r>
              <a:rPr lang="en-US" altLang="en-US" sz="1600" dirty="0" smtClean="0">
                <a:ea typeface="宋体" pitchFamily="2" charset="-122"/>
              </a:rPr>
              <a:t> 1000</a:t>
            </a:r>
            <a:r>
              <a:rPr lang="zh-CN" altLang="en-US" sz="1600" dirty="0" smtClean="0">
                <a:ea typeface="宋体" pitchFamily="2" charset="-122"/>
              </a:rPr>
              <a:t>元</a:t>
            </a:r>
          </a:p>
          <a:p>
            <a:r>
              <a:rPr lang="zh-CN" altLang="en-US" sz="1600" dirty="0" smtClean="0">
                <a:ea typeface="宋体" pitchFamily="2" charset="-122"/>
              </a:rPr>
              <a:t>借：往来科目</a:t>
            </a:r>
            <a:r>
              <a:rPr lang="en-US" altLang="en-US" sz="1600" dirty="0" smtClean="0">
                <a:ea typeface="宋体" pitchFamily="2" charset="-122"/>
              </a:rPr>
              <a:t> 1000</a:t>
            </a:r>
            <a:r>
              <a:rPr lang="zh-CN" altLang="en-US" sz="1600" dirty="0" smtClean="0">
                <a:ea typeface="宋体" pitchFamily="2" charset="-122"/>
              </a:rPr>
              <a:t>元</a:t>
            </a:r>
          </a:p>
          <a:p>
            <a:r>
              <a:rPr lang="zh-CN" altLang="en-US" sz="1600" dirty="0" smtClean="0">
                <a:ea typeface="宋体" pitchFamily="2" charset="-122"/>
              </a:rPr>
              <a:t>   贷：客户活期存款</a:t>
            </a:r>
            <a:r>
              <a:rPr lang="en-US" altLang="en-US" sz="1600" dirty="0" smtClean="0">
                <a:ea typeface="宋体" pitchFamily="2" charset="-122"/>
              </a:rPr>
              <a:t> 1000</a:t>
            </a:r>
            <a:r>
              <a:rPr lang="zh-CN" altLang="en-US" sz="1600" dirty="0" smtClean="0">
                <a:ea typeface="宋体" pitchFamily="2" charset="-122"/>
              </a:rPr>
              <a:t>元</a:t>
            </a:r>
            <a:endParaRPr lang="en-US" altLang="zh-CN" sz="1600" dirty="0" smtClean="0">
              <a:ea typeface="宋体" pitchFamily="2" charset="-122"/>
            </a:endParaRPr>
          </a:p>
          <a:p>
            <a:endParaRPr lang="zh-CN" altLang="en-US" sz="1600" dirty="0" smtClean="0">
              <a:ea typeface="宋体" pitchFamily="2" charset="-122"/>
            </a:endParaRPr>
          </a:p>
          <a:p>
            <a:pPr>
              <a:buNone/>
            </a:pPr>
            <a:r>
              <a:rPr lang="zh-CN" altLang="en-US" sz="1600" b="1" dirty="0" smtClean="0">
                <a:ea typeface="宋体" pitchFamily="2" charset="-122"/>
              </a:rPr>
              <a:t>准则：“有借必有贷，借贷必相等”</a:t>
            </a:r>
            <a:endParaRPr lang="zh-CN" altLang="en-US" sz="1600" b="1" dirty="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1484313"/>
            <a:ext cx="3352800" cy="2895600"/>
          </a:xfrm>
          <a:prstGeom prst="rect">
            <a:avLst/>
          </a:prstGeom>
          <a:solidFill>
            <a:schemeClr val="accent5">
              <a:lumMod val="75000"/>
            </a:schemeClr>
          </a:solidFill>
          <a:ln w="9525">
            <a:noFill/>
            <a:miter lim="800000"/>
            <a:headEnd/>
            <a:tailEnd/>
          </a:ln>
        </p:spPr>
        <p:txBody>
          <a:bodyPr wrap="none" anchor="ctr"/>
          <a:lstStyle/>
          <a:p>
            <a:endParaRPr lang="zh-CN" altLang="en-US">
              <a:solidFill>
                <a:schemeClr val="accent2">
                  <a:lumMod val="60000"/>
                  <a:lumOff val="40000"/>
                </a:schemeClr>
              </a:solidFill>
            </a:endParaRPr>
          </a:p>
        </p:txBody>
      </p:sp>
      <p:sp>
        <p:nvSpPr>
          <p:cNvPr id="5124" name="Rectangle 4"/>
          <p:cNvSpPr>
            <a:spLocks noChangeArrowheads="1"/>
          </p:cNvSpPr>
          <p:nvPr/>
        </p:nvSpPr>
        <p:spPr bwMode="auto">
          <a:xfrm>
            <a:off x="3352800" y="1484313"/>
            <a:ext cx="5791200" cy="2895600"/>
          </a:xfrm>
          <a:prstGeom prst="rect">
            <a:avLst/>
          </a:prstGeom>
          <a:solidFill>
            <a:schemeClr val="bg2">
              <a:lumMod val="75000"/>
            </a:schemeClr>
          </a:solidFill>
          <a:ln w="9525">
            <a:noFill/>
            <a:miter lim="800000"/>
            <a:headEnd/>
            <a:tailEnd/>
          </a:ln>
        </p:spPr>
        <p:txBody>
          <a:bodyPr vert="horz" wrap="none" anchor="ctr">
            <a:normAutofit/>
          </a:bodyPr>
          <a:lstStyle/>
          <a:p>
            <a:pPr marL="179387" lvl="1">
              <a:buClr>
                <a:schemeClr val="accent4"/>
              </a:buClr>
              <a:buSzTx/>
            </a:pPr>
            <a:endParaRPr lang="zh-CN" altLang="zh-CN">
              <a:latin typeface="Bookman Old Style" pitchFamily="18" charset="0"/>
              <a:ea typeface="宋体" pitchFamily="2" charset="-122"/>
            </a:endParaRPr>
          </a:p>
        </p:txBody>
      </p:sp>
      <p:sp>
        <p:nvSpPr>
          <p:cNvPr id="5125" name="Rectangle 5"/>
          <p:cNvSpPr>
            <a:spLocks noGrp="1" noChangeArrowheads="1"/>
          </p:cNvSpPr>
          <p:nvPr>
            <p:ph idx="1"/>
          </p:nvPr>
        </p:nvSpPr>
        <p:spPr>
          <a:xfrm>
            <a:off x="3571868" y="2285992"/>
            <a:ext cx="5329238" cy="1154037"/>
          </a:xfrm>
          <a:solidFill>
            <a:schemeClr val="bg2">
              <a:lumMod val="75000"/>
            </a:schemeClr>
          </a:solidFill>
          <a:ln w="9525">
            <a:noFill/>
            <a:miter lim="800000"/>
            <a:headEnd/>
            <a:tailEnd/>
          </a:ln>
        </p:spPr>
        <p:txBody>
          <a:bodyPr wrap="none" anchor="ctr">
            <a:normAutofit/>
          </a:bodyPr>
          <a:lstStyle/>
          <a:p>
            <a:pPr marL="179387" lvl="1" indent="0" algn="ctr" fontAlgn="base">
              <a:spcAft>
                <a:spcPct val="0"/>
              </a:spcAft>
              <a:buNone/>
            </a:pPr>
            <a:r>
              <a:rPr lang="zh-CN" altLang="en-US" sz="4000" dirty="0" smtClean="0">
                <a:solidFill>
                  <a:schemeClr val="tx1"/>
                </a:solidFill>
              </a:rPr>
              <a:t>贷款核算期供计算</a:t>
            </a:r>
            <a:endParaRPr lang="en-US" altLang="zh-CN" sz="4000" dirty="0" smtClean="0">
              <a:solidFill>
                <a:schemeClr val="tx1"/>
              </a:solidFill>
            </a:endParaRPr>
          </a:p>
        </p:txBody>
      </p:sp>
      <p:sp>
        <p:nvSpPr>
          <p:cNvPr id="5126"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sz="2800" b="1" dirty="0">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b="1" dirty="0">
              <a:solidFill>
                <a:srgbClr val="FFFFFF"/>
              </a:solidFill>
              <a:latin typeface="华文楷体" pitchFamily="2" charset="-122"/>
            </a:endParaRPr>
          </a:p>
        </p:txBody>
      </p:sp>
      <p:sp>
        <p:nvSpPr>
          <p:cNvPr id="5127" name="Text Box 7"/>
          <p:cNvSpPr txBox="1">
            <a:spLocks noChangeArrowheads="1"/>
          </p:cNvSpPr>
          <p:nvPr/>
        </p:nvSpPr>
        <p:spPr bwMode="auto">
          <a:xfrm>
            <a:off x="2411413" y="1916113"/>
            <a:ext cx="2016125" cy="1892826"/>
          </a:xfrm>
          <a:prstGeom prst="rect">
            <a:avLst/>
          </a:prstGeom>
          <a:noFill/>
          <a:ln w="9525" algn="ctr">
            <a:noFill/>
            <a:miter lim="800000"/>
            <a:headEnd/>
            <a:tailEnd/>
          </a:ln>
        </p:spPr>
        <p:txBody>
          <a:bodyPr>
            <a:spAutoFit/>
          </a:bodyPr>
          <a:lstStyle/>
          <a:p>
            <a:pPr marL="179387" lvl="1">
              <a:spcBef>
                <a:spcPct val="50000"/>
              </a:spcBef>
              <a:buClr>
                <a:schemeClr val="accent4"/>
              </a:buClr>
            </a:pPr>
            <a:r>
              <a:rPr lang="en-US" altLang="zh-CN" sz="11700" dirty="0" smtClean="0">
                <a:ea typeface="宋体" pitchFamily="2" charset="-122"/>
              </a:rPr>
              <a:t>4</a:t>
            </a:r>
          </a:p>
        </p:txBody>
      </p:sp>
      <p:sp>
        <p:nvSpPr>
          <p:cNvPr id="8"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extLst>
      <p:ext uri="{BB962C8B-B14F-4D97-AF65-F5344CB8AC3E}">
        <p14:creationId xmlns="" xmlns:p14="http://schemas.microsoft.com/office/powerpoint/2010/main" val="965769296"/>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贷款核算期供计算</a:t>
            </a:r>
            <a:r>
              <a:rPr lang="en-US" altLang="zh-CN" dirty="0" smtClean="0"/>
              <a:t>-</a:t>
            </a:r>
            <a:r>
              <a:rPr lang="zh-CN" altLang="en-US" dirty="0" smtClean="0"/>
              <a:t>影响因素</a:t>
            </a:r>
            <a:endParaRPr lang="zh-CN" altLang="en-US" dirty="0"/>
          </a:p>
        </p:txBody>
      </p:sp>
      <p:sp>
        <p:nvSpPr>
          <p:cNvPr id="20" name="内容占位符 19"/>
          <p:cNvSpPr>
            <a:spLocks noGrp="1"/>
          </p:cNvSpPr>
          <p:nvPr>
            <p:ph idx="1"/>
          </p:nvPr>
        </p:nvSpPr>
        <p:spPr>
          <a:xfrm>
            <a:off x="457200" y="1428736"/>
            <a:ext cx="8229600" cy="4697427"/>
          </a:xfrm>
        </p:spPr>
        <p:txBody>
          <a:bodyPr>
            <a:normAutofit/>
          </a:bodyPr>
          <a:lstStyle/>
          <a:p>
            <a:pPr lvl="1"/>
            <a:r>
              <a:rPr lang="zh-CN" altLang="en-US" sz="2400" b="1" dirty="0">
                <a:solidFill>
                  <a:schemeClr val="tx1"/>
                </a:solidFill>
                <a:ea typeface="宋体" pitchFamily="2" charset="-122"/>
              </a:rPr>
              <a:t>利息</a:t>
            </a:r>
            <a:r>
              <a:rPr lang="zh-CN" altLang="en-US" sz="2400" b="1" dirty="0" smtClean="0">
                <a:solidFill>
                  <a:schemeClr val="tx1"/>
                </a:solidFill>
                <a:ea typeface="宋体" pitchFamily="2" charset="-122"/>
              </a:rPr>
              <a:t>计算</a:t>
            </a:r>
            <a:endParaRPr lang="en-US" altLang="zh-CN" sz="2400" b="1" dirty="0">
              <a:solidFill>
                <a:schemeClr val="tx1"/>
              </a:solidFill>
              <a:ea typeface="宋体" pitchFamily="2" charset="-122"/>
            </a:endParaRPr>
          </a:p>
          <a:p>
            <a:pPr lvl="1"/>
            <a:r>
              <a:rPr lang="zh-CN" altLang="en-US" sz="2400" b="1" dirty="0" smtClean="0">
                <a:solidFill>
                  <a:schemeClr val="tx1"/>
                </a:solidFill>
                <a:ea typeface="宋体" pitchFamily="2" charset="-122"/>
              </a:rPr>
              <a:t>利率变更</a:t>
            </a:r>
            <a:endParaRPr lang="en-US" altLang="zh-CN" sz="2400" b="1" dirty="0">
              <a:solidFill>
                <a:schemeClr val="tx1"/>
              </a:solidFill>
              <a:ea typeface="宋体" pitchFamily="2" charset="-122"/>
            </a:endParaRPr>
          </a:p>
          <a:p>
            <a:pPr lvl="1"/>
            <a:r>
              <a:rPr lang="zh-CN" altLang="en-US" sz="2400" b="1" dirty="0">
                <a:solidFill>
                  <a:schemeClr val="tx1"/>
                </a:solidFill>
                <a:ea typeface="宋体" pitchFamily="2" charset="-122"/>
              </a:rPr>
              <a:t>还款方式</a:t>
            </a:r>
            <a:endParaRPr lang="en-US" altLang="zh-CN" sz="2400" b="1" dirty="0">
              <a:solidFill>
                <a:schemeClr val="tx1"/>
              </a:solidFill>
              <a:ea typeface="宋体" pitchFamily="2" charset="-122"/>
            </a:endParaRPr>
          </a:p>
          <a:p>
            <a:pPr lvl="1"/>
            <a:r>
              <a:rPr lang="zh-CN" altLang="en-US" sz="2400" b="1" dirty="0">
                <a:solidFill>
                  <a:schemeClr val="tx1"/>
                </a:solidFill>
                <a:ea typeface="宋体" pitchFamily="2" charset="-122"/>
              </a:rPr>
              <a:t>还款计划生成</a:t>
            </a:r>
            <a:endParaRPr lang="en-US" altLang="zh-CN" sz="2400" b="1" dirty="0">
              <a:solidFill>
                <a:schemeClr val="tx1"/>
              </a:solidFill>
              <a:ea typeface="宋体" pitchFamily="2" charset="-122"/>
            </a:endParaRPr>
          </a:p>
          <a:p>
            <a:pPr lvl="1"/>
            <a:r>
              <a:rPr lang="zh-CN" altLang="en-US" sz="2400" b="1" dirty="0" smtClean="0">
                <a:solidFill>
                  <a:schemeClr val="tx1"/>
                </a:solidFill>
                <a:ea typeface="宋体" pitchFamily="2" charset="-122"/>
              </a:rPr>
              <a:t>还款计划变更</a:t>
            </a:r>
            <a:endParaRPr lang="en-US" altLang="zh-CN" sz="2400" b="1" dirty="0" smtClean="0">
              <a:solidFill>
                <a:schemeClr val="tx1"/>
              </a:solidFill>
              <a:ea typeface="宋体" pitchFamily="2" charset="-122"/>
            </a:endParaRPr>
          </a:p>
          <a:p>
            <a:pPr lvl="1"/>
            <a:r>
              <a:rPr lang="zh-CN" altLang="en-US" sz="2400" b="1" dirty="0" smtClean="0">
                <a:solidFill>
                  <a:schemeClr val="tx1"/>
                </a:solidFill>
                <a:ea typeface="宋体" pitchFamily="2" charset="-122"/>
              </a:rPr>
              <a:t>还款计划违约</a:t>
            </a:r>
            <a:endParaRPr lang="en-US" altLang="zh-CN" sz="2400" b="1" dirty="0" smtClean="0">
              <a:solidFill>
                <a:schemeClr val="tx1"/>
              </a:solidFill>
              <a:ea typeface="宋体" pitchFamily="2" charset="-122"/>
            </a:endParaRPr>
          </a:p>
        </p:txBody>
      </p:sp>
    </p:spTree>
    <p:extLst>
      <p:ext uri="{BB962C8B-B14F-4D97-AF65-F5344CB8AC3E}">
        <p14:creationId xmlns="" xmlns:p14="http://schemas.microsoft.com/office/powerpoint/2010/main" val="537143463"/>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7239000" cy="857256"/>
          </a:xfrm>
        </p:spPr>
        <p:txBody>
          <a:bodyPr/>
          <a:lstStyle/>
          <a:p>
            <a:r>
              <a:rPr lang="zh-CN" altLang="en-US" dirty="0" smtClean="0"/>
              <a:t>期供计算</a:t>
            </a:r>
            <a:r>
              <a:rPr lang="en-US" altLang="zh-CN" dirty="0" smtClean="0"/>
              <a:t>-</a:t>
            </a:r>
            <a:r>
              <a:rPr lang="zh-CN" altLang="en-US" dirty="0" smtClean="0"/>
              <a:t>利息计算</a:t>
            </a:r>
            <a:endParaRPr lang="zh-CN" altLang="en-US" dirty="0"/>
          </a:p>
        </p:txBody>
      </p:sp>
      <p:sp>
        <p:nvSpPr>
          <p:cNvPr id="3" name="内容占位符 2"/>
          <p:cNvSpPr>
            <a:spLocks noGrp="1"/>
          </p:cNvSpPr>
          <p:nvPr>
            <p:ph idx="1"/>
          </p:nvPr>
        </p:nvSpPr>
        <p:spPr>
          <a:xfrm>
            <a:off x="323528" y="1357298"/>
            <a:ext cx="7963248" cy="4952022"/>
          </a:xfrm>
        </p:spPr>
        <p:txBody>
          <a:bodyPr>
            <a:normAutofit fontScale="92500" lnSpcReduction="10000"/>
          </a:bodyPr>
          <a:lstStyle/>
          <a:p>
            <a:pPr>
              <a:buFont typeface="Wingdings" pitchFamily="2" charset="2"/>
              <a:buChar char="p"/>
            </a:pPr>
            <a:r>
              <a:rPr lang="zh-CN" altLang="en-US" sz="1800" b="1" dirty="0" smtClean="0">
                <a:ea typeface="宋体" pitchFamily="2" charset="-122"/>
              </a:rPr>
              <a:t>基础公式：利息</a:t>
            </a:r>
            <a:r>
              <a:rPr lang="en-US" altLang="zh-CN" sz="1800" b="1" dirty="0" smtClean="0">
                <a:ea typeface="宋体" pitchFamily="2" charset="-122"/>
              </a:rPr>
              <a:t>=</a:t>
            </a:r>
            <a:r>
              <a:rPr lang="zh-CN" altLang="en-US" sz="1800" b="1" dirty="0" smtClean="0">
                <a:ea typeface="宋体" pitchFamily="2" charset="-122"/>
              </a:rPr>
              <a:t>计息金额*利率*计息期限。</a:t>
            </a:r>
            <a:endParaRPr lang="en-US" altLang="zh-CN" sz="1800" b="1" dirty="0" smtClean="0">
              <a:ea typeface="宋体" pitchFamily="2" charset="-122"/>
            </a:endParaRPr>
          </a:p>
          <a:p>
            <a:pPr>
              <a:buNone/>
            </a:pPr>
            <a:endParaRPr lang="en-US" altLang="zh-CN" sz="1600" dirty="0"/>
          </a:p>
          <a:p>
            <a:pPr>
              <a:buFont typeface="Wingdings" pitchFamily="2" charset="2"/>
              <a:buChar char="p"/>
            </a:pPr>
            <a:r>
              <a:rPr lang="zh-CN" altLang="en-US" sz="1800" b="1" dirty="0">
                <a:ea typeface="宋体" pitchFamily="2" charset="-122"/>
              </a:rPr>
              <a:t>计</a:t>
            </a:r>
            <a:r>
              <a:rPr lang="zh-CN" altLang="en-US" sz="1800" b="1" dirty="0" smtClean="0">
                <a:ea typeface="宋体" pitchFamily="2" charset="-122"/>
              </a:rPr>
              <a:t>息金额：</a:t>
            </a:r>
            <a:r>
              <a:rPr lang="zh-CN" altLang="en-US" sz="1700" dirty="0" smtClean="0">
                <a:ea typeface="宋体" pitchFamily="2" charset="-122"/>
              </a:rPr>
              <a:t>针对不同利息种类，计息金额也会不同。对于正常利息，计息金额等于贷款未到期本金；对于罚息，计息金额等于贷款逾期本金；对于复利，计息金额等于需计收复利的欠息金额。</a:t>
            </a:r>
            <a:endParaRPr lang="en-US" altLang="zh-CN" sz="1700" dirty="0" smtClean="0">
              <a:ea typeface="宋体" pitchFamily="2" charset="-122"/>
            </a:endParaRPr>
          </a:p>
          <a:p>
            <a:pPr>
              <a:buNone/>
            </a:pPr>
            <a:endParaRPr lang="en-US" altLang="zh-CN" sz="1600" dirty="0" smtClean="0"/>
          </a:p>
          <a:p>
            <a:pPr>
              <a:buFont typeface="Wingdings" pitchFamily="2" charset="2"/>
              <a:buChar char="p"/>
            </a:pPr>
            <a:r>
              <a:rPr lang="zh-CN" altLang="en-US" sz="1800" b="1" dirty="0" smtClean="0">
                <a:ea typeface="宋体" pitchFamily="2" charset="-122"/>
              </a:rPr>
              <a:t>利率：</a:t>
            </a:r>
            <a:r>
              <a:rPr lang="zh-CN" altLang="en-US" sz="1700" dirty="0" smtClean="0">
                <a:ea typeface="宋体" pitchFamily="2" charset="-122"/>
              </a:rPr>
              <a:t>一般分为年利率、月利率、日利率三种类型。央行对外公布的基准利率多为年利率；借款人与银行签定的借款合同中的约定利率一般是年利率。</a:t>
            </a:r>
            <a:endParaRPr lang="en-US" altLang="zh-CN" sz="1700" dirty="0" smtClean="0">
              <a:ea typeface="宋体" pitchFamily="2" charset="-122"/>
            </a:endParaRPr>
          </a:p>
          <a:p>
            <a:pPr marL="457200" lvl="1" indent="0">
              <a:buNone/>
            </a:pPr>
            <a:r>
              <a:rPr lang="zh-CN" altLang="en-US" sz="1700" dirty="0" smtClean="0">
                <a:solidFill>
                  <a:schemeClr val="tx1"/>
                </a:solidFill>
                <a:ea typeface="宋体" pitchFamily="2" charset="-122"/>
              </a:rPr>
              <a:t>三种利率之间的换算关系如下：</a:t>
            </a:r>
            <a:endParaRPr lang="en-US" altLang="zh-CN" sz="1700" dirty="0" smtClean="0">
              <a:solidFill>
                <a:schemeClr val="tx1"/>
              </a:solidFill>
              <a:ea typeface="宋体" pitchFamily="2" charset="-122"/>
            </a:endParaRPr>
          </a:p>
          <a:p>
            <a:pPr marL="1200150" lvl="2" indent="-285750">
              <a:buFont typeface="Wingdings" pitchFamily="2" charset="2"/>
              <a:buChar char="Ø"/>
            </a:pPr>
            <a:r>
              <a:rPr lang="zh-CN" altLang="en-US" sz="1700" dirty="0" smtClean="0">
                <a:ea typeface="宋体" pitchFamily="2" charset="-122"/>
              </a:rPr>
              <a:t>月利率</a:t>
            </a:r>
            <a:r>
              <a:rPr lang="en-US" altLang="zh-CN" sz="1700" dirty="0" smtClean="0">
                <a:ea typeface="宋体" pitchFamily="2" charset="-122"/>
              </a:rPr>
              <a:t>=</a:t>
            </a:r>
            <a:r>
              <a:rPr lang="zh-CN" altLang="en-US" sz="1700" dirty="0" smtClean="0">
                <a:ea typeface="宋体" pitchFamily="2" charset="-122"/>
              </a:rPr>
              <a:t>年利率</a:t>
            </a:r>
            <a:r>
              <a:rPr lang="en-US" altLang="zh-CN" sz="1700" dirty="0" smtClean="0">
                <a:ea typeface="宋体" pitchFamily="2" charset="-122"/>
              </a:rPr>
              <a:t>/12</a:t>
            </a:r>
          </a:p>
          <a:p>
            <a:pPr marL="1200150" lvl="2" indent="-285750">
              <a:buFont typeface="Wingdings" pitchFamily="2" charset="2"/>
              <a:buChar char="Ø"/>
            </a:pPr>
            <a:r>
              <a:rPr lang="zh-CN" altLang="en-US" sz="1700" dirty="0">
                <a:ea typeface="宋体" pitchFamily="2" charset="-122"/>
              </a:rPr>
              <a:t>日利率</a:t>
            </a:r>
            <a:r>
              <a:rPr lang="en-US" altLang="zh-CN" sz="1700" dirty="0">
                <a:ea typeface="宋体" pitchFamily="2" charset="-122"/>
              </a:rPr>
              <a:t>=</a:t>
            </a:r>
            <a:r>
              <a:rPr lang="zh-CN" altLang="en-US" sz="1700" dirty="0">
                <a:ea typeface="宋体" pitchFamily="2" charset="-122"/>
              </a:rPr>
              <a:t>年利率</a:t>
            </a:r>
            <a:r>
              <a:rPr lang="en-US" altLang="zh-CN" sz="1700" dirty="0">
                <a:ea typeface="宋体" pitchFamily="2" charset="-122"/>
              </a:rPr>
              <a:t>/</a:t>
            </a:r>
            <a:r>
              <a:rPr lang="zh-CN" altLang="en-US" sz="1700" dirty="0">
                <a:ea typeface="宋体" pitchFamily="2" charset="-122"/>
              </a:rPr>
              <a:t>年基准天数    </a:t>
            </a:r>
            <a:endParaRPr lang="en-US" altLang="zh-CN" sz="1700" dirty="0">
              <a:ea typeface="宋体" pitchFamily="2" charset="-122"/>
            </a:endParaRPr>
          </a:p>
          <a:p>
            <a:pPr marL="914400" lvl="2" indent="0">
              <a:buNone/>
            </a:pPr>
            <a:r>
              <a:rPr lang="en-US" altLang="zh-CN" sz="1700" dirty="0">
                <a:ea typeface="宋体" pitchFamily="2" charset="-122"/>
              </a:rPr>
              <a:t> </a:t>
            </a:r>
            <a:r>
              <a:rPr lang="en-US" altLang="zh-CN" sz="1700" dirty="0" smtClean="0">
                <a:ea typeface="宋体" pitchFamily="2" charset="-122"/>
              </a:rPr>
              <a:t>     </a:t>
            </a:r>
            <a:r>
              <a:rPr lang="zh-CN" altLang="en-US" sz="1700" dirty="0" smtClean="0">
                <a:ea typeface="宋体" pitchFamily="2" charset="-122"/>
              </a:rPr>
              <a:t>说明：年基准天数一般为</a:t>
            </a:r>
            <a:r>
              <a:rPr lang="en-US" altLang="zh-CN" sz="1700" dirty="0" smtClean="0">
                <a:ea typeface="宋体" pitchFamily="2" charset="-122"/>
              </a:rPr>
              <a:t>360</a:t>
            </a:r>
            <a:r>
              <a:rPr lang="zh-CN" altLang="en-US" sz="1700" dirty="0" smtClean="0">
                <a:ea typeface="宋体" pitchFamily="2" charset="-122"/>
              </a:rPr>
              <a:t>天</a:t>
            </a:r>
            <a:r>
              <a:rPr lang="en-US" altLang="zh-CN" sz="1700" dirty="0" smtClean="0">
                <a:ea typeface="宋体" pitchFamily="2" charset="-122"/>
              </a:rPr>
              <a:t>/</a:t>
            </a:r>
            <a:r>
              <a:rPr lang="zh-CN" altLang="en-US" sz="1700" dirty="0" smtClean="0">
                <a:ea typeface="宋体" pitchFamily="2" charset="-122"/>
              </a:rPr>
              <a:t>年，但对于英制币种（港币、英镑等）年基准天数为</a:t>
            </a:r>
            <a:r>
              <a:rPr lang="en-US" altLang="zh-CN" sz="1700" dirty="0" smtClean="0">
                <a:ea typeface="宋体" pitchFamily="2" charset="-122"/>
              </a:rPr>
              <a:t>365</a:t>
            </a:r>
            <a:r>
              <a:rPr lang="zh-CN" altLang="en-US" sz="1700" dirty="0" smtClean="0">
                <a:ea typeface="宋体" pitchFamily="2" charset="-122"/>
              </a:rPr>
              <a:t>天</a:t>
            </a:r>
            <a:r>
              <a:rPr lang="en-US" altLang="zh-CN" sz="1700" dirty="0" smtClean="0">
                <a:ea typeface="宋体" pitchFamily="2" charset="-122"/>
              </a:rPr>
              <a:t>/</a:t>
            </a:r>
            <a:r>
              <a:rPr lang="zh-CN" altLang="en-US" sz="1700" dirty="0" smtClean="0">
                <a:ea typeface="宋体" pitchFamily="2" charset="-122"/>
              </a:rPr>
              <a:t>年。</a:t>
            </a:r>
            <a:r>
              <a:rPr lang="en-US" altLang="zh-CN" sz="1700" dirty="0" smtClean="0">
                <a:ea typeface="宋体" pitchFamily="2" charset="-122"/>
              </a:rPr>
              <a:t>  </a:t>
            </a:r>
          </a:p>
          <a:p>
            <a:pPr marL="1200150" lvl="2" indent="-285750">
              <a:buFont typeface="Wingdings" pitchFamily="2" charset="2"/>
              <a:buChar char="Ø"/>
            </a:pPr>
            <a:r>
              <a:rPr lang="zh-CN" altLang="en-US" sz="1700" dirty="0">
                <a:ea typeface="宋体" pitchFamily="2" charset="-122"/>
              </a:rPr>
              <a:t>日</a:t>
            </a:r>
            <a:r>
              <a:rPr lang="zh-CN" altLang="en-US" sz="1700" dirty="0" smtClean="0">
                <a:ea typeface="宋体" pitchFamily="2" charset="-122"/>
              </a:rPr>
              <a:t>利率</a:t>
            </a:r>
            <a:r>
              <a:rPr lang="en-US" altLang="zh-CN" sz="1700" dirty="0" smtClean="0">
                <a:ea typeface="宋体" pitchFamily="2" charset="-122"/>
              </a:rPr>
              <a:t>=</a:t>
            </a:r>
            <a:r>
              <a:rPr lang="zh-CN" altLang="en-US" sz="1700" dirty="0" smtClean="0">
                <a:ea typeface="宋体" pitchFamily="2" charset="-122"/>
              </a:rPr>
              <a:t>月利率*</a:t>
            </a:r>
            <a:r>
              <a:rPr lang="en-US" altLang="zh-CN" sz="1700" dirty="0" smtClean="0">
                <a:ea typeface="宋体" pitchFamily="2" charset="-122"/>
              </a:rPr>
              <a:t>12/</a:t>
            </a:r>
            <a:r>
              <a:rPr lang="zh-CN" altLang="en-US" sz="1700" dirty="0" smtClean="0">
                <a:ea typeface="宋体" pitchFamily="2" charset="-122"/>
              </a:rPr>
              <a:t>年基准天数</a:t>
            </a:r>
            <a:endParaRPr lang="en-US" altLang="zh-CN" sz="1700" dirty="0" smtClean="0">
              <a:ea typeface="宋体" pitchFamily="2" charset="-122"/>
            </a:endParaRPr>
          </a:p>
          <a:p>
            <a:pPr marL="914400" lvl="2" indent="0">
              <a:buNone/>
            </a:pPr>
            <a:r>
              <a:rPr lang="en-US" altLang="zh-CN" sz="1700" dirty="0">
                <a:ea typeface="宋体" pitchFamily="2" charset="-122"/>
              </a:rPr>
              <a:t> </a:t>
            </a:r>
            <a:r>
              <a:rPr lang="en-US" altLang="zh-CN" sz="1700" dirty="0" smtClean="0">
                <a:ea typeface="宋体" pitchFamily="2" charset="-122"/>
              </a:rPr>
              <a:t>     </a:t>
            </a:r>
            <a:r>
              <a:rPr lang="zh-CN" altLang="en-US" sz="1700" dirty="0" smtClean="0">
                <a:ea typeface="宋体" pitchFamily="2" charset="-122"/>
              </a:rPr>
              <a:t>说明：月利率折算日利率时，需先折算成年利率。</a:t>
            </a:r>
            <a:r>
              <a:rPr lang="en-US" altLang="zh-CN" sz="1700" dirty="0" smtClean="0">
                <a:ea typeface="宋体" pitchFamily="2" charset="-122"/>
              </a:rPr>
              <a:t>  </a:t>
            </a:r>
          </a:p>
          <a:p>
            <a:pPr marL="365760" lvl="2" indent="-256032">
              <a:spcBef>
                <a:spcPts val="400"/>
              </a:spcBef>
              <a:buClr>
                <a:schemeClr val="accent1"/>
              </a:buClr>
              <a:buSzPct val="68000"/>
              <a:buFont typeface="Wingdings" pitchFamily="2" charset="2"/>
              <a:buChar char="p"/>
            </a:pPr>
            <a:endParaRPr lang="en-US" altLang="zh-CN" sz="1600" b="1" dirty="0" smtClean="0"/>
          </a:p>
          <a:p>
            <a:pPr marL="365760" lvl="2" indent="-256032">
              <a:spcBef>
                <a:spcPts val="400"/>
              </a:spcBef>
              <a:buClr>
                <a:schemeClr val="accent1"/>
              </a:buClr>
              <a:buSzPct val="68000"/>
              <a:buFont typeface="Wingdings" pitchFamily="2" charset="2"/>
              <a:buChar char="p"/>
            </a:pPr>
            <a:r>
              <a:rPr lang="zh-CN" altLang="en-US" sz="1800" b="1" dirty="0" smtClean="0">
                <a:ea typeface="宋体" pitchFamily="2" charset="-122"/>
              </a:rPr>
              <a:t>计息期限：</a:t>
            </a:r>
            <a:r>
              <a:rPr lang="zh-CN" altLang="en-US" sz="1700" dirty="0" smtClean="0">
                <a:ea typeface="宋体" pitchFamily="2" charset="-122"/>
              </a:rPr>
              <a:t>计息期限</a:t>
            </a:r>
            <a:r>
              <a:rPr lang="en-US" altLang="zh-CN" sz="1700" dirty="0" smtClean="0">
                <a:ea typeface="宋体" pitchFamily="2" charset="-122"/>
              </a:rPr>
              <a:t>=</a:t>
            </a:r>
            <a:r>
              <a:rPr lang="zh-CN" altLang="en-US" sz="1700" dirty="0" smtClean="0">
                <a:ea typeface="宋体" pitchFamily="2" charset="-122"/>
              </a:rPr>
              <a:t>结息日</a:t>
            </a:r>
            <a:r>
              <a:rPr lang="en-US" altLang="zh-CN" sz="1700" dirty="0" smtClean="0">
                <a:ea typeface="宋体" pitchFamily="2" charset="-122"/>
              </a:rPr>
              <a:t>-</a:t>
            </a:r>
            <a:r>
              <a:rPr lang="zh-CN" altLang="en-US" sz="1700" dirty="0" smtClean="0">
                <a:ea typeface="宋体" pitchFamily="2" charset="-122"/>
              </a:rPr>
              <a:t>起息日（</a:t>
            </a:r>
            <a:r>
              <a:rPr lang="zh-CN" altLang="zh-CN" sz="1700" dirty="0" smtClean="0">
                <a:ea typeface="宋体" pitchFamily="2" charset="-122"/>
              </a:rPr>
              <a:t>算头不算尾</a:t>
            </a:r>
            <a:r>
              <a:rPr lang="zh-CN" altLang="en-US" sz="1700" dirty="0" smtClean="0">
                <a:ea typeface="宋体" pitchFamily="2" charset="-122"/>
              </a:rPr>
              <a:t>），计息期限需与贷款利率的类型相匹配。如：当贷款利率为月利率时，计息期限单位也应折算成月。</a:t>
            </a:r>
            <a:endParaRPr lang="en-US" altLang="zh-CN" sz="1700" dirty="0" smtClean="0">
              <a:ea typeface="宋体" pitchFamily="2" charset="-122"/>
            </a:endParaRPr>
          </a:p>
          <a:p>
            <a:pPr marL="914400" lvl="2" indent="0">
              <a:buNone/>
            </a:pPr>
            <a:endParaRPr lang="en-US" altLang="zh-CN" sz="1200" dirty="0" smtClean="0"/>
          </a:p>
        </p:txBody>
      </p:sp>
    </p:spTree>
    <p:extLst>
      <p:ext uri="{BB962C8B-B14F-4D97-AF65-F5344CB8AC3E}">
        <p14:creationId xmlns="" xmlns:p14="http://schemas.microsoft.com/office/powerpoint/2010/main" val="2910388262"/>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11222"/>
          </a:xfrm>
        </p:spPr>
        <p:txBody>
          <a:bodyPr/>
          <a:lstStyle/>
          <a:p>
            <a:r>
              <a:rPr lang="zh-CN" altLang="en-US" dirty="0" smtClean="0"/>
              <a:t>期供计算</a:t>
            </a:r>
            <a:r>
              <a:rPr lang="en-US" altLang="zh-CN" dirty="0" smtClean="0"/>
              <a:t>-</a:t>
            </a:r>
            <a:r>
              <a:rPr lang="zh-CN" altLang="en-US" dirty="0" smtClean="0"/>
              <a:t>利率变更</a:t>
            </a:r>
            <a:endParaRPr lang="zh-CN" altLang="en-US" dirty="0"/>
          </a:p>
        </p:txBody>
      </p:sp>
      <p:sp>
        <p:nvSpPr>
          <p:cNvPr id="3" name="内容占位符 2"/>
          <p:cNvSpPr>
            <a:spLocks noGrp="1"/>
          </p:cNvSpPr>
          <p:nvPr>
            <p:ph idx="1"/>
          </p:nvPr>
        </p:nvSpPr>
        <p:spPr>
          <a:xfrm>
            <a:off x="428596" y="1357298"/>
            <a:ext cx="7858180" cy="5024030"/>
          </a:xfrm>
        </p:spPr>
        <p:txBody>
          <a:bodyPr>
            <a:normAutofit lnSpcReduction="10000"/>
          </a:bodyPr>
          <a:lstStyle/>
          <a:p>
            <a:pPr marL="457200" lvl="1" indent="0">
              <a:buNone/>
            </a:pPr>
            <a:endParaRPr lang="en-US" altLang="zh-CN" sz="1600" dirty="0" smtClean="0"/>
          </a:p>
          <a:p>
            <a:pPr lvl="1">
              <a:buFont typeface="Wingdings" pitchFamily="2" charset="2"/>
              <a:buChar char="p"/>
            </a:pPr>
            <a:r>
              <a:rPr lang="zh-CN" altLang="en-US" sz="1700" b="1" dirty="0" smtClean="0">
                <a:solidFill>
                  <a:schemeClr val="tx1"/>
                </a:solidFill>
                <a:ea typeface="宋体" pitchFamily="2" charset="-122"/>
              </a:rPr>
              <a:t>贷款利率</a:t>
            </a:r>
            <a:r>
              <a:rPr lang="en-US" altLang="zh-CN" sz="1700" b="1" dirty="0" smtClean="0">
                <a:solidFill>
                  <a:schemeClr val="tx1"/>
                </a:solidFill>
                <a:ea typeface="宋体" pitchFamily="2" charset="-122"/>
              </a:rPr>
              <a:t>=(</a:t>
            </a:r>
            <a:r>
              <a:rPr lang="zh-CN" altLang="en-US" sz="1700" b="1" dirty="0" smtClean="0">
                <a:solidFill>
                  <a:schemeClr val="tx1"/>
                </a:solidFill>
                <a:ea typeface="宋体" pitchFamily="2" charset="-122"/>
              </a:rPr>
              <a:t>贷款基准利率</a:t>
            </a:r>
            <a:r>
              <a:rPr lang="en-US" altLang="zh-CN" sz="1700" b="1" dirty="0" smtClean="0">
                <a:solidFill>
                  <a:schemeClr val="tx1"/>
                </a:solidFill>
                <a:ea typeface="宋体" pitchFamily="2" charset="-122"/>
              </a:rPr>
              <a:t>±</a:t>
            </a:r>
            <a:r>
              <a:rPr lang="zh-CN" altLang="en-US" sz="1700" b="1" dirty="0" smtClean="0">
                <a:solidFill>
                  <a:schemeClr val="tx1"/>
                </a:solidFill>
                <a:ea typeface="宋体" pitchFamily="2" charset="-122"/>
              </a:rPr>
              <a:t>利率浮动基点</a:t>
            </a:r>
            <a:r>
              <a:rPr lang="en-US" altLang="zh-CN" sz="1700" b="1" dirty="0" smtClean="0">
                <a:solidFill>
                  <a:schemeClr val="tx1"/>
                </a:solidFill>
                <a:ea typeface="宋体" pitchFamily="2" charset="-122"/>
              </a:rPr>
              <a:t>)*(1±</a:t>
            </a:r>
            <a:r>
              <a:rPr lang="zh-CN" altLang="en-US" sz="1700" b="1" dirty="0" smtClean="0">
                <a:solidFill>
                  <a:schemeClr val="tx1"/>
                </a:solidFill>
                <a:ea typeface="宋体" pitchFamily="2" charset="-122"/>
              </a:rPr>
              <a:t>利率浮动比例</a:t>
            </a:r>
            <a:r>
              <a:rPr lang="en-US" altLang="zh-CN" sz="1700" b="1" dirty="0" smtClean="0">
                <a:solidFill>
                  <a:schemeClr val="tx1"/>
                </a:solidFill>
                <a:ea typeface="宋体" pitchFamily="2" charset="-122"/>
              </a:rPr>
              <a:t>)</a:t>
            </a:r>
          </a:p>
          <a:p>
            <a:pPr lvl="1">
              <a:buNone/>
            </a:pPr>
            <a:endParaRPr lang="en-US" altLang="zh-CN" sz="1700" b="1" dirty="0" smtClean="0">
              <a:solidFill>
                <a:schemeClr val="tx1"/>
              </a:solidFill>
              <a:ea typeface="宋体" pitchFamily="2" charset="-122"/>
            </a:endParaRPr>
          </a:p>
          <a:p>
            <a:pPr lvl="2">
              <a:buNone/>
            </a:pPr>
            <a:r>
              <a:rPr lang="zh-CN" altLang="en-US" sz="1600" dirty="0" smtClean="0">
                <a:ea typeface="宋体" pitchFamily="2" charset="-122"/>
              </a:rPr>
              <a:t>常见的基准利率调整方式有：</a:t>
            </a:r>
            <a:endParaRPr lang="en-US" altLang="zh-CN" sz="1600" dirty="0" smtClean="0">
              <a:ea typeface="宋体" pitchFamily="2" charset="-122"/>
            </a:endParaRPr>
          </a:p>
          <a:p>
            <a:pPr lvl="3">
              <a:buFont typeface="Arial" pitchFamily="34" charset="0"/>
              <a:buChar char="•"/>
            </a:pPr>
            <a:r>
              <a:rPr lang="zh-CN" altLang="en-US" sz="1600" dirty="0" smtClean="0">
                <a:solidFill>
                  <a:schemeClr val="tx1"/>
                </a:solidFill>
                <a:ea typeface="宋体" pitchFamily="2" charset="-122"/>
              </a:rPr>
              <a:t>次年年初调整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下一还款日调整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次月月初调整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次年首个还款日调整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次年放款对日调整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立即调整</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固定不变（固定利率）</a:t>
            </a:r>
            <a:endParaRPr lang="en-US" altLang="zh-CN" sz="1600" dirty="0" smtClean="0">
              <a:solidFill>
                <a:schemeClr val="tx1"/>
              </a:solidFill>
              <a:ea typeface="宋体" pitchFamily="2" charset="-122"/>
            </a:endParaRPr>
          </a:p>
          <a:p>
            <a:pPr lvl="1">
              <a:buFont typeface="Wingdings" pitchFamily="2" charset="2"/>
              <a:buChar char="p"/>
            </a:pPr>
            <a:r>
              <a:rPr lang="zh-CN" altLang="en-US" sz="1700" b="1" dirty="0" smtClean="0">
                <a:solidFill>
                  <a:schemeClr val="tx1"/>
                </a:solidFill>
                <a:ea typeface="宋体" pitchFamily="2" charset="-122"/>
              </a:rPr>
              <a:t>贷款利率发生变化后，还款计划将重新计算并通知客户</a:t>
            </a:r>
            <a:endParaRPr lang="en-US" altLang="zh-CN" sz="1700" b="1" dirty="0" smtClean="0">
              <a:solidFill>
                <a:schemeClr val="tx1"/>
              </a:solidFill>
              <a:ea typeface="宋体" pitchFamily="2" charset="-122"/>
            </a:endParaRPr>
          </a:p>
          <a:p>
            <a:pPr lvl="1">
              <a:buFont typeface="Wingdings" pitchFamily="2" charset="2"/>
              <a:buChar char="p"/>
            </a:pPr>
            <a:r>
              <a:rPr lang="zh-CN" altLang="en-US" sz="1700" b="1" dirty="0" smtClean="0">
                <a:solidFill>
                  <a:schemeClr val="tx1"/>
                </a:solidFill>
                <a:ea typeface="宋体" pitchFamily="2" charset="-122"/>
              </a:rPr>
              <a:t>利率模式</a:t>
            </a:r>
            <a:endParaRPr lang="en-US" altLang="zh-CN" sz="1700" b="1"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浮动利率模式：随着基准利率变化，定期自动调整贷款执行利率。</a:t>
            </a:r>
            <a:endParaRPr lang="en-US" altLang="zh-CN" sz="1600" dirty="0" smtClean="0">
              <a:solidFill>
                <a:schemeClr val="tx1"/>
              </a:solidFill>
              <a:ea typeface="宋体" pitchFamily="2" charset="-122"/>
            </a:endParaRPr>
          </a:p>
          <a:p>
            <a:pPr lvl="3">
              <a:buFont typeface="Arial" pitchFamily="34" charset="0"/>
              <a:buChar char="•"/>
            </a:pPr>
            <a:r>
              <a:rPr lang="zh-CN" altLang="en-US" sz="1600" b="1" dirty="0" smtClean="0">
                <a:solidFill>
                  <a:schemeClr val="tx1"/>
                </a:solidFill>
                <a:ea typeface="宋体" pitchFamily="2" charset="-122"/>
              </a:rPr>
              <a:t>贷款利率</a:t>
            </a:r>
            <a:r>
              <a:rPr lang="en-US" altLang="zh-CN" sz="1600" b="1" dirty="0" smtClean="0">
                <a:solidFill>
                  <a:schemeClr val="tx1"/>
                </a:solidFill>
                <a:ea typeface="宋体" pitchFamily="2" charset="-122"/>
              </a:rPr>
              <a:t>=</a:t>
            </a:r>
            <a:r>
              <a:rPr lang="zh-CN" altLang="en-US" sz="1600" b="1" dirty="0" smtClean="0">
                <a:solidFill>
                  <a:schemeClr val="tx1"/>
                </a:solidFill>
                <a:ea typeface="宋体" pitchFamily="2" charset="-122"/>
              </a:rPr>
              <a:t>贷款基准利率</a:t>
            </a:r>
            <a:r>
              <a:rPr lang="en-US" altLang="zh-CN" sz="1600" b="1" dirty="0" smtClean="0">
                <a:solidFill>
                  <a:schemeClr val="tx1"/>
                </a:solidFill>
                <a:ea typeface="宋体" pitchFamily="2" charset="-122"/>
              </a:rPr>
              <a:t>*(1±</a:t>
            </a:r>
            <a:r>
              <a:rPr lang="zh-CN" altLang="en-US" sz="1600" b="1" dirty="0" smtClean="0">
                <a:solidFill>
                  <a:schemeClr val="tx1"/>
                </a:solidFill>
                <a:ea typeface="宋体" pitchFamily="2" charset="-122"/>
              </a:rPr>
              <a:t>利率浮动比例</a:t>
            </a:r>
            <a:r>
              <a:rPr lang="en-US" altLang="zh-CN" sz="1600" b="1" dirty="0" smtClean="0">
                <a:solidFill>
                  <a:schemeClr val="tx1"/>
                </a:solidFill>
                <a:ea typeface="宋体" pitchFamily="2" charset="-122"/>
              </a:rPr>
              <a:t>)</a:t>
            </a:r>
            <a:endParaRPr lang="en-US" altLang="zh-CN" sz="1600" dirty="0" smtClean="0">
              <a:solidFill>
                <a:schemeClr val="tx1"/>
              </a:solidFill>
              <a:ea typeface="宋体" pitchFamily="2" charset="-122"/>
            </a:endParaRPr>
          </a:p>
          <a:p>
            <a:pPr lvl="3">
              <a:buFont typeface="Arial" pitchFamily="34" charset="0"/>
              <a:buChar char="•"/>
            </a:pPr>
            <a:r>
              <a:rPr lang="zh-CN" altLang="en-US" sz="1600" dirty="0" smtClean="0">
                <a:solidFill>
                  <a:schemeClr val="tx1"/>
                </a:solidFill>
                <a:ea typeface="宋体" pitchFamily="2" charset="-122"/>
              </a:rPr>
              <a:t>固定利率模式：贷款利率不随着基准利率变化而调整，即：在约定有效期限内不自动发生变化。</a:t>
            </a:r>
            <a:endParaRPr lang="en-US" altLang="zh-CN" sz="1600" dirty="0" smtClean="0">
              <a:solidFill>
                <a:schemeClr val="tx1"/>
              </a:solidFill>
              <a:ea typeface="宋体" pitchFamily="2" charset="-122"/>
            </a:endParaRPr>
          </a:p>
          <a:p>
            <a:pPr lvl="3">
              <a:buFont typeface="Arial" pitchFamily="34" charset="0"/>
              <a:buChar char="•"/>
            </a:pPr>
            <a:r>
              <a:rPr lang="zh-CN" altLang="en-US" sz="1600" b="1" dirty="0" smtClean="0">
                <a:solidFill>
                  <a:schemeClr val="tx1"/>
                </a:solidFill>
                <a:ea typeface="宋体" pitchFamily="2" charset="-122"/>
              </a:rPr>
              <a:t>贷款利率</a:t>
            </a:r>
            <a:r>
              <a:rPr lang="en-US" altLang="zh-CN" sz="1600" b="1" dirty="0" smtClean="0">
                <a:solidFill>
                  <a:schemeClr val="tx1"/>
                </a:solidFill>
                <a:ea typeface="宋体" pitchFamily="2" charset="-122"/>
              </a:rPr>
              <a:t>=(</a:t>
            </a:r>
            <a:r>
              <a:rPr lang="zh-CN" altLang="en-US" sz="1600" b="1" dirty="0" smtClean="0">
                <a:solidFill>
                  <a:schemeClr val="tx1"/>
                </a:solidFill>
                <a:ea typeface="宋体" pitchFamily="2" charset="-122"/>
              </a:rPr>
              <a:t>贷款基准利率</a:t>
            </a:r>
            <a:r>
              <a:rPr lang="en-US" altLang="zh-CN" sz="1600" b="1" dirty="0" smtClean="0">
                <a:solidFill>
                  <a:schemeClr val="tx1"/>
                </a:solidFill>
                <a:ea typeface="宋体" pitchFamily="2" charset="-122"/>
              </a:rPr>
              <a:t>±</a:t>
            </a:r>
            <a:r>
              <a:rPr lang="zh-CN" altLang="en-US" sz="1600" b="1" dirty="0" smtClean="0">
                <a:solidFill>
                  <a:schemeClr val="tx1"/>
                </a:solidFill>
                <a:ea typeface="宋体" pitchFamily="2" charset="-122"/>
              </a:rPr>
              <a:t>利率浮动基点</a:t>
            </a:r>
            <a:r>
              <a:rPr lang="en-US" altLang="zh-CN" sz="1600" b="1" dirty="0" smtClean="0">
                <a:solidFill>
                  <a:schemeClr val="tx1"/>
                </a:solidFill>
                <a:ea typeface="宋体" pitchFamily="2" charset="-122"/>
              </a:rPr>
              <a:t>)</a:t>
            </a:r>
            <a:endParaRPr lang="en-US" altLang="zh-CN" sz="1600" b="1" dirty="0">
              <a:solidFill>
                <a:schemeClr val="tx1"/>
              </a:solidFill>
              <a:ea typeface="宋体" pitchFamily="2" charset="-122"/>
            </a:endParaRPr>
          </a:p>
          <a:p>
            <a:pPr lvl="3">
              <a:buFont typeface="Arial" pitchFamily="34" charset="0"/>
              <a:buChar char="•"/>
            </a:pPr>
            <a:endParaRPr lang="en-US" altLang="zh-CN" sz="1400" dirty="0"/>
          </a:p>
        </p:txBody>
      </p:sp>
    </p:spTree>
    <p:extLst>
      <p:ext uri="{BB962C8B-B14F-4D97-AF65-F5344CB8AC3E}">
        <p14:creationId xmlns="" xmlns:p14="http://schemas.microsoft.com/office/powerpoint/2010/main" val="1669978016"/>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8"/>
            <a:ext cx="7239000" cy="928694"/>
          </a:xfrm>
        </p:spPr>
        <p:txBody>
          <a:bodyPr/>
          <a:lstStyle/>
          <a:p>
            <a:r>
              <a:rPr lang="zh-CN" altLang="en-US" dirty="0" smtClean="0"/>
              <a:t>期供计算</a:t>
            </a:r>
            <a:r>
              <a:rPr lang="en-US" altLang="zh-CN" dirty="0" smtClean="0"/>
              <a:t>-</a:t>
            </a:r>
            <a:r>
              <a:rPr lang="zh-CN" altLang="en-US" dirty="0"/>
              <a:t>还</a:t>
            </a:r>
            <a:r>
              <a:rPr lang="zh-CN" altLang="en-US" dirty="0" smtClean="0"/>
              <a:t>款方式</a:t>
            </a:r>
            <a:endParaRPr lang="zh-CN" altLang="en-US" dirty="0"/>
          </a:p>
        </p:txBody>
      </p:sp>
      <p:sp>
        <p:nvSpPr>
          <p:cNvPr id="3" name="内容占位符 2"/>
          <p:cNvSpPr>
            <a:spLocks noGrp="1"/>
          </p:cNvSpPr>
          <p:nvPr>
            <p:ph idx="1"/>
          </p:nvPr>
        </p:nvSpPr>
        <p:spPr>
          <a:xfrm>
            <a:off x="-285784" y="1000108"/>
            <a:ext cx="8501122" cy="5381220"/>
          </a:xfrm>
        </p:spPr>
        <p:txBody>
          <a:bodyPr>
            <a:normAutofit fontScale="47500" lnSpcReduction="20000"/>
          </a:bodyPr>
          <a:lstStyle/>
          <a:p>
            <a:pPr lvl="1">
              <a:lnSpc>
                <a:spcPts val="2000"/>
              </a:lnSpc>
              <a:buFont typeface="Wingdings" pitchFamily="2" charset="2"/>
              <a:buChar char="p"/>
            </a:pPr>
            <a:r>
              <a:rPr lang="zh-CN" altLang="en-US" sz="3400" b="1" dirty="0" smtClean="0">
                <a:solidFill>
                  <a:schemeClr val="tx1"/>
                </a:solidFill>
                <a:ea typeface="宋体" pitchFamily="2" charset="-122"/>
              </a:rPr>
              <a:t>还款频率</a:t>
            </a:r>
            <a:r>
              <a:rPr lang="en-US" altLang="zh-CN" sz="3400" b="1" dirty="0" smtClean="0">
                <a:solidFill>
                  <a:schemeClr val="tx1"/>
                </a:solidFill>
                <a:ea typeface="宋体" pitchFamily="2" charset="-122"/>
              </a:rPr>
              <a:t>/</a:t>
            </a:r>
            <a:r>
              <a:rPr lang="zh-CN" altLang="en-US" sz="3400" b="1" dirty="0" smtClean="0">
                <a:solidFill>
                  <a:schemeClr val="tx1"/>
                </a:solidFill>
                <a:ea typeface="宋体" pitchFamily="2" charset="-122"/>
              </a:rPr>
              <a:t>还款周期：常见的还款频率有按月、按季、双周、一次等。</a:t>
            </a:r>
            <a:endParaRPr lang="en-US" altLang="zh-CN" sz="3400" b="1" dirty="0" smtClean="0">
              <a:solidFill>
                <a:schemeClr val="tx1"/>
              </a:solidFill>
              <a:ea typeface="宋体" pitchFamily="2" charset="-122"/>
            </a:endParaRPr>
          </a:p>
          <a:p>
            <a:pPr lvl="1">
              <a:lnSpc>
                <a:spcPts val="2000"/>
              </a:lnSpc>
              <a:buFont typeface="Wingdings" pitchFamily="2" charset="2"/>
              <a:buChar char="p"/>
            </a:pPr>
            <a:r>
              <a:rPr lang="zh-CN" altLang="en-US" sz="3400" b="1" dirty="0" smtClean="0">
                <a:solidFill>
                  <a:schemeClr val="tx1"/>
                </a:solidFill>
                <a:ea typeface="宋体" pitchFamily="2" charset="-122"/>
              </a:rPr>
              <a:t>还款方式</a:t>
            </a:r>
            <a:endParaRPr lang="en-US" altLang="zh-CN" sz="3400" b="1" dirty="0" smtClean="0">
              <a:solidFill>
                <a:schemeClr val="tx1"/>
              </a:solidFill>
              <a:ea typeface="宋体" pitchFamily="2" charset="-122"/>
            </a:endParaRPr>
          </a:p>
          <a:p>
            <a:pPr marL="1200150" lvl="2" indent="-285750">
              <a:lnSpc>
                <a:spcPts val="2000"/>
              </a:lnSpc>
              <a:buFont typeface="Wingdings" pitchFamily="2" charset="2"/>
              <a:buChar char="Ø"/>
            </a:pPr>
            <a:r>
              <a:rPr lang="zh-CN" altLang="en-US" sz="3400" dirty="0" smtClean="0">
                <a:ea typeface="宋体" pitchFamily="2" charset="-122"/>
              </a:rPr>
              <a:t>基础还款方式：每一种基础还款方式都有其固定算法，常见的基础还款方式有：</a:t>
            </a:r>
            <a:endParaRPr lang="en-US" altLang="zh-CN" sz="3400" dirty="0" smtClean="0">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一次性还本付息：利息本金到期日一起还；</a:t>
            </a:r>
            <a:endParaRPr lang="en-US" altLang="zh-CN" sz="34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分期付息一次还本：每隔一定期限归还当期的利息，本金到期日时归还；</a:t>
            </a:r>
            <a:endParaRPr lang="en-US" altLang="zh-CN" sz="34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等额本金：每隔一定期限归还本金和当期的利息，每期归还的本金金额相等；</a:t>
            </a:r>
            <a:endParaRPr lang="en-US" altLang="zh-CN" sz="34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等额本息：每隔一定期限归还本金和当期的利息，每期归还的本金和利息金额相等；</a:t>
            </a:r>
            <a:endParaRPr lang="en-US" altLang="zh-CN" sz="34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按期递增：每隔一定期限还本并还当期的利息，贷款的还款金额按期递增；</a:t>
            </a:r>
            <a:endParaRPr lang="en-US" altLang="zh-CN" sz="34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3400" dirty="0" smtClean="0">
                <a:solidFill>
                  <a:schemeClr val="tx1"/>
                </a:solidFill>
                <a:ea typeface="宋体" pitchFamily="2" charset="-122"/>
              </a:rPr>
              <a:t>按期递减：每隔一定期限还本并还当期的利息，贷款的还款金额按期递减；</a:t>
            </a:r>
            <a:endParaRPr lang="en-US" altLang="zh-CN" sz="3400" dirty="0" smtClean="0">
              <a:solidFill>
                <a:schemeClr val="tx1"/>
              </a:solidFill>
              <a:ea typeface="宋体" pitchFamily="2" charset="-122"/>
            </a:endParaRPr>
          </a:p>
          <a:p>
            <a:pPr lvl="1">
              <a:lnSpc>
                <a:spcPts val="2000"/>
              </a:lnSpc>
              <a:buFont typeface="Wingdings" pitchFamily="2" charset="2"/>
              <a:buChar char="p"/>
            </a:pPr>
            <a:r>
              <a:rPr lang="zh-CN" altLang="en-US" sz="3400" b="1" dirty="0" smtClean="0">
                <a:solidFill>
                  <a:schemeClr val="tx1"/>
                </a:solidFill>
                <a:ea typeface="宋体" pitchFamily="2" charset="-122"/>
              </a:rPr>
              <a:t>复杂还款方式：通过调整或组合基础的还款方式，可以创造出更复杂的，满足特殊市场需求的还款方式，如：</a:t>
            </a:r>
            <a:endParaRPr lang="en-US" altLang="zh-CN" sz="3400" b="1"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2900" dirty="0" smtClean="0">
                <a:solidFill>
                  <a:schemeClr val="tx1"/>
                </a:solidFill>
                <a:ea typeface="宋体" pitchFamily="2" charset="-122"/>
              </a:rPr>
              <a:t>气球贷：“前小后大”，贷款前期每期还款金额较小，但是在贷款到期日还款金额较大，这是一种形象的说法。</a:t>
            </a:r>
            <a:endParaRPr lang="en-US" altLang="zh-CN" sz="29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2900" dirty="0" smtClean="0">
                <a:solidFill>
                  <a:schemeClr val="tx1"/>
                </a:solidFill>
                <a:ea typeface="宋体" pitchFamily="2" charset="-122"/>
              </a:rPr>
              <a:t>还款假期</a:t>
            </a:r>
            <a:r>
              <a:rPr lang="zh-CN" altLang="en-US" sz="2900" dirty="0" smtClean="0">
                <a:solidFill>
                  <a:schemeClr val="tx1"/>
                </a:solidFill>
                <a:ea typeface="宋体" pitchFamily="2" charset="-122"/>
              </a:rPr>
              <a:t>：当还款日遇到节假日时，不计提罚息复利。</a:t>
            </a:r>
            <a:endParaRPr lang="en-US" altLang="zh-CN" sz="2900" dirty="0" smtClean="0">
              <a:solidFill>
                <a:schemeClr val="tx1"/>
              </a:solidFill>
              <a:ea typeface="宋体" pitchFamily="2" charset="-122"/>
            </a:endParaRPr>
          </a:p>
          <a:p>
            <a:pPr marL="1657350" lvl="3" indent="-285750">
              <a:lnSpc>
                <a:spcPts val="2000"/>
              </a:lnSpc>
              <a:buFont typeface="Wingdings" pitchFamily="2" charset="2"/>
              <a:buChar char="ü"/>
            </a:pPr>
            <a:r>
              <a:rPr lang="zh-CN" altLang="en-US" sz="2900" dirty="0" smtClean="0">
                <a:solidFill>
                  <a:schemeClr val="tx1"/>
                </a:solidFill>
                <a:ea typeface="宋体" pitchFamily="2" charset="-122"/>
              </a:rPr>
              <a:t>随心还：在合同约定的还款期内，还清贷款的方式。</a:t>
            </a:r>
          </a:p>
          <a:p>
            <a:pPr marL="1657350" lvl="3" indent="-285750">
              <a:lnSpc>
                <a:spcPts val="2000"/>
              </a:lnSpc>
              <a:buFont typeface="Wingdings" pitchFamily="2" charset="2"/>
              <a:buChar char="ü"/>
            </a:pPr>
            <a:endParaRPr lang="en-US" altLang="zh-CN" sz="1600" dirty="0"/>
          </a:p>
          <a:p>
            <a:pPr marL="1657350" lvl="3" indent="-285750">
              <a:lnSpc>
                <a:spcPts val="2000"/>
              </a:lnSpc>
              <a:buFont typeface="Wingdings" pitchFamily="2" charset="2"/>
              <a:buChar char="ü"/>
            </a:pPr>
            <a:endParaRPr lang="en-US" altLang="zh-CN" sz="1600" dirty="0" smtClean="0"/>
          </a:p>
        </p:txBody>
      </p:sp>
    </p:spTree>
    <p:extLst>
      <p:ext uri="{BB962C8B-B14F-4D97-AF65-F5344CB8AC3E}">
        <p14:creationId xmlns="" xmlns:p14="http://schemas.microsoft.com/office/powerpoint/2010/main" val="646883698"/>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期供计算</a:t>
            </a:r>
            <a:r>
              <a:rPr lang="en-US" altLang="zh-CN" dirty="0" smtClean="0"/>
              <a:t>-</a:t>
            </a:r>
            <a:r>
              <a:rPr lang="zh-CN" altLang="en-US" dirty="0"/>
              <a:t>还</a:t>
            </a:r>
            <a:r>
              <a:rPr lang="zh-CN" altLang="en-US" dirty="0" smtClean="0"/>
              <a:t>款计划生成</a:t>
            </a:r>
            <a:endParaRPr lang="zh-CN" altLang="en-US" dirty="0"/>
          </a:p>
        </p:txBody>
      </p:sp>
      <p:sp>
        <p:nvSpPr>
          <p:cNvPr id="3" name="内容占位符 2"/>
          <p:cNvSpPr>
            <a:spLocks noGrp="1"/>
          </p:cNvSpPr>
          <p:nvPr>
            <p:ph idx="1"/>
          </p:nvPr>
        </p:nvSpPr>
        <p:spPr>
          <a:xfrm>
            <a:off x="107504" y="1428736"/>
            <a:ext cx="8107834" cy="4952592"/>
          </a:xfrm>
        </p:spPr>
        <p:txBody>
          <a:bodyPr/>
          <a:lstStyle/>
          <a:p>
            <a:pPr lvl="1" indent="-284400">
              <a:lnSpc>
                <a:spcPts val="2000"/>
              </a:lnSpc>
              <a:buFont typeface="Wingdings" pitchFamily="2" charset="2"/>
              <a:buChar char="p"/>
            </a:pPr>
            <a:r>
              <a:rPr lang="zh-CN" altLang="en-US" sz="1600" dirty="0" smtClean="0">
                <a:solidFill>
                  <a:schemeClr val="tx1"/>
                </a:solidFill>
                <a:ea typeface="宋体" pitchFamily="2" charset="-122"/>
              </a:rPr>
              <a:t>贷款发放时，需</a:t>
            </a:r>
            <a:r>
              <a:rPr lang="zh-CN" altLang="en-US" sz="1600" dirty="0" smtClean="0">
                <a:solidFill>
                  <a:schemeClr val="tx1"/>
                </a:solidFill>
                <a:ea typeface="宋体" pitchFamily="2" charset="-122"/>
              </a:rPr>
              <a:t>将借据、分户、还款计划、分录交易保留</a:t>
            </a:r>
            <a:r>
              <a:rPr lang="zh-CN" altLang="en-US" sz="1600" dirty="0" smtClean="0">
                <a:solidFill>
                  <a:schemeClr val="tx1"/>
                </a:solidFill>
                <a:ea typeface="宋体" pitchFamily="2" charset="-122"/>
              </a:rPr>
              <a:t>，并且作为以后的还款依据。当贷款信息发生变化时，如利率变更、期限变更等，还款计划应随之调整。</a:t>
            </a:r>
            <a:endParaRPr lang="en-US" altLang="zh-CN" sz="1600" dirty="0" smtClean="0">
              <a:solidFill>
                <a:schemeClr val="tx1"/>
              </a:solidFill>
              <a:ea typeface="宋体" pitchFamily="2" charset="-122"/>
            </a:endParaRPr>
          </a:p>
          <a:p>
            <a:pPr lvl="1" indent="-284400">
              <a:lnSpc>
                <a:spcPts val="2000"/>
              </a:lnSpc>
              <a:buNone/>
            </a:pPr>
            <a:endParaRPr lang="en-US" altLang="zh-CN" sz="1600" dirty="0" smtClean="0">
              <a:solidFill>
                <a:schemeClr val="tx1"/>
              </a:solidFill>
              <a:ea typeface="宋体" pitchFamily="2" charset="-122"/>
            </a:endParaRPr>
          </a:p>
          <a:p>
            <a:pPr lvl="1" indent="-284400">
              <a:lnSpc>
                <a:spcPts val="2000"/>
              </a:lnSpc>
              <a:buFont typeface="Wingdings" pitchFamily="2" charset="2"/>
              <a:buChar char="p"/>
            </a:pPr>
            <a:r>
              <a:rPr lang="zh-CN" altLang="en-US" sz="1600" dirty="0" smtClean="0">
                <a:solidFill>
                  <a:schemeClr val="tx1"/>
                </a:solidFill>
                <a:ea typeface="宋体" pitchFamily="2" charset="-122"/>
              </a:rPr>
              <a:t>还款计划由以下几个要素组成：应还款日期、期次、期供金额（应还本金</a:t>
            </a:r>
            <a:r>
              <a:rPr lang="en-US" altLang="zh-CN" sz="1600" dirty="0" smtClean="0">
                <a:solidFill>
                  <a:schemeClr val="tx1"/>
                </a:solidFill>
                <a:ea typeface="宋体" pitchFamily="2" charset="-122"/>
              </a:rPr>
              <a:t>+</a:t>
            </a:r>
            <a:r>
              <a:rPr lang="zh-CN" altLang="en-US" sz="1600" dirty="0" smtClean="0">
                <a:solidFill>
                  <a:schemeClr val="tx1"/>
                </a:solidFill>
                <a:ea typeface="宋体" pitchFamily="2" charset="-122"/>
              </a:rPr>
              <a:t>应还利息）、应还本金、应还利息、剩余</a:t>
            </a:r>
            <a:r>
              <a:rPr lang="zh-CN" altLang="en-US" sz="1600" dirty="0" smtClean="0">
                <a:solidFill>
                  <a:schemeClr val="tx1"/>
                </a:solidFill>
                <a:ea typeface="宋体" pitchFamily="2" charset="-122"/>
              </a:rPr>
              <a:t>本金</a:t>
            </a:r>
            <a:r>
              <a:rPr lang="zh-CN" altLang="en-US" sz="1600" dirty="0" smtClean="0">
                <a:solidFill>
                  <a:schemeClr val="tx1"/>
                </a:solidFill>
                <a:ea typeface="宋体" pitchFamily="2" charset="-122"/>
              </a:rPr>
              <a:t>、结清日期。</a:t>
            </a:r>
            <a:endParaRPr lang="en-US" altLang="zh-CN" sz="1600" dirty="0" smtClean="0">
              <a:solidFill>
                <a:schemeClr val="tx1"/>
              </a:solidFill>
              <a:ea typeface="宋体" pitchFamily="2" charset="-122"/>
            </a:endParaRPr>
          </a:p>
          <a:p>
            <a:pPr lvl="1" indent="-284400">
              <a:lnSpc>
                <a:spcPts val="2000"/>
              </a:lnSpc>
              <a:buNone/>
            </a:pPr>
            <a:endParaRPr lang="en-US" altLang="zh-CN" sz="1600" dirty="0" smtClean="0">
              <a:solidFill>
                <a:schemeClr val="tx1"/>
              </a:solidFill>
              <a:ea typeface="宋体" pitchFamily="2" charset="-122"/>
            </a:endParaRPr>
          </a:p>
          <a:p>
            <a:pPr lvl="1" indent="-284400">
              <a:lnSpc>
                <a:spcPts val="2000"/>
              </a:lnSpc>
              <a:buFont typeface="Wingdings" pitchFamily="2" charset="2"/>
              <a:buChar char="p"/>
            </a:pPr>
            <a:r>
              <a:rPr lang="zh-CN" altLang="en-US" sz="1600" dirty="0" smtClean="0">
                <a:solidFill>
                  <a:schemeClr val="tx1"/>
                </a:solidFill>
                <a:ea typeface="宋体" pitchFamily="2" charset="-122"/>
              </a:rPr>
              <a:t>还款计划一经指定，除了变更之外，不能擅自修改。</a:t>
            </a:r>
            <a:endParaRPr lang="en-US" altLang="zh-CN" sz="1600" dirty="0" smtClean="0">
              <a:solidFill>
                <a:schemeClr val="tx1"/>
              </a:solidFill>
              <a:ea typeface="宋体" pitchFamily="2" charset="-122"/>
            </a:endParaRPr>
          </a:p>
          <a:p>
            <a:pPr lvl="1" indent="-284400">
              <a:lnSpc>
                <a:spcPts val="2000"/>
              </a:lnSpc>
              <a:buNone/>
            </a:pPr>
            <a:endParaRPr lang="en-US" altLang="zh-CN" sz="1600" dirty="0" smtClean="0">
              <a:solidFill>
                <a:schemeClr val="tx1"/>
              </a:solidFill>
              <a:ea typeface="宋体" pitchFamily="2" charset="-122"/>
            </a:endParaRPr>
          </a:p>
          <a:p>
            <a:pPr lvl="1" indent="-284400">
              <a:lnSpc>
                <a:spcPts val="2000"/>
              </a:lnSpc>
              <a:buFont typeface="Wingdings" pitchFamily="2" charset="2"/>
              <a:buChar char="p"/>
            </a:pPr>
            <a:r>
              <a:rPr lang="zh-CN" altLang="en-US" sz="1600" dirty="0" smtClean="0">
                <a:solidFill>
                  <a:schemeClr val="tx1"/>
                </a:solidFill>
                <a:ea typeface="宋体" pitchFamily="2" charset="-122"/>
              </a:rPr>
              <a:t>贷款发放时，当指定了还款方式、还款周期、贷款利率、期限等基本要素后，即可使用前面的计息公式及基础还款方式计算公式，生成完整的还款计划表。</a:t>
            </a:r>
            <a:endParaRPr lang="en-US" altLang="zh-CN" sz="1600" dirty="0" smtClean="0">
              <a:solidFill>
                <a:schemeClr val="tx1"/>
              </a:solidFill>
              <a:ea typeface="宋体" pitchFamily="2" charset="-122"/>
            </a:endParaRPr>
          </a:p>
          <a:p>
            <a:pPr lvl="1" indent="-284400">
              <a:lnSpc>
                <a:spcPts val="2000"/>
              </a:lnSpc>
              <a:buNone/>
            </a:pPr>
            <a:endParaRPr lang="en-US" altLang="zh-CN" sz="1600" dirty="0" smtClean="0">
              <a:solidFill>
                <a:schemeClr val="tx1"/>
              </a:solidFill>
              <a:ea typeface="宋体" pitchFamily="2" charset="-122"/>
            </a:endParaRPr>
          </a:p>
          <a:p>
            <a:pPr marL="1657350" lvl="3" indent="-284400">
              <a:lnSpc>
                <a:spcPts val="2000"/>
              </a:lnSpc>
              <a:buFont typeface="Wingdings" pitchFamily="2" charset="2"/>
              <a:buChar char="ü"/>
            </a:pPr>
            <a:endParaRPr lang="en-US" altLang="zh-CN" sz="1600" dirty="0" smtClean="0"/>
          </a:p>
        </p:txBody>
      </p:sp>
    </p:spTree>
    <p:extLst>
      <p:ext uri="{BB962C8B-B14F-4D97-AF65-F5344CB8AC3E}">
        <p14:creationId xmlns="" xmlns:p14="http://schemas.microsoft.com/office/powerpoint/2010/main" val="2166366673"/>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290"/>
            <a:ext cx="8229600" cy="571504"/>
          </a:xfrm>
        </p:spPr>
        <p:txBody>
          <a:bodyPr>
            <a:normAutofit fontScale="90000"/>
          </a:bodyPr>
          <a:lstStyle/>
          <a:p>
            <a:r>
              <a:rPr lang="zh-CN" altLang="en-US" dirty="0" smtClean="0"/>
              <a:t>期供计算</a:t>
            </a:r>
            <a:r>
              <a:rPr lang="en-US" altLang="zh-CN" dirty="0" smtClean="0"/>
              <a:t>-</a:t>
            </a:r>
            <a:r>
              <a:rPr lang="zh-CN" altLang="en-US" dirty="0"/>
              <a:t>还</a:t>
            </a:r>
            <a:r>
              <a:rPr lang="zh-CN" altLang="en-US" dirty="0" smtClean="0"/>
              <a:t>款计划变更</a:t>
            </a:r>
            <a:endParaRPr lang="zh-CN" altLang="en-US" dirty="0"/>
          </a:p>
        </p:txBody>
      </p:sp>
      <p:sp>
        <p:nvSpPr>
          <p:cNvPr id="3" name="内容占位符 2"/>
          <p:cNvSpPr>
            <a:spLocks noGrp="1"/>
          </p:cNvSpPr>
          <p:nvPr>
            <p:ph idx="1"/>
          </p:nvPr>
        </p:nvSpPr>
        <p:spPr>
          <a:xfrm>
            <a:off x="-214346" y="928670"/>
            <a:ext cx="8429684" cy="1571636"/>
          </a:xfrm>
        </p:spPr>
        <p:txBody>
          <a:bodyPr>
            <a:noAutofit/>
          </a:bodyPr>
          <a:lstStyle/>
          <a:p>
            <a:pPr lvl="1">
              <a:buFont typeface="Wingdings" pitchFamily="2" charset="2"/>
              <a:buChar char="p"/>
            </a:pPr>
            <a:r>
              <a:rPr lang="zh-CN" altLang="en-US" sz="1600" dirty="0" smtClean="0">
                <a:solidFill>
                  <a:schemeClr val="tx1"/>
                </a:solidFill>
                <a:ea typeface="宋体" pitchFamily="2" charset="-122"/>
              </a:rPr>
              <a:t>在贷款发放后，当贷款中有关期供计算</a:t>
            </a:r>
            <a:r>
              <a:rPr lang="zh-CN" altLang="en-US" sz="1600" dirty="0" smtClean="0">
                <a:solidFill>
                  <a:schemeClr val="tx1"/>
                </a:solidFill>
                <a:ea typeface="宋体" pitchFamily="2" charset="-122"/>
              </a:rPr>
              <a:t>的因素发生</a:t>
            </a:r>
            <a:r>
              <a:rPr lang="zh-CN" altLang="en-US" sz="1600" dirty="0" smtClean="0">
                <a:solidFill>
                  <a:schemeClr val="tx1"/>
                </a:solidFill>
                <a:ea typeface="宋体" pitchFamily="2" charset="-122"/>
              </a:rPr>
              <a:t>变化时，需要重新计算还款计划。</a:t>
            </a:r>
            <a:endParaRPr lang="en-US" altLang="zh-CN" sz="1600" dirty="0" smtClean="0">
              <a:solidFill>
                <a:schemeClr val="tx1"/>
              </a:solidFill>
              <a:ea typeface="宋体" pitchFamily="2" charset="-122"/>
            </a:endParaRPr>
          </a:p>
          <a:p>
            <a:pPr lvl="1">
              <a:buNone/>
            </a:pPr>
            <a:endParaRPr lang="zh-CN" altLang="en-US" sz="1600" dirty="0" smtClean="0">
              <a:solidFill>
                <a:schemeClr val="tx1"/>
              </a:solidFill>
              <a:ea typeface="宋体" pitchFamily="2" charset="-122"/>
            </a:endParaRPr>
          </a:p>
          <a:p>
            <a:pPr lvl="1">
              <a:buFont typeface="Wingdings" pitchFamily="2" charset="2"/>
              <a:buChar char="p"/>
            </a:pPr>
            <a:r>
              <a:rPr lang="zh-CN" altLang="en-US" sz="1600" dirty="0" smtClean="0">
                <a:solidFill>
                  <a:schemeClr val="tx1"/>
                </a:solidFill>
                <a:ea typeface="宋体" pitchFamily="2" charset="-122"/>
              </a:rPr>
              <a:t>还款计划变更也有生效日，还款计划</a:t>
            </a:r>
            <a:r>
              <a:rPr lang="zh-CN" altLang="en-US" sz="1600" dirty="0" smtClean="0">
                <a:solidFill>
                  <a:schemeClr val="tx1"/>
                </a:solidFill>
                <a:ea typeface="宋体" pitchFamily="2" charset="-122"/>
              </a:rPr>
              <a:t>以结息日为</a:t>
            </a:r>
            <a:r>
              <a:rPr lang="zh-CN" altLang="en-US" sz="1600" dirty="0" smtClean="0">
                <a:solidFill>
                  <a:schemeClr val="tx1"/>
                </a:solidFill>
                <a:ea typeface="宋体" pitchFamily="2" charset="-122"/>
              </a:rPr>
              <a:t>分界线，应还款日落</a:t>
            </a:r>
            <a:r>
              <a:rPr lang="zh-CN" altLang="en-US" sz="1600" dirty="0" smtClean="0">
                <a:solidFill>
                  <a:schemeClr val="tx1"/>
                </a:solidFill>
                <a:ea typeface="宋体" pitchFamily="2" charset="-122"/>
              </a:rPr>
              <a:t>在结息日之后</a:t>
            </a:r>
            <a:r>
              <a:rPr lang="zh-CN" altLang="en-US" sz="1600" dirty="0" smtClean="0">
                <a:solidFill>
                  <a:schemeClr val="tx1"/>
                </a:solidFill>
                <a:ea typeface="宋体" pitchFamily="2" charset="-122"/>
              </a:rPr>
              <a:t>的还款计划将由新生成的还款计划代替，应还款日落</a:t>
            </a:r>
            <a:r>
              <a:rPr lang="zh-CN" altLang="en-US" sz="1600" dirty="0" smtClean="0">
                <a:solidFill>
                  <a:schemeClr val="tx1"/>
                </a:solidFill>
                <a:ea typeface="宋体" pitchFamily="2" charset="-122"/>
              </a:rPr>
              <a:t>在结息日之前</a:t>
            </a:r>
            <a:r>
              <a:rPr lang="zh-CN" altLang="en-US" sz="1600" dirty="0" smtClean="0">
                <a:solidFill>
                  <a:schemeClr val="tx1"/>
                </a:solidFill>
                <a:ea typeface="宋体" pitchFamily="2" charset="-122"/>
              </a:rPr>
              <a:t>的还款计划须保持不变，不能更改。</a:t>
            </a:r>
            <a:endParaRPr lang="en-US" altLang="zh-CN" sz="1600" dirty="0" smtClean="0">
              <a:solidFill>
                <a:schemeClr val="tx1"/>
              </a:solidFill>
              <a:ea typeface="宋体" pitchFamily="2" charset="-122"/>
            </a:endParaRPr>
          </a:p>
        </p:txBody>
      </p:sp>
      <p:sp>
        <p:nvSpPr>
          <p:cNvPr id="4" name="六边形"/>
          <p:cNvSpPr>
            <a:spLocks/>
          </p:cNvSpPr>
          <p:nvPr/>
        </p:nvSpPr>
        <p:spPr>
          <a:xfrm>
            <a:off x="3500430" y="3214686"/>
            <a:ext cx="1892299" cy="1636713"/>
          </a:xfrm>
          <a:prstGeom prst="hexagon">
            <a:avLst>
              <a:gd name="adj" fmla="val 28903"/>
              <a:gd name="vf" fmla="val 115470"/>
            </a:avLst>
          </a:prstGeom>
          <a:solidFill>
            <a:schemeClr val="accent2"/>
          </a:solidFill>
          <a:ln w="6350" cap="flat" cmpd="sng">
            <a:solidFill>
              <a:srgbClr val="4D4D4D"/>
            </a:solidFill>
            <a:prstDash val="solid"/>
            <a:miter/>
          </a:ln>
          <a:effectLst>
            <a:outerShdw dist="35921" dir="2700000" algn="ctr">
              <a:srgbClr val="273C83">
                <a:alpha val="99607"/>
              </a:srgbClr>
            </a:outerShdw>
          </a:effectLst>
        </p:spPr>
      </p:sp>
      <p:sp>
        <p:nvSpPr>
          <p:cNvPr id="5" name="曲线"/>
          <p:cNvSpPr>
            <a:spLocks/>
          </p:cNvSpPr>
          <p:nvPr/>
        </p:nvSpPr>
        <p:spPr>
          <a:xfrm>
            <a:off x="901700" y="2459038"/>
            <a:ext cx="2881313" cy="844550"/>
          </a:xfrm>
          <a:custGeom>
            <a:avLst/>
            <a:gdLst>
              <a:gd name="T1" fmla="*/ 0 w 21600"/>
              <a:gd name="T2" fmla="*/ 0 h 21600"/>
              <a:gd name="T3" fmla="*/ 21600 w 21600"/>
              <a:gd name="T4" fmla="*/ 21600 h 21600"/>
            </a:gdLst>
            <a:ahLst/>
            <a:cxnLst/>
            <a:rect l="T1" t="T2" r="T3" b="T4"/>
            <a:pathLst>
              <a:path w="21600" h="21600">
                <a:moveTo>
                  <a:pt x="0" y="14183"/>
                </a:moveTo>
                <a:lnTo>
                  <a:pt x="16265" y="14183"/>
                </a:lnTo>
                <a:lnTo>
                  <a:pt x="18742" y="19004"/>
                </a:lnTo>
                <a:lnTo>
                  <a:pt x="18265" y="21600"/>
                </a:lnTo>
                <a:lnTo>
                  <a:pt x="21600" y="17521"/>
                </a:lnTo>
                <a:lnTo>
                  <a:pt x="20837" y="3800"/>
                </a:lnTo>
                <a:lnTo>
                  <a:pt x="20552" y="6767"/>
                </a:lnTo>
                <a:lnTo>
                  <a:pt x="17122" y="92"/>
                </a:lnTo>
                <a:lnTo>
                  <a:pt x="0" y="0"/>
                </a:lnTo>
                <a:lnTo>
                  <a:pt x="0" y="14183"/>
                </a:lnTo>
                <a:close/>
              </a:path>
            </a:pathLst>
          </a:custGeom>
          <a:noFill/>
          <a:ln w="6350" cap="flat" cmpd="sng">
            <a:solidFill>
              <a:srgbClr val="000000"/>
            </a:solidFill>
            <a:prstDash val="solid"/>
            <a:round/>
          </a:ln>
        </p:spPr>
      </p:sp>
      <p:sp>
        <p:nvSpPr>
          <p:cNvPr id="6" name="曲线"/>
          <p:cNvSpPr>
            <a:spLocks/>
          </p:cNvSpPr>
          <p:nvPr/>
        </p:nvSpPr>
        <p:spPr>
          <a:xfrm flipH="1">
            <a:off x="4978400" y="2459038"/>
            <a:ext cx="2881313" cy="844550"/>
          </a:xfrm>
          <a:custGeom>
            <a:avLst/>
            <a:gdLst>
              <a:gd name="T1" fmla="*/ -21600 w 21600"/>
              <a:gd name="T2" fmla="*/ 0 h 21600"/>
              <a:gd name="T3" fmla="*/ 0 w 21600"/>
              <a:gd name="T4" fmla="*/ 21600 h 21600"/>
            </a:gdLst>
            <a:ahLst/>
            <a:cxnLst/>
            <a:rect l="T1" t="T2" r="T3" b="T4"/>
            <a:pathLst>
              <a:path w="21600" h="21600">
                <a:moveTo>
                  <a:pt x="0" y="14183"/>
                </a:moveTo>
                <a:lnTo>
                  <a:pt x="16265" y="14183"/>
                </a:lnTo>
                <a:lnTo>
                  <a:pt x="18742" y="19004"/>
                </a:lnTo>
                <a:lnTo>
                  <a:pt x="18265" y="21600"/>
                </a:lnTo>
                <a:lnTo>
                  <a:pt x="21600" y="17521"/>
                </a:lnTo>
                <a:lnTo>
                  <a:pt x="20837" y="3800"/>
                </a:lnTo>
                <a:lnTo>
                  <a:pt x="20552" y="6767"/>
                </a:lnTo>
                <a:lnTo>
                  <a:pt x="17122" y="92"/>
                </a:lnTo>
                <a:lnTo>
                  <a:pt x="0" y="0"/>
                </a:lnTo>
                <a:lnTo>
                  <a:pt x="0" y="14183"/>
                </a:lnTo>
                <a:close/>
              </a:path>
            </a:pathLst>
          </a:custGeom>
          <a:noFill/>
          <a:ln w="6350" cap="flat" cmpd="sng">
            <a:solidFill>
              <a:srgbClr val="000000"/>
            </a:solidFill>
            <a:prstDash val="solid"/>
            <a:round/>
          </a:ln>
        </p:spPr>
      </p:sp>
      <p:sp>
        <p:nvSpPr>
          <p:cNvPr id="7" name="右箭头"/>
          <p:cNvSpPr>
            <a:spLocks/>
          </p:cNvSpPr>
          <p:nvPr/>
        </p:nvSpPr>
        <p:spPr>
          <a:xfrm>
            <a:off x="900113" y="3651250"/>
            <a:ext cx="2400300" cy="784225"/>
          </a:xfrm>
          <a:prstGeom prst="rightArrow">
            <a:avLst>
              <a:gd name="adj1" fmla="val 100000"/>
              <a:gd name="adj2" fmla="val 39066"/>
            </a:avLst>
          </a:prstGeom>
          <a:noFill/>
          <a:ln w="6350" cap="flat" cmpd="sng">
            <a:solidFill>
              <a:srgbClr val="000000"/>
            </a:solidFill>
            <a:prstDash val="solid"/>
            <a:miter/>
          </a:ln>
        </p:spPr>
      </p:sp>
      <p:sp>
        <p:nvSpPr>
          <p:cNvPr id="8" name="右箭头"/>
          <p:cNvSpPr>
            <a:spLocks/>
          </p:cNvSpPr>
          <p:nvPr/>
        </p:nvSpPr>
        <p:spPr>
          <a:xfrm flipH="1">
            <a:off x="5459413" y="3651250"/>
            <a:ext cx="2400300" cy="784225"/>
          </a:xfrm>
          <a:prstGeom prst="rightArrow">
            <a:avLst>
              <a:gd name="adj1" fmla="val 100000"/>
              <a:gd name="adj2" fmla="val 39066"/>
            </a:avLst>
          </a:prstGeom>
          <a:noFill/>
          <a:ln w="6350" cap="flat" cmpd="sng">
            <a:solidFill>
              <a:srgbClr val="000000"/>
            </a:solidFill>
            <a:prstDash val="solid"/>
            <a:miter/>
          </a:ln>
        </p:spPr>
      </p:sp>
      <p:sp>
        <p:nvSpPr>
          <p:cNvPr id="9" name="曲线"/>
          <p:cNvSpPr>
            <a:spLocks/>
          </p:cNvSpPr>
          <p:nvPr/>
        </p:nvSpPr>
        <p:spPr>
          <a:xfrm flipV="1">
            <a:off x="901700" y="4821238"/>
            <a:ext cx="2881313" cy="844549"/>
          </a:xfrm>
          <a:custGeom>
            <a:avLst/>
            <a:gdLst>
              <a:gd name="T1" fmla="*/ 0 w 21600"/>
              <a:gd name="T2" fmla="*/ -21600 h 21600"/>
              <a:gd name="T3" fmla="*/ 21600 w 21600"/>
              <a:gd name="T4" fmla="*/ 0 h 21600"/>
            </a:gdLst>
            <a:ahLst/>
            <a:cxnLst/>
            <a:rect l="T1" t="T2" r="T3" b="T4"/>
            <a:pathLst>
              <a:path w="21600" h="21600">
                <a:moveTo>
                  <a:pt x="0" y="14183"/>
                </a:moveTo>
                <a:lnTo>
                  <a:pt x="16265" y="14183"/>
                </a:lnTo>
                <a:lnTo>
                  <a:pt x="18742" y="19004"/>
                </a:lnTo>
                <a:lnTo>
                  <a:pt x="18265" y="21600"/>
                </a:lnTo>
                <a:lnTo>
                  <a:pt x="21600" y="17521"/>
                </a:lnTo>
                <a:lnTo>
                  <a:pt x="20837" y="3800"/>
                </a:lnTo>
                <a:lnTo>
                  <a:pt x="20552" y="6767"/>
                </a:lnTo>
                <a:lnTo>
                  <a:pt x="17122" y="92"/>
                </a:lnTo>
                <a:lnTo>
                  <a:pt x="0" y="0"/>
                </a:lnTo>
                <a:lnTo>
                  <a:pt x="0" y="14183"/>
                </a:lnTo>
                <a:close/>
              </a:path>
            </a:pathLst>
          </a:custGeom>
          <a:noFill/>
          <a:ln w="6350" cap="flat" cmpd="sng">
            <a:solidFill>
              <a:srgbClr val="000000"/>
            </a:solidFill>
            <a:prstDash val="solid"/>
            <a:round/>
          </a:ln>
        </p:spPr>
      </p:sp>
      <p:sp>
        <p:nvSpPr>
          <p:cNvPr id="10" name="曲线"/>
          <p:cNvSpPr>
            <a:spLocks/>
          </p:cNvSpPr>
          <p:nvPr/>
        </p:nvSpPr>
        <p:spPr>
          <a:xfrm flipH="1" flipV="1">
            <a:off x="4978400" y="4821238"/>
            <a:ext cx="2881313" cy="844549"/>
          </a:xfrm>
          <a:custGeom>
            <a:avLst/>
            <a:gdLst>
              <a:gd name="T1" fmla="*/ -21600 w 21600"/>
              <a:gd name="T2" fmla="*/ -21600 h 21600"/>
              <a:gd name="T3" fmla="*/ 0 w 21600"/>
              <a:gd name="T4" fmla="*/ 0 h 21600"/>
            </a:gdLst>
            <a:ahLst/>
            <a:cxnLst/>
            <a:rect l="T1" t="T2" r="T3" b="T4"/>
            <a:pathLst>
              <a:path w="21600" h="21600">
                <a:moveTo>
                  <a:pt x="0" y="14183"/>
                </a:moveTo>
                <a:lnTo>
                  <a:pt x="16265" y="14183"/>
                </a:lnTo>
                <a:lnTo>
                  <a:pt x="18742" y="19004"/>
                </a:lnTo>
                <a:lnTo>
                  <a:pt x="18265" y="21600"/>
                </a:lnTo>
                <a:lnTo>
                  <a:pt x="21600" y="17521"/>
                </a:lnTo>
                <a:lnTo>
                  <a:pt x="20837" y="3800"/>
                </a:lnTo>
                <a:lnTo>
                  <a:pt x="20552" y="6767"/>
                </a:lnTo>
                <a:lnTo>
                  <a:pt x="17122" y="92"/>
                </a:lnTo>
                <a:lnTo>
                  <a:pt x="0" y="0"/>
                </a:lnTo>
                <a:lnTo>
                  <a:pt x="0" y="14183"/>
                </a:lnTo>
                <a:close/>
              </a:path>
            </a:pathLst>
          </a:custGeom>
          <a:noFill/>
          <a:ln w="6350" cap="flat" cmpd="sng">
            <a:solidFill>
              <a:srgbClr val="000000"/>
            </a:solidFill>
            <a:prstDash val="solid"/>
            <a:round/>
          </a:ln>
        </p:spPr>
      </p:sp>
      <p:sp>
        <p:nvSpPr>
          <p:cNvPr id="11" name="矩形"/>
          <p:cNvSpPr>
            <a:spLocks/>
          </p:cNvSpPr>
          <p:nvPr/>
        </p:nvSpPr>
        <p:spPr>
          <a:xfrm>
            <a:off x="3565524" y="3770313"/>
            <a:ext cx="1590675" cy="549274"/>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eaLnBrk="1" hangingPunct="1">
              <a:lnSpc>
                <a:spcPct val="100000"/>
              </a:lnSpc>
              <a:spcBef>
                <a:spcPts val="0"/>
              </a:spcBef>
              <a:spcAft>
                <a:spcPts val="0"/>
              </a:spcAft>
              <a:buNone/>
            </a:pPr>
            <a:r>
              <a:rPr lang="zh-CN" altLang="en-US" sz="1800" b="1" dirty="0" smtClean="0">
                <a:solidFill>
                  <a:srgbClr val="FF9900"/>
                </a:solidFill>
                <a:latin typeface="微软雅黑" pitchFamily="34" charset="-122"/>
                <a:ea typeface="微软雅黑" pitchFamily="34" charset="-122"/>
                <a:cs typeface="Times New Roman" pitchFamily="18" charset="0"/>
              </a:rPr>
              <a:t>重新计算</a:t>
            </a:r>
            <a:endParaRPr lang="en-US" altLang="zh-CN" sz="1800" b="1" dirty="0" smtClean="0">
              <a:solidFill>
                <a:srgbClr val="FF9900"/>
              </a:solidFill>
              <a:latin typeface="微软雅黑" pitchFamily="34" charset="-122"/>
              <a:ea typeface="微软雅黑" pitchFamily="34" charset="-122"/>
              <a:cs typeface="Times New Roman" pitchFamily="18" charset="0"/>
            </a:endParaRPr>
          </a:p>
          <a:p>
            <a:pPr marL="0" indent="0" eaLnBrk="1" hangingPunct="1">
              <a:lnSpc>
                <a:spcPct val="100000"/>
              </a:lnSpc>
              <a:spcBef>
                <a:spcPts val="0"/>
              </a:spcBef>
              <a:spcAft>
                <a:spcPts val="0"/>
              </a:spcAft>
              <a:buNone/>
            </a:pPr>
            <a:r>
              <a:rPr lang="zh-CN" altLang="en-US" sz="1800" b="1" dirty="0" smtClean="0">
                <a:solidFill>
                  <a:srgbClr val="FF9900"/>
                </a:solidFill>
                <a:latin typeface="微软雅黑" pitchFamily="34" charset="-122"/>
                <a:ea typeface="微软雅黑" pitchFamily="34" charset="-122"/>
                <a:cs typeface="Times New Roman" pitchFamily="18" charset="0"/>
              </a:rPr>
              <a:t>新的还款计划</a:t>
            </a:r>
            <a:endParaRPr lang="zh-CN" altLang="en-US" sz="1800" b="1" dirty="0">
              <a:solidFill>
                <a:srgbClr val="FF9900"/>
              </a:solidFill>
              <a:latin typeface="微软雅黑" pitchFamily="34" charset="-122"/>
              <a:ea typeface="微软雅黑" pitchFamily="34" charset="-122"/>
              <a:cs typeface="Times New Roman" pitchFamily="18" charset="0"/>
            </a:endParaRPr>
          </a:p>
        </p:txBody>
      </p:sp>
      <p:sp>
        <p:nvSpPr>
          <p:cNvPr id="12" name="矩形"/>
          <p:cNvSpPr>
            <a:spLocks/>
          </p:cNvSpPr>
          <p:nvPr/>
        </p:nvSpPr>
        <p:spPr>
          <a:xfrm>
            <a:off x="995363" y="2595562"/>
            <a:ext cx="2157412" cy="258761"/>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l" defTabSz="330200">
              <a:lnSpc>
                <a:spcPct val="100000"/>
              </a:lnSpc>
              <a:spcBef>
                <a:spcPts val="0"/>
              </a:spcBef>
              <a:spcAft>
                <a:spcPts val="0"/>
              </a:spcAft>
              <a:buNone/>
              <a:tabLst>
                <a:tab pos="8521700" algn="r"/>
              </a:tabLst>
            </a:pPr>
            <a:r>
              <a:rPr lang="zh-CN" altLang="en-US" sz="1700" b="1" dirty="0">
                <a:solidFill>
                  <a:schemeClr val="tx1"/>
                </a:solidFill>
                <a:latin typeface="微软雅黑" pitchFamily="34" charset="-122"/>
                <a:ea typeface="微软雅黑" pitchFamily="34" charset="-122"/>
                <a:cs typeface="Times New Roman" pitchFamily="18" charset="0"/>
              </a:rPr>
              <a:t>利率变化</a:t>
            </a:r>
          </a:p>
        </p:txBody>
      </p:sp>
      <p:sp>
        <p:nvSpPr>
          <p:cNvPr id="13" name="矩形"/>
          <p:cNvSpPr>
            <a:spLocks/>
          </p:cNvSpPr>
          <p:nvPr/>
        </p:nvSpPr>
        <p:spPr>
          <a:xfrm>
            <a:off x="995363" y="3913188"/>
            <a:ext cx="2157412" cy="258761"/>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l" defTabSz="330200">
              <a:lnSpc>
                <a:spcPct val="100000"/>
              </a:lnSpc>
              <a:spcBef>
                <a:spcPts val="0"/>
              </a:spcBef>
              <a:spcAft>
                <a:spcPts val="0"/>
              </a:spcAft>
              <a:buNone/>
              <a:tabLst>
                <a:tab pos="8521700" algn="r"/>
              </a:tabLst>
            </a:pPr>
            <a:r>
              <a:rPr lang="zh-CN" altLang="en-US" sz="1700" b="1" dirty="0">
                <a:solidFill>
                  <a:schemeClr val="tx1"/>
                </a:solidFill>
                <a:latin typeface="微软雅黑" pitchFamily="34" charset="-122"/>
                <a:ea typeface="微软雅黑" pitchFamily="34" charset="-122"/>
                <a:cs typeface="Times New Roman" pitchFamily="18" charset="0"/>
              </a:rPr>
              <a:t>期限</a:t>
            </a:r>
            <a:r>
              <a:rPr lang="zh-CN" altLang="en-US" sz="1700" b="1" dirty="0" smtClean="0">
                <a:solidFill>
                  <a:schemeClr val="tx1"/>
                </a:solidFill>
                <a:latin typeface="微软雅黑" pitchFamily="34" charset="-122"/>
                <a:ea typeface="微软雅黑" pitchFamily="34" charset="-122"/>
                <a:cs typeface="Times New Roman" pitchFamily="18" charset="0"/>
              </a:rPr>
              <a:t>变更</a:t>
            </a:r>
            <a:endParaRPr lang="zh-CN" altLang="en-US" sz="1700" b="1" dirty="0">
              <a:solidFill>
                <a:schemeClr val="tx1"/>
              </a:solidFill>
              <a:latin typeface="微软雅黑" pitchFamily="34" charset="-122"/>
              <a:ea typeface="微软雅黑" pitchFamily="34" charset="-122"/>
              <a:cs typeface="Times New Roman" pitchFamily="18" charset="0"/>
            </a:endParaRPr>
          </a:p>
        </p:txBody>
      </p:sp>
      <p:sp>
        <p:nvSpPr>
          <p:cNvPr id="14" name="矩形"/>
          <p:cNvSpPr>
            <a:spLocks/>
          </p:cNvSpPr>
          <p:nvPr/>
        </p:nvSpPr>
        <p:spPr>
          <a:xfrm>
            <a:off x="995363" y="5268913"/>
            <a:ext cx="2157412" cy="258762"/>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l" defTabSz="330200">
              <a:lnSpc>
                <a:spcPct val="100000"/>
              </a:lnSpc>
              <a:spcBef>
                <a:spcPts val="0"/>
              </a:spcBef>
              <a:spcAft>
                <a:spcPts val="0"/>
              </a:spcAft>
              <a:buNone/>
              <a:tabLst>
                <a:tab pos="8521700" algn="r"/>
              </a:tabLst>
            </a:pPr>
            <a:r>
              <a:rPr lang="zh-CN" altLang="en-US" sz="1700" b="1">
                <a:solidFill>
                  <a:schemeClr val="tx1"/>
                </a:solidFill>
                <a:latin typeface="微软雅黑" pitchFamily="34" charset="-122"/>
                <a:ea typeface="微软雅黑" pitchFamily="34" charset="-122"/>
                <a:cs typeface="Times New Roman" pitchFamily="18" charset="0"/>
              </a:rPr>
              <a:t>提前还款</a:t>
            </a:r>
          </a:p>
        </p:txBody>
      </p:sp>
      <p:sp>
        <p:nvSpPr>
          <p:cNvPr id="15" name="矩形"/>
          <p:cNvSpPr>
            <a:spLocks/>
          </p:cNvSpPr>
          <p:nvPr/>
        </p:nvSpPr>
        <p:spPr>
          <a:xfrm>
            <a:off x="5575299" y="2595562"/>
            <a:ext cx="2157412" cy="258761"/>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r" defTabSz="330200">
              <a:lnSpc>
                <a:spcPct val="100000"/>
              </a:lnSpc>
              <a:spcBef>
                <a:spcPts val="0"/>
              </a:spcBef>
              <a:spcAft>
                <a:spcPts val="0"/>
              </a:spcAft>
              <a:buNone/>
              <a:tabLst>
                <a:tab pos="8521700" algn="r"/>
              </a:tabLst>
            </a:pPr>
            <a:r>
              <a:rPr lang="zh-CN" altLang="en-US" sz="1700" b="1" dirty="0">
                <a:solidFill>
                  <a:schemeClr val="tx1"/>
                </a:solidFill>
                <a:latin typeface="微软雅黑" pitchFamily="34" charset="-122"/>
                <a:ea typeface="微软雅黑" pitchFamily="34" charset="-122"/>
                <a:cs typeface="Times New Roman" pitchFamily="18" charset="0"/>
              </a:rPr>
              <a:t>还</a:t>
            </a:r>
            <a:r>
              <a:rPr lang="zh-CN" altLang="en-US" sz="1700" b="1" dirty="0" smtClean="0">
                <a:solidFill>
                  <a:schemeClr val="tx1"/>
                </a:solidFill>
                <a:latin typeface="微软雅黑" pitchFamily="34" charset="-122"/>
                <a:ea typeface="微软雅黑" pitchFamily="34" charset="-122"/>
                <a:cs typeface="Times New Roman" pitchFamily="18" charset="0"/>
              </a:rPr>
              <a:t>款方式变更</a:t>
            </a:r>
            <a:endParaRPr lang="zh-CN" altLang="en-US" sz="1700" b="1" dirty="0">
              <a:solidFill>
                <a:schemeClr val="tx1"/>
              </a:solidFill>
              <a:latin typeface="微软雅黑" pitchFamily="34" charset="-122"/>
              <a:ea typeface="微软雅黑" pitchFamily="34" charset="-122"/>
              <a:cs typeface="Times New Roman" pitchFamily="18" charset="0"/>
            </a:endParaRPr>
          </a:p>
        </p:txBody>
      </p:sp>
      <p:sp>
        <p:nvSpPr>
          <p:cNvPr id="16" name="矩形"/>
          <p:cNvSpPr>
            <a:spLocks/>
          </p:cNvSpPr>
          <p:nvPr/>
        </p:nvSpPr>
        <p:spPr>
          <a:xfrm>
            <a:off x="5575299" y="3913188"/>
            <a:ext cx="2157412" cy="258761"/>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r" defTabSz="330200">
              <a:lnSpc>
                <a:spcPct val="100000"/>
              </a:lnSpc>
              <a:spcBef>
                <a:spcPts val="0"/>
              </a:spcBef>
              <a:spcAft>
                <a:spcPts val="0"/>
              </a:spcAft>
              <a:buNone/>
              <a:tabLst>
                <a:tab pos="8521700" algn="r"/>
              </a:tabLst>
            </a:pPr>
            <a:r>
              <a:rPr lang="zh-CN" altLang="en-US" sz="1700" b="1" dirty="0">
                <a:solidFill>
                  <a:schemeClr val="tx1"/>
                </a:solidFill>
                <a:latin typeface="微软雅黑" pitchFamily="34" charset="-122"/>
                <a:ea typeface="微软雅黑" pitchFamily="34" charset="-122"/>
                <a:cs typeface="Times New Roman" pitchFamily="18" charset="0"/>
              </a:rPr>
              <a:t>还款</a:t>
            </a:r>
            <a:r>
              <a:rPr lang="zh-CN" altLang="en-US" sz="1700" b="1" dirty="0" smtClean="0">
                <a:solidFill>
                  <a:schemeClr val="tx1"/>
                </a:solidFill>
                <a:latin typeface="微软雅黑" pitchFamily="34" charset="-122"/>
                <a:ea typeface="微软雅黑" pitchFamily="34" charset="-122"/>
                <a:cs typeface="Times New Roman" pitchFamily="18" charset="0"/>
              </a:rPr>
              <a:t>日变更</a:t>
            </a:r>
            <a:endParaRPr lang="zh-CN" altLang="en-US" sz="1700" b="1" dirty="0">
              <a:solidFill>
                <a:schemeClr val="tx1"/>
              </a:solidFill>
              <a:latin typeface="微软雅黑" pitchFamily="34" charset="-122"/>
              <a:ea typeface="微软雅黑" pitchFamily="34" charset="-122"/>
              <a:cs typeface="Times New Roman" pitchFamily="18" charset="0"/>
            </a:endParaRPr>
          </a:p>
        </p:txBody>
      </p:sp>
      <p:sp>
        <p:nvSpPr>
          <p:cNvPr id="17" name="矩形"/>
          <p:cNvSpPr>
            <a:spLocks/>
          </p:cNvSpPr>
          <p:nvPr/>
        </p:nvSpPr>
        <p:spPr>
          <a:xfrm>
            <a:off x="5575299" y="5268913"/>
            <a:ext cx="2157412" cy="258762"/>
          </a:xfrm>
          <a:prstGeom prst="rect">
            <a:avLst/>
          </a:prstGeom>
          <a:noFill/>
          <a:ln w="9525" cap="flat" cmpd="sng">
            <a:noFill/>
            <a:prstDash val="solid"/>
            <a:round/>
          </a:ln>
        </p:spPr>
        <p:txBody>
          <a:bodyPr vert="horz" wrap="square" lIns="0" tIns="0" rIns="0" bIns="0" anchor="ctr" anchorCtr="0">
            <a:prstTxWarp prst="textNoShape">
              <a:avLst/>
            </a:prstTxWarp>
          </a:bodyPr>
          <a:lstStyle/>
          <a:p>
            <a:pPr marL="0" indent="0" algn="r" defTabSz="330200">
              <a:lnSpc>
                <a:spcPct val="100000"/>
              </a:lnSpc>
              <a:spcBef>
                <a:spcPts val="0"/>
              </a:spcBef>
              <a:spcAft>
                <a:spcPts val="0"/>
              </a:spcAft>
              <a:buNone/>
              <a:tabLst>
                <a:tab pos="8521700" algn="r"/>
              </a:tabLst>
            </a:pPr>
            <a:r>
              <a:rPr lang="zh-CN" altLang="en-US" sz="1700" b="1" dirty="0" smtClean="0">
                <a:solidFill>
                  <a:schemeClr val="tx1"/>
                </a:solidFill>
                <a:latin typeface="微软雅黑" pitchFamily="34" charset="-122"/>
                <a:ea typeface="微软雅黑" pitchFamily="34" charset="-122"/>
                <a:cs typeface="Times New Roman" pitchFamily="18" charset="0"/>
              </a:rPr>
              <a:t>其他变更</a:t>
            </a:r>
            <a:endParaRPr lang="zh-CN" altLang="en-US" sz="1700" b="1" dirty="0">
              <a:solidFill>
                <a:schemeClr val="tx1"/>
              </a:solidFill>
              <a:latin typeface="微软雅黑" pitchFamily="34" charset="-122"/>
              <a:ea typeface="微软雅黑" pitchFamily="34" charset="-122"/>
              <a:cs typeface="Times New Roman" pitchFamily="18" charset="0"/>
            </a:endParaRPr>
          </a:p>
        </p:txBody>
      </p:sp>
    </p:spTree>
    <p:extLst>
      <p:ext uri="{BB962C8B-B14F-4D97-AF65-F5344CB8AC3E}">
        <p14:creationId xmlns="" xmlns:p14="http://schemas.microsoft.com/office/powerpoint/2010/main" val="3711281978"/>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965820"/>
          </a:xfrm>
        </p:spPr>
        <p:txBody>
          <a:bodyPr/>
          <a:lstStyle/>
          <a:p>
            <a:r>
              <a:rPr lang="zh-CN" altLang="en-US" dirty="0" smtClean="0"/>
              <a:t>期供计算</a:t>
            </a:r>
            <a:r>
              <a:rPr lang="en-US" altLang="zh-CN" dirty="0" smtClean="0"/>
              <a:t>-</a:t>
            </a:r>
            <a:r>
              <a:rPr lang="zh-CN" altLang="en-US" dirty="0" smtClean="0"/>
              <a:t>还款计划变更</a:t>
            </a:r>
            <a:endParaRPr lang="zh-CN" altLang="en-US" dirty="0"/>
          </a:p>
        </p:txBody>
      </p:sp>
      <p:sp>
        <p:nvSpPr>
          <p:cNvPr id="3" name="内容占位符 2"/>
          <p:cNvSpPr>
            <a:spLocks noGrp="1"/>
          </p:cNvSpPr>
          <p:nvPr>
            <p:ph idx="1"/>
          </p:nvPr>
        </p:nvSpPr>
        <p:spPr>
          <a:xfrm>
            <a:off x="0" y="1571612"/>
            <a:ext cx="8072462" cy="5143536"/>
          </a:xfrm>
        </p:spPr>
        <p:txBody>
          <a:bodyPr/>
          <a:lstStyle/>
          <a:p>
            <a:pPr marL="57150" indent="0"/>
            <a:r>
              <a:rPr lang="zh-CN" altLang="en-US" sz="1700" b="1" dirty="0" smtClean="0">
                <a:ea typeface="宋体" pitchFamily="2" charset="-122"/>
              </a:rPr>
              <a:t>常见的还款计划变更分为以下几种：</a:t>
            </a:r>
            <a:endParaRPr lang="en-US" altLang="zh-CN" sz="1700" b="1" dirty="0" smtClean="0">
              <a:ea typeface="宋体" pitchFamily="2" charset="-122"/>
            </a:endParaRPr>
          </a:p>
          <a:p>
            <a:pPr lvl="1">
              <a:buFont typeface="Wingdings" pitchFamily="2" charset="2"/>
              <a:buChar char="p"/>
            </a:pPr>
            <a:r>
              <a:rPr lang="zh-CN" altLang="en-US" sz="1700" b="1" dirty="0">
                <a:solidFill>
                  <a:schemeClr val="tx1"/>
                </a:solidFill>
                <a:ea typeface="宋体" pitchFamily="2" charset="-122"/>
              </a:rPr>
              <a:t>还款频率（周期）变更：</a:t>
            </a:r>
            <a:r>
              <a:rPr lang="zh-CN" altLang="en-US" sz="1600" dirty="0" smtClean="0">
                <a:solidFill>
                  <a:schemeClr val="tx1"/>
                </a:solidFill>
                <a:ea typeface="宋体" pitchFamily="2" charset="-122"/>
              </a:rPr>
              <a:t>还款频率变更可能会同步变更还款日，还款频率变更生效日之后，贷款按照新的还款频率和还款日确定之后的还款计划并依此还款。如：贷款由原来的按月还款改为按双周还款。</a:t>
            </a:r>
            <a:endParaRPr lang="en-US" altLang="zh-CN" sz="1600" dirty="0" smtClean="0">
              <a:solidFill>
                <a:schemeClr val="tx1"/>
              </a:solidFill>
              <a:ea typeface="宋体" pitchFamily="2" charset="-122"/>
            </a:endParaRPr>
          </a:p>
          <a:p>
            <a:pPr lvl="1">
              <a:buFont typeface="Wingdings" pitchFamily="2" charset="2"/>
              <a:buChar char="p"/>
            </a:pPr>
            <a:r>
              <a:rPr lang="zh-CN" altLang="en-US" sz="1700" b="1" dirty="0">
                <a:solidFill>
                  <a:schemeClr val="tx1"/>
                </a:solidFill>
                <a:ea typeface="宋体" pitchFamily="2" charset="-122"/>
              </a:rPr>
              <a:t>还款方式变更：</a:t>
            </a:r>
            <a:r>
              <a:rPr lang="zh-CN" altLang="en-US" sz="1600" dirty="0" smtClean="0">
                <a:solidFill>
                  <a:schemeClr val="tx1"/>
                </a:solidFill>
                <a:ea typeface="宋体" pitchFamily="2" charset="-122"/>
              </a:rPr>
              <a:t>各种还款方式之间可以互相转换，一般来说还款方式变更时，利率、期限、扣款日不会改变，还款方式变更在其生效日之后会按照新的还款方式进行还款计息；但当一次性还本付息转换为其他还款方式或者其他还款方式转换为一次性还本付息时，会涉及到还款频率和扣款日的变更；还款方式变更的同时，可以同时选择还款频率变更。</a:t>
            </a:r>
            <a:endParaRPr lang="en-US" altLang="zh-CN" sz="1600" dirty="0" smtClean="0">
              <a:solidFill>
                <a:schemeClr val="tx1"/>
              </a:solidFill>
              <a:ea typeface="宋体" pitchFamily="2" charset="-122"/>
            </a:endParaRPr>
          </a:p>
          <a:p>
            <a:pPr lvl="1">
              <a:buFont typeface="Wingdings" pitchFamily="2" charset="2"/>
              <a:buChar char="p"/>
            </a:pPr>
            <a:r>
              <a:rPr lang="zh-CN" altLang="en-US" sz="1700" b="1" dirty="0" smtClean="0">
                <a:solidFill>
                  <a:schemeClr val="tx1"/>
                </a:solidFill>
                <a:ea typeface="宋体" pitchFamily="2" charset="-122"/>
              </a:rPr>
              <a:t>还款日（扣款日）变更：</a:t>
            </a:r>
            <a:r>
              <a:rPr lang="zh-CN" altLang="en-US" sz="1600" dirty="0" smtClean="0">
                <a:solidFill>
                  <a:schemeClr val="tx1"/>
                </a:solidFill>
                <a:ea typeface="宋体" pitchFamily="2" charset="-122"/>
              </a:rPr>
              <a:t>一般贷款发放时如不特殊指定还款日，会默认使用放款日对日作为还款日，后续客户可申请变更还款日，生效后需要重新生成后续的还款计划。</a:t>
            </a:r>
            <a:endParaRPr lang="en-US" altLang="zh-CN" sz="1600" dirty="0" smtClean="0">
              <a:solidFill>
                <a:schemeClr val="tx1"/>
              </a:solidFill>
              <a:ea typeface="宋体" pitchFamily="2" charset="-122"/>
            </a:endParaRPr>
          </a:p>
          <a:p>
            <a:pPr lvl="1">
              <a:buFont typeface="Wingdings" pitchFamily="2" charset="2"/>
              <a:buChar char="p"/>
            </a:pPr>
            <a:r>
              <a:rPr lang="zh-CN" altLang="en-US" sz="1700" b="1" dirty="0" smtClean="0">
                <a:solidFill>
                  <a:schemeClr val="tx1"/>
                </a:solidFill>
                <a:ea typeface="宋体" pitchFamily="2" charset="-122"/>
              </a:rPr>
              <a:t>提前还款：</a:t>
            </a:r>
            <a:r>
              <a:rPr lang="zh-CN" altLang="en-US" sz="1600" dirty="0" smtClean="0">
                <a:solidFill>
                  <a:schemeClr val="tx1"/>
                </a:solidFill>
                <a:ea typeface="宋体" pitchFamily="2" charset="-122"/>
              </a:rPr>
              <a:t>在贷款未到期前，提前偿还贷款本金和利息</a:t>
            </a:r>
            <a:r>
              <a:rPr lang="zh-CN" altLang="en-US" sz="1600" dirty="0" smtClean="0">
                <a:solidFill>
                  <a:schemeClr val="tx1"/>
                </a:solidFill>
                <a:ea typeface="宋体" pitchFamily="2" charset="-122"/>
              </a:rPr>
              <a:t>。</a:t>
            </a:r>
            <a:endParaRPr lang="en-US" altLang="zh-CN" sz="1600" dirty="0" smtClean="0">
              <a:solidFill>
                <a:schemeClr val="tx1"/>
              </a:solidFill>
              <a:ea typeface="宋体" pitchFamily="2" charset="-122"/>
            </a:endParaRPr>
          </a:p>
        </p:txBody>
      </p:sp>
    </p:spTree>
    <p:extLst>
      <p:ext uri="{BB962C8B-B14F-4D97-AF65-F5344CB8AC3E}">
        <p14:creationId xmlns="" xmlns:p14="http://schemas.microsoft.com/office/powerpoint/2010/main" val="1651027627"/>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239000" cy="1214422"/>
          </a:xfrm>
        </p:spPr>
        <p:txBody>
          <a:bodyPr/>
          <a:lstStyle/>
          <a:p>
            <a:r>
              <a:rPr lang="zh-CN" altLang="en-US" dirty="0" smtClean="0"/>
              <a:t>期供计算</a:t>
            </a:r>
            <a:r>
              <a:rPr lang="en-US" altLang="zh-CN" dirty="0" smtClean="0"/>
              <a:t>-</a:t>
            </a:r>
            <a:r>
              <a:rPr lang="zh-CN" altLang="en-US" dirty="0" smtClean="0"/>
              <a:t>还款计划变更</a:t>
            </a:r>
            <a:endParaRPr lang="zh-CN" altLang="en-US" dirty="0"/>
          </a:p>
        </p:txBody>
      </p:sp>
      <p:sp>
        <p:nvSpPr>
          <p:cNvPr id="3" name="内容占位符 2"/>
          <p:cNvSpPr>
            <a:spLocks noGrp="1"/>
          </p:cNvSpPr>
          <p:nvPr>
            <p:ph idx="1"/>
          </p:nvPr>
        </p:nvSpPr>
        <p:spPr>
          <a:xfrm>
            <a:off x="107504" y="1643050"/>
            <a:ext cx="8036396" cy="4738278"/>
          </a:xfrm>
        </p:spPr>
        <p:txBody>
          <a:bodyPr/>
          <a:lstStyle/>
          <a:p>
            <a:pPr lvl="1">
              <a:buFont typeface="Wingdings" pitchFamily="2" charset="2"/>
              <a:buChar char="p"/>
            </a:pPr>
            <a:r>
              <a:rPr lang="zh-CN" altLang="en-US" sz="1700" b="1" dirty="0" smtClean="0">
                <a:solidFill>
                  <a:schemeClr val="tx1"/>
                </a:solidFill>
                <a:ea typeface="宋体" pitchFamily="2" charset="-122"/>
              </a:rPr>
              <a:t>常见的还款计划变更分为以下几种：</a:t>
            </a:r>
            <a:endParaRPr lang="en-US" altLang="zh-CN" sz="1700" b="1" dirty="0" smtClean="0">
              <a:solidFill>
                <a:schemeClr val="tx1"/>
              </a:solidFill>
              <a:ea typeface="宋体" pitchFamily="2" charset="-122"/>
            </a:endParaRPr>
          </a:p>
          <a:p>
            <a:pPr lvl="1">
              <a:buFont typeface="Wingdings" pitchFamily="2" charset="2"/>
              <a:buChar char="p"/>
            </a:pPr>
            <a:r>
              <a:rPr lang="zh-CN" altLang="en-US" sz="1700" b="1" dirty="0">
                <a:solidFill>
                  <a:schemeClr val="tx1"/>
                </a:solidFill>
                <a:ea typeface="宋体" pitchFamily="2" charset="-122"/>
              </a:rPr>
              <a:t>贷款缩</a:t>
            </a:r>
            <a:r>
              <a:rPr lang="zh-CN" altLang="en-US" sz="1700" b="1" dirty="0" smtClean="0">
                <a:solidFill>
                  <a:schemeClr val="tx1"/>
                </a:solidFill>
                <a:ea typeface="宋体" pitchFamily="2" charset="-122"/>
              </a:rPr>
              <a:t>期：</a:t>
            </a:r>
            <a:endParaRPr lang="en-US" altLang="zh-CN" sz="1700" b="1" dirty="0" smtClean="0">
              <a:solidFill>
                <a:schemeClr val="tx1"/>
              </a:solidFill>
              <a:ea typeface="宋体" pitchFamily="2" charset="-122"/>
            </a:endParaRPr>
          </a:p>
          <a:p>
            <a:pPr lvl="1">
              <a:buNone/>
            </a:pPr>
            <a:r>
              <a:rPr lang="zh-CN" altLang="en-US" sz="1700" dirty="0" smtClean="0">
                <a:solidFill>
                  <a:schemeClr val="tx1"/>
                </a:solidFill>
                <a:ea typeface="宋体" pitchFamily="2" charset="-122"/>
              </a:rPr>
              <a:t>  </a:t>
            </a:r>
            <a:r>
              <a:rPr lang="zh-CN" altLang="en-US" sz="1600" dirty="0" smtClean="0">
                <a:solidFill>
                  <a:schemeClr val="tx1"/>
                </a:solidFill>
                <a:ea typeface="宋体" pitchFamily="2" charset="-122"/>
              </a:rPr>
              <a:t>      贷款期限在生效日之后缩短，还款频率不变，扣款日不变，会造成每期还款额增加，同时可能会引起基准利率使用的期限档次发生变化，进而引起利率降低，当期利息需分段计息；</a:t>
            </a:r>
            <a:endParaRPr lang="en-US" altLang="zh-CN" sz="1600" dirty="0" smtClean="0">
              <a:solidFill>
                <a:schemeClr val="tx1"/>
              </a:solidFill>
              <a:ea typeface="宋体" pitchFamily="2" charset="-122"/>
            </a:endParaRPr>
          </a:p>
          <a:p>
            <a:pPr lvl="1">
              <a:buFont typeface="Wingdings" pitchFamily="2" charset="2"/>
              <a:buChar char="p"/>
            </a:pPr>
            <a:r>
              <a:rPr lang="zh-CN" altLang="en-US" sz="1700" b="1" dirty="0" smtClean="0">
                <a:solidFill>
                  <a:schemeClr val="tx1"/>
                </a:solidFill>
                <a:ea typeface="宋体" pitchFamily="2" charset="-122"/>
              </a:rPr>
              <a:t>贷款展期：</a:t>
            </a:r>
            <a:endParaRPr lang="en-US" altLang="zh-CN" sz="1700" b="1" dirty="0" smtClean="0">
              <a:solidFill>
                <a:schemeClr val="tx1"/>
              </a:solidFill>
              <a:ea typeface="宋体" pitchFamily="2" charset="-122"/>
            </a:endParaRPr>
          </a:p>
          <a:p>
            <a:pPr marL="742950" lvl="1" indent="-285750">
              <a:buFont typeface="Wingdings" pitchFamily="2" charset="2"/>
              <a:buChar char="ü"/>
            </a:pPr>
            <a:r>
              <a:rPr lang="en-US" altLang="zh-CN" sz="1700" dirty="0">
                <a:solidFill>
                  <a:schemeClr val="tx1"/>
                </a:solidFill>
                <a:ea typeface="宋体" pitchFamily="2" charset="-122"/>
              </a:rPr>
              <a:t>	</a:t>
            </a:r>
            <a:r>
              <a:rPr lang="zh-CN" altLang="en-US" sz="1600" dirty="0" smtClean="0">
                <a:solidFill>
                  <a:schemeClr val="tx1"/>
                </a:solidFill>
                <a:ea typeface="宋体" pitchFamily="2" charset="-122"/>
              </a:rPr>
              <a:t>贷款期限在生效日之后延长，还款频率不变，扣款日不变，会造成每期还款额减少，同时可能会引起基准利率使用的期限档次发生变化，进而引起利率升高，当期利息需分段计息。</a:t>
            </a:r>
            <a:endParaRPr lang="en-US" altLang="zh-CN" sz="1600" dirty="0" smtClean="0">
              <a:solidFill>
                <a:schemeClr val="tx1"/>
              </a:solidFill>
              <a:ea typeface="宋体" pitchFamily="2" charset="-122"/>
            </a:endParaRPr>
          </a:p>
          <a:p>
            <a:pPr marL="742950" lvl="1" indent="-285750">
              <a:buFont typeface="Wingdings" pitchFamily="2" charset="2"/>
              <a:buChar char="ü"/>
            </a:pPr>
            <a:r>
              <a:rPr lang="en-US" altLang="zh-CN" sz="1600" dirty="0" smtClean="0">
                <a:solidFill>
                  <a:schemeClr val="tx1"/>
                </a:solidFill>
                <a:ea typeface="宋体" pitchFamily="2" charset="-122"/>
              </a:rPr>
              <a:t>	</a:t>
            </a:r>
            <a:r>
              <a:rPr lang="zh-CN" altLang="en-US" sz="1600" dirty="0" smtClean="0">
                <a:solidFill>
                  <a:schemeClr val="tx1"/>
                </a:solidFill>
                <a:ea typeface="宋体" pitchFamily="2" charset="-122"/>
              </a:rPr>
              <a:t>贷款展期的生效日为到期日，可以展期的贷款，一般要该笔贷款不能有任何欠本欠息挪用等违约行为。借款人需要归还贷款展期前所有的利息，一般来说，若不能够偿还所有利息，这笔贷款也会面临更大的风险，银行一般不建议展期。</a:t>
            </a:r>
            <a:endParaRPr lang="en-US" altLang="zh-CN" sz="1600" dirty="0" smtClean="0">
              <a:solidFill>
                <a:schemeClr val="tx1"/>
              </a:solidFill>
              <a:ea typeface="宋体" pitchFamily="2" charset="-122"/>
            </a:endParaRPr>
          </a:p>
        </p:txBody>
      </p:sp>
    </p:spTree>
    <p:extLst>
      <p:ext uri="{BB962C8B-B14F-4D97-AF65-F5344CB8AC3E}">
        <p14:creationId xmlns="" xmlns:p14="http://schemas.microsoft.com/office/powerpoint/2010/main" val="1980924482"/>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0" y="1340768"/>
            <a:ext cx="3352800" cy="3384376"/>
          </a:xfrm>
          <a:prstGeom prst="rect">
            <a:avLst/>
          </a:prstGeom>
          <a:solidFill>
            <a:schemeClr val="accent5">
              <a:lumMod val="75000"/>
            </a:schemeClr>
          </a:solidFill>
          <a:ln w="9525">
            <a:noFill/>
            <a:miter lim="800000"/>
            <a:headEnd/>
            <a:tailEnd/>
          </a:ln>
        </p:spPr>
        <p:txBody>
          <a:bodyPr wrap="none" anchor="ctr"/>
          <a:lstStyle/>
          <a:p>
            <a:endParaRPr lang="zh-CN" altLang="en-US" dirty="0">
              <a:solidFill>
                <a:schemeClr val="accent2">
                  <a:lumMod val="60000"/>
                  <a:lumOff val="40000"/>
                </a:schemeClr>
              </a:solidFill>
            </a:endParaRPr>
          </a:p>
        </p:txBody>
      </p:sp>
      <p:sp>
        <p:nvSpPr>
          <p:cNvPr id="4100" name="Rectangle 4"/>
          <p:cNvSpPr>
            <a:spLocks noChangeArrowheads="1"/>
          </p:cNvSpPr>
          <p:nvPr/>
        </p:nvSpPr>
        <p:spPr bwMode="auto">
          <a:xfrm>
            <a:off x="3203848" y="1345572"/>
            <a:ext cx="5791200" cy="3384376"/>
          </a:xfrm>
          <a:prstGeom prst="rect">
            <a:avLst/>
          </a:prstGeom>
          <a:solidFill>
            <a:schemeClr val="tx1"/>
          </a:solidFill>
          <a:ln w="9525">
            <a:noFill/>
            <a:miter lim="800000"/>
            <a:headEnd/>
            <a:tailEnd/>
          </a:ln>
        </p:spPr>
        <p:txBody>
          <a:bodyPr wrap="none" anchor="ctr"/>
          <a:lstStyle/>
          <a:p>
            <a:pPr>
              <a:buSzTx/>
              <a:buFontTx/>
              <a:buNone/>
            </a:pPr>
            <a:endParaRPr lang="zh-CN" altLang="zh-CN">
              <a:latin typeface="Bookman Old Style" pitchFamily="18" charset="0"/>
              <a:ea typeface="宋体" pitchFamily="2" charset="-122"/>
            </a:endParaRPr>
          </a:p>
        </p:txBody>
      </p:sp>
      <p:sp>
        <p:nvSpPr>
          <p:cNvPr id="4101" name="Rectangle 5"/>
          <p:cNvSpPr>
            <a:spLocks noGrp="1" noChangeArrowheads="1"/>
          </p:cNvSpPr>
          <p:nvPr>
            <p:ph idx="1"/>
          </p:nvPr>
        </p:nvSpPr>
        <p:spPr>
          <a:xfrm>
            <a:off x="3419872" y="1412776"/>
            <a:ext cx="5689600" cy="3312368"/>
          </a:xfrm>
          <a:solidFill>
            <a:schemeClr val="bg2">
              <a:lumMod val="75000"/>
            </a:schemeClr>
          </a:solidFill>
          <a:ln w="9525">
            <a:noFill/>
            <a:miter lim="800000"/>
            <a:headEnd/>
            <a:tailEnd/>
          </a:ln>
        </p:spPr>
        <p:txBody>
          <a:bodyPr vert="horz" wrap="none" anchor="ctr">
            <a:normAutofit/>
          </a:bodyPr>
          <a:lstStyle/>
          <a:p>
            <a:pPr marL="179387" lvl="1" indent="0" fontAlgn="base">
              <a:lnSpc>
                <a:spcPct val="140000"/>
              </a:lnSpc>
              <a:spcAft>
                <a:spcPct val="0"/>
              </a:spcAft>
              <a:buNone/>
            </a:pPr>
            <a:r>
              <a:rPr lang="zh-CN" altLang="en-US" sz="2400" dirty="0" smtClean="0">
                <a:solidFill>
                  <a:schemeClr val="tx1"/>
                </a:solidFill>
              </a:rPr>
              <a:t> </a:t>
            </a:r>
            <a:r>
              <a:rPr lang="en-US" altLang="zh-CN" sz="2400" dirty="0" smtClean="0">
                <a:solidFill>
                  <a:schemeClr val="tx1"/>
                </a:solidFill>
              </a:rPr>
              <a:t>1.</a:t>
            </a:r>
            <a:r>
              <a:rPr lang="zh-CN" altLang="en-US" sz="2400" dirty="0" smtClean="0">
                <a:solidFill>
                  <a:schemeClr val="tx1"/>
                </a:solidFill>
              </a:rPr>
              <a:t>学习目标</a:t>
            </a:r>
            <a:endParaRPr lang="en-US" altLang="zh-CN" sz="2400" dirty="0" smtClean="0">
              <a:solidFill>
                <a:schemeClr val="tx1"/>
              </a:solidFill>
            </a:endParaRPr>
          </a:p>
          <a:p>
            <a:pPr marL="179387" lvl="1" indent="0" fontAlgn="base">
              <a:lnSpc>
                <a:spcPct val="140000"/>
              </a:lnSpc>
              <a:spcAft>
                <a:spcPct val="0"/>
              </a:spcAft>
              <a:buNone/>
            </a:pPr>
            <a:r>
              <a:rPr lang="zh-CN" altLang="en-US" sz="2400" dirty="0" smtClean="0">
                <a:solidFill>
                  <a:srgbClr val="FFFFFF"/>
                </a:solidFill>
              </a:rPr>
              <a:t> </a:t>
            </a:r>
            <a:r>
              <a:rPr lang="en-US" altLang="zh-CN" sz="2400" dirty="0" smtClean="0">
                <a:solidFill>
                  <a:schemeClr val="tx1"/>
                </a:solidFill>
              </a:rPr>
              <a:t>2.</a:t>
            </a:r>
            <a:r>
              <a:rPr lang="zh-CN" altLang="en-US" sz="2400" dirty="0" smtClean="0">
                <a:solidFill>
                  <a:schemeClr val="tx1"/>
                </a:solidFill>
              </a:rPr>
              <a:t>贷款核算含义</a:t>
            </a:r>
            <a:endParaRPr lang="en-US" altLang="zh-CN" sz="2400" dirty="0" smtClean="0">
              <a:solidFill>
                <a:schemeClr val="tx1"/>
              </a:solidFill>
            </a:endParaRPr>
          </a:p>
          <a:p>
            <a:pPr marL="179387" lvl="1" indent="0" fontAlgn="base">
              <a:lnSpc>
                <a:spcPct val="140000"/>
              </a:lnSpc>
              <a:spcAft>
                <a:spcPct val="0"/>
              </a:spcAft>
              <a:buNone/>
            </a:pPr>
            <a:r>
              <a:rPr lang="zh-CN" altLang="en-US" sz="2400" dirty="0" smtClean="0">
                <a:solidFill>
                  <a:schemeClr val="tx1"/>
                </a:solidFill>
              </a:rPr>
              <a:t> </a:t>
            </a:r>
            <a:r>
              <a:rPr lang="en-US" altLang="zh-CN" sz="2400" dirty="0" smtClean="0">
                <a:solidFill>
                  <a:schemeClr val="tx1"/>
                </a:solidFill>
              </a:rPr>
              <a:t>3.</a:t>
            </a:r>
            <a:r>
              <a:rPr lang="zh-CN" altLang="en-US" sz="2400" dirty="0" smtClean="0">
                <a:solidFill>
                  <a:schemeClr val="tx1"/>
                </a:solidFill>
              </a:rPr>
              <a:t>贷款核算参数</a:t>
            </a:r>
            <a:endParaRPr lang="en-US" altLang="zh-CN" sz="2400" dirty="0" smtClean="0">
              <a:solidFill>
                <a:schemeClr val="tx1"/>
              </a:solidFill>
            </a:endParaRPr>
          </a:p>
          <a:p>
            <a:pPr marL="179387" lvl="1" indent="0" fontAlgn="base">
              <a:lnSpc>
                <a:spcPct val="140000"/>
              </a:lnSpc>
              <a:spcAft>
                <a:spcPct val="0"/>
              </a:spcAft>
              <a:buNone/>
            </a:pPr>
            <a:r>
              <a:rPr lang="zh-CN" altLang="en-US" sz="2400" dirty="0" smtClean="0">
                <a:solidFill>
                  <a:schemeClr val="tx1"/>
                </a:solidFill>
              </a:rPr>
              <a:t> </a:t>
            </a:r>
            <a:r>
              <a:rPr lang="en-US" altLang="zh-CN" sz="2400" dirty="0" smtClean="0">
                <a:solidFill>
                  <a:schemeClr val="tx1"/>
                </a:solidFill>
              </a:rPr>
              <a:t>4.</a:t>
            </a:r>
            <a:r>
              <a:rPr lang="zh-CN" altLang="en-US" sz="2400" dirty="0" smtClean="0">
                <a:solidFill>
                  <a:schemeClr val="tx1"/>
                </a:solidFill>
              </a:rPr>
              <a:t>贷款核算期供计算</a:t>
            </a:r>
            <a:endParaRPr lang="en-US" altLang="zh-CN" sz="2400" dirty="0" smtClean="0">
              <a:solidFill>
                <a:schemeClr val="tx1"/>
              </a:solidFill>
            </a:endParaRPr>
          </a:p>
          <a:p>
            <a:pPr marL="179387" lvl="1" indent="0" fontAlgn="base">
              <a:lnSpc>
                <a:spcPct val="140000"/>
              </a:lnSpc>
              <a:spcAft>
                <a:spcPct val="0"/>
              </a:spcAft>
              <a:buNone/>
            </a:pPr>
            <a:r>
              <a:rPr lang="zh-CN" altLang="en-US" sz="2400" dirty="0" smtClean="0">
                <a:solidFill>
                  <a:schemeClr val="tx1"/>
                </a:solidFill>
              </a:rPr>
              <a:t> </a:t>
            </a:r>
            <a:r>
              <a:rPr lang="en-US" altLang="zh-CN" sz="2400" dirty="0" smtClean="0">
                <a:solidFill>
                  <a:schemeClr val="tx1"/>
                </a:solidFill>
              </a:rPr>
              <a:t>5.</a:t>
            </a:r>
            <a:r>
              <a:rPr lang="zh-CN" altLang="en-US" sz="2400" dirty="0" smtClean="0">
                <a:solidFill>
                  <a:schemeClr val="tx1"/>
                </a:solidFill>
              </a:rPr>
              <a:t>贷款核算交易处理</a:t>
            </a:r>
            <a:endParaRPr lang="en-US" altLang="zh-CN" sz="2400" dirty="0" smtClean="0">
              <a:solidFill>
                <a:schemeClr val="tx1"/>
              </a:solidFill>
            </a:endParaRPr>
          </a:p>
        </p:txBody>
      </p:sp>
      <p:sp>
        <p:nvSpPr>
          <p:cNvPr id="4102"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b="1" dirty="0">
                <a:solidFill>
                  <a:srgbClr val="FFFFFF"/>
                </a:solidFill>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sz="2000"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sz="2000" b="1" dirty="0">
              <a:solidFill>
                <a:srgbClr val="FFFFFF"/>
              </a:solidFill>
              <a:latin typeface="华文楷体" pitchFamily="2" charset="-122"/>
            </a:endParaRPr>
          </a:p>
        </p:txBody>
      </p:sp>
      <p:sp>
        <p:nvSpPr>
          <p:cNvPr id="4103"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7239000" cy="785818"/>
          </a:xfrm>
        </p:spPr>
        <p:txBody>
          <a:bodyPr/>
          <a:lstStyle/>
          <a:p>
            <a:r>
              <a:rPr lang="zh-CN" altLang="en-US" dirty="0" smtClean="0"/>
              <a:t>期供计算</a:t>
            </a:r>
            <a:r>
              <a:rPr lang="en-US" altLang="zh-CN" dirty="0" smtClean="0"/>
              <a:t>-</a:t>
            </a:r>
            <a:r>
              <a:rPr lang="zh-CN" altLang="en-US" dirty="0"/>
              <a:t>还</a:t>
            </a:r>
            <a:r>
              <a:rPr lang="zh-CN" altLang="en-US" dirty="0" smtClean="0"/>
              <a:t>款计划违约</a:t>
            </a:r>
            <a:endParaRPr lang="zh-CN" altLang="en-US" dirty="0"/>
          </a:p>
        </p:txBody>
      </p:sp>
      <p:sp>
        <p:nvSpPr>
          <p:cNvPr id="3" name="内容占位符 2"/>
          <p:cNvSpPr>
            <a:spLocks noGrp="1"/>
          </p:cNvSpPr>
          <p:nvPr>
            <p:ph idx="1"/>
          </p:nvPr>
        </p:nvSpPr>
        <p:spPr>
          <a:xfrm>
            <a:off x="107504" y="1142984"/>
            <a:ext cx="8179272" cy="5500726"/>
          </a:xfrm>
        </p:spPr>
        <p:txBody>
          <a:bodyPr>
            <a:normAutofit/>
          </a:bodyPr>
          <a:lstStyle/>
          <a:p>
            <a:pPr marL="274320" lvl="1" indent="-285750">
              <a:spcBef>
                <a:spcPts val="600"/>
              </a:spcBef>
              <a:buClr>
                <a:schemeClr val="tx2"/>
              </a:buClr>
              <a:buSzPct val="73000"/>
              <a:buFont typeface="Wingdings" pitchFamily="2" charset="2"/>
              <a:buChar char="p"/>
            </a:pPr>
            <a:r>
              <a:rPr lang="zh-CN" altLang="en-US" sz="1700" b="1" dirty="0" smtClean="0">
                <a:solidFill>
                  <a:schemeClr val="tx1"/>
                </a:solidFill>
                <a:ea typeface="宋体" pitchFamily="2" charset="-122"/>
              </a:rPr>
              <a:t>若客户</a:t>
            </a:r>
            <a:r>
              <a:rPr lang="zh-CN" altLang="en-US" sz="1700" b="1" dirty="0">
                <a:solidFill>
                  <a:schemeClr val="tx1"/>
                </a:solidFill>
                <a:ea typeface="宋体" pitchFamily="2" charset="-122"/>
              </a:rPr>
              <a:t>不</a:t>
            </a:r>
            <a:r>
              <a:rPr lang="zh-CN" altLang="en-US" sz="1700" b="1" dirty="0" smtClean="0">
                <a:solidFill>
                  <a:schemeClr val="tx1"/>
                </a:solidFill>
                <a:ea typeface="宋体" pitchFamily="2" charset="-122"/>
              </a:rPr>
              <a:t>能按照约定还款计划，在应还款日进行还款，银行将对逾期未还部分做违约处理，开始执行合同约定的惩罚行条款，如计收罚息复利，停止一些优惠条款等。</a:t>
            </a:r>
            <a:endParaRPr lang="en-US" altLang="zh-CN" sz="1700" b="1" dirty="0" smtClean="0">
              <a:solidFill>
                <a:schemeClr val="tx1"/>
              </a:solidFill>
              <a:ea typeface="宋体" pitchFamily="2" charset="-122"/>
            </a:endParaRPr>
          </a:p>
          <a:p>
            <a:pPr marL="274320" lvl="1" indent="-285750">
              <a:spcBef>
                <a:spcPts val="600"/>
              </a:spcBef>
              <a:buClr>
                <a:schemeClr val="tx2"/>
              </a:buClr>
              <a:buSzPct val="73000"/>
              <a:buFont typeface="Wingdings" pitchFamily="2" charset="2"/>
              <a:buChar char="p"/>
            </a:pPr>
            <a:r>
              <a:rPr lang="zh-CN" altLang="en-US" sz="1700" b="1" dirty="0" smtClean="0">
                <a:solidFill>
                  <a:schemeClr val="tx1"/>
                </a:solidFill>
                <a:ea typeface="宋体" pitchFamily="2" charset="-122"/>
              </a:rPr>
              <a:t>但是为了避免一些非客户主观意愿造成的违约，很多银行会提供还款节假日顺延功能，或设定固定的逾期宽限期。</a:t>
            </a:r>
            <a:endParaRPr lang="en-US" altLang="zh-CN" sz="1700" b="1" dirty="0" smtClean="0">
              <a:solidFill>
                <a:schemeClr val="tx1"/>
              </a:solidFill>
              <a:ea typeface="宋体" pitchFamily="2" charset="-122"/>
            </a:endParaRPr>
          </a:p>
          <a:p>
            <a:pPr marL="274320" lvl="1" indent="-285750">
              <a:spcBef>
                <a:spcPts val="600"/>
              </a:spcBef>
              <a:buClr>
                <a:schemeClr val="tx2"/>
              </a:buClr>
              <a:buSzPct val="73000"/>
              <a:buFont typeface="Wingdings" pitchFamily="2" charset="2"/>
              <a:buChar char="p"/>
            </a:pPr>
            <a:r>
              <a:rPr lang="zh-CN" altLang="en-US" sz="1700" b="1" dirty="0" smtClean="0">
                <a:solidFill>
                  <a:schemeClr val="tx1"/>
                </a:solidFill>
                <a:ea typeface="宋体" pitchFamily="2" charset="-122"/>
              </a:rPr>
              <a:t>节假日</a:t>
            </a:r>
            <a:r>
              <a:rPr lang="zh-CN" altLang="en-US" sz="1700" b="1" dirty="0">
                <a:solidFill>
                  <a:schemeClr val="tx1"/>
                </a:solidFill>
                <a:ea typeface="宋体" pitchFamily="2" charset="-122"/>
              </a:rPr>
              <a:t>顺延</a:t>
            </a:r>
            <a:endParaRPr lang="en-US" altLang="zh-CN" sz="1700" b="1" dirty="0">
              <a:solidFill>
                <a:schemeClr val="tx1"/>
              </a:solidFill>
              <a:ea typeface="宋体" pitchFamily="2" charset="-122"/>
            </a:endParaRPr>
          </a:p>
          <a:p>
            <a:pPr marL="742950" lvl="1" indent="-285750">
              <a:buFont typeface="Wingdings" pitchFamily="2" charset="2"/>
              <a:buChar char="ü"/>
            </a:pPr>
            <a:r>
              <a:rPr lang="en-US" altLang="zh-CN" sz="1700" dirty="0">
                <a:solidFill>
                  <a:schemeClr val="tx1"/>
                </a:solidFill>
                <a:ea typeface="宋体" pitchFamily="2" charset="-122"/>
              </a:rPr>
              <a:t>	</a:t>
            </a:r>
            <a:r>
              <a:rPr lang="zh-CN" altLang="en-US" sz="1600" dirty="0" smtClean="0">
                <a:solidFill>
                  <a:schemeClr val="tx1"/>
                </a:solidFill>
                <a:ea typeface="宋体" pitchFamily="2" charset="-122"/>
              </a:rPr>
              <a:t>当还款日落在非工作日，并且客户未还款，银行可以不计收罚息复利，同时也不算做客户违约；若下一工作日过后仍未收到，则银行会补记罚息复利，同时以客户违约处理。</a:t>
            </a:r>
            <a:endParaRPr lang="en-US" altLang="zh-CN" sz="1600" dirty="0" smtClean="0">
              <a:solidFill>
                <a:schemeClr val="tx1"/>
              </a:solidFill>
              <a:ea typeface="宋体" pitchFamily="2" charset="-122"/>
            </a:endParaRPr>
          </a:p>
          <a:p>
            <a:pPr marL="742950" lvl="1" indent="-285750">
              <a:buFont typeface="Wingdings" pitchFamily="2" charset="2"/>
              <a:buChar char="ü"/>
            </a:pPr>
            <a:r>
              <a:rPr lang="en-US" altLang="zh-CN" sz="1600" dirty="0" smtClean="0">
                <a:solidFill>
                  <a:schemeClr val="tx1"/>
                </a:solidFill>
                <a:ea typeface="宋体" pitchFamily="2" charset="-122"/>
              </a:rPr>
              <a:t>	</a:t>
            </a:r>
            <a:r>
              <a:rPr lang="zh-CN" altLang="en-US" sz="1600" dirty="0" smtClean="0">
                <a:solidFill>
                  <a:schemeClr val="tx1"/>
                </a:solidFill>
                <a:ea typeface="宋体" pitchFamily="2" charset="-122"/>
              </a:rPr>
              <a:t>由于国内银行几乎都是由系统自动扣款，且节假日也正常营业，因此是否允许节假日顺延须视银行与客户的约定。很多银行不允许节假日顺延。</a:t>
            </a:r>
            <a:endParaRPr lang="en-US" altLang="zh-CN" sz="1600" dirty="0" smtClean="0">
              <a:solidFill>
                <a:schemeClr val="tx1"/>
              </a:solidFill>
              <a:ea typeface="宋体" pitchFamily="2" charset="-122"/>
            </a:endParaRPr>
          </a:p>
          <a:p>
            <a:pPr marL="274320" lvl="1" indent="-285750">
              <a:spcBef>
                <a:spcPts val="600"/>
              </a:spcBef>
              <a:buClr>
                <a:schemeClr val="tx2"/>
              </a:buClr>
              <a:buSzPct val="73000"/>
              <a:buFont typeface="Wingdings" pitchFamily="2" charset="2"/>
              <a:buChar char="p"/>
            </a:pPr>
            <a:r>
              <a:rPr lang="zh-CN" altLang="en-US" sz="1700" b="1" dirty="0" smtClean="0">
                <a:solidFill>
                  <a:schemeClr val="tx1"/>
                </a:solidFill>
                <a:ea typeface="宋体" pitchFamily="2" charset="-122"/>
              </a:rPr>
              <a:t>固定逾期宽限期</a:t>
            </a:r>
            <a:endParaRPr lang="en-US" altLang="zh-CN" sz="1700" b="1" dirty="0">
              <a:solidFill>
                <a:schemeClr val="tx1"/>
              </a:solidFill>
              <a:ea typeface="宋体" pitchFamily="2" charset="-122"/>
            </a:endParaRPr>
          </a:p>
          <a:p>
            <a:pPr marL="742950" lvl="1" indent="-285750">
              <a:buFont typeface="Wingdings" pitchFamily="2" charset="2"/>
              <a:buChar char="ü"/>
            </a:pPr>
            <a:r>
              <a:rPr lang="en-US" altLang="zh-CN" sz="1600" dirty="0"/>
              <a:t>	</a:t>
            </a:r>
            <a:r>
              <a:rPr lang="zh-CN" altLang="en-US" sz="1600" dirty="0" smtClean="0">
                <a:solidFill>
                  <a:schemeClr val="tx1"/>
                </a:solidFill>
                <a:ea typeface="宋体" pitchFamily="2" charset="-122"/>
              </a:rPr>
              <a:t>宽限期是针对正常贷款提供的优惠政策，对没有欠本欠息的贷款来说，本期利息和本金在宽限期内任何时间点归还都可以算作按时还款。</a:t>
            </a:r>
            <a:endParaRPr lang="en-US" altLang="zh-CN" sz="1600" dirty="0" smtClean="0">
              <a:solidFill>
                <a:schemeClr val="tx1"/>
              </a:solidFill>
              <a:ea typeface="宋体" pitchFamily="2" charset="-122"/>
            </a:endParaRPr>
          </a:p>
          <a:p>
            <a:pPr marL="742950" lvl="1" indent="-285750">
              <a:buFont typeface="Wingdings" pitchFamily="2" charset="2"/>
              <a:buChar char="ü"/>
            </a:pPr>
            <a:r>
              <a:rPr lang="en-US" altLang="zh-CN" sz="1600" dirty="0" smtClean="0">
                <a:solidFill>
                  <a:schemeClr val="tx1"/>
                </a:solidFill>
                <a:ea typeface="宋体" pitchFamily="2" charset="-122"/>
              </a:rPr>
              <a:t>	</a:t>
            </a:r>
            <a:r>
              <a:rPr lang="zh-CN" altLang="en-US" sz="1600" dirty="0" smtClean="0">
                <a:solidFill>
                  <a:schemeClr val="tx1"/>
                </a:solidFill>
                <a:ea typeface="宋体" pitchFamily="2" charset="-122"/>
              </a:rPr>
              <a:t>宽限期内，不计收罚息复利。宽限期结束仍未收到还款，需要补记罚息复利</a:t>
            </a:r>
            <a:r>
              <a:rPr lang="zh-CN" altLang="en-US" sz="1600" dirty="0" smtClean="0">
                <a:solidFill>
                  <a:schemeClr val="tx1"/>
                </a:solidFill>
                <a:ea typeface="宋体" pitchFamily="2" charset="-122"/>
              </a:rPr>
              <a:t>。</a:t>
            </a:r>
            <a:endParaRPr lang="en-US" altLang="zh-CN" sz="1600" dirty="0" smtClean="0">
              <a:solidFill>
                <a:schemeClr val="tx1"/>
              </a:solidFill>
              <a:ea typeface="宋体" pitchFamily="2" charset="-122"/>
            </a:endParaRPr>
          </a:p>
          <a:p>
            <a:pPr marL="274320" lvl="1" indent="-285750">
              <a:spcBef>
                <a:spcPts val="600"/>
              </a:spcBef>
              <a:buClr>
                <a:schemeClr val="tx2"/>
              </a:buClr>
              <a:buSzPct val="73000"/>
              <a:buFont typeface="Wingdings" pitchFamily="2" charset="2"/>
              <a:buChar char="p"/>
            </a:pPr>
            <a:r>
              <a:rPr lang="zh-CN" altLang="en-US" sz="1700" b="1" dirty="0" smtClean="0">
                <a:solidFill>
                  <a:schemeClr val="tx1"/>
                </a:solidFill>
                <a:ea typeface="宋体" pitchFamily="2" charset="-122"/>
              </a:rPr>
              <a:t>节假日顺延与固定宽限期可同时生效，叠加规则需与客户明确</a:t>
            </a:r>
            <a:endParaRPr lang="en-US" altLang="zh-CN" sz="1700" b="1" dirty="0">
              <a:solidFill>
                <a:schemeClr val="tx1"/>
              </a:solidFill>
              <a:ea typeface="宋体" pitchFamily="2" charset="-122"/>
            </a:endParaRPr>
          </a:p>
        </p:txBody>
      </p:sp>
    </p:spTree>
    <p:extLst>
      <p:ext uri="{BB962C8B-B14F-4D97-AF65-F5344CB8AC3E}">
        <p14:creationId xmlns="" xmlns:p14="http://schemas.microsoft.com/office/powerpoint/2010/main" val="2508213512"/>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894382"/>
          </a:xfrm>
        </p:spPr>
        <p:txBody>
          <a:bodyPr/>
          <a:lstStyle/>
          <a:p>
            <a:r>
              <a:rPr lang="zh-CN" altLang="en-US" dirty="0" smtClean="0"/>
              <a:t>期供计算</a:t>
            </a:r>
            <a:r>
              <a:rPr lang="en-US" altLang="zh-CN" dirty="0" smtClean="0"/>
              <a:t>-</a:t>
            </a:r>
            <a:r>
              <a:rPr lang="zh-CN" altLang="en-US" dirty="0"/>
              <a:t>还</a:t>
            </a:r>
            <a:r>
              <a:rPr lang="zh-CN" altLang="en-US" dirty="0" smtClean="0"/>
              <a:t>款计划违约</a:t>
            </a:r>
            <a:endParaRPr lang="zh-CN" altLang="en-US" dirty="0"/>
          </a:p>
        </p:txBody>
      </p:sp>
      <p:sp>
        <p:nvSpPr>
          <p:cNvPr id="3" name="内容占位符 2"/>
          <p:cNvSpPr>
            <a:spLocks noGrp="1"/>
          </p:cNvSpPr>
          <p:nvPr>
            <p:ph idx="1"/>
          </p:nvPr>
        </p:nvSpPr>
        <p:spPr>
          <a:xfrm>
            <a:off x="0" y="1428736"/>
            <a:ext cx="8215338" cy="4952592"/>
          </a:xfrm>
        </p:spPr>
        <p:txBody>
          <a:bodyPr/>
          <a:lstStyle/>
          <a:p>
            <a:pPr indent="-285750">
              <a:buFont typeface="Wingdings" pitchFamily="2" charset="2"/>
              <a:buChar char="p"/>
            </a:pPr>
            <a:r>
              <a:rPr lang="zh-CN" altLang="en-US" sz="1700" b="1" dirty="0">
                <a:ea typeface="宋体" pitchFamily="2" charset="-122"/>
              </a:rPr>
              <a:t>本金</a:t>
            </a:r>
            <a:r>
              <a:rPr lang="zh-CN" altLang="en-US" sz="1700" b="1" dirty="0" smtClean="0">
                <a:ea typeface="宋体" pitchFamily="2" charset="-122"/>
              </a:rPr>
              <a:t>罚息：</a:t>
            </a:r>
            <a:endParaRPr lang="en-US" altLang="zh-CN" sz="1700" b="1" dirty="0" smtClean="0">
              <a:ea typeface="宋体" pitchFamily="2" charset="-122"/>
            </a:endParaRPr>
          </a:p>
          <a:p>
            <a:pPr lvl="2"/>
            <a:r>
              <a:rPr lang="zh-CN" altLang="en-US" sz="1600" dirty="0" smtClean="0">
                <a:ea typeface="宋体" pitchFamily="2" charset="-122"/>
              </a:rPr>
              <a:t>一般银行约定的罚息是针对贷款逾期本金部分计收的惩罚性利息。有些特殊产品会对违约贷款的全部本金计收罚息，但并不常见。</a:t>
            </a:r>
            <a:endParaRPr lang="en-US" altLang="zh-CN" sz="1600" dirty="0" smtClean="0">
              <a:ea typeface="宋体" pitchFamily="2" charset="-122"/>
            </a:endParaRPr>
          </a:p>
          <a:p>
            <a:pPr lvl="2"/>
            <a:r>
              <a:rPr lang="zh-CN" altLang="en-US" sz="1600" dirty="0" smtClean="0">
                <a:ea typeface="宋体" pitchFamily="2" charset="-122"/>
              </a:rPr>
              <a:t>罚息利率一般比执行利率高，罚息利率的确定一般是执行利率按照比例上浮，或者是约定的固定罚息利率。</a:t>
            </a:r>
            <a:endParaRPr lang="en-US" altLang="zh-CN" sz="1600" dirty="0" smtClean="0">
              <a:ea typeface="宋体" pitchFamily="2" charset="-122"/>
            </a:endParaRPr>
          </a:p>
          <a:p>
            <a:pPr lvl="2"/>
            <a:r>
              <a:rPr lang="zh-CN" altLang="en-US" sz="1600" dirty="0" smtClean="0">
                <a:ea typeface="宋体" pitchFamily="2" charset="-122"/>
              </a:rPr>
              <a:t>罚息一般使用按日计息模式。</a:t>
            </a:r>
            <a:endParaRPr lang="en-US" altLang="zh-CN" sz="1600" dirty="0" smtClean="0">
              <a:ea typeface="宋体" pitchFamily="2" charset="-122"/>
            </a:endParaRPr>
          </a:p>
          <a:p>
            <a:pPr lvl="2"/>
            <a:r>
              <a:rPr lang="zh-CN" altLang="en-US" sz="1600" dirty="0" smtClean="0">
                <a:ea typeface="宋体" pitchFamily="2" charset="-122"/>
              </a:rPr>
              <a:t>罚息的计算适用与前面讲到的利息计算公式。</a:t>
            </a:r>
            <a:endParaRPr lang="en-US" altLang="zh-CN" sz="1600" dirty="0" smtClean="0">
              <a:ea typeface="宋体" pitchFamily="2" charset="-122"/>
            </a:endParaRPr>
          </a:p>
          <a:p>
            <a:pPr indent="-285750">
              <a:buFont typeface="Wingdings" pitchFamily="2" charset="2"/>
              <a:buChar char="p"/>
            </a:pPr>
            <a:r>
              <a:rPr lang="zh-CN" altLang="en-US" sz="1700" b="1" dirty="0" smtClean="0">
                <a:ea typeface="宋体" pitchFamily="2" charset="-122"/>
              </a:rPr>
              <a:t>利息复利：</a:t>
            </a:r>
            <a:endParaRPr lang="en-US" altLang="zh-CN" sz="1700" b="1" dirty="0">
              <a:ea typeface="宋体" pitchFamily="2" charset="-122"/>
            </a:endParaRPr>
          </a:p>
          <a:p>
            <a:pPr lvl="2"/>
            <a:r>
              <a:rPr lang="zh-CN" altLang="en-US" sz="1600" dirty="0" smtClean="0">
                <a:ea typeface="宋体" pitchFamily="2" charset="-122"/>
              </a:rPr>
              <a:t>一般银行提及的复利是针对欠息而言，欠息可以包含期供利息、罚息及复利，有些银行会针对所有的欠息计收复利，有些银行仅针对期供利息计收复利。</a:t>
            </a:r>
            <a:endParaRPr lang="en-US" altLang="zh-CN" sz="1600" dirty="0" smtClean="0">
              <a:ea typeface="宋体" pitchFamily="2" charset="-122"/>
            </a:endParaRPr>
          </a:p>
          <a:p>
            <a:pPr lvl="2"/>
            <a:r>
              <a:rPr lang="zh-CN" altLang="en-US" sz="1600" dirty="0" smtClean="0">
                <a:ea typeface="宋体" pitchFamily="2" charset="-122"/>
              </a:rPr>
              <a:t>复利利率一般直接使用罚息利率，很少有银行单独约定复利利率。</a:t>
            </a:r>
            <a:endParaRPr lang="en-US" altLang="zh-CN" sz="1600" dirty="0" smtClean="0">
              <a:ea typeface="宋体" pitchFamily="2" charset="-122"/>
            </a:endParaRPr>
          </a:p>
          <a:p>
            <a:pPr lvl="2"/>
            <a:r>
              <a:rPr lang="zh-CN" altLang="en-US" sz="1600" dirty="0" smtClean="0">
                <a:ea typeface="宋体" pitchFamily="2" charset="-122"/>
              </a:rPr>
              <a:t>复息一般使用按日计息模式。</a:t>
            </a:r>
            <a:endParaRPr lang="en-US" altLang="zh-CN" sz="1600" dirty="0" smtClean="0">
              <a:ea typeface="宋体" pitchFamily="2" charset="-122"/>
            </a:endParaRPr>
          </a:p>
          <a:p>
            <a:pPr lvl="2"/>
            <a:r>
              <a:rPr lang="zh-CN" altLang="en-US" sz="1600" dirty="0" smtClean="0">
                <a:ea typeface="宋体" pitchFamily="2" charset="-122"/>
              </a:rPr>
              <a:t>复息的计算适用与前面讲到的利息计算公式。</a:t>
            </a:r>
            <a:endParaRPr lang="en-US" altLang="zh-CN" sz="1600" dirty="0" smtClean="0">
              <a:ea typeface="宋体" pitchFamily="2" charset="-122"/>
            </a:endParaRPr>
          </a:p>
          <a:p>
            <a:pPr marL="457200" lvl="1" indent="0"/>
            <a:endParaRPr lang="en-US" altLang="zh-CN" sz="1600" dirty="0"/>
          </a:p>
        </p:txBody>
      </p:sp>
    </p:spTree>
    <p:extLst>
      <p:ext uri="{BB962C8B-B14F-4D97-AF65-F5344CB8AC3E}">
        <p14:creationId xmlns="" xmlns:p14="http://schemas.microsoft.com/office/powerpoint/2010/main" val="1492134022"/>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1484313"/>
            <a:ext cx="3352800" cy="2895600"/>
          </a:xfrm>
          <a:prstGeom prst="rect">
            <a:avLst/>
          </a:prstGeom>
          <a:solidFill>
            <a:schemeClr val="accent5">
              <a:lumMod val="75000"/>
            </a:schemeClr>
          </a:solidFill>
          <a:ln w="9525">
            <a:noFill/>
            <a:miter lim="800000"/>
            <a:headEnd/>
            <a:tailEnd/>
          </a:ln>
        </p:spPr>
        <p:txBody>
          <a:bodyPr wrap="none" anchor="ctr"/>
          <a:lstStyle/>
          <a:p>
            <a:endParaRPr lang="zh-CN" altLang="en-US" dirty="0">
              <a:solidFill>
                <a:schemeClr val="accent2">
                  <a:lumMod val="60000"/>
                  <a:lumOff val="40000"/>
                </a:schemeClr>
              </a:solidFill>
            </a:endParaRPr>
          </a:p>
        </p:txBody>
      </p:sp>
      <p:sp>
        <p:nvSpPr>
          <p:cNvPr id="5124" name="Rectangle 4"/>
          <p:cNvSpPr>
            <a:spLocks noChangeArrowheads="1"/>
          </p:cNvSpPr>
          <p:nvPr/>
        </p:nvSpPr>
        <p:spPr bwMode="auto">
          <a:xfrm>
            <a:off x="3352800" y="1484313"/>
            <a:ext cx="5791200" cy="2895600"/>
          </a:xfrm>
          <a:prstGeom prst="rect">
            <a:avLst/>
          </a:prstGeom>
          <a:solidFill>
            <a:schemeClr val="bg2">
              <a:lumMod val="75000"/>
            </a:schemeClr>
          </a:solidFill>
          <a:ln w="9525">
            <a:noFill/>
            <a:miter lim="800000"/>
            <a:headEnd/>
            <a:tailEnd/>
          </a:ln>
        </p:spPr>
        <p:txBody>
          <a:bodyPr wrap="none" anchor="ctr"/>
          <a:lstStyle/>
          <a:p>
            <a:pPr>
              <a:buSzTx/>
              <a:buFontTx/>
              <a:buNone/>
            </a:pPr>
            <a:endParaRPr lang="zh-CN" altLang="zh-CN">
              <a:latin typeface="Bookman Old Style" pitchFamily="18" charset="0"/>
              <a:ea typeface="宋体" pitchFamily="2" charset="-122"/>
            </a:endParaRPr>
          </a:p>
        </p:txBody>
      </p:sp>
      <p:sp>
        <p:nvSpPr>
          <p:cNvPr id="5125" name="Rectangle 5"/>
          <p:cNvSpPr>
            <a:spLocks noGrp="1" noChangeArrowheads="1"/>
          </p:cNvSpPr>
          <p:nvPr>
            <p:ph idx="1"/>
          </p:nvPr>
        </p:nvSpPr>
        <p:spPr>
          <a:xfrm>
            <a:off x="3635375" y="2276872"/>
            <a:ext cx="5329238" cy="1154037"/>
          </a:xfrm>
        </p:spPr>
        <p:txBody>
          <a:bodyPr anchor="ctr">
            <a:normAutofit/>
          </a:bodyPr>
          <a:lstStyle/>
          <a:p>
            <a:pPr marL="179387" lvl="1" indent="0" algn="ctr" eaLnBrk="1" hangingPunct="1">
              <a:buNone/>
            </a:pPr>
            <a:r>
              <a:rPr lang="zh-CN" altLang="en-US" sz="4000" dirty="0" smtClean="0">
                <a:solidFill>
                  <a:schemeClr val="tx1"/>
                </a:solidFill>
              </a:rPr>
              <a:t>交易处理</a:t>
            </a:r>
            <a:endParaRPr lang="en-US" altLang="zh-CN" sz="4000" dirty="0" smtClean="0">
              <a:solidFill>
                <a:schemeClr val="tx1"/>
              </a:solidFill>
            </a:endParaRPr>
          </a:p>
        </p:txBody>
      </p:sp>
      <p:sp>
        <p:nvSpPr>
          <p:cNvPr id="5126"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sz="2800" b="1" dirty="0">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b="1" dirty="0">
              <a:solidFill>
                <a:srgbClr val="FFFFFF"/>
              </a:solidFill>
              <a:latin typeface="华文楷体" pitchFamily="2" charset="-122"/>
            </a:endParaRPr>
          </a:p>
        </p:txBody>
      </p:sp>
      <p:sp>
        <p:nvSpPr>
          <p:cNvPr id="5127" name="Text Box 7"/>
          <p:cNvSpPr txBox="1">
            <a:spLocks noChangeArrowheads="1"/>
          </p:cNvSpPr>
          <p:nvPr/>
        </p:nvSpPr>
        <p:spPr bwMode="auto">
          <a:xfrm>
            <a:off x="2411413" y="1916113"/>
            <a:ext cx="2016125" cy="1874837"/>
          </a:xfrm>
          <a:prstGeom prst="rect">
            <a:avLst/>
          </a:prstGeom>
          <a:noFill/>
          <a:ln w="9525" algn="ctr">
            <a:noFill/>
            <a:miter lim="800000"/>
            <a:headEnd/>
            <a:tailEnd/>
          </a:ln>
        </p:spPr>
        <p:txBody>
          <a:bodyPr>
            <a:spAutoFit/>
          </a:bodyPr>
          <a:lstStyle/>
          <a:p>
            <a:pPr>
              <a:spcBef>
                <a:spcPct val="50000"/>
              </a:spcBef>
            </a:pPr>
            <a:r>
              <a:rPr lang="en-US" altLang="zh-CN" sz="11700" dirty="0" smtClean="0">
                <a:ea typeface="宋体" pitchFamily="2" charset="-122"/>
              </a:rPr>
              <a:t>5</a:t>
            </a:r>
            <a:endParaRPr lang="en-US" altLang="zh-CN" sz="11700" dirty="0">
              <a:ea typeface="宋体" pitchFamily="2" charset="-122"/>
            </a:endParaRPr>
          </a:p>
        </p:txBody>
      </p:sp>
      <p:sp>
        <p:nvSpPr>
          <p:cNvPr id="8"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extLst>
      <p:ext uri="{BB962C8B-B14F-4D97-AF65-F5344CB8AC3E}">
        <p14:creationId xmlns="" xmlns:p14="http://schemas.microsoft.com/office/powerpoint/2010/main" val="2511468163"/>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14356"/>
          </a:xfrm>
        </p:spPr>
        <p:txBody>
          <a:bodyPr/>
          <a:lstStyle/>
          <a:p>
            <a:r>
              <a:rPr lang="zh-CN" altLang="en-US" dirty="0" smtClean="0"/>
              <a:t>交易处理</a:t>
            </a:r>
            <a:r>
              <a:rPr lang="en-US" altLang="zh-CN" dirty="0" smtClean="0"/>
              <a:t>-</a:t>
            </a:r>
            <a:r>
              <a:rPr lang="zh-CN" altLang="en-US" dirty="0" smtClean="0"/>
              <a:t>银行基础会计知识</a:t>
            </a:r>
            <a:endParaRPr lang="zh-CN" altLang="en-US" dirty="0"/>
          </a:p>
        </p:txBody>
      </p:sp>
      <p:sp>
        <p:nvSpPr>
          <p:cNvPr id="3" name="内容占位符 2"/>
          <p:cNvSpPr>
            <a:spLocks noGrp="1"/>
          </p:cNvSpPr>
          <p:nvPr>
            <p:ph idx="1"/>
          </p:nvPr>
        </p:nvSpPr>
        <p:spPr>
          <a:xfrm>
            <a:off x="107504" y="928670"/>
            <a:ext cx="8179272" cy="5786478"/>
          </a:xfrm>
        </p:spPr>
        <p:txBody>
          <a:bodyPr>
            <a:normAutofit/>
          </a:bodyPr>
          <a:lstStyle/>
          <a:p>
            <a:pPr marL="57150" indent="0">
              <a:lnSpc>
                <a:spcPct val="140000"/>
              </a:lnSpc>
              <a:buNone/>
            </a:pPr>
            <a:endParaRPr lang="en-US" altLang="zh-CN" sz="1800" b="1" dirty="0" smtClean="0">
              <a:ea typeface="宋体" pitchFamily="2" charset="-122"/>
            </a:endParaRPr>
          </a:p>
          <a:p>
            <a:pPr marL="57150" indent="0">
              <a:lnSpc>
                <a:spcPct val="140000"/>
              </a:lnSpc>
            </a:pPr>
            <a:r>
              <a:rPr lang="zh-CN" altLang="en-US" sz="1800" b="1" dirty="0" smtClean="0">
                <a:ea typeface="宋体" pitchFamily="2" charset="-122"/>
              </a:rPr>
              <a:t>会计科目指按照</a:t>
            </a:r>
            <a:r>
              <a:rPr lang="zh-CN" altLang="en-US" sz="1800" b="1" dirty="0">
                <a:ea typeface="宋体" pitchFamily="2" charset="-122"/>
              </a:rPr>
              <a:t>经济内容对各会计要素的具体内容作进一步分类核算的</a:t>
            </a:r>
            <a:r>
              <a:rPr lang="zh-CN" altLang="en-US" sz="1800" b="1" dirty="0" smtClean="0">
                <a:ea typeface="宋体" pitchFamily="2" charset="-122"/>
              </a:rPr>
              <a:t>项目。通过对客观存在的会计要素</a:t>
            </a:r>
            <a:r>
              <a:rPr lang="zh-CN" altLang="en-US" sz="1800" b="1" dirty="0">
                <a:ea typeface="宋体" pitchFamily="2" charset="-122"/>
              </a:rPr>
              <a:t>的具体</a:t>
            </a:r>
            <a:r>
              <a:rPr lang="zh-CN" altLang="en-US" sz="1800" b="1" dirty="0" smtClean="0">
                <a:ea typeface="宋体" pitchFamily="2" charset="-122"/>
              </a:rPr>
              <a:t>内容</a:t>
            </a:r>
            <a:r>
              <a:rPr lang="zh-CN" altLang="en-US" sz="1800" b="1" dirty="0">
                <a:ea typeface="宋体" pitchFamily="2" charset="-122"/>
              </a:rPr>
              <a:t>进行科学地分类，每一类确定一个合适的代码和</a:t>
            </a:r>
            <a:r>
              <a:rPr lang="zh-CN" altLang="en-US" sz="1800" b="1" dirty="0" smtClean="0">
                <a:ea typeface="宋体" pitchFamily="2" charset="-122"/>
              </a:rPr>
              <a:t>名称，称之为会计科目代码和科目名称。</a:t>
            </a:r>
            <a:endParaRPr lang="en-US" altLang="zh-CN" sz="1800" b="1" dirty="0" smtClean="0">
              <a:ea typeface="宋体" pitchFamily="2" charset="-122"/>
            </a:endParaRPr>
          </a:p>
          <a:p>
            <a:pPr marL="57150" indent="0">
              <a:lnSpc>
                <a:spcPct val="140000"/>
              </a:lnSpc>
            </a:pPr>
            <a:r>
              <a:rPr lang="zh-CN" altLang="en-US" sz="1800" b="1" dirty="0">
                <a:ea typeface="宋体" pitchFamily="2" charset="-122"/>
              </a:rPr>
              <a:t>一般银行会计科目会分为表内科目和表外科目两类：</a:t>
            </a:r>
            <a:endParaRPr lang="en-US" altLang="zh-CN" sz="1800" b="1" dirty="0">
              <a:ea typeface="宋体" pitchFamily="2" charset="-122"/>
            </a:endParaRPr>
          </a:p>
          <a:p>
            <a:pPr marL="685800" lvl="1">
              <a:lnSpc>
                <a:spcPct val="140000"/>
              </a:lnSpc>
              <a:buFont typeface="Wingdings" pitchFamily="2" charset="2"/>
              <a:buChar char="Ø"/>
            </a:pPr>
            <a:r>
              <a:rPr lang="zh-CN" altLang="en-US" sz="1700" dirty="0" smtClean="0">
                <a:solidFill>
                  <a:schemeClr val="tx1"/>
                </a:solidFill>
                <a:ea typeface="宋体" pitchFamily="2" charset="-122"/>
              </a:rPr>
              <a:t>表内科目：该类科目用于核算银行资金的实际增减变动并反映在资产负债表等会计报表上，一般包括资产类、负债类、所有者权益类和损益类。</a:t>
            </a:r>
          </a:p>
          <a:p>
            <a:pPr marL="685800" lvl="1">
              <a:lnSpc>
                <a:spcPct val="140000"/>
              </a:lnSpc>
              <a:buFont typeface="Wingdings" pitchFamily="2" charset="2"/>
              <a:buChar char="Ø"/>
            </a:pPr>
            <a:r>
              <a:rPr lang="zh-CN" altLang="en-US" sz="1700" dirty="0" smtClean="0">
                <a:solidFill>
                  <a:schemeClr val="tx1"/>
                </a:solidFill>
                <a:ea typeface="宋体" pitchFamily="2" charset="-122"/>
              </a:rPr>
              <a:t>表外科目。该类科目用于核算业务确已发生而尚未涉及到银行资金的实际增减变化，或不涉及到银行资金增减变化的重要业务事项，因此，该类科目不反映在会计报表以内。主要包括或有资产负债类、备忘登记类等。如：“授信承诺”、“银行承兑汇票”等。</a:t>
            </a:r>
            <a:endParaRPr lang="en-US" altLang="zh-CN" sz="1700" dirty="0" smtClean="0">
              <a:solidFill>
                <a:schemeClr val="tx1"/>
              </a:solidFill>
              <a:ea typeface="宋体" pitchFamily="2" charset="-122"/>
            </a:endParaRPr>
          </a:p>
          <a:p>
            <a:pPr marL="57150" indent="0">
              <a:lnSpc>
                <a:spcPct val="140000"/>
              </a:lnSpc>
            </a:pPr>
            <a:r>
              <a:rPr lang="zh-CN" altLang="en-US" sz="1800" b="1" dirty="0" smtClean="0">
                <a:ea typeface="宋体" pitchFamily="2" charset="-122"/>
              </a:rPr>
              <a:t>科目设置可逐级细分，一般银行的</a:t>
            </a:r>
            <a:r>
              <a:rPr lang="en-US" altLang="zh-CN" sz="1800" b="1" dirty="0" smtClean="0">
                <a:ea typeface="宋体" pitchFamily="2" charset="-122"/>
              </a:rPr>
              <a:t>3</a:t>
            </a:r>
            <a:r>
              <a:rPr lang="zh-CN" altLang="en-US" sz="1800" b="1" dirty="0" smtClean="0">
                <a:ea typeface="宋体" pitchFamily="2" charset="-122"/>
              </a:rPr>
              <a:t>级科目分类标准不尽相同，但是</a:t>
            </a:r>
            <a:r>
              <a:rPr lang="en-US" altLang="zh-CN" sz="1800" b="1" dirty="0" smtClean="0">
                <a:ea typeface="宋体" pitchFamily="2" charset="-122"/>
              </a:rPr>
              <a:t>1</a:t>
            </a:r>
            <a:r>
              <a:rPr lang="zh-CN" altLang="en-US" sz="1800" b="1" dirty="0" smtClean="0">
                <a:ea typeface="宋体" pitchFamily="2" charset="-122"/>
              </a:rPr>
              <a:t>级和</a:t>
            </a:r>
            <a:r>
              <a:rPr lang="en-US" altLang="zh-CN" sz="1800" b="1" dirty="0" smtClean="0">
                <a:ea typeface="宋体" pitchFamily="2" charset="-122"/>
              </a:rPr>
              <a:t>2</a:t>
            </a:r>
            <a:r>
              <a:rPr lang="zh-CN" altLang="en-US" sz="1800" b="1" dirty="0" smtClean="0">
                <a:ea typeface="宋体" pitchFamily="2" charset="-122"/>
              </a:rPr>
              <a:t>级科目类似。</a:t>
            </a:r>
            <a:endParaRPr lang="en-US" altLang="zh-CN" sz="1800" b="1" dirty="0" smtClean="0">
              <a:ea typeface="宋体" pitchFamily="2" charset="-122"/>
            </a:endParaRPr>
          </a:p>
          <a:p>
            <a:pPr marL="57150" indent="0"/>
            <a:endParaRPr lang="en-US" altLang="zh-CN" sz="1600" dirty="0"/>
          </a:p>
        </p:txBody>
      </p:sp>
    </p:spTree>
    <p:extLst>
      <p:ext uri="{BB962C8B-B14F-4D97-AF65-F5344CB8AC3E}">
        <p14:creationId xmlns="" xmlns:p14="http://schemas.microsoft.com/office/powerpoint/2010/main" val="1227189347"/>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965820"/>
          </a:xfrm>
        </p:spPr>
        <p:txBody>
          <a:bodyPr/>
          <a:lstStyle/>
          <a:p>
            <a:r>
              <a:rPr lang="zh-CN" altLang="en-US" dirty="0" smtClean="0"/>
              <a:t>交易处理</a:t>
            </a:r>
            <a:r>
              <a:rPr lang="en-US" altLang="zh-CN" dirty="0" smtClean="0"/>
              <a:t>-</a:t>
            </a:r>
            <a:r>
              <a:rPr lang="zh-CN" altLang="en-US" dirty="0" smtClean="0"/>
              <a:t>银行基础会计知识</a:t>
            </a:r>
            <a:endParaRPr lang="zh-CN" altLang="en-US" dirty="0"/>
          </a:p>
        </p:txBody>
      </p:sp>
      <p:sp>
        <p:nvSpPr>
          <p:cNvPr id="3" name="内容占位符 2"/>
          <p:cNvSpPr>
            <a:spLocks noGrp="1"/>
          </p:cNvSpPr>
          <p:nvPr>
            <p:ph idx="1"/>
          </p:nvPr>
        </p:nvSpPr>
        <p:spPr>
          <a:xfrm>
            <a:off x="0" y="1357298"/>
            <a:ext cx="8215338" cy="5024030"/>
          </a:xfrm>
        </p:spPr>
        <p:txBody>
          <a:bodyPr/>
          <a:lstStyle/>
          <a:p>
            <a:pPr marL="57150" indent="0"/>
            <a:r>
              <a:rPr lang="zh-CN" altLang="en-US" sz="1800" b="1" dirty="0">
                <a:ea typeface="宋体" pitchFamily="2" charset="-122"/>
              </a:rPr>
              <a:t>借贷</a:t>
            </a:r>
            <a:r>
              <a:rPr lang="zh-CN" altLang="en-US" sz="1800" b="1" dirty="0" smtClean="0">
                <a:ea typeface="宋体" pitchFamily="2" charset="-122"/>
              </a:rPr>
              <a:t>记账</a:t>
            </a:r>
            <a:r>
              <a:rPr lang="zh-CN" altLang="en-US" sz="1800" b="1" dirty="0">
                <a:ea typeface="宋体" pitchFamily="2" charset="-122"/>
              </a:rPr>
              <a:t>法</a:t>
            </a:r>
            <a:endParaRPr lang="en-US" altLang="zh-CN" sz="1800" b="1" dirty="0" smtClean="0">
              <a:ea typeface="宋体" pitchFamily="2" charset="-122"/>
            </a:endParaRPr>
          </a:p>
          <a:p>
            <a:pPr marL="685800" lvl="1" eaLnBrk="1" hangingPunct="1">
              <a:buFont typeface="Wingdings" pitchFamily="2" charset="2"/>
              <a:buChar char="Ø"/>
            </a:pPr>
            <a:r>
              <a:rPr lang="zh-CN" altLang="en-US" sz="1600" dirty="0" smtClean="0">
                <a:solidFill>
                  <a:schemeClr val="tx1"/>
                </a:solidFill>
                <a:ea typeface="宋体" pitchFamily="2" charset="-122"/>
              </a:rPr>
              <a:t>复式记账法是指对每项经济业务以相等的金额，通过两个或两个以上的帐户（科目）进行对照登记的一种记账方法。</a:t>
            </a:r>
          </a:p>
          <a:p>
            <a:pPr marL="685800" lvl="1" eaLnBrk="1" hangingPunct="1">
              <a:buFont typeface="Wingdings" pitchFamily="2" charset="2"/>
              <a:buChar char="Ø"/>
            </a:pPr>
            <a:r>
              <a:rPr lang="zh-CN" altLang="en-US" sz="1600" dirty="0" smtClean="0">
                <a:solidFill>
                  <a:schemeClr val="tx1"/>
                </a:solidFill>
                <a:ea typeface="宋体" pitchFamily="2" charset="-122"/>
              </a:rPr>
              <a:t>银行会计表内科目采用借贷记账方法，即以资产负债平衡原理为依据，以“借”、“贷”为记账符号，以“有借就有贷，借贷必相等”为记账规则的一种复式记账法。</a:t>
            </a:r>
          </a:p>
          <a:p>
            <a:pPr marL="685800" lvl="1" eaLnBrk="1" hangingPunct="1">
              <a:buFont typeface="Wingdings" pitchFamily="2" charset="2"/>
              <a:buChar char="Ø"/>
            </a:pPr>
            <a:r>
              <a:rPr lang="zh-CN" altLang="en-US" sz="1600" dirty="0" smtClean="0">
                <a:solidFill>
                  <a:schemeClr val="tx1"/>
                </a:solidFill>
                <a:ea typeface="宋体" pitchFamily="2" charset="-122"/>
              </a:rPr>
              <a:t>资产类科目，增加记借方，减少记贷方，余额反映在借方</a:t>
            </a:r>
            <a:r>
              <a:rPr lang="zh-CN" altLang="en-US" sz="1600" dirty="0" smtClean="0">
                <a:solidFill>
                  <a:schemeClr val="tx1"/>
                </a:solidFill>
                <a:ea typeface="宋体" pitchFamily="2" charset="-122"/>
              </a:rPr>
              <a:t>；（存款）</a:t>
            </a:r>
            <a:endParaRPr lang="zh-CN" altLang="en-US" sz="1600" dirty="0" smtClean="0">
              <a:solidFill>
                <a:schemeClr val="tx1"/>
              </a:solidFill>
              <a:ea typeface="宋体" pitchFamily="2" charset="-122"/>
            </a:endParaRPr>
          </a:p>
          <a:p>
            <a:pPr marL="685800" lvl="1" eaLnBrk="1" hangingPunct="1">
              <a:buFont typeface="Wingdings" pitchFamily="2" charset="2"/>
              <a:buChar char="Ø"/>
            </a:pPr>
            <a:r>
              <a:rPr lang="zh-CN" altLang="en-US" sz="1600" dirty="0" smtClean="0">
                <a:solidFill>
                  <a:schemeClr val="tx1"/>
                </a:solidFill>
                <a:ea typeface="宋体" pitchFamily="2" charset="-122"/>
              </a:rPr>
              <a:t>负债及所有者权益类科目，增加记贷方，减少记借方，一般余额反映在贷方</a:t>
            </a:r>
            <a:r>
              <a:rPr lang="zh-CN" altLang="en-US" sz="1600" dirty="0" smtClean="0">
                <a:solidFill>
                  <a:schemeClr val="tx1"/>
                </a:solidFill>
                <a:ea typeface="宋体" pitchFamily="2" charset="-122"/>
              </a:rPr>
              <a:t>；（贷款） </a:t>
            </a:r>
            <a:endParaRPr lang="zh-CN" altLang="en-US" sz="1600" dirty="0" smtClean="0">
              <a:solidFill>
                <a:schemeClr val="tx1"/>
              </a:solidFill>
              <a:ea typeface="宋体" pitchFamily="2" charset="-122"/>
            </a:endParaRPr>
          </a:p>
          <a:p>
            <a:pPr marL="685800" lvl="1" eaLnBrk="1" hangingPunct="1">
              <a:buFont typeface="Wingdings" pitchFamily="2" charset="2"/>
              <a:buChar char="Ø"/>
            </a:pPr>
            <a:r>
              <a:rPr lang="zh-CN" altLang="en-US" sz="1600" dirty="0" smtClean="0">
                <a:solidFill>
                  <a:schemeClr val="tx1"/>
                </a:solidFill>
                <a:ea typeface="宋体" pitchFamily="2" charset="-122"/>
              </a:rPr>
              <a:t>损益类科目中费用、支出等增加记借方，减少记贷方，一般余额反映在借方；</a:t>
            </a:r>
          </a:p>
          <a:p>
            <a:pPr marL="685800" lvl="1" eaLnBrk="1" hangingPunct="1">
              <a:buFont typeface="Wingdings" pitchFamily="2" charset="2"/>
              <a:buChar char="Ø"/>
            </a:pPr>
            <a:r>
              <a:rPr lang="zh-CN" altLang="en-US" sz="1600" dirty="0" smtClean="0">
                <a:solidFill>
                  <a:schemeClr val="tx1"/>
                </a:solidFill>
                <a:ea typeface="宋体" pitchFamily="2" charset="-122"/>
              </a:rPr>
              <a:t>损益类科目中收入增加记贷方，减少记借方，一般余额反映在贷方；</a:t>
            </a:r>
          </a:p>
          <a:p>
            <a:pPr marL="685800" lvl="1" eaLnBrk="1" hangingPunct="1">
              <a:buFont typeface="Wingdings" pitchFamily="2" charset="2"/>
              <a:buChar char="Ø"/>
            </a:pPr>
            <a:r>
              <a:rPr lang="zh-CN" altLang="en-US" sz="1600" dirty="0" smtClean="0">
                <a:solidFill>
                  <a:schemeClr val="tx1"/>
                </a:solidFill>
                <a:ea typeface="宋体" pitchFamily="2" charset="-122"/>
              </a:rPr>
              <a:t>各科目借贷方发生额合计及借贷方余额合计应各自相等。</a:t>
            </a:r>
            <a:endParaRPr lang="en-US" altLang="zh-CN" sz="1600" dirty="0" smtClean="0">
              <a:solidFill>
                <a:schemeClr val="tx1"/>
              </a:solidFill>
              <a:ea typeface="宋体" pitchFamily="2" charset="-122"/>
            </a:endParaRPr>
          </a:p>
        </p:txBody>
      </p:sp>
    </p:spTree>
    <p:extLst>
      <p:ext uri="{BB962C8B-B14F-4D97-AF65-F5344CB8AC3E}">
        <p14:creationId xmlns="" xmlns:p14="http://schemas.microsoft.com/office/powerpoint/2010/main" val="6036153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交易处理</a:t>
            </a:r>
            <a:r>
              <a:rPr lang="en-US" altLang="zh-CN" dirty="0" smtClean="0"/>
              <a:t>-</a:t>
            </a:r>
            <a:r>
              <a:rPr lang="zh-CN" altLang="en-US" dirty="0" smtClean="0"/>
              <a:t>银行基础会计知识</a:t>
            </a:r>
            <a:endParaRPr lang="zh-CN" altLang="en-US" dirty="0"/>
          </a:p>
        </p:txBody>
      </p:sp>
      <p:sp>
        <p:nvSpPr>
          <p:cNvPr id="3" name="内容占位符 2"/>
          <p:cNvSpPr>
            <a:spLocks noGrp="1"/>
          </p:cNvSpPr>
          <p:nvPr>
            <p:ph idx="1"/>
          </p:nvPr>
        </p:nvSpPr>
        <p:spPr>
          <a:xfrm>
            <a:off x="107504" y="1500174"/>
            <a:ext cx="7964958" cy="4881154"/>
          </a:xfrm>
        </p:spPr>
        <p:txBody>
          <a:bodyPr/>
          <a:lstStyle/>
          <a:p>
            <a:pPr marL="57150" indent="0"/>
            <a:r>
              <a:rPr lang="zh-CN" altLang="en-US" sz="1800" b="1" dirty="0" smtClean="0">
                <a:ea typeface="宋体" pitchFamily="2" charset="-122"/>
              </a:rPr>
              <a:t>单式</a:t>
            </a:r>
            <a:r>
              <a:rPr lang="zh-CN" altLang="en-US" sz="1800" b="1" dirty="0">
                <a:ea typeface="宋体" pitchFamily="2" charset="-122"/>
              </a:rPr>
              <a:t>记账法</a:t>
            </a:r>
          </a:p>
          <a:p>
            <a:pPr marL="57150" indent="0"/>
            <a:r>
              <a:rPr lang="zh-CN" altLang="en-US" sz="1800" b="1" dirty="0" smtClean="0">
                <a:ea typeface="宋体" pitchFamily="2" charset="-122"/>
              </a:rPr>
              <a:t>单式</a:t>
            </a:r>
            <a:r>
              <a:rPr lang="zh-CN" altLang="en-US" sz="1800" b="1" dirty="0">
                <a:ea typeface="宋体" pitchFamily="2" charset="-122"/>
              </a:rPr>
              <a:t>记账法是指对每项经济业务只通过一个会计科目、一个帐户进行登记，是一种比较简单的不完整的记账方法</a:t>
            </a:r>
            <a:r>
              <a:rPr lang="zh-CN" altLang="en-US" sz="1800" b="1" dirty="0" smtClean="0">
                <a:ea typeface="宋体" pitchFamily="2" charset="-122"/>
              </a:rPr>
              <a:t>；经济</a:t>
            </a:r>
            <a:r>
              <a:rPr lang="zh-CN" altLang="en-US" sz="1800" b="1" dirty="0">
                <a:ea typeface="宋体" pitchFamily="2" charset="-122"/>
              </a:rPr>
              <a:t>业务发生后，根据记账凭证，只在“收入”或“付出”作单方的记录反映</a:t>
            </a:r>
            <a:r>
              <a:rPr lang="zh-CN" altLang="en-US" sz="1800" b="1" dirty="0" smtClean="0">
                <a:ea typeface="宋体" pitchFamily="2" charset="-122"/>
              </a:rPr>
              <a:t>；</a:t>
            </a:r>
            <a:endParaRPr lang="en-US" altLang="zh-CN" sz="1800" b="1" dirty="0" smtClean="0">
              <a:ea typeface="宋体" pitchFamily="2" charset="-122"/>
            </a:endParaRPr>
          </a:p>
          <a:p>
            <a:pPr marL="57150" indent="0">
              <a:buNone/>
            </a:pPr>
            <a:endParaRPr lang="zh-CN" altLang="en-US" sz="1600" dirty="0"/>
          </a:p>
          <a:p>
            <a:pPr marL="57150" indent="0"/>
            <a:r>
              <a:rPr lang="zh-CN" altLang="en-US" sz="1800" b="1" dirty="0" smtClean="0">
                <a:ea typeface="宋体" pitchFamily="2" charset="-122"/>
              </a:rPr>
              <a:t>银行</a:t>
            </a:r>
            <a:r>
              <a:rPr lang="zh-CN" altLang="en-US" sz="1800" b="1" dirty="0">
                <a:ea typeface="宋体" pitchFamily="2" charset="-122"/>
              </a:rPr>
              <a:t>会计表外</a:t>
            </a:r>
            <a:r>
              <a:rPr lang="zh-CN" altLang="en-US" sz="1800" b="1" dirty="0" smtClean="0">
                <a:ea typeface="宋体" pitchFamily="2" charset="-122"/>
              </a:rPr>
              <a:t>科目多采用</a:t>
            </a:r>
            <a:r>
              <a:rPr lang="zh-CN" altLang="en-US" sz="1800" b="1" dirty="0">
                <a:ea typeface="宋体" pitchFamily="2" charset="-122"/>
              </a:rPr>
              <a:t>单式记账方法，即业务发生时记收入，业务注销或冲减时记付出，余额反映未销数额。</a:t>
            </a:r>
          </a:p>
          <a:p>
            <a:pPr marL="57150" indent="0"/>
            <a:r>
              <a:rPr lang="en-US" altLang="zh-CN" sz="1600" dirty="0" smtClean="0"/>
              <a:t>	</a:t>
            </a:r>
            <a:r>
              <a:rPr lang="zh-CN" altLang="en-US" sz="1600" dirty="0" smtClean="0">
                <a:ea typeface="宋体" pitchFamily="2" charset="-122"/>
              </a:rPr>
              <a:t>例如：</a:t>
            </a:r>
            <a:endParaRPr lang="en-US" altLang="zh-CN" sz="1600" dirty="0" smtClean="0">
              <a:ea typeface="宋体" pitchFamily="2" charset="-122"/>
            </a:endParaRPr>
          </a:p>
          <a:p>
            <a:pPr marL="57150" indent="0"/>
            <a:r>
              <a:rPr lang="en-US" altLang="zh-CN" sz="1600" dirty="0" smtClean="0">
                <a:ea typeface="宋体" pitchFamily="2" charset="-122"/>
              </a:rPr>
              <a:t>	</a:t>
            </a:r>
            <a:r>
              <a:rPr lang="zh-CN" altLang="en-US" sz="1600" dirty="0" smtClean="0">
                <a:ea typeface="宋体" pitchFamily="2" charset="-122"/>
              </a:rPr>
              <a:t>（</a:t>
            </a:r>
            <a:r>
              <a:rPr lang="en-US" altLang="zh-CN" sz="1600" dirty="0" smtClean="0">
                <a:ea typeface="宋体" pitchFamily="2" charset="-122"/>
              </a:rPr>
              <a:t>1</a:t>
            </a:r>
            <a:r>
              <a:rPr lang="zh-CN" altLang="en-US" sz="1600" dirty="0" smtClean="0">
                <a:ea typeface="宋体" pitchFamily="2" charset="-122"/>
              </a:rPr>
              <a:t>） 如银行收到重要的空白凭证支票</a:t>
            </a:r>
            <a:r>
              <a:rPr lang="en-US" altLang="zh-CN" sz="1600" dirty="0" smtClean="0">
                <a:ea typeface="宋体" pitchFamily="2" charset="-122"/>
              </a:rPr>
              <a:t>50</a:t>
            </a:r>
            <a:r>
              <a:rPr lang="zh-CN" altLang="en-US" sz="1600" dirty="0" smtClean="0">
                <a:ea typeface="宋体" pitchFamily="2" charset="-122"/>
              </a:rPr>
              <a:t>本</a:t>
            </a:r>
          </a:p>
          <a:p>
            <a:pPr marL="57150" indent="0"/>
            <a:r>
              <a:rPr lang="zh-CN" altLang="en-US" sz="1600" dirty="0" smtClean="0">
                <a:ea typeface="宋体" pitchFamily="2" charset="-122"/>
              </a:rPr>
              <a:t>              </a:t>
            </a:r>
            <a:r>
              <a:rPr lang="en-US" altLang="zh-CN" sz="1600" dirty="0" smtClean="0">
                <a:ea typeface="宋体" pitchFamily="2" charset="-122"/>
              </a:rPr>
              <a:t>        </a:t>
            </a:r>
            <a:r>
              <a:rPr lang="zh-CN" altLang="en-US" sz="1600" dirty="0" smtClean="0">
                <a:ea typeface="宋体" pitchFamily="2" charset="-122"/>
              </a:rPr>
              <a:t>收入：重要空白凭证</a:t>
            </a:r>
            <a:r>
              <a:rPr lang="en-US" altLang="zh-CN" sz="1600" dirty="0" smtClean="0">
                <a:ea typeface="宋体" pitchFamily="2" charset="-122"/>
              </a:rPr>
              <a:t>—</a:t>
            </a:r>
            <a:r>
              <a:rPr lang="zh-CN" altLang="en-US" sz="1600" dirty="0" smtClean="0">
                <a:ea typeface="宋体" pitchFamily="2" charset="-122"/>
              </a:rPr>
              <a:t>支票 </a:t>
            </a:r>
            <a:r>
              <a:rPr lang="en-US" altLang="zh-CN" sz="1600" dirty="0" smtClean="0">
                <a:ea typeface="宋体" pitchFamily="2" charset="-122"/>
              </a:rPr>
              <a:t>50</a:t>
            </a:r>
            <a:r>
              <a:rPr lang="zh-CN" altLang="en-US" sz="1600" dirty="0" smtClean="0">
                <a:ea typeface="宋体" pitchFamily="2" charset="-122"/>
              </a:rPr>
              <a:t>本</a:t>
            </a:r>
            <a:endParaRPr lang="en-US" altLang="zh-CN" sz="1600" dirty="0" smtClean="0">
              <a:ea typeface="宋体" pitchFamily="2" charset="-122"/>
            </a:endParaRPr>
          </a:p>
          <a:p>
            <a:pPr marL="57150" indent="0"/>
            <a:endParaRPr lang="zh-CN" altLang="en-US" sz="1600" dirty="0" smtClean="0">
              <a:ea typeface="宋体" pitchFamily="2" charset="-122"/>
            </a:endParaRPr>
          </a:p>
          <a:p>
            <a:pPr marL="57150" indent="0"/>
            <a:r>
              <a:rPr lang="zh-CN" altLang="en-US" sz="1600" dirty="0" smtClean="0">
                <a:ea typeface="宋体" pitchFamily="2" charset="-122"/>
              </a:rPr>
              <a:t>    </a:t>
            </a:r>
            <a:r>
              <a:rPr lang="en-US" altLang="zh-CN" sz="1600" dirty="0" smtClean="0">
                <a:ea typeface="宋体" pitchFamily="2" charset="-122"/>
              </a:rPr>
              <a:t>	</a:t>
            </a:r>
            <a:r>
              <a:rPr lang="zh-CN" altLang="en-US" sz="1600" dirty="0" smtClean="0">
                <a:ea typeface="宋体" pitchFamily="2" charset="-122"/>
              </a:rPr>
              <a:t>（</a:t>
            </a:r>
            <a:r>
              <a:rPr lang="en-US" altLang="zh-CN" sz="1600" dirty="0" smtClean="0">
                <a:ea typeface="宋体" pitchFamily="2" charset="-122"/>
              </a:rPr>
              <a:t>2</a:t>
            </a:r>
            <a:r>
              <a:rPr lang="zh-CN" altLang="en-US" sz="1600" dirty="0" smtClean="0">
                <a:ea typeface="宋体" pitchFamily="2" charset="-122"/>
              </a:rPr>
              <a:t>）如开户单位来银行购买空白支票一本</a:t>
            </a:r>
          </a:p>
          <a:p>
            <a:pPr marL="57150" indent="0"/>
            <a:r>
              <a:rPr lang="zh-CN" altLang="en-US" sz="1600" dirty="0" smtClean="0">
                <a:ea typeface="宋体" pitchFamily="2" charset="-122"/>
              </a:rPr>
              <a:t>              </a:t>
            </a:r>
            <a:r>
              <a:rPr lang="en-US" altLang="zh-CN" sz="1600" dirty="0" smtClean="0">
                <a:ea typeface="宋体" pitchFamily="2" charset="-122"/>
              </a:rPr>
              <a:t>         </a:t>
            </a:r>
            <a:r>
              <a:rPr lang="zh-CN" altLang="en-US" sz="1600" dirty="0" smtClean="0">
                <a:ea typeface="宋体" pitchFamily="2" charset="-122"/>
              </a:rPr>
              <a:t>付出：重要空白凭证</a:t>
            </a:r>
            <a:r>
              <a:rPr lang="en-US" altLang="zh-CN" sz="1600" dirty="0" smtClean="0">
                <a:ea typeface="宋体" pitchFamily="2" charset="-122"/>
              </a:rPr>
              <a:t>—</a:t>
            </a:r>
            <a:r>
              <a:rPr lang="zh-CN" altLang="en-US" sz="1600" dirty="0" smtClean="0">
                <a:ea typeface="宋体" pitchFamily="2" charset="-122"/>
              </a:rPr>
              <a:t>支票</a:t>
            </a:r>
            <a:r>
              <a:rPr lang="en-US" altLang="zh-CN" sz="1600" dirty="0" smtClean="0">
                <a:ea typeface="宋体" pitchFamily="2" charset="-122"/>
              </a:rPr>
              <a:t>1</a:t>
            </a:r>
            <a:r>
              <a:rPr lang="zh-CN" altLang="en-US" sz="1600" dirty="0" smtClean="0">
                <a:ea typeface="宋体" pitchFamily="2" charset="-122"/>
              </a:rPr>
              <a:t>本</a:t>
            </a:r>
          </a:p>
        </p:txBody>
      </p:sp>
    </p:spTree>
    <p:extLst>
      <p:ext uri="{BB962C8B-B14F-4D97-AF65-F5344CB8AC3E}">
        <p14:creationId xmlns="" xmlns:p14="http://schemas.microsoft.com/office/powerpoint/2010/main" val="3032638901"/>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239000" cy="928670"/>
          </a:xfrm>
        </p:spPr>
        <p:txBody>
          <a:bodyPr/>
          <a:lstStyle/>
          <a:p>
            <a:r>
              <a:rPr lang="zh-CN" altLang="en-US" dirty="0" smtClean="0"/>
              <a:t>交易处理</a:t>
            </a:r>
            <a:r>
              <a:rPr lang="en-US" altLang="zh-CN" dirty="0" smtClean="0"/>
              <a:t>-</a:t>
            </a:r>
            <a:r>
              <a:rPr lang="zh-CN" altLang="en-US" dirty="0" smtClean="0"/>
              <a:t>银行基础会计知识</a:t>
            </a:r>
            <a:endParaRPr lang="zh-CN" altLang="en-US" dirty="0"/>
          </a:p>
        </p:txBody>
      </p:sp>
      <p:sp>
        <p:nvSpPr>
          <p:cNvPr id="3" name="内容占位符 2"/>
          <p:cNvSpPr>
            <a:spLocks noGrp="1"/>
          </p:cNvSpPr>
          <p:nvPr>
            <p:ph idx="1"/>
          </p:nvPr>
        </p:nvSpPr>
        <p:spPr>
          <a:xfrm>
            <a:off x="0" y="1214422"/>
            <a:ext cx="8286776" cy="5166906"/>
          </a:xfrm>
        </p:spPr>
        <p:txBody>
          <a:bodyPr/>
          <a:lstStyle/>
          <a:p>
            <a:pPr indent="-285750">
              <a:buFont typeface="Wingdings" pitchFamily="2" charset="2"/>
              <a:buChar char="p"/>
            </a:pPr>
            <a:r>
              <a:rPr lang="zh-CN" altLang="en-US" sz="1800" b="1" dirty="0" smtClean="0">
                <a:ea typeface="宋体" pitchFamily="2" charset="-122"/>
              </a:rPr>
              <a:t>会计分录</a:t>
            </a:r>
            <a:endParaRPr lang="en-US" altLang="zh-CN" sz="1800" b="1" dirty="0">
              <a:ea typeface="宋体" pitchFamily="2" charset="-122"/>
            </a:endParaRPr>
          </a:p>
          <a:p>
            <a:pPr marL="57150" indent="0"/>
            <a:r>
              <a:rPr lang="zh-CN" altLang="en-US" sz="1800" b="1" dirty="0" smtClean="0">
                <a:ea typeface="宋体" pitchFamily="2" charset="-122"/>
              </a:rPr>
              <a:t>会计</a:t>
            </a:r>
            <a:r>
              <a:rPr lang="zh-CN" altLang="en-US" sz="1800" b="1" dirty="0">
                <a:ea typeface="宋体" pitchFamily="2" charset="-122"/>
              </a:rPr>
              <a:t>分录是指</a:t>
            </a:r>
            <a:r>
              <a:rPr lang="zh-CN" altLang="en-US" sz="1800" b="1" dirty="0" smtClean="0">
                <a:ea typeface="宋体" pitchFamily="2" charset="-122"/>
              </a:rPr>
              <a:t>根据业务</a:t>
            </a:r>
            <a:r>
              <a:rPr lang="zh-CN" altLang="en-US" sz="1800" b="1" dirty="0">
                <a:ea typeface="宋体" pitchFamily="2" charset="-122"/>
              </a:rPr>
              <a:t>的内容指明应借、应贷账户的方向、账户名称及其金额的一种</a:t>
            </a:r>
            <a:r>
              <a:rPr lang="zh-CN" altLang="en-US" sz="1800" b="1" dirty="0" smtClean="0">
                <a:ea typeface="宋体" pitchFamily="2" charset="-122"/>
              </a:rPr>
              <a:t>会计信息记录。每条会计分录至少应包含以下三要素：</a:t>
            </a:r>
            <a:endParaRPr lang="zh-CN" altLang="en-US" sz="1800" b="1" dirty="0">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记账方向（借方或贷方）</a:t>
            </a:r>
          </a:p>
          <a:p>
            <a:pPr lvl="1">
              <a:buFont typeface="Wingdings" pitchFamily="2" charset="2"/>
              <a:buChar char="Ø"/>
            </a:pPr>
            <a:r>
              <a:rPr lang="zh-CN" altLang="en-US" sz="1600" dirty="0" smtClean="0">
                <a:solidFill>
                  <a:schemeClr val="tx1"/>
                </a:solidFill>
                <a:ea typeface="宋体" pitchFamily="2" charset="-122"/>
              </a:rPr>
              <a:t>账户名称（会计科目）</a:t>
            </a:r>
          </a:p>
          <a:p>
            <a:pPr lvl="1">
              <a:buFont typeface="Wingdings" pitchFamily="2" charset="2"/>
              <a:buChar char="Ø"/>
            </a:pPr>
            <a:r>
              <a:rPr lang="zh-CN" altLang="en-US" sz="1600" dirty="0" smtClean="0">
                <a:solidFill>
                  <a:schemeClr val="tx1"/>
                </a:solidFill>
                <a:ea typeface="宋体" pitchFamily="2" charset="-122"/>
              </a:rPr>
              <a:t>金额</a:t>
            </a:r>
          </a:p>
          <a:p>
            <a:pPr marL="57150" indent="0">
              <a:buNone/>
            </a:pPr>
            <a:r>
              <a:rPr lang="en-US" altLang="zh-CN" sz="1600" dirty="0" smtClean="0"/>
              <a:t>	</a:t>
            </a:r>
          </a:p>
          <a:p>
            <a:pPr marL="57150" indent="0"/>
            <a:r>
              <a:rPr lang="zh-CN" altLang="en-US" sz="1800" b="1" dirty="0" smtClean="0">
                <a:ea typeface="宋体" pitchFamily="2" charset="-122"/>
              </a:rPr>
              <a:t>会计</a:t>
            </a:r>
            <a:r>
              <a:rPr lang="zh-CN" altLang="en-US" sz="1800" b="1" dirty="0">
                <a:ea typeface="宋体" pitchFamily="2" charset="-122"/>
              </a:rPr>
              <a:t>分录的种类包括简单分录</a:t>
            </a:r>
            <a:r>
              <a:rPr lang="zh-CN" altLang="en-US" sz="1800" b="1" dirty="0" smtClean="0">
                <a:ea typeface="宋体" pitchFamily="2" charset="-122"/>
              </a:rPr>
              <a:t>和复合分录两种，简单</a:t>
            </a:r>
            <a:r>
              <a:rPr lang="zh-CN" altLang="en-US" sz="1800" b="1" dirty="0">
                <a:ea typeface="宋体" pitchFamily="2" charset="-122"/>
              </a:rPr>
              <a:t>分录即一借一贷的分录；复合分录则是一借多贷</a:t>
            </a:r>
            <a:r>
              <a:rPr lang="zh-CN" altLang="en-US" sz="1800" b="1" dirty="0" smtClean="0">
                <a:ea typeface="宋体" pitchFamily="2" charset="-122"/>
              </a:rPr>
              <a:t>分录等。</a:t>
            </a:r>
            <a:endParaRPr lang="zh-CN" altLang="en-US" sz="1800" b="1" dirty="0">
              <a:ea typeface="宋体" pitchFamily="2" charset="-122"/>
            </a:endParaRPr>
          </a:p>
          <a:p>
            <a:pPr marL="57150" indent="0">
              <a:buNone/>
            </a:pPr>
            <a:r>
              <a:rPr lang="en-US" altLang="zh-CN" sz="1600" dirty="0" smtClean="0"/>
              <a:t>	</a:t>
            </a:r>
          </a:p>
          <a:p>
            <a:pPr marL="57150" indent="0"/>
            <a:r>
              <a:rPr lang="zh-CN" altLang="en-US" sz="1800" b="1" dirty="0" smtClean="0">
                <a:ea typeface="宋体" pitchFamily="2" charset="-122"/>
              </a:rPr>
              <a:t>会计分录格式：</a:t>
            </a:r>
            <a:endParaRPr lang="en-US" altLang="zh-CN" sz="1800" b="1" dirty="0" smtClean="0">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先借后贷；借和贷要分行写，并且文字和金额的数字都应错开；在一借多贷或一贷多借的情况下，要求借方或贷方的文字和金额数字必须对齐。</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贷方记账符号、账户、金额都要比借方退后一格，表明借方在左，贷方在右。</a:t>
            </a:r>
          </a:p>
          <a:p>
            <a:pPr marL="57150" indent="0"/>
            <a:endParaRPr lang="zh-CN" altLang="en-US" sz="1600" dirty="0"/>
          </a:p>
        </p:txBody>
      </p:sp>
    </p:spTree>
    <p:extLst>
      <p:ext uri="{BB962C8B-B14F-4D97-AF65-F5344CB8AC3E}">
        <p14:creationId xmlns="" xmlns:p14="http://schemas.microsoft.com/office/powerpoint/2010/main" val="1574384212"/>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交易处理</a:t>
            </a:r>
            <a:r>
              <a:rPr lang="en-US" altLang="zh-CN" dirty="0" smtClean="0"/>
              <a:t>-</a:t>
            </a:r>
            <a:r>
              <a:rPr lang="zh-CN" altLang="en-US" dirty="0" smtClean="0"/>
              <a:t>银行基础会计知识</a:t>
            </a:r>
            <a:endParaRPr lang="zh-CN" altLang="en-US" dirty="0"/>
          </a:p>
        </p:txBody>
      </p:sp>
      <p:sp>
        <p:nvSpPr>
          <p:cNvPr id="3" name="内容占位符 2"/>
          <p:cNvSpPr>
            <a:spLocks noGrp="1"/>
          </p:cNvSpPr>
          <p:nvPr>
            <p:ph idx="1"/>
          </p:nvPr>
        </p:nvSpPr>
        <p:spPr>
          <a:xfrm>
            <a:off x="107504" y="1928802"/>
            <a:ext cx="8856984" cy="4452526"/>
          </a:xfrm>
        </p:spPr>
        <p:txBody>
          <a:bodyPr/>
          <a:lstStyle/>
          <a:p>
            <a:pPr indent="-285750">
              <a:buFont typeface="Wingdings" pitchFamily="2" charset="2"/>
              <a:buChar char="p"/>
            </a:pPr>
            <a:r>
              <a:rPr lang="zh-CN" altLang="en-US" sz="1800" b="1" dirty="0" smtClean="0">
                <a:ea typeface="宋体" pitchFamily="2" charset="-122"/>
              </a:rPr>
              <a:t>会计分录示例</a:t>
            </a:r>
            <a:endParaRPr lang="en-US" altLang="zh-CN" sz="1800" b="1" dirty="0">
              <a:ea typeface="宋体" pitchFamily="2" charset="-122"/>
            </a:endParaRPr>
          </a:p>
          <a:p>
            <a:pPr marL="971550" lvl="4" indent="0">
              <a:buNone/>
              <a:defRPr/>
            </a:pPr>
            <a:r>
              <a:rPr lang="en-US" altLang="zh-CN" sz="1600" dirty="0"/>
              <a:t>	</a:t>
            </a:r>
            <a:r>
              <a:rPr lang="zh-CN" altLang="en-US" dirty="0">
                <a:ea typeface="宋体" pitchFamily="2" charset="-122"/>
              </a:rPr>
              <a:t> 借</a:t>
            </a:r>
            <a:r>
              <a:rPr lang="zh-CN" altLang="en-US" sz="1600" dirty="0" smtClean="0">
                <a:ea typeface="宋体" pitchFamily="2" charset="-122"/>
              </a:rPr>
              <a:t>：客户存款</a:t>
            </a:r>
            <a:r>
              <a:rPr lang="en-US" altLang="zh-CN" sz="1600" dirty="0" smtClean="0">
                <a:ea typeface="宋体" pitchFamily="2" charset="-122"/>
              </a:rPr>
              <a:t>		CNY-100000            </a:t>
            </a:r>
            <a:r>
              <a:rPr lang="zh-CN" altLang="en-US" sz="1600" dirty="0" smtClean="0">
                <a:ea typeface="宋体" pitchFamily="2" charset="-122"/>
              </a:rPr>
              <a:t>   </a:t>
            </a:r>
          </a:p>
          <a:p>
            <a:pPr marL="971550" lvl="4" indent="0">
              <a:buNone/>
              <a:defRPr/>
            </a:pPr>
            <a:r>
              <a:rPr lang="zh-CN" altLang="en-US" sz="1600" dirty="0" smtClean="0">
                <a:ea typeface="宋体" pitchFamily="2" charset="-122"/>
              </a:rPr>
              <a:t>                   贷：贷款本金</a:t>
            </a:r>
            <a:r>
              <a:rPr lang="en-US" altLang="zh-CN" sz="1600" dirty="0" smtClean="0">
                <a:ea typeface="宋体" pitchFamily="2" charset="-122"/>
              </a:rPr>
              <a:t>		CNY-80000</a:t>
            </a:r>
          </a:p>
          <a:p>
            <a:pPr marL="971550" lvl="4" indent="0">
              <a:buNone/>
              <a:defRPr/>
            </a:pPr>
            <a:r>
              <a:rPr lang="zh-CN" altLang="en-US" sz="1600" dirty="0" smtClean="0">
                <a:ea typeface="宋体" pitchFamily="2" charset="-122"/>
              </a:rPr>
              <a:t>                   贷：</a:t>
            </a:r>
            <a:r>
              <a:rPr lang="zh-CN" altLang="en-US" sz="1600" dirty="0" smtClean="0">
                <a:ea typeface="宋体" pitchFamily="2" charset="-122"/>
              </a:rPr>
              <a:t>利息</a:t>
            </a:r>
            <a:r>
              <a:rPr lang="en-US" altLang="zh-CN" sz="1600" dirty="0" smtClean="0">
                <a:ea typeface="宋体" pitchFamily="2" charset="-122"/>
              </a:rPr>
              <a:t>	</a:t>
            </a:r>
            <a:r>
              <a:rPr lang="en-US" altLang="zh-CN" dirty="0" smtClean="0">
                <a:ea typeface="宋体" pitchFamily="2" charset="-122"/>
              </a:rPr>
              <a:t>	</a:t>
            </a:r>
            <a:r>
              <a:rPr lang="en-US" altLang="zh-CN" sz="1600" dirty="0" smtClean="0">
                <a:ea typeface="宋体" pitchFamily="2" charset="-122"/>
              </a:rPr>
              <a:t>CNY-20000</a:t>
            </a:r>
            <a:endParaRPr lang="zh-CN" altLang="en-US" sz="1600" dirty="0" smtClean="0">
              <a:ea typeface="宋体" pitchFamily="2" charset="-122"/>
            </a:endParaRPr>
          </a:p>
          <a:p>
            <a:pPr marL="971550" lvl="4" indent="0">
              <a:defRPr/>
            </a:pPr>
            <a:endParaRPr lang="zh-CN" altLang="en-US" sz="1600" dirty="0">
              <a:cs typeface="+mn-cs"/>
            </a:endParaRPr>
          </a:p>
        </p:txBody>
      </p:sp>
    </p:spTree>
    <p:extLst>
      <p:ext uri="{BB962C8B-B14F-4D97-AF65-F5344CB8AC3E}">
        <p14:creationId xmlns="" xmlns:p14="http://schemas.microsoft.com/office/powerpoint/2010/main" val="1726817108"/>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交易处理</a:t>
            </a:r>
            <a:r>
              <a:rPr lang="en-US" altLang="zh-CN" dirty="0" smtClean="0"/>
              <a:t>-</a:t>
            </a:r>
            <a:r>
              <a:rPr lang="zh-CN" altLang="en-US" dirty="0" smtClean="0"/>
              <a:t>贷款交易</a:t>
            </a:r>
            <a:endParaRPr lang="zh-CN" altLang="en-US" dirty="0"/>
          </a:p>
        </p:txBody>
      </p:sp>
      <p:sp>
        <p:nvSpPr>
          <p:cNvPr id="3" name="内容占位符 2"/>
          <p:cNvSpPr>
            <a:spLocks noGrp="1"/>
          </p:cNvSpPr>
          <p:nvPr>
            <p:ph idx="1"/>
          </p:nvPr>
        </p:nvSpPr>
        <p:spPr>
          <a:xfrm>
            <a:off x="0" y="1428736"/>
            <a:ext cx="8286776" cy="5429264"/>
          </a:xfrm>
        </p:spPr>
        <p:txBody>
          <a:bodyPr/>
          <a:lstStyle/>
          <a:p>
            <a:pPr indent="-285750">
              <a:buFont typeface="Wingdings" pitchFamily="2" charset="2"/>
              <a:buChar char="p"/>
            </a:pPr>
            <a:r>
              <a:rPr lang="zh-CN" altLang="en-US" sz="1800" b="1" dirty="0" smtClean="0">
                <a:ea typeface="宋体" pitchFamily="2" charset="-122"/>
              </a:rPr>
              <a:t>在贷款生命周期内，将对贷款发生的每一次操作及变动结果的记录称之为一笔贷款交易。</a:t>
            </a:r>
            <a:endParaRPr lang="en-US" altLang="zh-CN" sz="1800" b="1" dirty="0" smtClean="0">
              <a:ea typeface="宋体" pitchFamily="2" charset="-122"/>
            </a:endParaRPr>
          </a:p>
          <a:p>
            <a:pPr indent="-285750">
              <a:buFont typeface="Wingdings" pitchFamily="2" charset="2"/>
              <a:buChar char="p"/>
            </a:pPr>
            <a:r>
              <a:rPr lang="zh-CN" altLang="en-US" sz="1800" b="1" dirty="0" smtClean="0">
                <a:ea typeface="宋体" pitchFamily="2" charset="-122"/>
              </a:rPr>
              <a:t>贷款交易根据其处理内容可以分为两大类：</a:t>
            </a:r>
            <a:endParaRPr lang="en-US" altLang="zh-CN" sz="1800" b="1" dirty="0" smtClean="0">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账务处理类：该类交易将生成会计分类，并影响贷款账户各类余额，例如：贷款发放、利息计提、贷款偿还等等。</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变更处理类：该类交易仅处理贷款条款的变更，不涉及会计账务变化。主要包括还款方式变更、期限变更等。</a:t>
            </a:r>
            <a:endParaRPr lang="en-US" altLang="zh-CN" sz="1600" dirty="0" smtClean="0">
              <a:solidFill>
                <a:schemeClr val="tx1"/>
              </a:solidFill>
              <a:ea typeface="宋体" pitchFamily="2" charset="-122"/>
            </a:endParaRPr>
          </a:p>
          <a:p>
            <a:pPr indent="-285750">
              <a:buFont typeface="Wingdings" pitchFamily="2" charset="2"/>
              <a:buChar char="p"/>
            </a:pPr>
            <a:r>
              <a:rPr lang="zh-CN" altLang="en-US" sz="1800" b="1" dirty="0" smtClean="0">
                <a:ea typeface="宋体" pitchFamily="2" charset="-122"/>
              </a:rPr>
              <a:t>按照交易的发生方向可以分为：</a:t>
            </a:r>
            <a:endParaRPr lang="en-US" altLang="zh-CN" sz="1800" b="1" dirty="0" smtClean="0">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正交易：常规的贷款处理交易。如：贷款发放等。</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反交易：又称“冲正交易”，指将正交易的影响反冲掉的交易。反交易是对错误修改的一种手段，正常情况下不会使用。如：放款反冲、还款反冲等。</a:t>
            </a:r>
            <a:endParaRPr lang="en-US" altLang="zh-CN" sz="1600" dirty="0" smtClean="0">
              <a:solidFill>
                <a:schemeClr val="tx1"/>
              </a:solidFill>
              <a:ea typeface="宋体" pitchFamily="2" charset="-122"/>
            </a:endParaRPr>
          </a:p>
        </p:txBody>
      </p:sp>
    </p:spTree>
    <p:extLst>
      <p:ext uri="{BB962C8B-B14F-4D97-AF65-F5344CB8AC3E}">
        <p14:creationId xmlns="" xmlns:p14="http://schemas.microsoft.com/office/powerpoint/2010/main" val="2497272688"/>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交易处理</a:t>
            </a:r>
            <a:r>
              <a:rPr lang="en-US" altLang="zh-CN" dirty="0" smtClean="0"/>
              <a:t>-</a:t>
            </a:r>
            <a:r>
              <a:rPr lang="zh-CN" altLang="en-US" dirty="0" smtClean="0"/>
              <a:t>贷款交易</a:t>
            </a:r>
            <a:endParaRPr lang="zh-CN" altLang="en-US" dirty="0"/>
          </a:p>
        </p:txBody>
      </p:sp>
      <p:sp>
        <p:nvSpPr>
          <p:cNvPr id="3" name="内容占位符 2"/>
          <p:cNvSpPr>
            <a:spLocks noGrp="1"/>
          </p:cNvSpPr>
          <p:nvPr>
            <p:ph idx="1"/>
          </p:nvPr>
        </p:nvSpPr>
        <p:spPr>
          <a:xfrm>
            <a:off x="-285784" y="1643050"/>
            <a:ext cx="8429684" cy="4738278"/>
          </a:xfrm>
        </p:spPr>
        <p:txBody>
          <a:bodyPr/>
          <a:lstStyle/>
          <a:p>
            <a:pPr indent="-285750">
              <a:buNone/>
            </a:pPr>
            <a:r>
              <a:rPr lang="zh-CN" altLang="en-US" sz="1800" b="1" dirty="0" smtClean="0">
                <a:ea typeface="宋体" pitchFamily="2" charset="-122"/>
              </a:rPr>
              <a:t>    贷款还款</a:t>
            </a:r>
            <a:endParaRPr lang="en-US" altLang="zh-CN" sz="1800" b="1" dirty="0" smtClean="0">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贷款还款的内容分为本金、利息、罚息、复利。</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贷款还款要按照还款计划欠本欠息的时间顺序来归还，由远及近。</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贷款的还款顺序分为还款内容优先和还款期次优先，根据不同需求，可以选择任何一个作为优先顺序。</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一般来说，正常类贷款的还款顺序是：复利、罚息、利息、本金；不良类贷款的还款顺序是本金、利息、罚息、复利。</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贷款还款交易多由系统每日晚间批量自动发起。对于未发生违约的贷款，在约定还款日扣款；对于已违约的贷款，每日扣收拖欠金额。</a:t>
            </a:r>
            <a:endParaRPr lang="en-US" altLang="zh-CN" sz="1600" dirty="0" smtClean="0">
              <a:solidFill>
                <a:schemeClr val="tx1"/>
              </a:solidFill>
              <a:ea typeface="宋体" pitchFamily="2" charset="-122"/>
            </a:endParaRPr>
          </a:p>
          <a:p>
            <a:pPr lvl="1">
              <a:buFont typeface="Wingdings" pitchFamily="2" charset="2"/>
              <a:buChar char="Ø"/>
            </a:pPr>
            <a:r>
              <a:rPr lang="zh-CN" altLang="en-US" sz="1600" dirty="0" smtClean="0">
                <a:solidFill>
                  <a:schemeClr val="tx1"/>
                </a:solidFill>
                <a:ea typeface="宋体" pitchFamily="2" charset="-122"/>
              </a:rPr>
              <a:t>贷款根据其状态不同，会在表内及表外登记罚息复利，还款时应根据实际情况生成会计分录。</a:t>
            </a:r>
            <a:endParaRPr lang="en-US" altLang="zh-CN" sz="1600" dirty="0" smtClean="0">
              <a:solidFill>
                <a:schemeClr val="tx1"/>
              </a:solidFill>
              <a:ea typeface="宋体" pitchFamily="2" charset="-122"/>
            </a:endParaRPr>
          </a:p>
          <a:p>
            <a:pPr lvl="1">
              <a:buFont typeface="Wingdings" pitchFamily="2" charset="2"/>
              <a:buChar char="Ø"/>
            </a:pPr>
            <a:endParaRPr lang="en-US" altLang="zh-CN" sz="1800" dirty="0" smtClean="0">
              <a:solidFill>
                <a:schemeClr val="tx1"/>
              </a:solidFill>
              <a:ea typeface="宋体" pitchFamily="2" charset="-122"/>
            </a:endParaRPr>
          </a:p>
        </p:txBody>
      </p:sp>
    </p:spTree>
    <p:extLst>
      <p:ext uri="{BB962C8B-B14F-4D97-AF65-F5344CB8AC3E}">
        <p14:creationId xmlns="" xmlns:p14="http://schemas.microsoft.com/office/powerpoint/2010/main" val="1335217495"/>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1484313"/>
            <a:ext cx="3352800" cy="2895600"/>
          </a:xfrm>
          <a:prstGeom prst="rect">
            <a:avLst/>
          </a:prstGeom>
          <a:solidFill>
            <a:schemeClr val="accent5">
              <a:lumMod val="75000"/>
            </a:schemeClr>
          </a:solidFill>
          <a:ln w="9525">
            <a:noFill/>
            <a:miter lim="800000"/>
            <a:headEnd/>
            <a:tailEnd/>
          </a:ln>
        </p:spPr>
        <p:txBody>
          <a:bodyPr wrap="none" anchor="ctr"/>
          <a:lstStyle/>
          <a:p>
            <a:endParaRPr lang="zh-CN" altLang="en-US">
              <a:solidFill>
                <a:schemeClr val="accent2">
                  <a:lumMod val="60000"/>
                  <a:lumOff val="40000"/>
                </a:schemeClr>
              </a:solidFill>
            </a:endParaRPr>
          </a:p>
        </p:txBody>
      </p:sp>
      <p:sp>
        <p:nvSpPr>
          <p:cNvPr id="5124" name="Rectangle 4"/>
          <p:cNvSpPr>
            <a:spLocks noChangeArrowheads="1"/>
          </p:cNvSpPr>
          <p:nvPr/>
        </p:nvSpPr>
        <p:spPr bwMode="auto">
          <a:xfrm>
            <a:off x="3352800" y="1484313"/>
            <a:ext cx="5791200" cy="2895600"/>
          </a:xfrm>
          <a:prstGeom prst="rect">
            <a:avLst/>
          </a:prstGeom>
          <a:solidFill>
            <a:schemeClr val="bg2">
              <a:lumMod val="75000"/>
            </a:schemeClr>
          </a:solidFill>
          <a:ln w="9525">
            <a:noFill/>
            <a:miter lim="800000"/>
            <a:headEnd/>
            <a:tailEnd/>
          </a:ln>
        </p:spPr>
        <p:txBody>
          <a:bodyPr vert="horz" wrap="none" anchor="ctr">
            <a:normAutofit/>
          </a:bodyPr>
          <a:lstStyle/>
          <a:p>
            <a:pPr marL="179387" lvl="1" eaLnBrk="1" hangingPunct="1">
              <a:lnSpc>
                <a:spcPct val="140000"/>
              </a:lnSpc>
              <a:spcBef>
                <a:spcPts val="500"/>
              </a:spcBef>
              <a:buClr>
                <a:schemeClr val="accent4"/>
              </a:buClr>
              <a:buSzPct val="80000"/>
            </a:pPr>
            <a:endParaRPr lang="zh-CN" altLang="zh-CN" dirty="0" smtClean="0">
              <a:solidFill>
                <a:srgbClr val="FFFFFF"/>
              </a:solidFill>
              <a:latin typeface="+mn-lt"/>
              <a:ea typeface="+mn-ea"/>
            </a:endParaRPr>
          </a:p>
        </p:txBody>
      </p:sp>
      <p:sp>
        <p:nvSpPr>
          <p:cNvPr id="5125" name="Rectangle 5"/>
          <p:cNvSpPr>
            <a:spLocks noGrp="1" noChangeArrowheads="1"/>
          </p:cNvSpPr>
          <p:nvPr>
            <p:ph idx="1"/>
          </p:nvPr>
        </p:nvSpPr>
        <p:spPr>
          <a:xfrm>
            <a:off x="3500430" y="2285992"/>
            <a:ext cx="5329238" cy="1154037"/>
          </a:xfrm>
          <a:solidFill>
            <a:schemeClr val="bg2">
              <a:lumMod val="75000"/>
            </a:schemeClr>
          </a:solidFill>
          <a:ln w="9525">
            <a:noFill/>
            <a:miter lim="800000"/>
            <a:headEnd/>
            <a:tailEnd/>
          </a:ln>
        </p:spPr>
        <p:txBody>
          <a:bodyPr vert="horz" wrap="none" anchor="ctr">
            <a:normAutofit/>
          </a:bodyPr>
          <a:lstStyle/>
          <a:p>
            <a:pPr marL="179387" lvl="1" indent="0" algn="ctr" fontAlgn="base">
              <a:lnSpc>
                <a:spcPct val="140000"/>
              </a:lnSpc>
              <a:spcAft>
                <a:spcPct val="0"/>
              </a:spcAft>
              <a:buNone/>
            </a:pPr>
            <a:r>
              <a:rPr lang="zh-CN" altLang="en-US" sz="4000" dirty="0" smtClean="0">
                <a:solidFill>
                  <a:schemeClr val="tx1"/>
                </a:solidFill>
              </a:rPr>
              <a:t>学习目标</a:t>
            </a:r>
          </a:p>
        </p:txBody>
      </p:sp>
      <p:sp>
        <p:nvSpPr>
          <p:cNvPr id="5126"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sz="2800" b="1" dirty="0">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b="1" dirty="0">
              <a:solidFill>
                <a:srgbClr val="FFFFFF"/>
              </a:solidFill>
              <a:latin typeface="华文楷体" pitchFamily="2" charset="-122"/>
            </a:endParaRPr>
          </a:p>
        </p:txBody>
      </p:sp>
      <p:sp>
        <p:nvSpPr>
          <p:cNvPr id="5127" name="Text Box 7"/>
          <p:cNvSpPr txBox="1">
            <a:spLocks noChangeArrowheads="1"/>
          </p:cNvSpPr>
          <p:nvPr/>
        </p:nvSpPr>
        <p:spPr bwMode="auto">
          <a:xfrm>
            <a:off x="2411413" y="1916113"/>
            <a:ext cx="2016125" cy="1874837"/>
          </a:xfrm>
          <a:prstGeom prst="rect">
            <a:avLst/>
          </a:prstGeom>
          <a:noFill/>
          <a:ln w="9525" algn="ctr">
            <a:noFill/>
            <a:miter lim="800000"/>
            <a:headEnd/>
            <a:tailEnd/>
          </a:ln>
        </p:spPr>
        <p:txBody>
          <a:bodyPr>
            <a:spAutoFit/>
          </a:bodyPr>
          <a:lstStyle/>
          <a:p>
            <a:pPr>
              <a:spcBef>
                <a:spcPct val="50000"/>
              </a:spcBef>
            </a:pPr>
            <a:r>
              <a:rPr lang="en-US" altLang="zh-CN" sz="11700" dirty="0">
                <a:ea typeface="宋体" pitchFamily="2" charset="-122"/>
              </a:rPr>
              <a:t>1</a:t>
            </a:r>
          </a:p>
        </p:txBody>
      </p:sp>
      <p:sp>
        <p:nvSpPr>
          <p:cNvPr id="8"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交易处理</a:t>
            </a:r>
            <a:r>
              <a:rPr lang="en-US" altLang="zh-CN" dirty="0" smtClean="0"/>
              <a:t>-</a:t>
            </a:r>
            <a:r>
              <a:rPr lang="zh-CN" altLang="en-US" dirty="0"/>
              <a:t>日</a:t>
            </a:r>
            <a:r>
              <a:rPr lang="zh-CN" altLang="en-US" dirty="0" smtClean="0"/>
              <a:t>终处理</a:t>
            </a:r>
            <a:endParaRPr lang="zh-CN" altLang="en-US" dirty="0"/>
          </a:p>
        </p:txBody>
      </p:sp>
      <p:sp>
        <p:nvSpPr>
          <p:cNvPr id="3" name="内容占位符 2"/>
          <p:cNvSpPr>
            <a:spLocks noGrp="1"/>
          </p:cNvSpPr>
          <p:nvPr>
            <p:ph idx="1"/>
          </p:nvPr>
        </p:nvSpPr>
        <p:spPr>
          <a:xfrm>
            <a:off x="-285784" y="1857364"/>
            <a:ext cx="8572560" cy="4523964"/>
          </a:xfrm>
        </p:spPr>
        <p:txBody>
          <a:bodyPr/>
          <a:lstStyle/>
          <a:p>
            <a:pPr marL="457200" lvl="1" indent="0">
              <a:buNone/>
            </a:pPr>
            <a:r>
              <a:rPr lang="zh-CN" altLang="en-US" sz="1800" b="1" dirty="0" smtClean="0">
                <a:solidFill>
                  <a:schemeClr val="tx1"/>
                </a:solidFill>
                <a:ea typeface="宋体" pitchFamily="2" charset="-122"/>
              </a:rPr>
              <a:t> 银行贷款系统每日晚间将自动完成以下事宜：</a:t>
            </a:r>
            <a:endParaRPr lang="en-US" altLang="zh-CN" sz="1800" b="1" dirty="0" smtClean="0">
              <a:solidFill>
                <a:schemeClr val="tx1"/>
              </a:solidFill>
              <a:ea typeface="宋体" pitchFamily="2" charset="-122"/>
            </a:endParaRPr>
          </a:p>
          <a:p>
            <a:pPr lvl="2">
              <a:buFont typeface="Wingdings" pitchFamily="2" charset="2"/>
              <a:buChar char="Ø"/>
            </a:pPr>
            <a:r>
              <a:rPr lang="zh-CN" altLang="en-US" sz="1600" dirty="0" smtClean="0">
                <a:ea typeface="宋体" pitchFamily="2" charset="-122"/>
              </a:rPr>
              <a:t>联动存款系统，从当日须还款的贷款记录发送存款系统执行扣款，并更新贷款系统。</a:t>
            </a:r>
            <a:endParaRPr lang="en-US" altLang="zh-CN" sz="1600" dirty="0" smtClean="0">
              <a:ea typeface="宋体" pitchFamily="2" charset="-122"/>
            </a:endParaRPr>
          </a:p>
          <a:p>
            <a:pPr lvl="2">
              <a:buFont typeface="Wingdings" pitchFamily="2" charset="2"/>
              <a:buChar char="Ø"/>
            </a:pPr>
            <a:r>
              <a:rPr lang="zh-CN" altLang="en-US" sz="1600" dirty="0" smtClean="0">
                <a:ea typeface="宋体" pitchFamily="2" charset="-122"/>
              </a:rPr>
              <a:t>贷款正常转逾期：当贷款在还款日无法正常收回贷款时，银行系统会自动将拖欠本金部分从正常本金科目转入逾期本金科目，同时开始计收罚息复利。</a:t>
            </a:r>
            <a:endParaRPr lang="en-US" altLang="zh-CN" sz="1600" dirty="0" smtClean="0">
              <a:ea typeface="宋体" pitchFamily="2" charset="-122"/>
            </a:endParaRPr>
          </a:p>
          <a:p>
            <a:pPr lvl="2">
              <a:buFont typeface="Wingdings" pitchFamily="2" charset="2"/>
              <a:buChar char="Ø"/>
            </a:pPr>
            <a:r>
              <a:rPr lang="zh-CN" altLang="en-US" sz="1600" dirty="0" smtClean="0">
                <a:ea typeface="宋体" pitchFamily="2" charset="-122"/>
              </a:rPr>
              <a:t>应计贷款转非应计贷款：当贷款逾期达到</a:t>
            </a:r>
            <a:r>
              <a:rPr lang="en-US" altLang="zh-CN" sz="1600" dirty="0" smtClean="0">
                <a:ea typeface="宋体" pitchFamily="2" charset="-122"/>
              </a:rPr>
              <a:t>90</a:t>
            </a:r>
            <a:r>
              <a:rPr lang="zh-CN" altLang="en-US" sz="1600" dirty="0" smtClean="0">
                <a:ea typeface="宋体" pitchFamily="2" charset="-122"/>
              </a:rPr>
              <a:t>天时，系统自动将已计提的应收利息反冲，同时在表外登记欠息</a:t>
            </a:r>
            <a:endParaRPr lang="en-US" altLang="zh-CN" sz="1600" dirty="0" smtClean="0">
              <a:ea typeface="宋体" pitchFamily="2" charset="-122"/>
            </a:endParaRPr>
          </a:p>
          <a:p>
            <a:pPr lvl="2">
              <a:buFont typeface="Wingdings" pitchFamily="2" charset="2"/>
              <a:buChar char="Ø"/>
            </a:pPr>
            <a:r>
              <a:rPr lang="zh-CN" altLang="en-US" sz="1600" dirty="0" smtClean="0">
                <a:ea typeface="宋体" pitchFamily="2" charset="-122"/>
              </a:rPr>
              <a:t>应收利息计提：计提应计贷款利息、罚息、复利。</a:t>
            </a:r>
            <a:endParaRPr lang="en-US" altLang="zh-CN" sz="1600" dirty="0" smtClean="0">
              <a:ea typeface="宋体" pitchFamily="2" charset="-122"/>
            </a:endParaRPr>
          </a:p>
          <a:p>
            <a:pPr lvl="2">
              <a:buFont typeface="Wingdings" pitchFamily="2" charset="2"/>
              <a:buChar char="Ø"/>
            </a:pPr>
            <a:r>
              <a:rPr lang="zh-CN" altLang="en-US" sz="1600" dirty="0" smtClean="0">
                <a:ea typeface="宋体" pitchFamily="2" charset="-122"/>
              </a:rPr>
              <a:t>其他贷款状态更新：更新贷款状态，计算逾期天数、逾期次数等。</a:t>
            </a:r>
            <a:endParaRPr lang="en-US" altLang="zh-CN" sz="1600" dirty="0" smtClean="0">
              <a:ea typeface="宋体" pitchFamily="2" charset="-122"/>
            </a:endParaRPr>
          </a:p>
          <a:p>
            <a:pPr lvl="2">
              <a:buFont typeface="Wingdings" pitchFamily="2" charset="2"/>
              <a:buChar char="Ø"/>
            </a:pPr>
            <a:r>
              <a:rPr lang="zh-CN" altLang="en-US" sz="1600" dirty="0" smtClean="0">
                <a:ea typeface="宋体" pitchFamily="2" charset="-122"/>
              </a:rPr>
              <a:t>将会计分录逐笔或合并后，提交总账系统过账。</a:t>
            </a:r>
            <a:endParaRPr lang="en-US" altLang="zh-CN" sz="1600" dirty="0" smtClean="0">
              <a:ea typeface="宋体" pitchFamily="2" charset="-122"/>
            </a:endParaRPr>
          </a:p>
          <a:p>
            <a:pPr lvl="1">
              <a:buFont typeface="Wingdings" pitchFamily="2" charset="2"/>
              <a:buChar char="Ø"/>
            </a:pPr>
            <a:endParaRPr lang="en-US" altLang="zh-CN" sz="1600" dirty="0" smtClean="0"/>
          </a:p>
        </p:txBody>
      </p:sp>
    </p:spTree>
    <p:extLst>
      <p:ext uri="{BB962C8B-B14F-4D97-AF65-F5344CB8AC3E}">
        <p14:creationId xmlns="" xmlns:p14="http://schemas.microsoft.com/office/powerpoint/2010/main" val="2082334417"/>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7824" y="2974964"/>
            <a:ext cx="3168352" cy="769441"/>
          </a:xfrm>
          <a:prstGeom prst="rect">
            <a:avLst/>
          </a:prstGeom>
          <a:noFill/>
        </p:spPr>
        <p:txBody>
          <a:bodyPr wrap="square" rtlCol="0">
            <a:spAutoFit/>
          </a:bodyPr>
          <a:lstStyle/>
          <a:p>
            <a:r>
              <a:rPr lang="zh-CN" altLang="en-US" sz="4400" b="1" dirty="0" smtClean="0">
                <a:latin typeface="+mn-lt"/>
                <a:ea typeface="宋体" pitchFamily="2" charset="-122"/>
              </a:rPr>
              <a:t>谢谢大家！</a:t>
            </a:r>
            <a:endParaRPr lang="zh-CN" altLang="en-US" sz="4400" b="1" dirty="0">
              <a:latin typeface="+mn-lt"/>
              <a:ea typeface="宋体" pitchFamily="2" charset="-122"/>
            </a:endParaRPr>
          </a:p>
        </p:txBody>
      </p:sp>
    </p:spTree>
    <p:extLst>
      <p:ext uri="{BB962C8B-B14F-4D97-AF65-F5344CB8AC3E}">
        <p14:creationId xmlns="" xmlns:p14="http://schemas.microsoft.com/office/powerpoint/2010/main" val="2851383025"/>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274638" y="323850"/>
            <a:ext cx="6583362" cy="441325"/>
          </a:xfrm>
        </p:spPr>
        <p:txBody>
          <a:bodyPr>
            <a:normAutofit fontScale="90000"/>
          </a:bodyPr>
          <a:lstStyle/>
          <a:p>
            <a:r>
              <a:rPr lang="zh-CN" altLang="en-US" dirty="0" smtClean="0"/>
              <a:t>目标</a:t>
            </a:r>
          </a:p>
        </p:txBody>
      </p:sp>
      <p:sp>
        <p:nvSpPr>
          <p:cNvPr id="13315" name="内容占位符 2"/>
          <p:cNvSpPr>
            <a:spLocks noGrp="1"/>
          </p:cNvSpPr>
          <p:nvPr>
            <p:ph idx="1"/>
          </p:nvPr>
        </p:nvSpPr>
        <p:spPr>
          <a:xfrm>
            <a:off x="250825" y="908720"/>
            <a:ext cx="8107390" cy="5688632"/>
          </a:xfrm>
        </p:spPr>
        <p:txBody>
          <a:bodyPr>
            <a:normAutofit/>
          </a:bodyPr>
          <a:lstStyle/>
          <a:p>
            <a:pPr marL="274320" lvl="1" indent="-274320">
              <a:spcBef>
                <a:spcPts val="600"/>
              </a:spcBef>
              <a:buClr>
                <a:schemeClr val="tx2"/>
              </a:buClr>
              <a:buSzPct val="73000"/>
              <a:buFont typeface="Wingdings 2"/>
              <a:buChar char=""/>
            </a:pPr>
            <a:r>
              <a:rPr lang="zh-CN" altLang="en-US" sz="2000" dirty="0" smtClean="0">
                <a:solidFill>
                  <a:schemeClr val="tx1"/>
                </a:solidFill>
                <a:ea typeface="宋体" pitchFamily="2" charset="-122"/>
              </a:rPr>
              <a:t>本文档作为贷款核算知识的基础讲解，主要从其含义、参数、计算、交易等方面介绍</a:t>
            </a:r>
            <a:r>
              <a:rPr lang="en-US" altLang="zh-CN" sz="2000" dirty="0" smtClean="0">
                <a:solidFill>
                  <a:schemeClr val="tx1"/>
                </a:solidFill>
                <a:ea typeface="宋体" pitchFamily="2" charset="-122"/>
              </a:rPr>
              <a:t>,</a:t>
            </a:r>
            <a:r>
              <a:rPr lang="zh-CN" altLang="en-US" sz="2000" dirty="0" smtClean="0">
                <a:solidFill>
                  <a:schemeClr val="tx1"/>
                </a:solidFill>
                <a:ea typeface="宋体" pitchFamily="2" charset="-122"/>
              </a:rPr>
              <a:t>希望对大家学习核算有所启发。 </a:t>
            </a:r>
          </a:p>
        </p:txBody>
      </p:sp>
    </p:spTree>
    <p:extLst>
      <p:ext uri="{BB962C8B-B14F-4D97-AF65-F5344CB8AC3E}">
        <p14:creationId xmlns="" xmlns:p14="http://schemas.microsoft.com/office/powerpoint/2010/main" val="3287763960"/>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1484313"/>
            <a:ext cx="3352800" cy="2895600"/>
          </a:xfrm>
          <a:prstGeom prst="rect">
            <a:avLst/>
          </a:prstGeom>
          <a:solidFill>
            <a:schemeClr val="accent5">
              <a:lumMod val="75000"/>
            </a:schemeClr>
          </a:solidFill>
          <a:ln w="9525">
            <a:noFill/>
            <a:miter lim="800000"/>
            <a:headEnd/>
            <a:tailEnd/>
          </a:ln>
        </p:spPr>
        <p:txBody>
          <a:bodyPr wrap="none" anchor="ctr"/>
          <a:lstStyle/>
          <a:p>
            <a:endParaRPr lang="zh-CN" altLang="en-US">
              <a:solidFill>
                <a:schemeClr val="accent2">
                  <a:lumMod val="60000"/>
                  <a:lumOff val="40000"/>
                </a:schemeClr>
              </a:solidFill>
            </a:endParaRPr>
          </a:p>
        </p:txBody>
      </p:sp>
      <p:sp>
        <p:nvSpPr>
          <p:cNvPr id="5124" name="Rectangle 4"/>
          <p:cNvSpPr>
            <a:spLocks noChangeArrowheads="1"/>
          </p:cNvSpPr>
          <p:nvPr/>
        </p:nvSpPr>
        <p:spPr bwMode="auto">
          <a:xfrm>
            <a:off x="3352800" y="1484313"/>
            <a:ext cx="5791200" cy="2895600"/>
          </a:xfrm>
          <a:prstGeom prst="rect">
            <a:avLst/>
          </a:prstGeom>
          <a:solidFill>
            <a:schemeClr val="bg2">
              <a:lumMod val="75000"/>
            </a:schemeClr>
          </a:solidFill>
          <a:ln w="9525">
            <a:noFill/>
            <a:miter lim="800000"/>
            <a:headEnd/>
            <a:tailEnd/>
          </a:ln>
        </p:spPr>
        <p:txBody>
          <a:bodyPr vert="horz" wrap="none" anchor="ctr">
            <a:normAutofit/>
          </a:bodyPr>
          <a:lstStyle/>
          <a:p>
            <a:pPr marL="179387" lvl="1" eaLnBrk="1" hangingPunct="1">
              <a:lnSpc>
                <a:spcPct val="140000"/>
              </a:lnSpc>
              <a:spcBef>
                <a:spcPts val="500"/>
              </a:spcBef>
              <a:buClr>
                <a:schemeClr val="accent4"/>
              </a:buClr>
              <a:buSzPct val="80000"/>
            </a:pPr>
            <a:endParaRPr lang="zh-CN" altLang="zh-CN" dirty="0" smtClean="0">
              <a:solidFill>
                <a:srgbClr val="FFFFFF"/>
              </a:solidFill>
              <a:latin typeface="+mn-lt"/>
              <a:ea typeface="+mn-ea"/>
            </a:endParaRPr>
          </a:p>
        </p:txBody>
      </p:sp>
      <p:sp>
        <p:nvSpPr>
          <p:cNvPr id="5125" name="Rectangle 5"/>
          <p:cNvSpPr>
            <a:spLocks noGrp="1" noChangeArrowheads="1"/>
          </p:cNvSpPr>
          <p:nvPr>
            <p:ph idx="1"/>
          </p:nvPr>
        </p:nvSpPr>
        <p:spPr>
          <a:xfrm>
            <a:off x="3635375" y="2276872"/>
            <a:ext cx="5329238" cy="1154037"/>
          </a:xfrm>
          <a:solidFill>
            <a:schemeClr val="bg2">
              <a:lumMod val="75000"/>
            </a:schemeClr>
          </a:solidFill>
          <a:ln w="9525">
            <a:noFill/>
            <a:miter lim="800000"/>
            <a:headEnd/>
            <a:tailEnd/>
          </a:ln>
        </p:spPr>
        <p:txBody>
          <a:bodyPr vert="horz" wrap="none" anchor="ctr">
            <a:normAutofit/>
          </a:bodyPr>
          <a:lstStyle/>
          <a:p>
            <a:pPr marL="179387" lvl="1" indent="0" algn="ctr" fontAlgn="base">
              <a:lnSpc>
                <a:spcPct val="140000"/>
              </a:lnSpc>
              <a:spcAft>
                <a:spcPct val="0"/>
              </a:spcAft>
              <a:buNone/>
            </a:pPr>
            <a:r>
              <a:rPr lang="zh-CN" altLang="en-US" sz="4000" dirty="0" smtClean="0">
                <a:solidFill>
                  <a:schemeClr val="tx1"/>
                </a:solidFill>
              </a:rPr>
              <a:t>贷款核算含义</a:t>
            </a:r>
            <a:endParaRPr lang="en-US" altLang="zh-CN" sz="4000" dirty="0" smtClean="0">
              <a:solidFill>
                <a:schemeClr val="tx1"/>
              </a:solidFill>
            </a:endParaRPr>
          </a:p>
        </p:txBody>
      </p:sp>
      <p:sp>
        <p:nvSpPr>
          <p:cNvPr id="5126"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sz="2800" b="1" dirty="0">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b="1" dirty="0">
              <a:solidFill>
                <a:srgbClr val="FFFFFF"/>
              </a:solidFill>
              <a:latin typeface="华文楷体" pitchFamily="2" charset="-122"/>
            </a:endParaRPr>
          </a:p>
        </p:txBody>
      </p:sp>
      <p:sp>
        <p:nvSpPr>
          <p:cNvPr id="5127" name="Text Box 7"/>
          <p:cNvSpPr txBox="1">
            <a:spLocks noChangeArrowheads="1"/>
          </p:cNvSpPr>
          <p:nvPr/>
        </p:nvSpPr>
        <p:spPr bwMode="auto">
          <a:xfrm>
            <a:off x="2411413" y="1916113"/>
            <a:ext cx="2016125" cy="1874837"/>
          </a:xfrm>
          <a:prstGeom prst="rect">
            <a:avLst/>
          </a:prstGeom>
          <a:noFill/>
          <a:ln w="9525" algn="ctr">
            <a:noFill/>
            <a:miter lim="800000"/>
            <a:headEnd/>
            <a:tailEnd/>
          </a:ln>
        </p:spPr>
        <p:txBody>
          <a:bodyPr>
            <a:spAutoFit/>
          </a:bodyPr>
          <a:lstStyle/>
          <a:p>
            <a:pPr>
              <a:spcBef>
                <a:spcPct val="50000"/>
              </a:spcBef>
            </a:pPr>
            <a:r>
              <a:rPr lang="en-US" altLang="zh-CN" sz="11700" dirty="0">
                <a:ea typeface="宋体" pitchFamily="2" charset="-122"/>
              </a:rPr>
              <a:t>2</a:t>
            </a:r>
          </a:p>
        </p:txBody>
      </p:sp>
      <p:sp>
        <p:nvSpPr>
          <p:cNvPr id="8"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extLst>
      <p:ext uri="{BB962C8B-B14F-4D97-AF65-F5344CB8AC3E}">
        <p14:creationId xmlns="" xmlns:p14="http://schemas.microsoft.com/office/powerpoint/2010/main" val="987116837"/>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74638" y="323850"/>
            <a:ext cx="6583362" cy="441325"/>
          </a:xfrm>
        </p:spPr>
        <p:txBody>
          <a:bodyPr>
            <a:normAutofit fontScale="90000"/>
          </a:bodyPr>
          <a:lstStyle/>
          <a:p>
            <a:r>
              <a:rPr lang="zh-CN" altLang="en-US" dirty="0" smtClean="0"/>
              <a:t>贷款核算含义</a:t>
            </a:r>
          </a:p>
        </p:txBody>
      </p:sp>
      <p:sp>
        <p:nvSpPr>
          <p:cNvPr id="14339" name="内容占位符 2"/>
          <p:cNvSpPr>
            <a:spLocks noGrp="1"/>
          </p:cNvSpPr>
          <p:nvPr>
            <p:ph idx="1"/>
          </p:nvPr>
        </p:nvSpPr>
        <p:spPr>
          <a:xfrm>
            <a:off x="250825" y="1000108"/>
            <a:ext cx="7893075" cy="1571636"/>
          </a:xfrm>
        </p:spPr>
        <p:txBody>
          <a:bodyPr>
            <a:normAutofit/>
          </a:bodyPr>
          <a:lstStyle/>
          <a:p>
            <a:pPr lvl="1"/>
            <a:r>
              <a:rPr lang="zh-CN" altLang="en-US" sz="1600" b="1" dirty="0" smtClean="0">
                <a:solidFill>
                  <a:schemeClr val="tx1"/>
                </a:solidFill>
                <a:ea typeface="宋体" pitchFamily="2" charset="-122"/>
              </a:rPr>
              <a:t>定义：</a:t>
            </a:r>
            <a:r>
              <a:rPr lang="zh-CN" altLang="en-US" sz="1600" dirty="0" smtClean="0">
                <a:solidFill>
                  <a:schemeClr val="tx1"/>
                </a:solidFill>
                <a:ea typeface="宋体" pitchFamily="2" charset="-122"/>
              </a:rPr>
              <a:t>是指一笔贷款整个生命周期中的现金流动，包括贷款发放、利息计算、条款变更、还款计划生成、贷款偿还或处置等，覆盖贷款的整个生命周期。主要是做期供计算和交易处理。</a:t>
            </a:r>
            <a:endParaRPr lang="en-US" altLang="zh-CN" sz="1600" dirty="0" smtClean="0">
              <a:solidFill>
                <a:schemeClr val="tx1"/>
              </a:solidFill>
              <a:ea typeface="宋体" pitchFamily="2" charset="-122"/>
            </a:endParaRPr>
          </a:p>
          <a:p>
            <a:pPr lvl="1">
              <a:buNone/>
            </a:pPr>
            <a:endParaRPr lang="zh-CN" altLang="en-US" sz="2000" dirty="0">
              <a:solidFill>
                <a:schemeClr val="tx1"/>
              </a:solidFill>
              <a:latin typeface="楷体_GB2312" pitchFamily="49" charset="-122"/>
              <a:ea typeface="楷体_GB2312" pitchFamily="49" charset="-122"/>
            </a:endParaRPr>
          </a:p>
          <a:p>
            <a:pPr lvl="1"/>
            <a:r>
              <a:rPr lang="zh-CN" altLang="en-US" sz="1600" b="1" dirty="0" smtClean="0">
                <a:solidFill>
                  <a:schemeClr val="tx1"/>
                </a:solidFill>
                <a:ea typeface="宋体" pitchFamily="2" charset="-122"/>
              </a:rPr>
              <a:t>贷款账户的构成：</a:t>
            </a:r>
            <a:endParaRPr lang="en-US" altLang="zh-CN" sz="1600" b="1" dirty="0" smtClean="0">
              <a:solidFill>
                <a:schemeClr val="tx1"/>
              </a:solidFill>
              <a:ea typeface="宋体" pitchFamily="2" charset="-122"/>
            </a:endParaRPr>
          </a:p>
        </p:txBody>
      </p:sp>
      <p:sp>
        <p:nvSpPr>
          <p:cNvPr id="3" name="矩形 2"/>
          <p:cNvSpPr/>
          <p:nvPr/>
        </p:nvSpPr>
        <p:spPr>
          <a:xfrm>
            <a:off x="539552" y="2715885"/>
            <a:ext cx="3024336" cy="2308324"/>
          </a:xfrm>
          <a:prstGeom prst="rect">
            <a:avLst/>
          </a:prstGeom>
        </p:spPr>
        <p:txBody>
          <a:bodyPr wrap="square">
            <a:spAutoFit/>
          </a:bodyPr>
          <a:lstStyle/>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利率条款</a:t>
            </a:r>
            <a:endParaRPr lang="en-US" altLang="zh-CN" sz="1600" dirty="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还款方式条款</a:t>
            </a:r>
            <a:endParaRPr lang="en-US" altLang="zh-CN" sz="1600" dirty="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罚息条款</a:t>
            </a:r>
            <a:endParaRPr lang="en-US" altLang="zh-CN" sz="1600" dirty="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费用条款</a:t>
            </a:r>
            <a:endParaRPr lang="en-US" altLang="zh-CN" sz="1600" dirty="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补贴条款</a:t>
            </a:r>
            <a:endParaRPr lang="en-US" altLang="zh-CN" sz="1600" dirty="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其他条款</a:t>
            </a:r>
          </a:p>
        </p:txBody>
      </p:sp>
      <p:sp>
        <p:nvSpPr>
          <p:cNvPr id="6" name="矩形 5"/>
          <p:cNvSpPr/>
          <p:nvPr/>
        </p:nvSpPr>
        <p:spPr>
          <a:xfrm>
            <a:off x="3929058" y="2643182"/>
            <a:ext cx="3643338" cy="3046988"/>
          </a:xfrm>
          <a:prstGeom prst="rect">
            <a:avLst/>
          </a:prstGeom>
        </p:spPr>
        <p:txBody>
          <a:bodyPr wrap="square">
            <a:spAutoFit/>
          </a:bodyPr>
          <a:lstStyle/>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还</a:t>
            </a:r>
            <a:r>
              <a:rPr lang="zh-CN" altLang="en-US" sz="1600" dirty="0" smtClean="0">
                <a:latin typeface="+mn-lt"/>
                <a:ea typeface="宋体" pitchFamily="2" charset="-122"/>
              </a:rPr>
              <a:t>款计划</a:t>
            </a:r>
            <a:endParaRPr lang="en-US" altLang="zh-CN" sz="1600" dirty="0" smtClean="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smtClean="0">
                <a:latin typeface="+mn-lt"/>
                <a:ea typeface="宋体" pitchFamily="2" charset="-122"/>
              </a:rPr>
              <a:t>余额信息</a:t>
            </a:r>
            <a:endParaRPr lang="en-US" altLang="zh-CN" sz="1600" dirty="0" smtClean="0">
              <a:latin typeface="+mn-lt"/>
              <a:ea typeface="宋体" pitchFamily="2" charset="-122"/>
            </a:endParaRPr>
          </a:p>
          <a:p>
            <a:pPr marL="1465262" lvl="3" indent="-285750" algn="l">
              <a:lnSpc>
                <a:spcPct val="150000"/>
              </a:lnSpc>
              <a:buClr>
                <a:schemeClr val="tx1"/>
              </a:buClr>
              <a:buFont typeface="Arial" pitchFamily="34" charset="0"/>
              <a:buChar char="•"/>
            </a:pPr>
            <a:r>
              <a:rPr lang="zh-CN" altLang="en-US" sz="1600" dirty="0" smtClean="0">
                <a:latin typeface="+mn-lt"/>
                <a:ea typeface="宋体" pitchFamily="2" charset="-122"/>
              </a:rPr>
              <a:t>未到期本金</a:t>
            </a:r>
            <a:endParaRPr lang="en-US" altLang="zh-CN" sz="1600" dirty="0" smtClean="0">
              <a:latin typeface="+mn-lt"/>
              <a:ea typeface="宋体" pitchFamily="2" charset="-122"/>
            </a:endParaRPr>
          </a:p>
          <a:p>
            <a:pPr marL="1465262" lvl="3" indent="-285750" algn="l">
              <a:lnSpc>
                <a:spcPct val="150000"/>
              </a:lnSpc>
              <a:buClr>
                <a:schemeClr val="tx1"/>
              </a:buClr>
              <a:buFont typeface="Arial" pitchFamily="34" charset="0"/>
              <a:buChar char="•"/>
            </a:pPr>
            <a:r>
              <a:rPr lang="zh-CN" altLang="en-US" sz="1600" dirty="0">
                <a:latin typeface="+mn-lt"/>
                <a:ea typeface="宋体" pitchFamily="2" charset="-122"/>
              </a:rPr>
              <a:t>拖欠</a:t>
            </a:r>
            <a:r>
              <a:rPr lang="zh-CN" altLang="en-US" sz="1600" dirty="0" smtClean="0">
                <a:latin typeface="+mn-lt"/>
                <a:ea typeface="宋体" pitchFamily="2" charset="-122"/>
              </a:rPr>
              <a:t>本金</a:t>
            </a:r>
            <a:endParaRPr lang="en-US" altLang="zh-CN" sz="1600" dirty="0" smtClean="0">
              <a:latin typeface="+mn-lt"/>
              <a:ea typeface="宋体" pitchFamily="2" charset="-122"/>
            </a:endParaRPr>
          </a:p>
          <a:p>
            <a:pPr marL="1465262" lvl="3" indent="-285750" algn="l">
              <a:lnSpc>
                <a:spcPct val="150000"/>
              </a:lnSpc>
              <a:buClr>
                <a:schemeClr val="tx1"/>
              </a:buClr>
              <a:buFont typeface="Arial" pitchFamily="34" charset="0"/>
              <a:buChar char="•"/>
            </a:pPr>
            <a:r>
              <a:rPr lang="zh-CN" altLang="en-US" sz="1600" dirty="0" smtClean="0">
                <a:latin typeface="+mn-lt"/>
                <a:ea typeface="宋体" pitchFamily="2" charset="-122"/>
              </a:rPr>
              <a:t>拖欠利息</a:t>
            </a:r>
            <a:endParaRPr lang="en-US" altLang="zh-CN" sz="1600" dirty="0" smtClean="0">
              <a:latin typeface="+mn-lt"/>
              <a:ea typeface="宋体" pitchFamily="2" charset="-122"/>
            </a:endParaRPr>
          </a:p>
          <a:p>
            <a:pPr marL="1465262" lvl="3" indent="-285750" algn="l">
              <a:lnSpc>
                <a:spcPct val="150000"/>
              </a:lnSpc>
              <a:buClr>
                <a:schemeClr val="tx1"/>
              </a:buClr>
              <a:buFont typeface="Arial" pitchFamily="34" charset="0"/>
              <a:buChar char="•"/>
            </a:pPr>
            <a:r>
              <a:rPr lang="zh-CN" altLang="en-US" sz="1600" dirty="0" smtClean="0">
                <a:latin typeface="+mn-lt"/>
                <a:ea typeface="宋体" pitchFamily="2" charset="-122"/>
              </a:rPr>
              <a:t>本金罚息</a:t>
            </a:r>
            <a:endParaRPr lang="en-US" altLang="zh-CN" sz="1600" dirty="0" smtClean="0">
              <a:latin typeface="+mn-lt"/>
              <a:ea typeface="宋体" pitchFamily="2" charset="-122"/>
            </a:endParaRPr>
          </a:p>
          <a:p>
            <a:pPr marL="1465262" lvl="3" indent="-285750" algn="l">
              <a:lnSpc>
                <a:spcPct val="150000"/>
              </a:lnSpc>
              <a:buClr>
                <a:schemeClr val="tx1"/>
              </a:buClr>
              <a:buFont typeface="Arial" pitchFamily="34" charset="0"/>
              <a:buChar char="•"/>
            </a:pPr>
            <a:r>
              <a:rPr lang="zh-CN" altLang="en-US" sz="1600" dirty="0" smtClean="0">
                <a:latin typeface="+mn-lt"/>
                <a:ea typeface="宋体" pitchFamily="2" charset="-122"/>
              </a:rPr>
              <a:t>利息罚息</a:t>
            </a:r>
            <a:r>
              <a:rPr lang="en-US" altLang="zh-CN" sz="1600" dirty="0" smtClean="0">
                <a:latin typeface="+mn-lt"/>
                <a:ea typeface="宋体" pitchFamily="2" charset="-122"/>
              </a:rPr>
              <a:t>/</a:t>
            </a:r>
            <a:r>
              <a:rPr lang="zh-CN" altLang="en-US" sz="1600" dirty="0" smtClean="0">
                <a:latin typeface="+mn-lt"/>
                <a:ea typeface="宋体" pitchFamily="2" charset="-122"/>
              </a:rPr>
              <a:t>复利</a:t>
            </a:r>
            <a:endParaRPr lang="en-US" altLang="zh-CN" sz="1600" dirty="0" smtClean="0">
              <a:latin typeface="+mn-lt"/>
              <a:ea typeface="宋体" pitchFamily="2" charset="-122"/>
            </a:endParaRPr>
          </a:p>
          <a:p>
            <a:pPr marL="1000125" lvl="2" indent="-277813" algn="l">
              <a:lnSpc>
                <a:spcPct val="150000"/>
              </a:lnSpc>
              <a:buClr>
                <a:schemeClr val="tx1"/>
              </a:buClr>
              <a:buFont typeface="Wingdings" pitchFamily="2" charset="2"/>
              <a:buChar char="ü"/>
            </a:pPr>
            <a:r>
              <a:rPr lang="zh-CN" altLang="en-US" sz="1600" dirty="0">
                <a:latin typeface="+mn-lt"/>
                <a:ea typeface="宋体" pitchFamily="2" charset="-122"/>
              </a:rPr>
              <a:t>交易明细</a:t>
            </a:r>
          </a:p>
        </p:txBody>
      </p:sp>
    </p:spTree>
    <p:extLst>
      <p:ext uri="{BB962C8B-B14F-4D97-AF65-F5344CB8AC3E}">
        <p14:creationId xmlns="" xmlns:p14="http://schemas.microsoft.com/office/powerpoint/2010/main" val="182474958"/>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3" name="Rectangle 3"/>
          <p:cNvSpPr>
            <a:spLocks noChangeArrowheads="1"/>
          </p:cNvSpPr>
          <p:nvPr/>
        </p:nvSpPr>
        <p:spPr bwMode="auto">
          <a:xfrm>
            <a:off x="0" y="1484313"/>
            <a:ext cx="3352800" cy="2895600"/>
          </a:xfrm>
          <a:prstGeom prst="rect">
            <a:avLst/>
          </a:prstGeom>
          <a:solidFill>
            <a:schemeClr val="accent5">
              <a:lumMod val="75000"/>
            </a:schemeClr>
          </a:solidFill>
          <a:ln w="9525">
            <a:noFill/>
            <a:miter lim="800000"/>
            <a:headEnd/>
            <a:tailEnd/>
          </a:ln>
        </p:spPr>
        <p:txBody>
          <a:bodyPr wrap="none" anchor="ctr"/>
          <a:lstStyle/>
          <a:p>
            <a:endParaRPr lang="zh-CN" altLang="en-US" dirty="0">
              <a:solidFill>
                <a:schemeClr val="accent2">
                  <a:lumMod val="60000"/>
                  <a:lumOff val="40000"/>
                </a:schemeClr>
              </a:solidFill>
            </a:endParaRPr>
          </a:p>
        </p:txBody>
      </p:sp>
      <p:sp>
        <p:nvSpPr>
          <p:cNvPr id="5124" name="Rectangle 4"/>
          <p:cNvSpPr>
            <a:spLocks noChangeArrowheads="1"/>
          </p:cNvSpPr>
          <p:nvPr/>
        </p:nvSpPr>
        <p:spPr bwMode="auto">
          <a:xfrm>
            <a:off x="3352800" y="1484313"/>
            <a:ext cx="5791200" cy="2895600"/>
          </a:xfrm>
          <a:prstGeom prst="rect">
            <a:avLst/>
          </a:prstGeom>
          <a:solidFill>
            <a:schemeClr val="bg2">
              <a:lumMod val="75000"/>
            </a:schemeClr>
          </a:solidFill>
          <a:ln w="9525">
            <a:noFill/>
            <a:miter lim="800000"/>
            <a:headEnd/>
            <a:tailEnd/>
          </a:ln>
        </p:spPr>
        <p:txBody>
          <a:bodyPr vert="horz" wrap="none" anchor="ctr">
            <a:normAutofit/>
          </a:bodyPr>
          <a:lstStyle/>
          <a:p>
            <a:pPr marL="179387" lvl="1">
              <a:buClr>
                <a:schemeClr val="accent4"/>
              </a:buClr>
              <a:buSzTx/>
              <a:buFont typeface="Arial" charset="0"/>
              <a:buNone/>
            </a:pPr>
            <a:endParaRPr lang="zh-CN" altLang="zh-CN">
              <a:latin typeface="Bookman Old Style" pitchFamily="18" charset="0"/>
              <a:ea typeface="宋体" pitchFamily="2" charset="-122"/>
            </a:endParaRPr>
          </a:p>
        </p:txBody>
      </p:sp>
      <p:sp>
        <p:nvSpPr>
          <p:cNvPr id="5125" name="Rectangle 5"/>
          <p:cNvSpPr>
            <a:spLocks noGrp="1" noChangeArrowheads="1"/>
          </p:cNvSpPr>
          <p:nvPr>
            <p:ph idx="1"/>
          </p:nvPr>
        </p:nvSpPr>
        <p:spPr>
          <a:xfrm>
            <a:off x="3635375" y="2276872"/>
            <a:ext cx="5329238" cy="1154037"/>
          </a:xfrm>
        </p:spPr>
        <p:txBody>
          <a:bodyPr anchor="ctr">
            <a:normAutofit/>
          </a:bodyPr>
          <a:lstStyle/>
          <a:p>
            <a:pPr marL="179387" lvl="1" indent="0" algn="ctr" eaLnBrk="1" hangingPunct="1">
              <a:buNone/>
            </a:pPr>
            <a:r>
              <a:rPr lang="zh-CN" altLang="en-US" sz="4000" dirty="0" smtClean="0">
                <a:solidFill>
                  <a:schemeClr val="tx1"/>
                </a:solidFill>
              </a:rPr>
              <a:t>贷款核算参数</a:t>
            </a:r>
            <a:endParaRPr lang="en-US" altLang="zh-CN" sz="4000" dirty="0" smtClean="0">
              <a:solidFill>
                <a:schemeClr val="tx1"/>
              </a:solidFill>
            </a:endParaRPr>
          </a:p>
        </p:txBody>
      </p:sp>
      <p:sp>
        <p:nvSpPr>
          <p:cNvPr id="5126" name="Rectangle 6"/>
          <p:cNvSpPr>
            <a:spLocks noChangeArrowheads="1"/>
          </p:cNvSpPr>
          <p:nvPr/>
        </p:nvSpPr>
        <p:spPr bwMode="auto">
          <a:xfrm>
            <a:off x="684213" y="2492375"/>
            <a:ext cx="1295400" cy="576263"/>
          </a:xfrm>
          <a:prstGeom prst="rect">
            <a:avLst/>
          </a:prstGeom>
          <a:noFill/>
          <a:ln w="9525">
            <a:noFill/>
            <a:miter lim="800000"/>
            <a:headEnd/>
            <a:tailEnd/>
          </a:ln>
        </p:spPr>
        <p:txBody>
          <a:bodyPr lIns="0" tIns="0" rIns="0" bIns="0"/>
          <a:lstStyle/>
          <a:p>
            <a:pPr eaLnBrk="1" hangingPunct="1">
              <a:lnSpc>
                <a:spcPct val="150000"/>
              </a:lnSpc>
              <a:buClr>
                <a:schemeClr val="tx1"/>
              </a:buClr>
              <a:buSzTx/>
              <a:buFont typeface="Wingdings" pitchFamily="2" charset="2"/>
              <a:buNone/>
            </a:pPr>
            <a:r>
              <a:rPr lang="zh-CN" altLang="en-US" sz="2800" b="1" dirty="0">
                <a:latin typeface="微软雅黑" pitchFamily="34" charset="-122"/>
                <a:ea typeface="微软雅黑" pitchFamily="34" charset="-122"/>
              </a:rPr>
              <a:t>目录</a:t>
            </a:r>
          </a:p>
          <a:p>
            <a:pPr marL="542925" lvl="1" indent="-363538" eaLnBrk="1" hangingPunct="1">
              <a:lnSpc>
                <a:spcPct val="150000"/>
              </a:lnSpc>
              <a:buClr>
                <a:schemeClr val="tx1"/>
              </a:buClr>
              <a:buSzTx/>
              <a:buFont typeface="Wingdings" pitchFamily="2" charset="2"/>
              <a:buChar char="q"/>
            </a:pPr>
            <a:endParaRPr lang="zh-CN" altLang="en-US" b="1" dirty="0">
              <a:solidFill>
                <a:srgbClr val="FFFFFF"/>
              </a:solidFill>
              <a:latin typeface="华文楷体" pitchFamily="2" charset="-122"/>
            </a:endParaRPr>
          </a:p>
          <a:p>
            <a:pPr marL="542925" lvl="1" indent="-363538" eaLnBrk="1" hangingPunct="1">
              <a:lnSpc>
                <a:spcPct val="150000"/>
              </a:lnSpc>
              <a:buClr>
                <a:schemeClr val="tx1"/>
              </a:buClr>
              <a:buSzTx/>
              <a:buFont typeface="Wingdings" pitchFamily="2" charset="2"/>
              <a:buChar char="q"/>
            </a:pPr>
            <a:endParaRPr lang="en-US" altLang="zh-CN" b="1" dirty="0">
              <a:solidFill>
                <a:srgbClr val="FFFFFF"/>
              </a:solidFill>
              <a:latin typeface="华文楷体" pitchFamily="2" charset="-122"/>
            </a:endParaRPr>
          </a:p>
        </p:txBody>
      </p:sp>
      <p:sp>
        <p:nvSpPr>
          <p:cNvPr id="5127" name="Text Box 7"/>
          <p:cNvSpPr txBox="1">
            <a:spLocks noChangeArrowheads="1"/>
          </p:cNvSpPr>
          <p:nvPr/>
        </p:nvSpPr>
        <p:spPr bwMode="auto">
          <a:xfrm>
            <a:off x="2411413" y="1916113"/>
            <a:ext cx="2016125" cy="1874837"/>
          </a:xfrm>
          <a:prstGeom prst="rect">
            <a:avLst/>
          </a:prstGeom>
          <a:noFill/>
          <a:ln w="9525" algn="ctr">
            <a:noFill/>
            <a:miter lim="800000"/>
            <a:headEnd/>
            <a:tailEnd/>
          </a:ln>
        </p:spPr>
        <p:txBody>
          <a:bodyPr>
            <a:spAutoFit/>
          </a:bodyPr>
          <a:lstStyle/>
          <a:p>
            <a:pPr>
              <a:spcBef>
                <a:spcPct val="50000"/>
              </a:spcBef>
            </a:pPr>
            <a:r>
              <a:rPr lang="en-US" altLang="zh-CN" sz="11700" dirty="0" smtClean="0">
                <a:ea typeface="宋体" pitchFamily="2" charset="-122"/>
              </a:rPr>
              <a:t>3</a:t>
            </a:r>
            <a:endParaRPr lang="en-US" altLang="zh-CN" sz="11700" dirty="0">
              <a:ea typeface="宋体" pitchFamily="2" charset="-122"/>
            </a:endParaRPr>
          </a:p>
        </p:txBody>
      </p:sp>
      <p:sp>
        <p:nvSpPr>
          <p:cNvPr id="8" name="Rectangle 7"/>
          <p:cNvSpPr>
            <a:spLocks noChangeArrowheads="1"/>
          </p:cNvSpPr>
          <p:nvPr/>
        </p:nvSpPr>
        <p:spPr bwMode="auto">
          <a:xfrm>
            <a:off x="0" y="620713"/>
            <a:ext cx="8893175" cy="287337"/>
          </a:xfrm>
          <a:prstGeom prst="rect">
            <a:avLst/>
          </a:prstGeom>
          <a:solidFill>
            <a:schemeClr val="bg1"/>
          </a:solidFill>
          <a:ln w="9525" algn="ctr">
            <a:noFill/>
            <a:miter lim="800000"/>
            <a:headEnd/>
            <a:tailEnd/>
          </a:ln>
        </p:spPr>
        <p:txBody>
          <a:bodyPr wrap="none" anchor="ctr"/>
          <a:lstStyle/>
          <a:p>
            <a:endParaRPr lang="zh-CN" altLang="en-US"/>
          </a:p>
        </p:txBody>
      </p:sp>
    </p:spTree>
    <p:extLst>
      <p:ext uri="{BB962C8B-B14F-4D97-AF65-F5344CB8AC3E}">
        <p14:creationId xmlns="" xmlns:p14="http://schemas.microsoft.com/office/powerpoint/2010/main" val="987116837"/>
      </p:ext>
    </p:extLst>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组件</a:t>
            </a:r>
            <a:endParaRPr lang="zh-CN" altLang="en-US" dirty="0"/>
          </a:p>
        </p:txBody>
      </p:sp>
      <p:sp>
        <p:nvSpPr>
          <p:cNvPr id="3" name="内容占位符 2"/>
          <p:cNvSpPr>
            <a:spLocks noGrp="1"/>
          </p:cNvSpPr>
          <p:nvPr>
            <p:ph idx="1"/>
          </p:nvPr>
        </p:nvSpPr>
        <p:spPr>
          <a:xfrm>
            <a:off x="214283" y="1500174"/>
            <a:ext cx="8072493" cy="4664089"/>
          </a:xfrm>
        </p:spPr>
        <p:txBody>
          <a:bodyPr>
            <a:normAutofit/>
          </a:bodyPr>
          <a:lstStyle/>
          <a:p>
            <a:pPr indent="0">
              <a:buNone/>
            </a:pPr>
            <a:r>
              <a:rPr lang="zh-CN" altLang="en-US" sz="1700" b="1" dirty="0" smtClean="0">
                <a:ea typeface="宋体" pitchFamily="2" charset="-122"/>
              </a:rPr>
              <a:t>交易处理依赖于这些基础核算参数，按照业务功能常见的组件类别包括：</a:t>
            </a:r>
            <a:endParaRPr lang="en-US" altLang="zh-CN" sz="1700" b="1" dirty="0" smtClean="0">
              <a:ea typeface="宋体" pitchFamily="2" charset="-122"/>
            </a:endParaRPr>
          </a:p>
          <a:p>
            <a:pPr indent="256032">
              <a:buNone/>
            </a:pPr>
            <a:endParaRPr lang="zh-CN" altLang="en-US" sz="2000" dirty="0" smtClean="0">
              <a:latin typeface="楷体_GB2312" pitchFamily="49" charset="-122"/>
              <a:ea typeface="楷体_GB2312" pitchFamily="49" charset="-122"/>
            </a:endParaRPr>
          </a:p>
          <a:p>
            <a:r>
              <a:rPr lang="zh-CN" altLang="en-US" sz="1600" dirty="0" smtClean="0">
                <a:ea typeface="宋体" pitchFamily="2" charset="-122"/>
              </a:rPr>
              <a:t>放款组件：用于制定各种放款方式</a:t>
            </a:r>
            <a:r>
              <a:rPr lang="zh-CN" altLang="en-US" sz="1600" dirty="0" smtClean="0">
                <a:ea typeface="宋体" pitchFamily="2" charset="-122"/>
              </a:rPr>
              <a:t>；</a:t>
            </a:r>
            <a:endParaRPr lang="zh-CN" altLang="en-US" sz="1600" dirty="0" smtClean="0">
              <a:ea typeface="宋体" pitchFamily="2" charset="-122"/>
            </a:endParaRPr>
          </a:p>
          <a:p>
            <a:r>
              <a:rPr lang="zh-CN" altLang="en-US" sz="1600" dirty="0" smtClean="0">
                <a:ea typeface="宋体" pitchFamily="2" charset="-122"/>
              </a:rPr>
              <a:t>利率组件：用于制定各种复杂的利率套餐和利率计划；</a:t>
            </a:r>
          </a:p>
          <a:p>
            <a:r>
              <a:rPr lang="zh-CN" altLang="en-US" sz="1600" dirty="0" smtClean="0">
                <a:ea typeface="宋体" pitchFamily="2" charset="-122"/>
              </a:rPr>
              <a:t>罚息组件：用于制定违约后的惩罚方案；</a:t>
            </a:r>
          </a:p>
          <a:p>
            <a:r>
              <a:rPr lang="zh-CN" altLang="en-US" sz="1600" dirty="0" smtClean="0">
                <a:ea typeface="宋体" pitchFamily="2" charset="-122"/>
              </a:rPr>
              <a:t>费用组件：每个产品可以叠加各类不同的费用收取方案；</a:t>
            </a:r>
          </a:p>
          <a:p>
            <a:r>
              <a:rPr lang="zh-CN" altLang="en-US" sz="1600" dirty="0" smtClean="0">
                <a:ea typeface="宋体" pitchFamily="2" charset="-122"/>
              </a:rPr>
              <a:t>补贴组件：针对每一期还款，可以设定不同的补贴方案；</a:t>
            </a:r>
          </a:p>
          <a:p>
            <a:r>
              <a:rPr lang="zh-CN" altLang="en-US" sz="1600" dirty="0" smtClean="0">
                <a:ea typeface="宋体" pitchFamily="2" charset="-122"/>
              </a:rPr>
              <a:t>特殊核算标识：针对产品可以定义罚息宽限天数、利率调整方式等；</a:t>
            </a:r>
          </a:p>
          <a:p>
            <a:r>
              <a:rPr lang="zh-CN" altLang="en-US" sz="1600" dirty="0" smtClean="0">
                <a:ea typeface="宋体" pitchFamily="2" charset="-122"/>
              </a:rPr>
              <a:t>关联交易定义：可以定义各种关联交易，例如：利率变更、还款方式变更、提前还款等。</a:t>
            </a:r>
          </a:p>
          <a:p>
            <a:r>
              <a:rPr lang="zh-CN" altLang="en-US" sz="1600" dirty="0" smtClean="0">
                <a:ea typeface="宋体" pitchFamily="2" charset="-122"/>
              </a:rPr>
              <a:t>组合组件是指，将某一类的多个基本组件作为一个组合，组合成一个新的</a:t>
            </a:r>
            <a:r>
              <a:rPr lang="zh-CN" altLang="en-US" sz="1600" dirty="0" smtClean="0">
                <a:ea typeface="宋体" pitchFamily="2" charset="-122"/>
              </a:rPr>
              <a:t>组件。（还款方式为分期付息到期一次性还本，本金和利息是分段计算的）</a:t>
            </a:r>
            <a:endParaRPr lang="zh-CN" altLang="en-US" sz="1600" dirty="0" smtClean="0">
              <a:ea typeface="宋体" pitchFamily="2" charset="-122"/>
            </a:endParaRPr>
          </a:p>
          <a:p>
            <a:endParaRPr lang="zh-CN" altLang="en-US" sz="2000" dirty="0">
              <a:latin typeface="楷体_GB2312" pitchFamily="49" charset="-122"/>
              <a:ea typeface="楷体_GB2312" pitchFamily="49" charset="-122"/>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科目代码</a:t>
            </a:r>
            <a:endParaRPr lang="zh-CN" altLang="en-US" dirty="0"/>
          </a:p>
        </p:txBody>
      </p:sp>
      <p:sp>
        <p:nvSpPr>
          <p:cNvPr id="3" name="内容占位符 2"/>
          <p:cNvSpPr>
            <a:spLocks noGrp="1"/>
          </p:cNvSpPr>
          <p:nvPr>
            <p:ph idx="1"/>
          </p:nvPr>
        </p:nvSpPr>
        <p:spPr/>
        <p:txBody>
          <a:bodyPr/>
          <a:lstStyle/>
          <a:p>
            <a:pPr indent="288000">
              <a:buNone/>
            </a:pPr>
            <a:r>
              <a:rPr lang="zh-CN" altLang="en-US" sz="1600" b="1" dirty="0" smtClean="0">
                <a:ea typeface="宋体" pitchFamily="2" charset="-122"/>
              </a:rPr>
              <a:t>含义：</a:t>
            </a:r>
            <a:r>
              <a:rPr lang="zh-CN" altLang="en-US" sz="1600" dirty="0" smtClean="0">
                <a:ea typeface="宋体" pitchFamily="2" charset="-122"/>
              </a:rPr>
              <a:t>科目是构成会计分录的基本单位，是按不同经济内容和管理需要分类的项目</a:t>
            </a:r>
            <a:r>
              <a:rPr lang="zh-CN" altLang="en-US" sz="1600" dirty="0" smtClean="0">
                <a:ea typeface="宋体" pitchFamily="2" charset="-122"/>
              </a:rPr>
              <a:t>。</a:t>
            </a:r>
            <a:endParaRPr lang="en-US" altLang="zh-CN" sz="1600" dirty="0" smtClean="0">
              <a:ea typeface="宋体" pitchFamily="2" charset="-122"/>
            </a:endParaRPr>
          </a:p>
          <a:p>
            <a:pPr indent="288000">
              <a:buNone/>
            </a:pPr>
            <a:endParaRPr lang="zh-CN" altLang="en-US" sz="1600" dirty="0" smtClean="0">
              <a:ea typeface="宋体" pitchFamily="2" charset="-122"/>
            </a:endParaRPr>
          </a:p>
          <a:p>
            <a:pPr>
              <a:buNone/>
            </a:pPr>
            <a:r>
              <a:rPr lang="zh-CN" altLang="en-US" sz="1600" dirty="0" smtClean="0">
                <a:ea typeface="宋体" pitchFamily="2" charset="-122"/>
              </a:rPr>
              <a:t>  </a:t>
            </a:r>
            <a:r>
              <a:rPr lang="zh-CN" altLang="en-US" sz="1600" b="1" dirty="0" smtClean="0">
                <a:ea typeface="宋体" pitchFamily="2" charset="-122"/>
              </a:rPr>
              <a:t>系统中将科目划分为三类</a:t>
            </a:r>
            <a:r>
              <a:rPr lang="zh-CN" altLang="en-US" sz="1600" dirty="0" smtClean="0">
                <a:ea typeface="宋体" pitchFamily="2" charset="-122"/>
              </a:rPr>
              <a:t>：</a:t>
            </a:r>
            <a:endParaRPr lang="en-US" altLang="zh-CN" sz="1600" dirty="0" smtClean="0">
              <a:ea typeface="宋体" pitchFamily="2" charset="-122"/>
            </a:endParaRPr>
          </a:p>
          <a:p>
            <a:pPr>
              <a:buNone/>
            </a:pPr>
            <a:endParaRPr lang="zh-CN" altLang="en-US" sz="1600" dirty="0" smtClean="0">
              <a:ea typeface="宋体" pitchFamily="2" charset="-122"/>
            </a:endParaRPr>
          </a:p>
          <a:p>
            <a:r>
              <a:rPr lang="zh-CN" altLang="en-US" sz="1600" dirty="0" smtClean="0">
                <a:ea typeface="宋体" pitchFamily="2" charset="-122"/>
              </a:rPr>
              <a:t>客户账科目：提供客户查看的账务代码，科目相对</a:t>
            </a:r>
            <a:r>
              <a:rPr lang="zh-CN" altLang="en-US" sz="1600" dirty="0" smtClean="0">
                <a:ea typeface="宋体" pitchFamily="2" charset="-122"/>
              </a:rPr>
              <a:t>固定</a:t>
            </a:r>
            <a:endParaRPr lang="zh-CN" altLang="en-US" sz="1600" dirty="0" smtClean="0">
              <a:ea typeface="宋体" pitchFamily="2" charset="-122"/>
            </a:endParaRPr>
          </a:p>
          <a:p>
            <a:r>
              <a:rPr lang="zh-CN" altLang="en-US" sz="1600" dirty="0" smtClean="0">
                <a:ea typeface="宋体" pitchFamily="2" charset="-122"/>
              </a:rPr>
              <a:t>银行账务科目：各银行自行定义的账务科目代码</a:t>
            </a:r>
          </a:p>
          <a:p>
            <a:r>
              <a:rPr lang="zh-CN" altLang="en-US" sz="1600" dirty="0" smtClean="0">
                <a:ea typeface="宋体" pitchFamily="2" charset="-122"/>
              </a:rPr>
              <a:t>内部科目：信贷系统内部会计分录适用的科目代码，覆盖新旧会计准则的要求，科目相对固定</a:t>
            </a:r>
            <a:endParaRPr lang="en-US" altLang="zh-CN" sz="1600" dirty="0" smtClean="0">
              <a:ea typeface="宋体" pitchFamily="2" charset="-122"/>
            </a:endParaRPr>
          </a:p>
          <a:p>
            <a:pPr>
              <a:buNone/>
            </a:pPr>
            <a:endParaRPr lang="zh-CN" altLang="en-US" sz="1600" dirty="0" smtClean="0">
              <a:ea typeface="宋体" pitchFamily="2" charset="-122"/>
            </a:endParaRPr>
          </a:p>
          <a:p>
            <a:pPr>
              <a:buNone/>
            </a:pPr>
            <a:endParaRPr lang="zh-CN" altLang="en-US" sz="1600" dirty="0" smtClean="0">
              <a:ea typeface="宋体" pitchFamily="2" charset="-122"/>
            </a:endParaRPr>
          </a:p>
          <a:p>
            <a:endParaRPr lang="zh-CN" altLang="en-US" dirty="0"/>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206770</TotalTime>
  <Pages>49</Pages>
  <Words>3317</Words>
  <Characters>0</Characters>
  <Application>Microsoft Office PowerPoint</Application>
  <DocSecurity>0</DocSecurity>
  <PresentationFormat>全屏显示(4:3)</PresentationFormat>
  <Lines>0</Lines>
  <Paragraphs>254</Paragraphs>
  <Slides>31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华文楷体</vt:lpstr>
      <vt:lpstr>微软雅黑</vt:lpstr>
      <vt:lpstr>Trebuchet MS</vt:lpstr>
      <vt:lpstr>黑体</vt:lpstr>
      <vt:lpstr>Times New Roman</vt:lpstr>
      <vt:lpstr>Bookman Old Style</vt:lpstr>
      <vt:lpstr>华文新魏</vt:lpstr>
      <vt:lpstr>Wingdings 2</vt:lpstr>
      <vt:lpstr>Wingdings</vt:lpstr>
      <vt:lpstr>楷体_GB2312</vt:lpstr>
      <vt:lpstr>华丽</vt:lpstr>
      <vt:lpstr>贷款核算业务介绍</vt:lpstr>
      <vt:lpstr>幻灯片 2</vt:lpstr>
      <vt:lpstr>幻灯片 3</vt:lpstr>
      <vt:lpstr>目标</vt:lpstr>
      <vt:lpstr>幻灯片 5</vt:lpstr>
      <vt:lpstr>贷款核算含义</vt:lpstr>
      <vt:lpstr>幻灯片 7</vt:lpstr>
      <vt:lpstr>1.组件</vt:lpstr>
      <vt:lpstr>2.科目代码</vt:lpstr>
      <vt:lpstr>3.分录配置</vt:lpstr>
      <vt:lpstr>幻灯片 11</vt:lpstr>
      <vt:lpstr>贷款核算期供计算-影响因素</vt:lpstr>
      <vt:lpstr>期供计算-利息计算</vt:lpstr>
      <vt:lpstr>期供计算-利率变更</vt:lpstr>
      <vt:lpstr>期供计算-还款方式</vt:lpstr>
      <vt:lpstr>期供计算-还款计划生成</vt:lpstr>
      <vt:lpstr>期供计算-还款计划变更</vt:lpstr>
      <vt:lpstr>期供计算-还款计划变更</vt:lpstr>
      <vt:lpstr>期供计算-还款计划变更</vt:lpstr>
      <vt:lpstr>期供计算-还款计划违约</vt:lpstr>
      <vt:lpstr>期供计算-还款计划违约</vt:lpstr>
      <vt:lpstr>幻灯片 22</vt:lpstr>
      <vt:lpstr>交易处理-银行基础会计知识</vt:lpstr>
      <vt:lpstr>交易处理-银行基础会计知识</vt:lpstr>
      <vt:lpstr>交易处理-银行基础会计知识</vt:lpstr>
      <vt:lpstr>交易处理-银行基础会计知识</vt:lpstr>
      <vt:lpstr>交易处理-银行基础会计知识</vt:lpstr>
      <vt:lpstr>交易处理-贷款交易</vt:lpstr>
      <vt:lpstr>交易处理-贷款交易</vt:lpstr>
      <vt:lpstr>交易处理-日终处理</vt:lpstr>
      <vt:lpstr>幻灯片 31</vt:lpstr>
    </vt:vector>
  </TitlesOfParts>
  <Company>Amarsoft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Am@rBank银行管理信息化解决方案</dc:title>
  <dc:subject>Am@rBank银行管理信息化解决方案</dc:subject>
  <dc:creator>Luyan</dc:creator>
  <cp:lastModifiedBy>USER</cp:lastModifiedBy>
  <cp:revision>4433</cp:revision>
  <cp:lastPrinted>2000-09-20T15:48:51Z</cp:lastPrinted>
  <dcterms:created xsi:type="dcterms:W3CDTF">2000-10-31T16:05:40Z</dcterms:created>
  <dcterms:modified xsi:type="dcterms:W3CDTF">2015-09-21T10:30:34Z</dcterms:modified>
</cp:coreProperties>
</file>