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256" r:id="rId2"/>
    <p:sldId id="334" r:id="rId3"/>
    <p:sldId id="270" r:id="rId4"/>
    <p:sldId id="297" r:id="rId5"/>
    <p:sldId id="303" r:id="rId6"/>
    <p:sldId id="305" r:id="rId7"/>
    <p:sldId id="327" r:id="rId8"/>
    <p:sldId id="342" r:id="rId9"/>
    <p:sldId id="328" r:id="rId10"/>
    <p:sldId id="338" r:id="rId11"/>
    <p:sldId id="329" r:id="rId12"/>
    <p:sldId id="336" r:id="rId13"/>
    <p:sldId id="318" r:id="rId14"/>
    <p:sldId id="337" r:id="rId15"/>
    <p:sldId id="319" r:id="rId16"/>
    <p:sldId id="339" r:id="rId17"/>
    <p:sldId id="320" r:id="rId18"/>
    <p:sldId id="340" r:id="rId19"/>
    <p:sldId id="343" r:id="rId20"/>
    <p:sldId id="344" r:id="rId21"/>
    <p:sldId id="325" r:id="rId22"/>
    <p:sldId id="326" r:id="rId23"/>
    <p:sldId id="34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017" autoAdjust="0"/>
  </p:normalViewPr>
  <p:slideViewPr>
    <p:cSldViewPr>
      <p:cViewPr varScale="1">
        <p:scale>
          <a:sx n="94" d="100"/>
          <a:sy n="94" d="100"/>
        </p:scale>
        <p:origin x="-212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839CF-B66E-4F59-8F01-9275965E0266}" type="datetimeFigureOut">
              <a:rPr lang="zh-CN" altLang="en-US" smtClean="0"/>
              <a:pPr/>
              <a:t>2015-10-13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3A8E2-3562-4D79-A301-667D7C9D21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一是免费，二是比</a:t>
            </a:r>
            <a:r>
              <a:rPr lang="en-US" altLang="zh-CN" dirty="0" smtClean="0"/>
              <a:t>excel</a:t>
            </a:r>
            <a:r>
              <a:rPr lang="zh-CN" altLang="en-US" dirty="0" smtClean="0"/>
              <a:t>好用</a:t>
            </a:r>
            <a:endParaRPr lang="zh-CN" altLang="en-US" dirty="0"/>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只想查看一部分缺陷，有没有查询条件？  点击搜索</a:t>
            </a:r>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登陆成功后最关心的三个问题：</a:t>
            </a:r>
            <a:r>
              <a:rPr lang="en-US" altLang="zh-CN" dirty="0" smtClean="0"/>
              <a:t>1.</a:t>
            </a:r>
            <a:r>
              <a:rPr lang="zh-CN" altLang="en-US" dirty="0" smtClean="0"/>
              <a:t>密码在哪修改？   </a:t>
            </a:r>
            <a:r>
              <a:rPr lang="en-US" altLang="zh-CN" dirty="0" smtClean="0"/>
              <a:t>2.</a:t>
            </a:r>
            <a:r>
              <a:rPr lang="zh-CN" altLang="en-US" dirty="0" smtClean="0"/>
              <a:t>单词不认识，如何汉化？</a:t>
            </a:r>
            <a:r>
              <a:rPr lang="zh-CN" altLang="en-US" baseline="0" dirty="0" smtClean="0"/>
              <a:t>    </a:t>
            </a:r>
            <a:r>
              <a:rPr lang="en-US" altLang="zh-CN" baseline="0" dirty="0" smtClean="0"/>
              <a:t>3.</a:t>
            </a:r>
            <a:r>
              <a:rPr lang="zh-CN" altLang="en-US" baseline="0" dirty="0" smtClean="0"/>
              <a:t>与公司邮箱关联，邮箱会不会爆？</a:t>
            </a:r>
            <a:endParaRPr lang="zh-CN" altLang="en-US" dirty="0"/>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看完最关心的问题，接下来看最主要的功能</a:t>
            </a:r>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我是开发人员，我不关心如何提交缺陷，我只关心如何查看分给我的缺陷，我要怎么处理这些缺陷</a:t>
            </a:r>
            <a:endParaRPr lang="zh-CN" altLang="en-US" dirty="0"/>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18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19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新增缺陷提交之后，如何查看我的</a:t>
            </a:r>
            <a:r>
              <a:rPr lang="en-US" altLang="zh-CN" dirty="0" smtClean="0"/>
              <a:t>bug</a:t>
            </a:r>
            <a:r>
              <a:rPr lang="zh-CN" altLang="en-US" dirty="0" smtClean="0"/>
              <a:t>列表？   点击我的</a:t>
            </a:r>
            <a:r>
              <a:rPr lang="en-US" altLang="zh-CN" dirty="0" smtClean="0"/>
              <a:t>bug</a:t>
            </a:r>
            <a:endParaRPr lang="zh-CN" altLang="en-US" dirty="0" smtClean="0"/>
          </a:p>
        </p:txBody>
      </p:sp>
      <p:sp>
        <p:nvSpPr>
          <p:cNvPr id="4" name="灯片编号占位符 3"/>
          <p:cNvSpPr>
            <a:spLocks noGrp="1"/>
          </p:cNvSpPr>
          <p:nvPr>
            <p:ph type="sldNum" sz="quarter" idx="10"/>
          </p:nvPr>
        </p:nvSpPr>
        <p:spPr/>
        <p:txBody>
          <a:bodyPr/>
          <a:lstStyle/>
          <a:p>
            <a:fld id="{92C3A8E2-3562-4D79-A301-667D7C9D2136}" type="slidenum">
              <a:rPr lang="zh-CN" altLang="en-US" smtClean="0"/>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2015-10-13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2015-10-13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192.168.61.3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mailto:ylgu@amarsoft.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软件缺陷及</a:t>
            </a:r>
            <a:r>
              <a:rPr lang="en-US" altLang="zh-CN" dirty="0" err="1" smtClean="0"/>
              <a:t>Bugzilla</a:t>
            </a:r>
            <a:r>
              <a:rPr lang="zh-CN" altLang="en-US" dirty="0" smtClean="0"/>
              <a:t>的使用</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a:t>
            </a:r>
            <a:r>
              <a:rPr lang="zh-CN" altLang="en-US" dirty="0" smtClean="0"/>
              <a:t>、邮箱设置</a:t>
            </a:r>
            <a:endParaRPr lang="zh-CN" altLang="en-US" dirty="0"/>
          </a:p>
        </p:txBody>
      </p:sp>
      <p:pic>
        <p:nvPicPr>
          <p:cNvPr id="8194" name="Picture 2"/>
          <p:cNvPicPr>
            <a:picLocks noGrp="1" noChangeAspect="1" noChangeArrowheads="1"/>
          </p:cNvPicPr>
          <p:nvPr>
            <p:ph idx="1"/>
          </p:nvPr>
        </p:nvPicPr>
        <p:blipFill>
          <a:blip r:embed="rId3"/>
          <a:srcRect/>
          <a:stretch>
            <a:fillRect/>
          </a:stretch>
        </p:blipFill>
        <p:spPr bwMode="auto">
          <a:xfrm>
            <a:off x="142844" y="1643050"/>
            <a:ext cx="885831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a:t>
            </a:r>
            <a:r>
              <a:rPr lang="zh-CN" altLang="en-US" dirty="0" smtClean="0"/>
              <a:t>、</a:t>
            </a:r>
            <a:r>
              <a:rPr lang="en-US" altLang="zh-CN" dirty="0" smtClean="0"/>
              <a:t>Bug</a:t>
            </a:r>
            <a:r>
              <a:rPr lang="zh-CN" altLang="en-US" dirty="0" smtClean="0"/>
              <a:t>新建（一）</a:t>
            </a:r>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357158" y="1714488"/>
            <a:ext cx="8325472" cy="4624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a:t>
            </a:r>
            <a:r>
              <a:rPr lang="zh-CN" altLang="en-US" dirty="0" smtClean="0"/>
              <a:t>新建（二）</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928662" y="1428736"/>
            <a:ext cx="7275899" cy="52149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Bug</a:t>
            </a:r>
            <a:r>
              <a:rPr lang="zh-CN" altLang="en-US" dirty="0" smtClean="0"/>
              <a:t>报告中的字段</a:t>
            </a:r>
            <a:r>
              <a:rPr lang="en-US" altLang="zh-CN" dirty="0" smtClean="0"/>
              <a:t>—</a:t>
            </a:r>
            <a:r>
              <a:rPr lang="zh-CN" altLang="en-US" dirty="0" smtClean="0"/>
              <a:t>严重程度</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缺陷等级一般分为五个等级，致命、严重、一般、轻微、优化</a:t>
            </a:r>
            <a:endParaRPr lang="en-US" altLang="zh-CN" dirty="0" smtClean="0"/>
          </a:p>
          <a:p>
            <a:pPr>
              <a:buNone/>
            </a:pPr>
            <a:endParaRPr lang="en-US" dirty="0" smtClean="0"/>
          </a:p>
          <a:p>
            <a:r>
              <a:rPr lang="en-US" sz="2800" dirty="0" smtClean="0"/>
              <a:t>Critical</a:t>
            </a:r>
            <a:r>
              <a:rPr lang="zh-CN" altLang="en-US" sz="2800" dirty="0" smtClean="0"/>
              <a:t>，死机，丢失数据，内存溢出</a:t>
            </a:r>
          </a:p>
          <a:p>
            <a:r>
              <a:rPr lang="en-US" sz="2800" dirty="0" smtClean="0"/>
              <a:t>Major</a:t>
            </a:r>
            <a:r>
              <a:rPr lang="zh-CN" altLang="en-US" sz="2800" dirty="0" smtClean="0"/>
              <a:t>，较大的功能缺陷</a:t>
            </a:r>
          </a:p>
          <a:p>
            <a:r>
              <a:rPr lang="en-US" sz="2800" dirty="0" smtClean="0"/>
              <a:t>Normal</a:t>
            </a:r>
            <a:r>
              <a:rPr lang="zh-CN" altLang="en-US" sz="2800" dirty="0" smtClean="0"/>
              <a:t>，普通的功能缺陷</a:t>
            </a:r>
          </a:p>
          <a:p>
            <a:r>
              <a:rPr lang="en-US" sz="2800" dirty="0" smtClean="0"/>
              <a:t>Minor</a:t>
            </a:r>
            <a:r>
              <a:rPr lang="zh-CN" altLang="en-US" sz="2800" dirty="0" smtClean="0"/>
              <a:t>，较轻的功能缺陷</a:t>
            </a:r>
          </a:p>
          <a:p>
            <a:r>
              <a:rPr lang="en-US" sz="2800" dirty="0" smtClean="0"/>
              <a:t>Enhancement</a:t>
            </a:r>
            <a:r>
              <a:rPr lang="zh-CN" altLang="en-US" sz="2800" dirty="0" smtClean="0"/>
              <a:t>，建议或意见</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a:t>
            </a:r>
            <a:r>
              <a:rPr lang="zh-CN" altLang="en-US" dirty="0" smtClean="0"/>
              <a:t>报告中的字段</a:t>
            </a:r>
            <a:r>
              <a:rPr lang="en-US" altLang="zh-CN" dirty="0" smtClean="0"/>
              <a:t>—</a:t>
            </a:r>
            <a:r>
              <a:rPr lang="zh-CN" altLang="en-US" dirty="0" smtClean="0"/>
              <a:t>优先程度</a:t>
            </a:r>
            <a:endParaRPr lang="zh-CN" altLang="en-US" dirty="0"/>
          </a:p>
        </p:txBody>
      </p:sp>
      <p:sp>
        <p:nvSpPr>
          <p:cNvPr id="3" name="内容占位符 2"/>
          <p:cNvSpPr>
            <a:spLocks noGrp="1"/>
          </p:cNvSpPr>
          <p:nvPr>
            <p:ph idx="1"/>
          </p:nvPr>
        </p:nvSpPr>
        <p:spPr/>
        <p:txBody>
          <a:bodyPr>
            <a:normAutofit fontScale="85000" lnSpcReduction="20000"/>
          </a:bodyPr>
          <a:lstStyle/>
          <a:p>
            <a:r>
              <a:rPr lang="ar-SA" b="1" dirty="0" smtClean="0">
                <a:latin typeface="宋体" pitchFamily="2" charset="-122"/>
                <a:ea typeface="宋体" pitchFamily="2" charset="-122"/>
              </a:rPr>
              <a:t>立即解决</a:t>
            </a:r>
            <a:r>
              <a:rPr lang="zh-CN" altLang="en-US" b="1" dirty="0" smtClean="0">
                <a:latin typeface="宋体" pitchFamily="2" charset="-122"/>
                <a:ea typeface="宋体" pitchFamily="2" charset="-122"/>
              </a:rPr>
              <a:t>（</a:t>
            </a:r>
            <a:r>
              <a:rPr lang="en-US" altLang="zh-CN" b="1" dirty="0" smtClean="0">
                <a:latin typeface="宋体" pitchFamily="2" charset="-122"/>
                <a:ea typeface="宋体" pitchFamily="2" charset="-122"/>
              </a:rPr>
              <a:t>Highest</a:t>
            </a:r>
            <a:r>
              <a:rPr lang="zh-CN" altLang="en-US" b="1" dirty="0" smtClean="0">
                <a:latin typeface="宋体" pitchFamily="2" charset="-122"/>
                <a:ea typeface="宋体" pitchFamily="2" charset="-122"/>
              </a:rPr>
              <a:t>）</a:t>
            </a:r>
            <a:endParaRPr lang="en-US" b="1" dirty="0" smtClean="0">
              <a:latin typeface="宋体" pitchFamily="2" charset="-122"/>
              <a:ea typeface="宋体" pitchFamily="2" charset="-122"/>
            </a:endParaRPr>
          </a:p>
          <a:p>
            <a:pPr>
              <a:buNone/>
            </a:pPr>
            <a:r>
              <a:rPr lang="en-US" sz="2600" dirty="0" smtClean="0">
                <a:latin typeface="宋体" pitchFamily="2" charset="-122"/>
                <a:ea typeface="宋体" pitchFamily="2" charset="-122"/>
              </a:rPr>
              <a:t>  </a:t>
            </a:r>
            <a:r>
              <a:rPr lang="ar-SA" sz="2600" dirty="0" smtClean="0">
                <a:latin typeface="宋体" pitchFamily="2" charset="-122"/>
                <a:ea typeface="宋体" pitchFamily="2" charset="-122"/>
              </a:rPr>
              <a:t>导致测试无法继续进行，必须立刻进行修复；对用户产生很大影响，必须优先解决。</a:t>
            </a:r>
            <a:endParaRPr lang="en-US" sz="2600" dirty="0" smtClean="0">
              <a:latin typeface="宋体" pitchFamily="2" charset="-122"/>
              <a:ea typeface="宋体" pitchFamily="2" charset="-122"/>
            </a:endParaRPr>
          </a:p>
          <a:p>
            <a:pPr>
              <a:buNone/>
            </a:pPr>
            <a:endParaRPr lang="zh-CN" altLang="en-US" sz="2600" dirty="0" smtClean="0">
              <a:latin typeface="宋体" pitchFamily="2" charset="-122"/>
              <a:ea typeface="宋体" pitchFamily="2" charset="-122"/>
            </a:endParaRPr>
          </a:p>
          <a:p>
            <a:r>
              <a:rPr lang="zh-CN" altLang="en-US" b="1" dirty="0" smtClean="0">
                <a:latin typeface="宋体" pitchFamily="2" charset="-122"/>
                <a:ea typeface="宋体" pitchFamily="2" charset="-122"/>
              </a:rPr>
              <a:t>高度关注（</a:t>
            </a:r>
            <a:r>
              <a:rPr lang="en-US" b="1" dirty="0" smtClean="0">
                <a:latin typeface="宋体" pitchFamily="2" charset="-122"/>
                <a:ea typeface="宋体" pitchFamily="2" charset="-122"/>
              </a:rPr>
              <a:t>High</a:t>
            </a:r>
            <a:r>
              <a:rPr lang="zh-CN" altLang="en-US" b="1" dirty="0" smtClean="0">
                <a:latin typeface="宋体" pitchFamily="2" charset="-122"/>
                <a:ea typeface="宋体" pitchFamily="2" charset="-122"/>
              </a:rPr>
              <a:t>）</a:t>
            </a:r>
          </a:p>
          <a:p>
            <a:pPr>
              <a:buNone/>
            </a:pPr>
            <a:r>
              <a:rPr lang="zh-CN" altLang="en-US" sz="2600" dirty="0" smtClean="0">
                <a:latin typeface="宋体" pitchFamily="2" charset="-122"/>
                <a:ea typeface="宋体" pitchFamily="2" charset="-122"/>
              </a:rPr>
              <a:t>  对此缺陷给以高度重视，应优先进行修复。</a:t>
            </a:r>
            <a:endParaRPr lang="en-US" altLang="zh-CN" sz="2600" dirty="0" smtClean="0">
              <a:latin typeface="宋体" pitchFamily="2" charset="-122"/>
              <a:ea typeface="宋体" pitchFamily="2" charset="-122"/>
            </a:endParaRPr>
          </a:p>
          <a:p>
            <a:pPr>
              <a:buNone/>
            </a:pPr>
            <a:endParaRPr lang="zh-CN" altLang="en-US" sz="2600" dirty="0" smtClean="0">
              <a:latin typeface="宋体" pitchFamily="2" charset="-122"/>
              <a:ea typeface="宋体" pitchFamily="2" charset="-122"/>
            </a:endParaRPr>
          </a:p>
          <a:p>
            <a:r>
              <a:rPr lang="ar-SA" b="1" dirty="0" smtClean="0">
                <a:latin typeface="宋体" pitchFamily="2" charset="-122"/>
                <a:ea typeface="宋体" pitchFamily="2" charset="-122"/>
              </a:rPr>
              <a:t>正常排队</a:t>
            </a:r>
            <a:r>
              <a:rPr lang="zh-CN" altLang="en-US" b="1" dirty="0" smtClean="0">
                <a:latin typeface="宋体" pitchFamily="2" charset="-122"/>
                <a:ea typeface="宋体" pitchFamily="2" charset="-122"/>
              </a:rPr>
              <a:t>（</a:t>
            </a:r>
            <a:r>
              <a:rPr lang="en-US" b="1" dirty="0" smtClean="0">
                <a:latin typeface="宋体" pitchFamily="2" charset="-122"/>
                <a:ea typeface="宋体" pitchFamily="2" charset="-122"/>
              </a:rPr>
              <a:t>Normal</a:t>
            </a:r>
            <a:r>
              <a:rPr lang="zh-CN" altLang="en-US" b="1" dirty="0" smtClean="0">
                <a:latin typeface="宋体" pitchFamily="2" charset="-122"/>
                <a:ea typeface="宋体" pitchFamily="2" charset="-122"/>
              </a:rPr>
              <a:t>）</a:t>
            </a:r>
          </a:p>
          <a:p>
            <a:pPr>
              <a:buNone/>
            </a:pPr>
            <a:r>
              <a:rPr lang="en-US" sz="2600" dirty="0" smtClean="0">
                <a:latin typeface="宋体" pitchFamily="2" charset="-122"/>
                <a:ea typeface="宋体" pitchFamily="2" charset="-122"/>
              </a:rPr>
              <a:t>  </a:t>
            </a:r>
            <a:r>
              <a:rPr lang="ar-SA" sz="2600" dirty="0" smtClean="0">
                <a:latin typeface="宋体" pitchFamily="2" charset="-122"/>
                <a:ea typeface="宋体" pitchFamily="2" charset="-122"/>
              </a:rPr>
              <a:t>缺陷需要正常排队等待修复或列入软件发布清单</a:t>
            </a:r>
            <a:r>
              <a:rPr lang="ar-SA" dirty="0" smtClean="0">
                <a:latin typeface="宋体" pitchFamily="2" charset="-122"/>
                <a:ea typeface="宋体" pitchFamily="2" charset="-122"/>
              </a:rPr>
              <a:t>。</a:t>
            </a:r>
            <a:endParaRPr lang="en-US"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r>
              <a:rPr lang="zh-CN" altLang="en-US" b="1" dirty="0" smtClean="0">
                <a:latin typeface="宋体" pitchFamily="2" charset="-122"/>
                <a:ea typeface="宋体" pitchFamily="2" charset="-122"/>
              </a:rPr>
              <a:t>低优先级（</a:t>
            </a:r>
            <a:r>
              <a:rPr lang="en-US" b="1" dirty="0" smtClean="0">
                <a:latin typeface="宋体" pitchFamily="2" charset="-122"/>
                <a:ea typeface="宋体" pitchFamily="2" charset="-122"/>
              </a:rPr>
              <a:t>Low</a:t>
            </a:r>
            <a:r>
              <a:rPr lang="zh-CN" altLang="en-US" b="1" dirty="0" smtClean="0">
                <a:latin typeface="宋体" pitchFamily="2" charset="-122"/>
                <a:ea typeface="宋体" pitchFamily="2" charset="-122"/>
              </a:rPr>
              <a:t>）</a:t>
            </a:r>
            <a:endParaRPr lang="en-US" altLang="zh-CN" b="1" dirty="0" smtClean="0">
              <a:latin typeface="宋体" pitchFamily="2" charset="-122"/>
              <a:ea typeface="宋体" pitchFamily="2" charset="-122"/>
            </a:endParaRPr>
          </a:p>
          <a:p>
            <a:pPr>
              <a:buNone/>
            </a:pPr>
            <a:r>
              <a:rPr lang="en-US" dirty="0" smtClean="0">
                <a:latin typeface="宋体" pitchFamily="2" charset="-122"/>
                <a:ea typeface="宋体" pitchFamily="2" charset="-122"/>
              </a:rPr>
              <a:t>  </a:t>
            </a:r>
            <a:r>
              <a:rPr lang="ar-SA" sz="2600" dirty="0" smtClean="0">
                <a:latin typeface="宋体" pitchFamily="2" charset="-122"/>
                <a:ea typeface="宋体" pitchFamily="2" charset="-122"/>
              </a:rPr>
              <a:t>缺陷可以在方便时被纠正</a:t>
            </a:r>
            <a:r>
              <a:rPr lang="ar-SA" dirty="0" smtClean="0">
                <a:latin typeface="宋体" pitchFamily="2" charset="-122"/>
                <a:ea typeface="宋体" pitchFamily="2" charset="-122"/>
              </a:rPr>
              <a:t>。</a:t>
            </a:r>
            <a:endParaRPr lang="zh-CN" altLang="en-US" dirty="0" smtClean="0">
              <a:latin typeface="宋体" pitchFamily="2" charset="-122"/>
              <a:ea typeface="宋体" pitchFamily="2" charset="-122"/>
            </a:endParaRP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Bug</a:t>
            </a:r>
            <a:r>
              <a:rPr lang="zh-CN" altLang="en-US" dirty="0" smtClean="0"/>
              <a:t>报告中的字段</a:t>
            </a:r>
            <a:r>
              <a:rPr lang="en-US" altLang="zh-CN" dirty="0" smtClean="0"/>
              <a:t>—</a:t>
            </a:r>
            <a:r>
              <a:rPr lang="zh-CN" altLang="en-US" dirty="0" smtClean="0"/>
              <a:t>缺陷类型</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endParaRPr lang="en-US" altLang="zh-CN" dirty="0" smtClean="0"/>
          </a:p>
          <a:p>
            <a:r>
              <a:rPr lang="en-US" dirty="0" smtClean="0"/>
              <a:t>01 </a:t>
            </a:r>
            <a:r>
              <a:rPr lang="zh-CN" altLang="en-US" dirty="0" smtClean="0"/>
              <a:t>功能问题 </a:t>
            </a:r>
            <a:r>
              <a:rPr lang="en-US" dirty="0" smtClean="0"/>
              <a:t>F- Function</a:t>
            </a:r>
            <a:endParaRPr lang="zh-CN" altLang="en-US" dirty="0" smtClean="0"/>
          </a:p>
          <a:p>
            <a:r>
              <a:rPr lang="en-US" dirty="0" smtClean="0"/>
              <a:t>02 </a:t>
            </a:r>
            <a:r>
              <a:rPr lang="zh-CN" altLang="en-US" dirty="0" smtClean="0"/>
              <a:t>接口问题 </a:t>
            </a:r>
            <a:r>
              <a:rPr lang="en-US" dirty="0" smtClean="0"/>
              <a:t>I-Interface</a:t>
            </a:r>
            <a:endParaRPr lang="zh-CN" altLang="en-US" dirty="0" smtClean="0"/>
          </a:p>
          <a:p>
            <a:r>
              <a:rPr lang="en-US" dirty="0" smtClean="0"/>
              <a:t>03 </a:t>
            </a:r>
            <a:r>
              <a:rPr lang="zh-CN" altLang="en-US" dirty="0" smtClean="0"/>
              <a:t>逻辑问题 </a:t>
            </a:r>
            <a:r>
              <a:rPr lang="en-US" dirty="0" smtClean="0"/>
              <a:t>L-Logic</a:t>
            </a:r>
            <a:endParaRPr lang="zh-CN" altLang="en-US" dirty="0" smtClean="0"/>
          </a:p>
          <a:p>
            <a:r>
              <a:rPr lang="en-US" dirty="0" smtClean="0"/>
              <a:t>04 </a:t>
            </a:r>
            <a:r>
              <a:rPr lang="zh-CN" altLang="en-US" dirty="0" smtClean="0"/>
              <a:t>计算问题 </a:t>
            </a:r>
            <a:r>
              <a:rPr lang="en-US" dirty="0" smtClean="0"/>
              <a:t>C-Computation</a:t>
            </a:r>
            <a:endParaRPr lang="zh-CN" altLang="en-US" dirty="0" smtClean="0"/>
          </a:p>
          <a:p>
            <a:r>
              <a:rPr lang="en-US" dirty="0" smtClean="0"/>
              <a:t>05 </a:t>
            </a:r>
            <a:r>
              <a:rPr lang="zh-CN" altLang="en-US" dirty="0" smtClean="0"/>
              <a:t>数据问题 </a:t>
            </a:r>
            <a:r>
              <a:rPr lang="en-US" dirty="0" smtClean="0"/>
              <a:t>A-Assignment</a:t>
            </a:r>
            <a:endParaRPr lang="zh-CN" altLang="en-US" dirty="0" smtClean="0"/>
          </a:p>
          <a:p>
            <a:r>
              <a:rPr lang="en-US" dirty="0" smtClean="0"/>
              <a:t>06 </a:t>
            </a:r>
            <a:r>
              <a:rPr lang="zh-CN" altLang="en-US" dirty="0" smtClean="0"/>
              <a:t>用户界面问题 </a:t>
            </a:r>
            <a:r>
              <a:rPr lang="en-US" dirty="0" smtClean="0"/>
              <a:t>U-User Interface</a:t>
            </a:r>
            <a:endParaRPr lang="zh-CN" altLang="en-US" dirty="0" smtClean="0"/>
          </a:p>
          <a:p>
            <a:r>
              <a:rPr lang="en-US" dirty="0" smtClean="0"/>
              <a:t>07 </a:t>
            </a:r>
            <a:r>
              <a:rPr lang="zh-CN" altLang="en-US" dirty="0" smtClean="0"/>
              <a:t>文档问题 </a:t>
            </a:r>
            <a:r>
              <a:rPr lang="en-US" dirty="0" smtClean="0"/>
              <a:t>D-Documentation</a:t>
            </a:r>
            <a:endParaRPr lang="zh-CN" altLang="en-US" dirty="0" smtClean="0"/>
          </a:p>
          <a:p>
            <a:r>
              <a:rPr lang="en-US" dirty="0" smtClean="0"/>
              <a:t>08 </a:t>
            </a:r>
            <a:r>
              <a:rPr lang="zh-CN" altLang="en-US" dirty="0" smtClean="0"/>
              <a:t>性能问题 </a:t>
            </a:r>
            <a:r>
              <a:rPr lang="en-US" dirty="0" smtClean="0"/>
              <a:t>P-Performance</a:t>
            </a:r>
            <a:endParaRPr lang="zh-CN" altLang="en-US" dirty="0" smtClean="0"/>
          </a:p>
          <a:p>
            <a:r>
              <a:rPr lang="en-US" dirty="0" smtClean="0"/>
              <a:t>09 </a:t>
            </a:r>
            <a:r>
              <a:rPr lang="zh-CN" altLang="en-US" dirty="0" smtClean="0"/>
              <a:t>配置问题 </a:t>
            </a:r>
            <a:r>
              <a:rPr lang="en-US" dirty="0" smtClean="0"/>
              <a:t>B-Build/package/merge</a:t>
            </a:r>
            <a:endParaRPr lang="zh-CN" altLang="en-US" dirty="0" smtClean="0"/>
          </a:p>
          <a:p>
            <a:r>
              <a:rPr lang="en-US" dirty="0" smtClean="0"/>
              <a:t>10 </a:t>
            </a:r>
            <a:r>
              <a:rPr lang="zh-CN" altLang="en-US" dirty="0" smtClean="0"/>
              <a:t>环境问题 </a:t>
            </a:r>
            <a:r>
              <a:rPr lang="en-US" dirty="0" smtClean="0"/>
              <a:t>E-Environments</a:t>
            </a:r>
            <a:endParaRPr lang="zh-CN" altLang="en-US" dirty="0" smtClean="0"/>
          </a:p>
          <a:p>
            <a:r>
              <a:rPr lang="en-US" dirty="0" smtClean="0"/>
              <a:t>11 </a:t>
            </a:r>
            <a:r>
              <a:rPr lang="zh-CN" altLang="en-US" dirty="0" smtClean="0"/>
              <a:t>兼容问题</a:t>
            </a:r>
          </a:p>
          <a:p>
            <a:r>
              <a:rPr lang="en-US" dirty="0" smtClean="0"/>
              <a:t>12 </a:t>
            </a:r>
            <a:r>
              <a:rPr lang="zh-CN" altLang="en-US" dirty="0" smtClean="0"/>
              <a:t>其他问题 </a:t>
            </a:r>
            <a:r>
              <a:rPr lang="en-US" dirty="0" smtClean="0"/>
              <a:t>O-Others</a:t>
            </a:r>
            <a:endParaRPr lang="zh-CN" altLang="en-US"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a:t>
            </a:r>
            <a:r>
              <a:rPr lang="zh-CN" altLang="en-US" dirty="0" smtClean="0"/>
              <a:t>报告中的字段</a:t>
            </a:r>
            <a:r>
              <a:rPr lang="en-US" altLang="zh-CN" dirty="0" smtClean="0"/>
              <a:t>—</a:t>
            </a:r>
            <a:r>
              <a:rPr lang="zh-CN" altLang="en-US" dirty="0" smtClean="0"/>
              <a:t>缺陷状态</a:t>
            </a:r>
            <a:endParaRPr lang="zh-CN" altLang="en-US" dirty="0"/>
          </a:p>
        </p:txBody>
      </p:sp>
      <p:graphicFrame>
        <p:nvGraphicFramePr>
          <p:cNvPr id="4" name="表格 3"/>
          <p:cNvGraphicFramePr>
            <a:graphicFrameLocks noGrp="1"/>
          </p:cNvGraphicFramePr>
          <p:nvPr/>
        </p:nvGraphicFramePr>
        <p:xfrm>
          <a:off x="71438" y="1188720"/>
          <a:ext cx="9001156" cy="5669280"/>
        </p:xfrm>
        <a:graphic>
          <a:graphicData uri="http://schemas.openxmlformats.org/drawingml/2006/table">
            <a:tbl>
              <a:tblPr firstRow="1" bandRow="1">
                <a:tableStyleId>{5C22544A-7EE6-4342-B048-85BDC9FD1C3A}</a:tableStyleId>
              </a:tblPr>
              <a:tblGrid>
                <a:gridCol w="1210239"/>
                <a:gridCol w="1147215"/>
                <a:gridCol w="6643702"/>
              </a:tblGrid>
              <a:tr h="356012">
                <a:tc>
                  <a:txBody>
                    <a:bodyPr/>
                    <a:lstStyle/>
                    <a:p>
                      <a:pPr algn="ctr"/>
                      <a:r>
                        <a:rPr lang="zh-CN" altLang="en-US" dirty="0" smtClean="0"/>
                        <a:t>状态</a:t>
                      </a:r>
                      <a:endParaRPr lang="zh-CN" altLang="en-US" dirty="0"/>
                    </a:p>
                  </a:txBody>
                  <a:tcPr/>
                </a:tc>
                <a:tc>
                  <a:txBody>
                    <a:bodyPr/>
                    <a:lstStyle/>
                    <a:p>
                      <a:pPr algn="ctr"/>
                      <a:r>
                        <a:rPr lang="zh-CN" altLang="en-US" dirty="0" smtClean="0"/>
                        <a:t>操作人员</a:t>
                      </a:r>
                      <a:endParaRPr lang="zh-CN" altLang="en-US" dirty="0"/>
                    </a:p>
                  </a:txBody>
                  <a:tcPr/>
                </a:tc>
                <a:tc>
                  <a:txBody>
                    <a:bodyPr/>
                    <a:lstStyle/>
                    <a:p>
                      <a:pPr algn="ctr"/>
                      <a:r>
                        <a:rPr lang="zh-CN" altLang="en-US" dirty="0" smtClean="0"/>
                        <a:t>状态变更及人员指派</a:t>
                      </a:r>
                      <a:endParaRPr lang="zh-CN" altLang="en-US" dirty="0"/>
                    </a:p>
                  </a:txBody>
                  <a:tcPr/>
                </a:tc>
              </a:tr>
              <a:tr h="356012">
                <a:tc>
                  <a:txBody>
                    <a:bodyPr/>
                    <a:lstStyle/>
                    <a:p>
                      <a:pPr algn="ctr"/>
                      <a:r>
                        <a:rPr lang="zh-CN" altLang="en-US" dirty="0" smtClean="0"/>
                        <a:t>新建</a:t>
                      </a:r>
                      <a:endParaRPr lang="zh-CN" altLang="en-US" dirty="0"/>
                    </a:p>
                  </a:txBody>
                  <a:tcPr/>
                </a:tc>
                <a:tc>
                  <a:txBody>
                    <a:bodyPr/>
                    <a:lstStyle/>
                    <a:p>
                      <a:r>
                        <a:rPr lang="zh-CN" altLang="en-US" dirty="0" smtClean="0"/>
                        <a:t>测试人员</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新建并提交</a:t>
                      </a:r>
                      <a:r>
                        <a:rPr lang="en-US" altLang="zh-CN" dirty="0" smtClean="0"/>
                        <a:t>bug</a:t>
                      </a:r>
                      <a:r>
                        <a:rPr lang="zh-CN" altLang="en-US" dirty="0" smtClean="0"/>
                        <a:t>，</a:t>
                      </a:r>
                      <a:r>
                        <a:rPr lang="en-US" altLang="zh-CN" dirty="0" smtClean="0"/>
                        <a:t>bug</a:t>
                      </a:r>
                      <a:r>
                        <a:rPr lang="zh-CN" altLang="en-US" dirty="0" smtClean="0"/>
                        <a:t>责任人为测试组长</a:t>
                      </a:r>
                    </a:p>
                  </a:txBody>
                  <a:tcPr/>
                </a:tc>
              </a:tr>
              <a:tr h="340050">
                <a:tc>
                  <a:txBody>
                    <a:bodyPr/>
                    <a:lstStyle/>
                    <a:p>
                      <a:pPr algn="ctr"/>
                      <a:r>
                        <a:rPr lang="zh-CN" altLang="en-US" dirty="0" smtClean="0"/>
                        <a:t>打开</a:t>
                      </a:r>
                      <a:endParaRPr lang="zh-CN" altLang="en-US" dirty="0"/>
                    </a:p>
                  </a:txBody>
                  <a:tcPr/>
                </a:tc>
                <a:tc>
                  <a:txBody>
                    <a:bodyPr/>
                    <a:lstStyle/>
                    <a:p>
                      <a:r>
                        <a:rPr lang="zh-CN" altLang="en-US" dirty="0" smtClean="0"/>
                        <a:t>测试组长</a:t>
                      </a:r>
                      <a:endParaRPr lang="zh-CN" altLang="en-US" dirty="0"/>
                    </a:p>
                  </a:txBody>
                  <a:tcPr/>
                </a:tc>
                <a:tc>
                  <a:txBody>
                    <a:bodyPr/>
                    <a:lstStyle/>
                    <a:p>
                      <a:r>
                        <a:rPr lang="zh-CN" altLang="en-US" dirty="0" smtClean="0"/>
                        <a:t>确认提交的</a:t>
                      </a:r>
                      <a:r>
                        <a:rPr lang="en-US" altLang="zh-CN" dirty="0" smtClean="0"/>
                        <a:t>bug</a:t>
                      </a:r>
                      <a:r>
                        <a:rPr lang="zh-CN" altLang="en-US" dirty="0" smtClean="0"/>
                        <a:t>，并分配给相关开发人员</a:t>
                      </a:r>
                      <a:endParaRPr lang="zh-CN" altLang="en-US" dirty="0"/>
                    </a:p>
                  </a:txBody>
                  <a:tcPr/>
                </a:tc>
              </a:tr>
              <a:tr h="6230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拒绝</a:t>
                      </a:r>
                      <a:endParaRPr lang="en-US" altLang="zh-C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测试组长</a:t>
                      </a:r>
                    </a:p>
                  </a:txBody>
                  <a:tcPr/>
                </a:tc>
                <a:tc>
                  <a:txBody>
                    <a:bodyPr/>
                    <a:lstStyle/>
                    <a:p>
                      <a:r>
                        <a:rPr lang="zh-CN" altLang="en-US" dirty="0" smtClean="0"/>
                        <a:t>如提交的缺陷不认定为缺陷，将状态改为“拒绝”，并将责任人修改为相关测试人员</a:t>
                      </a:r>
                      <a:endParaRPr lang="zh-CN" altLang="en-US" dirty="0"/>
                    </a:p>
                  </a:txBody>
                  <a:tcPr/>
                </a:tc>
              </a:tr>
              <a:tr h="6230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重新打开</a:t>
                      </a:r>
                      <a:endParaRPr lang="en-US" altLang="zh-CN" dirty="0" smtClean="0"/>
                    </a:p>
                  </a:txBody>
                  <a:tcPr/>
                </a:tc>
                <a:tc>
                  <a:txBody>
                    <a:bodyPr/>
                    <a:lstStyle/>
                    <a:p>
                      <a:r>
                        <a:rPr lang="zh-CN" altLang="en-US" dirty="0" smtClean="0"/>
                        <a:t>测试人员</a:t>
                      </a:r>
                      <a:endParaRPr lang="zh-CN" altLang="en-US" dirty="0"/>
                    </a:p>
                  </a:txBody>
                  <a:tcPr/>
                </a:tc>
                <a:tc>
                  <a:txBody>
                    <a:bodyPr/>
                    <a:lstStyle/>
                    <a:p>
                      <a:r>
                        <a:rPr lang="zh-CN" altLang="en-US" dirty="0" smtClean="0"/>
                        <a:t>如对测试组长的拒绝不满意或缺陷复测未通过，可重新打开。将拒绝的缺陷指派给测试组长；</a:t>
                      </a:r>
                      <a:endParaRPr lang="en-US" altLang="zh-CN" dirty="0" smtClean="0"/>
                    </a:p>
                    <a:p>
                      <a:r>
                        <a:rPr lang="zh-CN" altLang="en-US" dirty="0" smtClean="0"/>
                        <a:t>将复测未通过的指派给开发人员</a:t>
                      </a:r>
                      <a:endParaRPr lang="zh-CN" altLang="en-US" dirty="0"/>
                    </a:p>
                  </a:txBody>
                  <a:tcPr/>
                </a:tc>
              </a:tr>
              <a:tr h="3486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不能重现</a:t>
                      </a:r>
                      <a:endParaRPr lang="en-US" altLang="zh-C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开发人员</a:t>
                      </a:r>
                    </a:p>
                  </a:txBody>
                  <a:tcPr/>
                </a:tc>
                <a:tc>
                  <a:txBody>
                    <a:bodyPr/>
                    <a:lstStyle/>
                    <a:p>
                      <a:r>
                        <a:rPr kumimoji="0" lang="zh-CN" altLang="en-US" sz="1800" kern="1200" dirty="0" smtClean="0">
                          <a:solidFill>
                            <a:schemeClr val="dk1"/>
                          </a:solidFill>
                          <a:latin typeface="+mn-lt"/>
                          <a:ea typeface="+mn-ea"/>
                          <a:cs typeface="+mn-cs"/>
                        </a:rPr>
                        <a:t>开发不能复现这个软件缺陷，需要测试人员检查缺陷重现的步骤。</a:t>
                      </a:r>
                      <a:endParaRPr lang="zh-CN" altLang="en-US" dirty="0"/>
                    </a:p>
                  </a:txBody>
                  <a:tcPr/>
                </a:tc>
              </a:tr>
              <a:tr h="4829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已修复</a:t>
                      </a:r>
                      <a:endParaRPr lang="en-US" altLang="zh-CN" dirty="0" smtClean="0"/>
                    </a:p>
                  </a:txBody>
                  <a:tcPr/>
                </a:tc>
                <a:tc>
                  <a:txBody>
                    <a:bodyPr/>
                    <a:lstStyle/>
                    <a:p>
                      <a:r>
                        <a:rPr lang="zh-CN" altLang="en-US" dirty="0" smtClean="0"/>
                        <a:t>开发人员</a:t>
                      </a:r>
                      <a:endParaRPr lang="zh-CN" altLang="en-US" dirty="0"/>
                    </a:p>
                  </a:txBody>
                  <a:tcPr/>
                </a:tc>
                <a:tc>
                  <a:txBody>
                    <a:bodyPr/>
                    <a:lstStyle/>
                    <a:p>
                      <a:r>
                        <a:rPr lang="zh-CN" altLang="en-US" dirty="0" smtClean="0"/>
                        <a:t>修正缺陷之后，将状态修改为“已修复”，并将缺陷指派给相关测试人员</a:t>
                      </a:r>
                      <a:endParaRPr lang="zh-CN" altLang="en-US" dirty="0"/>
                    </a:p>
                  </a:txBody>
                  <a:tcPr/>
                </a:tc>
              </a:tr>
              <a:tr h="3656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已关闭</a:t>
                      </a:r>
                      <a:endParaRPr lang="en-US" altLang="zh-CN" dirty="0" smtClean="0"/>
                    </a:p>
                  </a:txBody>
                  <a:tcPr/>
                </a:tc>
                <a:tc>
                  <a:txBody>
                    <a:bodyPr/>
                    <a:lstStyle/>
                    <a:p>
                      <a:r>
                        <a:rPr lang="zh-CN" altLang="en-US" dirty="0" smtClean="0"/>
                        <a:t>测试人员</a:t>
                      </a:r>
                      <a:endParaRPr lang="zh-CN" altLang="en-US" dirty="0"/>
                    </a:p>
                  </a:txBody>
                  <a:tcPr/>
                </a:tc>
                <a:tc>
                  <a:txBody>
                    <a:bodyPr/>
                    <a:lstStyle/>
                    <a:p>
                      <a:r>
                        <a:rPr lang="zh-CN" altLang="en-US" dirty="0" smtClean="0"/>
                        <a:t>复测通过或同意拒绝的缺陷，状态修改为“已关闭”</a:t>
                      </a:r>
                      <a:endParaRPr lang="zh-CN" altLang="en-US" dirty="0"/>
                    </a:p>
                  </a:txBody>
                  <a:tcPr/>
                </a:tc>
              </a:tr>
              <a:tr h="2629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无法解决</a:t>
                      </a:r>
                      <a:endParaRPr lang="en-US" altLang="zh-CN" dirty="0" smtClean="0"/>
                    </a:p>
                  </a:txBody>
                  <a:tcPr/>
                </a:tc>
                <a:tc>
                  <a:txBody>
                    <a:bodyPr/>
                    <a:lstStyle/>
                    <a:p>
                      <a:r>
                        <a:rPr lang="zh-CN" altLang="en-US" dirty="0" smtClean="0"/>
                        <a:t>开发人员</a:t>
                      </a:r>
                      <a:endParaRPr lang="zh-CN" altLang="en-US" dirty="0"/>
                    </a:p>
                  </a:txBody>
                  <a:tcPr/>
                </a:tc>
                <a:tc>
                  <a:txBody>
                    <a:bodyPr/>
                    <a:lstStyle/>
                    <a:p>
                      <a:r>
                        <a:rPr lang="zh-CN" altLang="en-US" dirty="0" smtClean="0"/>
                        <a:t>无法被修复或牵扯底层等不能修复</a:t>
                      </a:r>
                      <a:endParaRPr lang="zh-CN" altLang="en-US" dirty="0"/>
                    </a:p>
                  </a:txBody>
                  <a:tcPr/>
                </a:tc>
              </a:tr>
              <a:tr h="6230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重复</a:t>
                      </a:r>
                      <a:endParaRPr lang="en-US" altLang="zh-C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开发人员</a:t>
                      </a:r>
                    </a:p>
                  </a:txBody>
                  <a:tcPr/>
                </a:tc>
                <a:tc>
                  <a:txBody>
                    <a:bodyPr/>
                    <a:lstStyle/>
                    <a:p>
                      <a:r>
                        <a:rPr lang="zh-CN" altLang="en-US" dirty="0" smtClean="0"/>
                        <a:t>对于出现不同测试人员提出的相同问题，开发人员可将状态置为“重复”</a:t>
                      </a:r>
                      <a:endParaRPr lang="zh-CN" altLang="en-US" dirty="0"/>
                    </a:p>
                  </a:txBody>
                  <a:tcPr/>
                </a:tc>
              </a:tr>
              <a:tr h="6230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暂缓</a:t>
                      </a:r>
                      <a:endParaRPr lang="en-US" altLang="zh-C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开发人员</a:t>
                      </a:r>
                    </a:p>
                  </a:txBody>
                  <a:tcPr/>
                </a:tc>
                <a:tc>
                  <a:txBody>
                    <a:bodyPr/>
                    <a:lstStyle/>
                    <a:p>
                      <a:r>
                        <a:rPr lang="zh-CN" altLang="en-US" dirty="0" smtClean="0"/>
                        <a:t>在解决该问题时还受其他问题影响或问题涉及较广需高层进行讨论的可暂时将状态置为“暂缓”</a:t>
                      </a:r>
                      <a:endParaRPr lang="zh-CN" alt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a:t>
            </a:r>
            <a:r>
              <a:rPr lang="en-US" altLang="zh-CN" dirty="0" smtClean="0"/>
              <a:t>Bug</a:t>
            </a:r>
            <a:r>
              <a:rPr lang="zh-CN" altLang="en-US" dirty="0" smtClean="0"/>
              <a:t>注意事项</a:t>
            </a:r>
            <a:endParaRPr lang="zh-CN" altLang="en-US" dirty="0"/>
          </a:p>
        </p:txBody>
      </p:sp>
      <p:sp>
        <p:nvSpPr>
          <p:cNvPr id="3" name="内容占位符 2"/>
          <p:cNvSpPr>
            <a:spLocks noGrp="1"/>
          </p:cNvSpPr>
          <p:nvPr>
            <p:ph idx="1"/>
          </p:nvPr>
        </p:nvSpPr>
        <p:spPr/>
        <p:txBody>
          <a:bodyPr/>
          <a:lstStyle/>
          <a:p>
            <a:r>
              <a:rPr lang="zh-CN" altLang="en-US" dirty="0" smtClean="0"/>
              <a:t>必输字段的输入</a:t>
            </a:r>
          </a:p>
          <a:p>
            <a:endParaRPr lang="en-US" altLang="zh-CN" dirty="0" smtClean="0"/>
          </a:p>
          <a:p>
            <a:r>
              <a:rPr lang="zh-CN" altLang="en-US" dirty="0" smtClean="0"/>
              <a:t>缺陷的描述：</a:t>
            </a:r>
            <a:endParaRPr lang="en-US" altLang="zh-CN" dirty="0" smtClean="0"/>
          </a:p>
          <a:p>
            <a:pPr lvl="1">
              <a:buNone/>
            </a:pPr>
            <a:r>
              <a:rPr lang="en-US" altLang="zh-CN" sz="2400" dirty="0" smtClean="0"/>
              <a:t>  </a:t>
            </a:r>
            <a:r>
              <a:rPr lang="zh-CN" altLang="en-US" sz="2400" dirty="0" smtClean="0"/>
              <a:t>发现问题的步骤</a:t>
            </a:r>
            <a:endParaRPr lang="en-US" altLang="zh-CN" sz="2400" dirty="0" smtClean="0"/>
          </a:p>
          <a:p>
            <a:pPr lvl="1">
              <a:buNone/>
            </a:pPr>
            <a:r>
              <a:rPr lang="zh-CN" altLang="en-US" sz="2400" dirty="0" smtClean="0"/>
              <a:t>  执行上述步骤后出现的情况</a:t>
            </a:r>
          </a:p>
          <a:p>
            <a:pPr lvl="1">
              <a:buNone/>
            </a:pPr>
            <a:r>
              <a:rPr lang="zh-CN" altLang="en-US" sz="2400" dirty="0" smtClean="0"/>
              <a:t>  期望应出现的正确结果</a:t>
            </a:r>
            <a:endParaRPr lang="en-US" altLang="zh-CN" sz="2400" dirty="0" smtClean="0"/>
          </a:p>
          <a:p>
            <a:pPr lvl="1">
              <a:buNone/>
            </a:pPr>
            <a:endParaRPr lang="en-US" altLang="zh-CN" sz="2400" dirty="0" smtClean="0"/>
          </a:p>
          <a:p>
            <a:pPr lvl="1">
              <a:buNone/>
            </a:pPr>
            <a:r>
              <a:rPr lang="zh-CN" altLang="en-US" dirty="0" smtClean="0"/>
              <a:t>特别强调：缺陷状态、负责人</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4.6</a:t>
            </a:r>
            <a:r>
              <a:rPr lang="zh-CN" altLang="en-US" dirty="0" smtClean="0"/>
              <a:t>、状态修改、负责人变更（</a:t>
            </a:r>
            <a:r>
              <a:rPr lang="zh-CN" altLang="en-US" dirty="0" smtClean="0"/>
              <a:t>一）</a:t>
            </a:r>
            <a:endParaRPr lang="zh-CN" altLang="en-US" dirty="0"/>
          </a:p>
        </p:txBody>
      </p:sp>
      <p:pic>
        <p:nvPicPr>
          <p:cNvPr id="4099" name="Picture 3" descr="E:\下载\Screenshot-5.png"/>
          <p:cNvPicPr>
            <a:picLocks noGrp="1" noChangeAspect="1" noChangeArrowheads="1"/>
          </p:cNvPicPr>
          <p:nvPr>
            <p:ph idx="1"/>
          </p:nvPr>
        </p:nvPicPr>
        <p:blipFill>
          <a:blip r:embed="rId3"/>
          <a:srcRect/>
          <a:stretch>
            <a:fillRect/>
          </a:stretch>
        </p:blipFill>
        <p:spPr bwMode="auto">
          <a:xfrm>
            <a:off x="142843" y="1571612"/>
            <a:ext cx="8860347" cy="500066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1143000"/>
          </a:xfrm>
        </p:spPr>
        <p:txBody>
          <a:bodyPr/>
          <a:lstStyle/>
          <a:p>
            <a:r>
              <a:rPr lang="zh-CN" altLang="en-US" dirty="0" smtClean="0"/>
              <a:t>状态修改、负责人变更（</a:t>
            </a:r>
            <a:r>
              <a:rPr lang="zh-CN" altLang="en-US" dirty="0" smtClean="0"/>
              <a:t>二）</a:t>
            </a:r>
            <a:endParaRPr lang="zh-CN" altLang="en-US" dirty="0"/>
          </a:p>
        </p:txBody>
      </p:sp>
      <p:sp>
        <p:nvSpPr>
          <p:cNvPr id="6" name="内容占位符 5"/>
          <p:cNvSpPr>
            <a:spLocks noGrp="1"/>
          </p:cNvSpPr>
          <p:nvPr>
            <p:ph idx="1"/>
          </p:nvPr>
        </p:nvSpPr>
        <p:spPr/>
        <p:txBody>
          <a:bodyPr/>
          <a:lstStyle/>
          <a:p>
            <a:endParaRPr lang="zh-CN" altLang="en-US"/>
          </a:p>
        </p:txBody>
      </p:sp>
      <p:pic>
        <p:nvPicPr>
          <p:cNvPr id="6146" name="Picture 2" descr="E:\下载\未命名.PNG"/>
          <p:cNvPicPr>
            <a:picLocks noChangeAspect="1" noChangeArrowheads="1"/>
          </p:cNvPicPr>
          <p:nvPr/>
        </p:nvPicPr>
        <p:blipFill>
          <a:blip r:embed="rId3"/>
          <a:srcRect/>
          <a:stretch>
            <a:fillRect/>
          </a:stretch>
        </p:blipFill>
        <p:spPr bwMode="auto">
          <a:xfrm>
            <a:off x="142844" y="1500174"/>
            <a:ext cx="8786874" cy="514353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、什么是缺陷</a:t>
            </a:r>
            <a:endParaRPr lang="zh-CN" altLang="en-US" dirty="0"/>
          </a:p>
        </p:txBody>
      </p:sp>
      <p:sp>
        <p:nvSpPr>
          <p:cNvPr id="3" name="内容占位符 2"/>
          <p:cNvSpPr>
            <a:spLocks noGrp="1"/>
          </p:cNvSpPr>
          <p:nvPr>
            <p:ph idx="1"/>
          </p:nvPr>
        </p:nvSpPr>
        <p:spPr/>
        <p:txBody>
          <a:bodyPr>
            <a:normAutofit/>
          </a:bodyPr>
          <a:lstStyle/>
          <a:p>
            <a:r>
              <a:rPr lang="zh-CN" altLang="en-US" dirty="0" smtClean="0"/>
              <a:t>未达到产品说明书标明的功能。</a:t>
            </a:r>
          </a:p>
          <a:p>
            <a:r>
              <a:rPr lang="zh-CN" altLang="en-US" dirty="0" smtClean="0"/>
              <a:t>出现了产品说明书指明不会出现的错误。</a:t>
            </a:r>
          </a:p>
          <a:p>
            <a:r>
              <a:rPr lang="zh-CN" altLang="en-US" dirty="0" smtClean="0"/>
              <a:t>功能超出产品说明书指明范围。</a:t>
            </a:r>
          </a:p>
          <a:p>
            <a:r>
              <a:rPr lang="zh-CN" altLang="en-US" dirty="0" smtClean="0"/>
              <a:t>未达到产品说明书虽未指出但应达到的目标</a:t>
            </a:r>
            <a:r>
              <a:rPr lang="en-US" altLang="zh-CN" dirty="0" smtClean="0"/>
              <a:t>(</a:t>
            </a:r>
            <a:r>
              <a:rPr lang="zh-CN" altLang="en-US" dirty="0" smtClean="0"/>
              <a:t>即暗藏的需求</a:t>
            </a:r>
            <a:r>
              <a:rPr lang="en-US" altLang="zh-CN" dirty="0" smtClean="0"/>
              <a:t>)</a:t>
            </a:r>
            <a:r>
              <a:rPr lang="zh-CN" altLang="en-US" dirty="0" smtClean="0"/>
              <a:t>。</a:t>
            </a:r>
          </a:p>
          <a:p>
            <a:r>
              <a:rPr lang="zh-CN" altLang="en-US" dirty="0" smtClean="0"/>
              <a:t>测试员认为软件难以理解、不易使用、运行速度缓慢，或者最终用户认为不好。</a:t>
            </a:r>
          </a:p>
          <a:p>
            <a:endParaRPr lang="zh-CN" altLang="en-US" dirty="0" smtClean="0"/>
          </a:p>
          <a:p>
            <a:endParaRPr lang="en-US" altLang="zh-CN"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pic>
        <p:nvPicPr>
          <p:cNvPr id="5123" name="Picture 3" descr="E:\下载\Screenshot-7.png"/>
          <p:cNvPicPr>
            <a:picLocks noChangeAspect="1" noChangeArrowheads="1"/>
          </p:cNvPicPr>
          <p:nvPr/>
        </p:nvPicPr>
        <p:blipFill>
          <a:blip r:embed="rId2"/>
          <a:srcRect/>
          <a:stretch>
            <a:fillRect/>
          </a:stretch>
        </p:blipFill>
        <p:spPr bwMode="auto">
          <a:xfrm>
            <a:off x="142844" y="214290"/>
            <a:ext cx="8786874" cy="645800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4.7</a:t>
            </a:r>
            <a:r>
              <a:rPr lang="zh-CN" altLang="en-US" dirty="0" smtClean="0"/>
              <a:t>、</a:t>
            </a:r>
            <a:r>
              <a:rPr lang="en-US" altLang="zh-CN" dirty="0" err="1" smtClean="0"/>
              <a:t>Buglist</a:t>
            </a:r>
            <a:endParaRPr lang="zh-CN" altLang="en-US" dirty="0"/>
          </a:p>
        </p:txBody>
      </p:sp>
      <p:pic>
        <p:nvPicPr>
          <p:cNvPr id="2050" name="Picture 2" descr="E:\下载\图片1.png"/>
          <p:cNvPicPr>
            <a:picLocks noChangeAspect="1" noChangeArrowheads="1"/>
          </p:cNvPicPr>
          <p:nvPr/>
        </p:nvPicPr>
        <p:blipFill>
          <a:blip r:embed="rId3"/>
          <a:srcRect/>
          <a:stretch>
            <a:fillRect/>
          </a:stretch>
        </p:blipFill>
        <p:spPr bwMode="auto">
          <a:xfrm>
            <a:off x="71406" y="1571612"/>
            <a:ext cx="9001156" cy="4071966"/>
          </a:xfrm>
          <a:prstGeom prst="rect">
            <a:avLst/>
          </a:prstGeom>
          <a:noFill/>
        </p:spPr>
      </p:pic>
      <p:sp>
        <p:nvSpPr>
          <p:cNvPr id="6" name="TextBox 5"/>
          <p:cNvSpPr txBox="1"/>
          <p:nvPr/>
        </p:nvSpPr>
        <p:spPr>
          <a:xfrm>
            <a:off x="285720" y="5715016"/>
            <a:ext cx="8286808" cy="830997"/>
          </a:xfrm>
          <a:prstGeom prst="rect">
            <a:avLst/>
          </a:prstGeom>
          <a:noFill/>
        </p:spPr>
        <p:txBody>
          <a:bodyPr wrap="square" rtlCol="0">
            <a:spAutoFit/>
          </a:bodyPr>
          <a:lstStyle/>
          <a:p>
            <a:pPr>
              <a:buFont typeface="Arial" pitchFamily="34" charset="0"/>
              <a:buChar char="•"/>
            </a:pPr>
            <a:r>
              <a:rPr lang="zh-CN" altLang="en-US" sz="2400" dirty="0" smtClean="0">
                <a:latin typeface="+mn-ea"/>
              </a:rPr>
              <a:t>变更字段：可以更改</a:t>
            </a:r>
            <a:r>
              <a:rPr lang="en-US" altLang="zh-CN" sz="2400" dirty="0" err="1" smtClean="0">
                <a:latin typeface="+mn-ea"/>
              </a:rPr>
              <a:t>buglist</a:t>
            </a:r>
            <a:r>
              <a:rPr lang="zh-CN" altLang="en-US" sz="2400" dirty="0" smtClean="0">
                <a:latin typeface="+mn-ea"/>
              </a:rPr>
              <a:t>中显示的字段</a:t>
            </a:r>
            <a:endParaRPr lang="en-US" altLang="zh-CN" sz="2400" dirty="0" smtClean="0">
              <a:latin typeface="+mn-ea"/>
            </a:endParaRPr>
          </a:p>
          <a:p>
            <a:pPr>
              <a:buFont typeface="Arial" pitchFamily="34" charset="0"/>
              <a:buChar char="•"/>
            </a:pPr>
            <a:r>
              <a:rPr lang="zh-CN" altLang="en-US" sz="2400" dirty="0" smtClean="0">
                <a:latin typeface="+mn-ea"/>
              </a:rPr>
              <a:t>我的</a:t>
            </a:r>
            <a:r>
              <a:rPr lang="en-US" altLang="zh-CN" sz="2400" dirty="0" smtClean="0">
                <a:latin typeface="+mn-ea"/>
              </a:rPr>
              <a:t>bug</a:t>
            </a:r>
            <a:r>
              <a:rPr lang="zh-CN" altLang="en-US" sz="2400" dirty="0" smtClean="0">
                <a:latin typeface="+mn-ea"/>
              </a:rPr>
              <a:t>：显示该用户所负责或所提交的</a:t>
            </a:r>
            <a:r>
              <a:rPr lang="en-US" altLang="zh-CN" sz="2400" dirty="0" smtClean="0">
                <a:latin typeface="+mn-ea"/>
              </a:rPr>
              <a:t>bug</a:t>
            </a:r>
            <a:endParaRPr lang="zh-CN" altLang="en-US" sz="2400" dirty="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a:t>
            </a:r>
            <a:r>
              <a:rPr lang="zh-CN" altLang="en-US" dirty="0" smtClean="0"/>
              <a:t>、</a:t>
            </a:r>
            <a:r>
              <a:rPr lang="en-US" altLang="zh-CN" dirty="0" smtClean="0"/>
              <a:t>Bug</a:t>
            </a:r>
            <a:r>
              <a:rPr lang="zh-CN" altLang="en-US" dirty="0" smtClean="0"/>
              <a:t>查询</a:t>
            </a:r>
            <a:endParaRPr lang="zh-CN" altLang="en-US" dirty="0"/>
          </a:p>
        </p:txBody>
      </p:sp>
      <p:pic>
        <p:nvPicPr>
          <p:cNvPr id="7170" name="Picture 2"/>
          <p:cNvPicPr>
            <a:picLocks noChangeAspect="1" noChangeArrowheads="1"/>
          </p:cNvPicPr>
          <p:nvPr/>
        </p:nvPicPr>
        <p:blipFill>
          <a:blip r:embed="rId3"/>
          <a:srcRect/>
          <a:stretch>
            <a:fillRect/>
          </a:stretch>
        </p:blipFill>
        <p:spPr bwMode="auto">
          <a:xfrm>
            <a:off x="0" y="1500174"/>
            <a:ext cx="9144000" cy="501016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14686"/>
            <a:ext cx="8229600" cy="3071834"/>
          </a:xfrm>
        </p:spPr>
        <p:txBody>
          <a:bodyPr>
            <a:normAutofit/>
          </a:bodyPr>
          <a:lstStyle/>
          <a:p>
            <a:pPr algn="ctr">
              <a:buNone/>
            </a:pPr>
            <a:r>
              <a:rPr lang="zh-CN" altLang="en-US" sz="6000" dirty="0" smtClean="0"/>
              <a:t>谢谢！</a:t>
            </a:r>
            <a:endParaRPr lang="zh-CN" alt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smtClean="0"/>
              <a:t>2</a:t>
            </a:r>
            <a:r>
              <a:rPr lang="zh-CN" altLang="en-US" dirty="0" smtClean="0"/>
              <a:t>、软件缺陷产生的原因</a:t>
            </a:r>
            <a:endParaRPr lang="zh-CN" dirty="0"/>
          </a:p>
        </p:txBody>
      </p:sp>
      <p:sp>
        <p:nvSpPr>
          <p:cNvPr id="11267" name="Rectangle 3"/>
          <p:cNvSpPr>
            <a:spLocks noGrp="1" noChangeArrowheads="1"/>
          </p:cNvSpPr>
          <p:nvPr>
            <p:ph idx="1"/>
          </p:nvPr>
        </p:nvSpPr>
        <p:spPr/>
        <p:txBody>
          <a:bodyPr/>
          <a:lstStyle/>
          <a:p>
            <a:r>
              <a:rPr lang="zh-CN" altLang="en-US" dirty="0" smtClean="0"/>
              <a:t>人员之间的沟通交流不够、交流上有误解或者根本不进行交流</a:t>
            </a:r>
            <a:endParaRPr lang="en-US" altLang="zh-CN" dirty="0" smtClean="0"/>
          </a:p>
          <a:p>
            <a:r>
              <a:rPr lang="zh-CN" altLang="en-US" dirty="0" smtClean="0"/>
              <a:t>程序设计本身有错误</a:t>
            </a:r>
            <a:endParaRPr lang="en-US" altLang="zh-CN" dirty="0" smtClean="0"/>
          </a:p>
          <a:p>
            <a:r>
              <a:rPr lang="zh-CN" altLang="en-US" dirty="0" smtClean="0"/>
              <a:t>软件复杂性</a:t>
            </a:r>
            <a:endParaRPr lang="en-US" altLang="zh-CN" dirty="0" smtClean="0"/>
          </a:p>
          <a:p>
            <a:r>
              <a:rPr lang="zh-CN" altLang="en-US" dirty="0" smtClean="0"/>
              <a:t>需求变化</a:t>
            </a:r>
            <a:endParaRPr lang="en-US" altLang="zh-CN" dirty="0" smtClean="0"/>
          </a:p>
          <a:p>
            <a:r>
              <a:rPr lang="zh-CN" altLang="en-US" dirty="0" smtClean="0"/>
              <a:t>时间压力</a:t>
            </a:r>
            <a:endParaRPr lang="en-US" altLang="zh-CN" dirty="0" smtClean="0"/>
          </a:p>
          <a:p>
            <a:r>
              <a:rPr lang="zh-CN" altLang="en-US" dirty="0" smtClean="0"/>
              <a:t>代码文档贫乏</a:t>
            </a:r>
            <a:endParaRPr lang="en-US" altLang="zh-CN" dirty="0" smtClean="0"/>
          </a:p>
          <a:p>
            <a:r>
              <a:rPr lang="zh-CN" altLang="en-US" dirty="0" smtClean="0"/>
              <a:t>软件开发工具和系统软硬件的支持不完善</a:t>
            </a:r>
          </a:p>
          <a:p>
            <a:pPr>
              <a:buFont typeface="Wingdings" pitchFamily="2" charset="2"/>
              <a:buChar char="k"/>
            </a:pPr>
            <a:endParaRPr lang="en-US" altLang="zh-CN" dirty="0" smtClean="0"/>
          </a:p>
          <a:p>
            <a:pPr>
              <a:buFont typeface="Wingdings" pitchFamily="2" charset="2"/>
              <a:buChar char="k"/>
            </a:pPr>
            <a:endParaRPr lang="en-US" altLang="zh-CN" dirty="0" smtClean="0"/>
          </a:p>
          <a:p>
            <a:pPr>
              <a:buFont typeface="Wingdings" pitchFamily="2" charset="2"/>
              <a:buChar char="k"/>
            </a:pPr>
            <a:endParaRPr lang="en-US" altLang="zh-CN" dirty="0" smtClean="0"/>
          </a:p>
          <a:p>
            <a:pPr>
              <a:buFont typeface="Wingdings" pitchFamily="2" charset="2"/>
              <a:buChar char="k"/>
            </a:pPr>
            <a:endParaRPr lang="en-US" altLang="zh-CN" dirty="0" smtClean="0"/>
          </a:p>
          <a:p>
            <a:pPr>
              <a:buFont typeface="Wingdings" pitchFamily="2" charset="2"/>
              <a:buChar char="k"/>
            </a:pPr>
            <a:endParaRPr lang="en-US" altLang="zh-CN" dirty="0" smtClean="0"/>
          </a:p>
          <a:p>
            <a:pPr>
              <a:buNone/>
            </a:pPr>
            <a:endParaRPr lang="zh-C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smtClean="0"/>
              <a:t>3</a:t>
            </a:r>
            <a:r>
              <a:rPr lang="zh-CN" altLang="en-US" dirty="0" smtClean="0"/>
              <a:t>、有效的记录缺陷</a:t>
            </a:r>
            <a:endParaRPr lang="zh-CN" altLang="en-US" dirty="0"/>
          </a:p>
        </p:txBody>
      </p:sp>
      <p:sp>
        <p:nvSpPr>
          <p:cNvPr id="3" name="内容占位符 2"/>
          <p:cNvSpPr>
            <a:spLocks noGrp="1"/>
          </p:cNvSpPr>
          <p:nvPr>
            <p:ph idx="1"/>
          </p:nvPr>
        </p:nvSpPr>
        <p:spPr/>
        <p:txBody>
          <a:bodyPr/>
          <a:lstStyle/>
          <a:p>
            <a:r>
              <a:rPr lang="zh-CN" altLang="en-US" dirty="0" smtClean="0"/>
              <a:t>保证重现缺陷</a:t>
            </a:r>
          </a:p>
          <a:p>
            <a:r>
              <a:rPr lang="zh-CN" altLang="en-US" dirty="0" smtClean="0"/>
              <a:t>分析故障，使用最少步骤重现缺陷</a:t>
            </a:r>
          </a:p>
          <a:p>
            <a:r>
              <a:rPr lang="zh-CN" altLang="en-US" dirty="0" smtClean="0"/>
              <a:t>包含所有重现缺陷的必要步骤</a:t>
            </a:r>
          </a:p>
          <a:p>
            <a:r>
              <a:rPr lang="zh-CN" altLang="en-US" dirty="0" smtClean="0"/>
              <a:t>方便阅读</a:t>
            </a:r>
          </a:p>
          <a:p>
            <a:r>
              <a:rPr lang="zh-CN" altLang="en-US" dirty="0" smtClean="0"/>
              <a:t>尽量简单</a:t>
            </a:r>
            <a:r>
              <a:rPr lang="en-US" altLang="en-US" dirty="0" smtClean="0"/>
              <a:t>—</a:t>
            </a:r>
            <a:r>
              <a:rPr lang="zh-CN" altLang="en-US" dirty="0" smtClean="0"/>
              <a:t>一个缺陷一个报告</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、缺陷跟踪系统</a:t>
            </a:r>
            <a:r>
              <a:rPr lang="en-US" altLang="zh-CN" dirty="0" smtClean="0"/>
              <a:t>---</a:t>
            </a:r>
            <a:r>
              <a:rPr lang="en-US" b="1" dirty="0" err="1" smtClean="0"/>
              <a:t>Bugzilla</a:t>
            </a:r>
            <a:endParaRPr lang="zh-CN" altLang="en-US" dirty="0"/>
          </a:p>
        </p:txBody>
      </p:sp>
      <p:sp>
        <p:nvSpPr>
          <p:cNvPr id="3" name="内容占位符 2"/>
          <p:cNvSpPr>
            <a:spLocks noGrp="1"/>
          </p:cNvSpPr>
          <p:nvPr>
            <p:ph idx="1"/>
          </p:nvPr>
        </p:nvSpPr>
        <p:spPr>
          <a:xfrm>
            <a:off x="428596" y="1214422"/>
            <a:ext cx="8229600" cy="4857784"/>
          </a:xfrm>
        </p:spPr>
        <p:txBody>
          <a:bodyPr>
            <a:noAutofit/>
          </a:bodyPr>
          <a:lstStyle/>
          <a:p>
            <a:pPr lvl="0">
              <a:buFont typeface="Wingdings" pitchFamily="2" charset="2"/>
              <a:buChar char="k"/>
            </a:pPr>
            <a:endParaRPr lang="en-US" altLang="en-US" sz="2800" dirty="0" smtClean="0"/>
          </a:p>
          <a:p>
            <a:pPr>
              <a:buNone/>
            </a:pPr>
            <a:r>
              <a:rPr lang="en-US" altLang="en-US" sz="2800" dirty="0" err="1" smtClean="0"/>
              <a:t>Bugzilla</a:t>
            </a:r>
            <a:r>
              <a:rPr lang="zh-CN" altLang="en-US" sz="2800" dirty="0" smtClean="0"/>
              <a:t>是一个开源的缺陷跟踪系统，用于对软件产品程序开发过程的错误跟踪。具有如下特点</a:t>
            </a:r>
            <a:r>
              <a:rPr lang="en-US" altLang="zh-CN" sz="2800" dirty="0" smtClean="0"/>
              <a:t>:</a:t>
            </a:r>
          </a:p>
          <a:p>
            <a:pPr lvl="0">
              <a:buNone/>
            </a:pPr>
            <a:endParaRPr lang="en-US" altLang="zh-CN" sz="2800" dirty="0" smtClean="0"/>
          </a:p>
          <a:p>
            <a:pPr marL="514350" indent="-457200"/>
            <a:r>
              <a:rPr lang="zh-CN" altLang="en-US" sz="2400" dirty="0" smtClean="0"/>
              <a:t>基于</a:t>
            </a:r>
            <a:r>
              <a:rPr lang="en-US" altLang="zh-CN" sz="2400" dirty="0" smtClean="0"/>
              <a:t>Web</a:t>
            </a:r>
            <a:r>
              <a:rPr lang="zh-CN" altLang="en-US" sz="2400" dirty="0" smtClean="0"/>
              <a:t>方式，安装简单、运行方便快捷、管理安全。 </a:t>
            </a:r>
            <a:endParaRPr lang="en-US" altLang="zh-CN" sz="2400" dirty="0" smtClean="0"/>
          </a:p>
          <a:p>
            <a:pPr marL="514350" indent="-457200"/>
            <a:r>
              <a:rPr lang="en-US" sz="2400" dirty="0" smtClean="0"/>
              <a:t> </a:t>
            </a:r>
            <a:r>
              <a:rPr lang="zh-CN" altLang="en-US" sz="2400" dirty="0" smtClean="0"/>
              <a:t>有利于缺陷的清楚传达。本系统使用数据库进行管理，提供全面详尽的报告输入项，产生标准化的</a:t>
            </a:r>
            <a:r>
              <a:rPr lang="en-US" altLang="zh-CN" sz="2400" dirty="0" smtClean="0"/>
              <a:t>Bug</a:t>
            </a:r>
            <a:r>
              <a:rPr lang="zh-CN" altLang="en-US" sz="2400" dirty="0" smtClean="0"/>
              <a:t>报告</a:t>
            </a:r>
            <a:endParaRPr lang="en-US" altLang="zh-CN" sz="2400" dirty="0" smtClean="0"/>
          </a:p>
          <a:p>
            <a:pPr marL="514350" indent="-457200"/>
            <a:r>
              <a:rPr lang="zh-CN" altLang="en-US" sz="2400" dirty="0" smtClean="0"/>
              <a:t>系统灵活，强大的可配置能力</a:t>
            </a:r>
            <a:r>
              <a:rPr lang="en-US" altLang="zh-CN" sz="2400" dirty="0" smtClean="0"/>
              <a:t>.</a:t>
            </a:r>
            <a:endParaRPr lang="zh-CN" altLang="en-US" sz="2400" dirty="0" smtClean="0"/>
          </a:p>
          <a:p>
            <a:pPr lvl="0">
              <a:buFont typeface="Wingdings" pitchFamily="2" charset="2"/>
              <a:buChar char="k"/>
            </a:pPr>
            <a:endParaRPr lang="en-US" altLang="zh-CN" sz="2000" dirty="0" smtClean="0"/>
          </a:p>
          <a:p>
            <a:pPr lvl="0">
              <a:buFont typeface="Wingdings" pitchFamily="2" charset="2"/>
              <a:buChar char="k"/>
            </a:pPr>
            <a:endParaRPr lang="en-US" altLang="zh-CN" sz="2000" dirty="0" smtClean="0"/>
          </a:p>
          <a:p>
            <a:pPr lvl="0">
              <a:buFont typeface="Wingdings" pitchFamily="2" charset="2"/>
              <a:buChar char="k"/>
            </a:pPr>
            <a:endParaRPr lang="zh-CN"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a:t>
            </a:r>
            <a:r>
              <a:rPr lang="en-US" altLang="zh-CN" dirty="0" err="1" smtClean="0"/>
              <a:t>Bugzilla</a:t>
            </a:r>
            <a:r>
              <a:rPr lang="zh-CN" altLang="en-US" dirty="0" smtClean="0"/>
              <a:t>登陆</a:t>
            </a:r>
            <a:endParaRPr lang="zh-CN" altLang="en-US" dirty="0"/>
          </a:p>
        </p:txBody>
      </p:sp>
      <p:sp>
        <p:nvSpPr>
          <p:cNvPr id="3" name="内容占位符 2"/>
          <p:cNvSpPr>
            <a:spLocks noGrp="1"/>
          </p:cNvSpPr>
          <p:nvPr>
            <p:ph idx="1"/>
          </p:nvPr>
        </p:nvSpPr>
        <p:spPr>
          <a:xfrm>
            <a:off x="642910" y="1600200"/>
            <a:ext cx="8043890" cy="1614486"/>
          </a:xfrm>
        </p:spPr>
        <p:txBody>
          <a:bodyPr>
            <a:normAutofit lnSpcReduction="10000"/>
          </a:bodyPr>
          <a:lstStyle/>
          <a:p>
            <a:pPr marL="514350" indent="-514350">
              <a:buFont typeface="+mj-lt"/>
              <a:buAutoNum type="arabicPeriod"/>
            </a:pPr>
            <a:r>
              <a:rPr lang="zh-CN" altLang="en-US" sz="2400" dirty="0" smtClean="0"/>
              <a:t>打开浏览器，输入</a:t>
            </a:r>
            <a:r>
              <a:rPr lang="en-US" altLang="zh-CN" sz="2400" dirty="0" err="1" smtClean="0"/>
              <a:t>Bugzilla</a:t>
            </a:r>
            <a:r>
              <a:rPr lang="zh-CN" altLang="en-US" sz="2400" dirty="0" smtClean="0"/>
              <a:t>服务器地址：</a:t>
            </a:r>
            <a:r>
              <a:rPr lang="en-US" altLang="zh-CN" sz="2400" u="sng" dirty="0" smtClean="0">
                <a:hlinkClick r:id="rId3"/>
              </a:rPr>
              <a:t>http://192.168.61.34/</a:t>
            </a:r>
            <a:r>
              <a:rPr lang="zh-CN" altLang="en-US" sz="2400" dirty="0" smtClean="0"/>
              <a:t>，点击登入，账号为个人公司邮箱，密码默认为</a:t>
            </a:r>
            <a:r>
              <a:rPr lang="en-US" altLang="zh-CN" sz="2400" dirty="0" smtClean="0"/>
              <a:t>6</a:t>
            </a:r>
            <a:r>
              <a:rPr lang="zh-CN" altLang="en-US" sz="2400" dirty="0" smtClean="0"/>
              <a:t>个</a:t>
            </a:r>
            <a:r>
              <a:rPr lang="en-US" altLang="zh-CN" sz="2400" dirty="0" smtClean="0"/>
              <a:t>1</a:t>
            </a:r>
            <a:r>
              <a:rPr lang="zh-CN" altLang="en-US" sz="2400" dirty="0" smtClean="0"/>
              <a:t>。</a:t>
            </a:r>
            <a:endParaRPr lang="en-US" altLang="zh-CN" sz="2400" dirty="0" smtClean="0"/>
          </a:p>
          <a:p>
            <a:pPr marL="514350" indent="-514350">
              <a:buNone/>
            </a:pPr>
            <a:r>
              <a:rPr lang="en-US" altLang="zh-CN" sz="2400" dirty="0" smtClean="0"/>
              <a:t>   </a:t>
            </a:r>
            <a:r>
              <a:rPr lang="zh-CN" altLang="en-US" sz="2400" dirty="0" smtClean="0"/>
              <a:t>如：</a:t>
            </a:r>
            <a:r>
              <a:rPr lang="en-US" altLang="zh-CN" sz="2400" dirty="0" smtClean="0">
                <a:hlinkClick r:id="rId4"/>
              </a:rPr>
              <a:t>ylgu@amarsoft.com</a:t>
            </a:r>
            <a:r>
              <a:rPr lang="zh-CN" altLang="en-US" sz="2400" dirty="0" smtClean="0"/>
              <a:t>， </a:t>
            </a:r>
            <a:r>
              <a:rPr lang="en-US" altLang="zh-CN" sz="2400" dirty="0" smtClean="0"/>
              <a:t>111111</a:t>
            </a:r>
            <a:endParaRPr lang="en-US" altLang="zh-CN" dirty="0" smtClean="0"/>
          </a:p>
          <a:p>
            <a:pPr marL="514350" indent="-514350">
              <a:buNone/>
            </a:pPr>
            <a:endParaRPr lang="en-US" altLang="zh-CN" dirty="0" smtClean="0"/>
          </a:p>
        </p:txBody>
      </p:sp>
      <p:pic>
        <p:nvPicPr>
          <p:cNvPr id="1029" name="Picture 5" descr="E:\下载\Screenshot-1.png"/>
          <p:cNvPicPr>
            <a:picLocks noChangeAspect="1" noChangeArrowheads="1"/>
          </p:cNvPicPr>
          <p:nvPr/>
        </p:nvPicPr>
        <p:blipFill>
          <a:blip r:embed="rId5"/>
          <a:srcRect/>
          <a:stretch>
            <a:fillRect/>
          </a:stretch>
        </p:blipFill>
        <p:spPr bwMode="auto">
          <a:xfrm>
            <a:off x="214282" y="3143248"/>
            <a:ext cx="8810781" cy="335758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成功登陆后的操作页面</a:t>
            </a:r>
            <a:endParaRPr lang="zh-CN" altLang="en-US" dirty="0"/>
          </a:p>
        </p:txBody>
      </p:sp>
      <p:pic>
        <p:nvPicPr>
          <p:cNvPr id="2052" name="Picture 4"/>
          <p:cNvPicPr>
            <a:picLocks noChangeAspect="1" noChangeArrowheads="1"/>
          </p:cNvPicPr>
          <p:nvPr/>
        </p:nvPicPr>
        <p:blipFill>
          <a:blip r:embed="rId3"/>
          <a:srcRect/>
          <a:stretch>
            <a:fillRect/>
          </a:stretch>
        </p:blipFill>
        <p:spPr bwMode="auto">
          <a:xfrm>
            <a:off x="285720" y="1500174"/>
            <a:ext cx="8572560"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、中英文切换</a:t>
            </a:r>
            <a:endParaRPr lang="zh-CN" altLang="en-US" dirty="0"/>
          </a:p>
        </p:txBody>
      </p:sp>
      <p:pic>
        <p:nvPicPr>
          <p:cNvPr id="3074" name="Picture 2" descr="E:\下载\Screenshot-4.png"/>
          <p:cNvPicPr>
            <a:picLocks noGrp="1" noChangeAspect="1" noChangeArrowheads="1"/>
          </p:cNvPicPr>
          <p:nvPr>
            <p:ph idx="1"/>
          </p:nvPr>
        </p:nvPicPr>
        <p:blipFill>
          <a:blip r:embed="rId2"/>
          <a:srcRect/>
          <a:stretch>
            <a:fillRect/>
          </a:stretch>
        </p:blipFill>
        <p:spPr bwMode="auto">
          <a:xfrm>
            <a:off x="285721" y="1643050"/>
            <a:ext cx="8643998" cy="478901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a:t>
            </a:r>
            <a:r>
              <a:rPr lang="zh-CN" altLang="en-US" dirty="0" smtClean="0"/>
              <a:t>、修改密码页面</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500034" y="1487170"/>
            <a:ext cx="8143932" cy="50136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2237</TotalTime>
  <Words>885</Words>
  <PresentationFormat>全屏显示(4:3)</PresentationFormat>
  <Paragraphs>144</Paragraphs>
  <Slides>23</Slides>
  <Notes>10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暗香扑面</vt:lpstr>
      <vt:lpstr>软件缺陷及Bugzilla的使用</vt:lpstr>
      <vt:lpstr>1、什么是缺陷</vt:lpstr>
      <vt:lpstr>2、软件缺陷产生的原因</vt:lpstr>
      <vt:lpstr>3、有效的记录缺陷</vt:lpstr>
      <vt:lpstr>4、缺陷跟踪系统---Bugzilla</vt:lpstr>
      <vt:lpstr>4.1、Bugzilla登陆</vt:lpstr>
      <vt:lpstr>成功登陆后的操作页面</vt:lpstr>
      <vt:lpstr>4.2、中英文切换</vt:lpstr>
      <vt:lpstr>4.3、修改密码页面</vt:lpstr>
      <vt:lpstr>4.4、邮箱设置</vt:lpstr>
      <vt:lpstr>4.5、Bug新建（一）</vt:lpstr>
      <vt:lpstr>Bug新建（二）</vt:lpstr>
      <vt:lpstr>Bug报告中的字段—严重程度</vt:lpstr>
      <vt:lpstr>Bug报告中的字段—优先程度</vt:lpstr>
      <vt:lpstr>Bug报告中的字段—缺陷类型</vt:lpstr>
      <vt:lpstr>Bug报告中的字段—缺陷状态</vt:lpstr>
      <vt:lpstr>新建Bug注意事项</vt:lpstr>
      <vt:lpstr>4.6、状态修改、负责人变更（一）</vt:lpstr>
      <vt:lpstr>状态修改、负责人变更（二）</vt:lpstr>
      <vt:lpstr>幻灯片 20</vt:lpstr>
      <vt:lpstr>4.7、Buglist</vt:lpstr>
      <vt:lpstr>4.8、Bug查询</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软件测试及bugzilla的使用</dc:title>
  <cp:lastModifiedBy>古艳丽</cp:lastModifiedBy>
  <cp:revision>204</cp:revision>
  <dcterms:modified xsi:type="dcterms:W3CDTF">2015-10-13T08:43:02Z</dcterms:modified>
</cp:coreProperties>
</file>