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1" r:id="rId8"/>
    <p:sldId id="269" r:id="rId9"/>
    <p:sldId id="270" r:id="rId10"/>
    <p:sldId id="277" r:id="rId11"/>
    <p:sldId id="279" r:id="rId12"/>
    <p:sldId id="278" r:id="rId13"/>
    <p:sldId id="275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6143;&#29190;&#22823;&#27861;&#24107;\Desktop\&#36039;&#26009;&#32080;&#27083;\sort2\sort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6143;&#29190;&#22823;&#27861;&#24107;\Desktop\&#36039;&#26009;&#32080;&#27083;\sort2\sort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6143;&#29190;&#22823;&#27861;&#24107;\Desktop\&#36039;&#26009;&#32080;&#27083;\sort2\sort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6143;&#29190;&#22823;&#27861;&#24107;\Desktop\&#36039;&#26009;&#32080;&#27083;\sort2\sort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6143;&#29190;&#22823;&#27861;&#24107;\Desktop\&#36039;&#26009;&#32080;&#27083;\sort2\sort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50w Sort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工作表1!$D$1</c:f>
              <c:strCache>
                <c:ptCount val="1"/>
                <c:pt idx="0">
                  <c:v>BST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工作表1!$C$2:$C$4</c:f>
              <c:strCache>
                <c:ptCount val="3"/>
                <c:pt idx="0">
                  <c:v>string</c:v>
                </c:pt>
                <c:pt idx="1">
                  <c:v>int</c:v>
                </c:pt>
                <c:pt idx="2">
                  <c:v>double</c:v>
                </c:pt>
              </c:strCache>
            </c:strRef>
          </c:cat>
          <c:val>
            <c:numRef>
              <c:f>工作表1!$D$2:$D$4</c:f>
              <c:numCache>
                <c:formatCode>General</c:formatCode>
                <c:ptCount val="3"/>
                <c:pt idx="0">
                  <c:v>48</c:v>
                </c:pt>
                <c:pt idx="1">
                  <c:v>44</c:v>
                </c:pt>
                <c:pt idx="2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7C-4F83-8F3C-C2C66D317397}"/>
            </c:ext>
          </c:extLst>
        </c:ser>
        <c:ser>
          <c:idx val="1"/>
          <c:order val="1"/>
          <c:tx>
            <c:strRef>
              <c:f>工作表1!$E$1</c:f>
              <c:strCache>
                <c:ptCount val="1"/>
                <c:pt idx="0">
                  <c:v>HEAP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工作表1!$C$2:$C$4</c:f>
              <c:strCache>
                <c:ptCount val="3"/>
                <c:pt idx="0">
                  <c:v>string</c:v>
                </c:pt>
                <c:pt idx="1">
                  <c:v>int</c:v>
                </c:pt>
                <c:pt idx="2">
                  <c:v>double</c:v>
                </c:pt>
              </c:strCache>
            </c:strRef>
          </c:cat>
          <c:val>
            <c:numRef>
              <c:f>工作表1!$E$2:$E$4</c:f>
              <c:numCache>
                <c:formatCode>General</c:formatCode>
                <c:ptCount val="3"/>
                <c:pt idx="0">
                  <c:v>1058</c:v>
                </c:pt>
                <c:pt idx="1">
                  <c:v>240</c:v>
                </c:pt>
                <c:pt idx="2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7C-4F83-8F3C-C2C66D317397}"/>
            </c:ext>
          </c:extLst>
        </c:ser>
        <c:ser>
          <c:idx val="2"/>
          <c:order val="2"/>
          <c:tx>
            <c:strRef>
              <c:f>工作表1!$F$1</c:f>
              <c:strCache>
                <c:ptCount val="1"/>
                <c:pt idx="0">
                  <c:v>QS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工作表1!$C$2:$C$4</c:f>
              <c:strCache>
                <c:ptCount val="3"/>
                <c:pt idx="0">
                  <c:v>string</c:v>
                </c:pt>
                <c:pt idx="1">
                  <c:v>int</c:v>
                </c:pt>
                <c:pt idx="2">
                  <c:v>double</c:v>
                </c:pt>
              </c:strCache>
            </c:strRef>
          </c:cat>
          <c:val>
            <c:numRef>
              <c:f>工作表1!$F$2:$F$4</c:f>
              <c:numCache>
                <c:formatCode>General</c:formatCode>
                <c:ptCount val="3"/>
                <c:pt idx="0">
                  <c:v>312</c:v>
                </c:pt>
                <c:pt idx="1">
                  <c:v>87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7C-4F83-8F3C-C2C66D3173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3502080"/>
        <c:axId val="543508968"/>
      </c:barChart>
      <c:catAx>
        <c:axId val="54350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3508968"/>
        <c:crosses val="autoZero"/>
        <c:auto val="1"/>
        <c:lblAlgn val="ctr"/>
        <c:lblOffset val="100"/>
        <c:noMultiLvlLbl val="0"/>
      </c:catAx>
      <c:valAx>
        <c:axId val="543508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3502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100w</a:t>
            </a:r>
            <a:r>
              <a:rPr lang="en-US" altLang="zh-TW" baseline="0"/>
              <a:t> Sort</a:t>
            </a:r>
            <a:endParaRPr lang="en-US" alt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工作表1!$D$5</c:f>
              <c:strCache>
                <c:ptCount val="1"/>
                <c:pt idx="0">
                  <c:v>BST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工作表1!$C$6:$C$8</c:f>
              <c:strCache>
                <c:ptCount val="3"/>
                <c:pt idx="0">
                  <c:v>string</c:v>
                </c:pt>
                <c:pt idx="1">
                  <c:v>int</c:v>
                </c:pt>
                <c:pt idx="2">
                  <c:v>double</c:v>
                </c:pt>
              </c:strCache>
            </c:strRef>
          </c:cat>
          <c:val>
            <c:numRef>
              <c:f>工作表1!$D$6:$D$8</c:f>
              <c:numCache>
                <c:formatCode>General</c:formatCode>
                <c:ptCount val="3"/>
                <c:pt idx="0">
                  <c:v>104</c:v>
                </c:pt>
                <c:pt idx="1">
                  <c:v>89</c:v>
                </c:pt>
                <c:pt idx="2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91-4D0D-90B7-596A83C1D736}"/>
            </c:ext>
          </c:extLst>
        </c:ser>
        <c:ser>
          <c:idx val="1"/>
          <c:order val="1"/>
          <c:tx>
            <c:strRef>
              <c:f>工作表1!$E$5</c:f>
              <c:strCache>
                <c:ptCount val="1"/>
                <c:pt idx="0">
                  <c:v>HEAP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工作表1!$C$6:$C$8</c:f>
              <c:strCache>
                <c:ptCount val="3"/>
                <c:pt idx="0">
                  <c:v>string</c:v>
                </c:pt>
                <c:pt idx="1">
                  <c:v>int</c:v>
                </c:pt>
                <c:pt idx="2">
                  <c:v>double</c:v>
                </c:pt>
              </c:strCache>
            </c:strRef>
          </c:cat>
          <c:val>
            <c:numRef>
              <c:f>工作表1!$E$6:$E$8</c:f>
              <c:numCache>
                <c:formatCode>General</c:formatCode>
                <c:ptCount val="3"/>
                <c:pt idx="0">
                  <c:v>1995</c:v>
                </c:pt>
                <c:pt idx="1">
                  <c:v>523</c:v>
                </c:pt>
                <c:pt idx="2">
                  <c:v>523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91-4D0D-90B7-596A83C1D736}"/>
            </c:ext>
          </c:extLst>
        </c:ser>
        <c:ser>
          <c:idx val="2"/>
          <c:order val="2"/>
          <c:tx>
            <c:strRef>
              <c:f>工作表1!$F$5</c:f>
              <c:strCache>
                <c:ptCount val="1"/>
                <c:pt idx="0">
                  <c:v>QS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工作表1!$C$6:$C$8</c:f>
              <c:strCache>
                <c:ptCount val="3"/>
                <c:pt idx="0">
                  <c:v>string</c:v>
                </c:pt>
                <c:pt idx="1">
                  <c:v>int</c:v>
                </c:pt>
                <c:pt idx="2">
                  <c:v>double</c:v>
                </c:pt>
              </c:strCache>
            </c:strRef>
          </c:cat>
          <c:val>
            <c:numRef>
              <c:f>工作表1!$F$6:$F$8</c:f>
              <c:numCache>
                <c:formatCode>General</c:formatCode>
                <c:ptCount val="3"/>
                <c:pt idx="0">
                  <c:v>731</c:v>
                </c:pt>
                <c:pt idx="1">
                  <c:v>222</c:v>
                </c:pt>
                <c:pt idx="2">
                  <c:v>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91-4D0D-90B7-596A83C1D7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99063240"/>
        <c:axId val="699064224"/>
      </c:barChart>
      <c:catAx>
        <c:axId val="699063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99064224"/>
        <c:crosses val="autoZero"/>
        <c:auto val="1"/>
        <c:lblAlgn val="ctr"/>
        <c:lblOffset val="100"/>
        <c:noMultiLvlLbl val="0"/>
      </c:catAx>
      <c:valAx>
        <c:axId val="699064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99063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150w</a:t>
            </a:r>
            <a:r>
              <a:rPr lang="en-US" altLang="zh-TW" baseline="0"/>
              <a:t> Sort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工作表1!$D$9</c:f>
              <c:strCache>
                <c:ptCount val="1"/>
                <c:pt idx="0">
                  <c:v>BST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工作表1!$C$10:$C$12</c:f>
              <c:strCache>
                <c:ptCount val="3"/>
                <c:pt idx="0">
                  <c:v>string</c:v>
                </c:pt>
                <c:pt idx="1">
                  <c:v>int</c:v>
                </c:pt>
                <c:pt idx="2">
                  <c:v>double</c:v>
                </c:pt>
              </c:strCache>
            </c:strRef>
          </c:cat>
          <c:val>
            <c:numRef>
              <c:f>工作表1!$D$10:$D$12</c:f>
              <c:numCache>
                <c:formatCode>General</c:formatCode>
                <c:ptCount val="3"/>
                <c:pt idx="0">
                  <c:v>159</c:v>
                </c:pt>
                <c:pt idx="1">
                  <c:v>156</c:v>
                </c:pt>
                <c:pt idx="2">
                  <c:v>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2E-4F57-A39A-980E34413316}"/>
            </c:ext>
          </c:extLst>
        </c:ser>
        <c:ser>
          <c:idx val="1"/>
          <c:order val="1"/>
          <c:tx>
            <c:strRef>
              <c:f>工作表1!$E$9</c:f>
              <c:strCache>
                <c:ptCount val="1"/>
                <c:pt idx="0">
                  <c:v>HEAP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工作表1!$C$10:$C$12</c:f>
              <c:strCache>
                <c:ptCount val="3"/>
                <c:pt idx="0">
                  <c:v>string</c:v>
                </c:pt>
                <c:pt idx="1">
                  <c:v>int</c:v>
                </c:pt>
                <c:pt idx="2">
                  <c:v>double</c:v>
                </c:pt>
              </c:strCache>
            </c:strRef>
          </c:cat>
          <c:val>
            <c:numRef>
              <c:f>工作表1!$E$10:$E$12</c:f>
              <c:numCache>
                <c:formatCode>General</c:formatCode>
                <c:ptCount val="3"/>
                <c:pt idx="0">
                  <c:v>3105</c:v>
                </c:pt>
                <c:pt idx="1">
                  <c:v>770</c:v>
                </c:pt>
                <c:pt idx="2">
                  <c:v>770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2E-4F57-A39A-980E34413316}"/>
            </c:ext>
          </c:extLst>
        </c:ser>
        <c:ser>
          <c:idx val="2"/>
          <c:order val="2"/>
          <c:tx>
            <c:strRef>
              <c:f>工作表1!$F$9</c:f>
              <c:strCache>
                <c:ptCount val="1"/>
                <c:pt idx="0">
                  <c:v>QS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工作表1!$C$10:$C$12</c:f>
              <c:strCache>
                <c:ptCount val="3"/>
                <c:pt idx="0">
                  <c:v>string</c:v>
                </c:pt>
                <c:pt idx="1">
                  <c:v>int</c:v>
                </c:pt>
                <c:pt idx="2">
                  <c:v>double</c:v>
                </c:pt>
              </c:strCache>
            </c:strRef>
          </c:cat>
          <c:val>
            <c:numRef>
              <c:f>工作表1!$F$10:$F$12</c:f>
              <c:numCache>
                <c:formatCode>General</c:formatCode>
                <c:ptCount val="3"/>
                <c:pt idx="0">
                  <c:v>1220</c:v>
                </c:pt>
                <c:pt idx="1">
                  <c:v>376</c:v>
                </c:pt>
                <c:pt idx="2">
                  <c:v>379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12E-4F57-A39A-980E3441331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93555792"/>
        <c:axId val="693551856"/>
      </c:barChart>
      <c:catAx>
        <c:axId val="693555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93551856"/>
        <c:crosses val="autoZero"/>
        <c:auto val="1"/>
        <c:lblAlgn val="ctr"/>
        <c:lblOffset val="100"/>
        <c:noMultiLvlLbl val="0"/>
      </c:catAx>
      <c:valAx>
        <c:axId val="693551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93555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200w</a:t>
            </a:r>
            <a:r>
              <a:rPr lang="en-US" altLang="zh-TW" baseline="0"/>
              <a:t> Sort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工作表1!$D$13</c:f>
              <c:strCache>
                <c:ptCount val="1"/>
                <c:pt idx="0">
                  <c:v>BST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工作表1!$C$14:$C$16</c:f>
              <c:strCache>
                <c:ptCount val="3"/>
                <c:pt idx="0">
                  <c:v>string</c:v>
                </c:pt>
                <c:pt idx="1">
                  <c:v>int</c:v>
                </c:pt>
                <c:pt idx="2">
                  <c:v>double</c:v>
                </c:pt>
              </c:strCache>
            </c:strRef>
          </c:cat>
          <c:val>
            <c:numRef>
              <c:f>工作表1!$D$14:$D$16</c:f>
              <c:numCache>
                <c:formatCode>General</c:formatCode>
                <c:ptCount val="3"/>
                <c:pt idx="0">
                  <c:v>219</c:v>
                </c:pt>
                <c:pt idx="1">
                  <c:v>296</c:v>
                </c:pt>
                <c:pt idx="2">
                  <c:v>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21-48D0-A24B-20E947B7271A}"/>
            </c:ext>
          </c:extLst>
        </c:ser>
        <c:ser>
          <c:idx val="1"/>
          <c:order val="1"/>
          <c:tx>
            <c:strRef>
              <c:f>工作表1!$E$13</c:f>
              <c:strCache>
                <c:ptCount val="1"/>
                <c:pt idx="0">
                  <c:v>HEAP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工作表1!$C$14:$C$16</c:f>
              <c:strCache>
                <c:ptCount val="3"/>
                <c:pt idx="0">
                  <c:v>string</c:v>
                </c:pt>
                <c:pt idx="1">
                  <c:v>int</c:v>
                </c:pt>
                <c:pt idx="2">
                  <c:v>double</c:v>
                </c:pt>
              </c:strCache>
            </c:strRef>
          </c:cat>
          <c:val>
            <c:numRef>
              <c:f>工作表1!$E$14:$E$16</c:f>
              <c:numCache>
                <c:formatCode>General</c:formatCode>
                <c:ptCount val="3"/>
                <c:pt idx="0">
                  <c:v>4599</c:v>
                </c:pt>
                <c:pt idx="1">
                  <c:v>1264</c:v>
                </c:pt>
                <c:pt idx="2">
                  <c:v>1264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21-48D0-A24B-20E947B7271A}"/>
            </c:ext>
          </c:extLst>
        </c:ser>
        <c:ser>
          <c:idx val="2"/>
          <c:order val="2"/>
          <c:tx>
            <c:strRef>
              <c:f>工作表1!$F$13</c:f>
              <c:strCache>
                <c:ptCount val="1"/>
                <c:pt idx="0">
                  <c:v>QS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工作表1!$C$14:$C$16</c:f>
              <c:strCache>
                <c:ptCount val="3"/>
                <c:pt idx="0">
                  <c:v>string</c:v>
                </c:pt>
                <c:pt idx="1">
                  <c:v>int</c:v>
                </c:pt>
                <c:pt idx="2">
                  <c:v>double</c:v>
                </c:pt>
              </c:strCache>
            </c:strRef>
          </c:cat>
          <c:val>
            <c:numRef>
              <c:f>工作表1!$F$14:$F$16</c:f>
              <c:numCache>
                <c:formatCode>General</c:formatCode>
                <c:ptCount val="3"/>
                <c:pt idx="0">
                  <c:v>1751</c:v>
                </c:pt>
                <c:pt idx="1">
                  <c:v>639</c:v>
                </c:pt>
                <c:pt idx="2">
                  <c:v>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21-48D0-A24B-20E947B7271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99454200"/>
        <c:axId val="699455184"/>
      </c:barChart>
      <c:catAx>
        <c:axId val="699454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99455184"/>
        <c:crosses val="autoZero"/>
        <c:auto val="1"/>
        <c:lblAlgn val="ctr"/>
        <c:lblOffset val="100"/>
        <c:noMultiLvlLbl val="0"/>
      </c:catAx>
      <c:valAx>
        <c:axId val="699455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99454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250w</a:t>
            </a:r>
            <a:r>
              <a:rPr lang="en-US" altLang="zh-TW" baseline="0"/>
              <a:t> Sort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工作表1!$D$17</c:f>
              <c:strCache>
                <c:ptCount val="1"/>
                <c:pt idx="0">
                  <c:v>BST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工作表1!$C$18:$C$20</c:f>
              <c:strCache>
                <c:ptCount val="3"/>
                <c:pt idx="0">
                  <c:v>string</c:v>
                </c:pt>
                <c:pt idx="1">
                  <c:v>int</c:v>
                </c:pt>
                <c:pt idx="2">
                  <c:v>double</c:v>
                </c:pt>
              </c:strCache>
            </c:strRef>
          </c:cat>
          <c:val>
            <c:numRef>
              <c:f>工作表1!$D$18:$D$20</c:f>
              <c:numCache>
                <c:formatCode>General</c:formatCode>
                <c:ptCount val="3"/>
                <c:pt idx="0">
                  <c:v>267</c:v>
                </c:pt>
                <c:pt idx="1">
                  <c:v>251</c:v>
                </c:pt>
                <c:pt idx="2">
                  <c:v>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26-4C9F-B5DF-BD122D09A070}"/>
            </c:ext>
          </c:extLst>
        </c:ser>
        <c:ser>
          <c:idx val="1"/>
          <c:order val="1"/>
          <c:tx>
            <c:strRef>
              <c:f>工作表1!$E$17</c:f>
              <c:strCache>
                <c:ptCount val="1"/>
                <c:pt idx="0">
                  <c:v>HEAP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工作表1!$C$18:$C$20</c:f>
              <c:strCache>
                <c:ptCount val="3"/>
                <c:pt idx="0">
                  <c:v>string</c:v>
                </c:pt>
                <c:pt idx="1">
                  <c:v>int</c:v>
                </c:pt>
                <c:pt idx="2">
                  <c:v>double</c:v>
                </c:pt>
              </c:strCache>
            </c:strRef>
          </c:cat>
          <c:val>
            <c:numRef>
              <c:f>工作表1!$E$18:$E$20</c:f>
              <c:numCache>
                <c:formatCode>General</c:formatCode>
                <c:ptCount val="3"/>
                <c:pt idx="0">
                  <c:v>5463</c:v>
                </c:pt>
                <c:pt idx="1">
                  <c:v>1584</c:v>
                </c:pt>
                <c:pt idx="2">
                  <c:v>1584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26-4C9F-B5DF-BD122D09A070}"/>
            </c:ext>
          </c:extLst>
        </c:ser>
        <c:ser>
          <c:idx val="2"/>
          <c:order val="2"/>
          <c:tx>
            <c:strRef>
              <c:f>工作表1!$F$17</c:f>
              <c:strCache>
                <c:ptCount val="1"/>
                <c:pt idx="0">
                  <c:v>QS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工作表1!$C$18:$C$20</c:f>
              <c:strCache>
                <c:ptCount val="3"/>
                <c:pt idx="0">
                  <c:v>string</c:v>
                </c:pt>
                <c:pt idx="1">
                  <c:v>int</c:v>
                </c:pt>
                <c:pt idx="2">
                  <c:v>double</c:v>
                </c:pt>
              </c:strCache>
            </c:strRef>
          </c:cat>
          <c:val>
            <c:numRef>
              <c:f>工作表1!$F$18:$F$20</c:f>
              <c:numCache>
                <c:formatCode>General</c:formatCode>
                <c:ptCount val="3"/>
                <c:pt idx="0">
                  <c:v>1981</c:v>
                </c:pt>
                <c:pt idx="1">
                  <c:v>774</c:v>
                </c:pt>
                <c:pt idx="2">
                  <c:v>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D26-4C9F-B5DF-BD122D09A07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93549560"/>
        <c:axId val="693552840"/>
      </c:barChart>
      <c:catAx>
        <c:axId val="693549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93552840"/>
        <c:crosses val="autoZero"/>
        <c:auto val="1"/>
        <c:lblAlgn val="ctr"/>
        <c:lblOffset val="100"/>
        <c:noMultiLvlLbl val="0"/>
      </c:catAx>
      <c:valAx>
        <c:axId val="693552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93549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DAF1-665D-48FE-9751-A599D7AC61BC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B626-8371-4810-8F30-D94D25A1BE0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46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DAF1-665D-48FE-9751-A599D7AC61BC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B626-8371-4810-8F30-D94D25A1BE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48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DAF1-665D-48FE-9751-A599D7AC61BC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B626-8371-4810-8F30-D94D25A1BE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60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DAF1-665D-48FE-9751-A599D7AC61BC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B626-8371-4810-8F30-D94D25A1BE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DAF1-665D-48FE-9751-A599D7AC61BC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B626-8371-4810-8F30-D94D25A1BE0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73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DAF1-665D-48FE-9751-A599D7AC61BC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B626-8371-4810-8F30-D94D25A1BE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83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DAF1-665D-48FE-9751-A599D7AC61BC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B626-8371-4810-8F30-D94D25A1BE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54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DAF1-665D-48FE-9751-A599D7AC61BC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B626-8371-4810-8F30-D94D25A1BE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DAF1-665D-48FE-9751-A599D7AC61BC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B626-8371-4810-8F30-D94D25A1BE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38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F2DAF1-665D-48FE-9751-A599D7AC61BC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E0B626-8371-4810-8F30-D94D25A1BE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87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DAF1-665D-48FE-9751-A599D7AC61BC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B626-8371-4810-8F30-D94D25A1BE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15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F2DAF1-665D-48FE-9751-A599D7AC61BC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2E0B626-8371-4810-8F30-D94D25A1BE0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39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6B59FB-0AAE-47D8-AC99-46FA646DB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899407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b="1" dirty="0"/>
              <a:t>performance analysis for sorting algorithms(</a:t>
            </a:r>
            <a:r>
              <a:rPr lang="en-US" altLang="zh-TW" sz="4400" b="1" dirty="0" err="1"/>
              <a:t>ll</a:t>
            </a:r>
            <a:r>
              <a:rPr lang="en-US" altLang="zh-TW" sz="4400" b="1" dirty="0"/>
              <a:t>)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726D49-2EAF-48B0-A8ED-827953A72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/>
              <a:t>資工二</a:t>
            </a:r>
            <a:r>
              <a:rPr lang="en-US" altLang="zh-TW" dirty="0"/>
              <a:t>b</a:t>
            </a:r>
            <a:r>
              <a:rPr lang="zh-TW" altLang="en-US" dirty="0"/>
              <a:t> </a:t>
            </a:r>
            <a:r>
              <a:rPr lang="en-US" altLang="zh-TW" dirty="0"/>
              <a:t>10703072a </a:t>
            </a:r>
            <a:r>
              <a:rPr lang="zh-TW" altLang="en-US" dirty="0"/>
              <a:t>楊鈜旭</a:t>
            </a:r>
          </a:p>
        </p:txBody>
      </p:sp>
    </p:spTree>
    <p:extLst>
      <p:ext uri="{BB962C8B-B14F-4D97-AF65-F5344CB8AC3E}">
        <p14:creationId xmlns:p14="http://schemas.microsoft.com/office/powerpoint/2010/main" val="4256917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9A9AF-41FB-4993-92D1-EF68C36AC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200W</a:t>
            </a:r>
            <a:r>
              <a:rPr lang="zh-TW" altLang="en-US" dirty="0"/>
              <a:t>筆資料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197CE7C-5716-47A8-823C-67C4248B7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0701" y="5457179"/>
            <a:ext cx="22249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單位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kumimoji="0" lang="en-US" altLang="zh-TW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ms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62141506-53FB-4358-803A-003E725BB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622921"/>
              </p:ext>
            </p:extLst>
          </p:nvPr>
        </p:nvGraphicFramePr>
        <p:xfrm>
          <a:off x="1602557" y="1828799"/>
          <a:ext cx="9030879" cy="3628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3290">
                  <a:extLst>
                    <a:ext uri="{9D8B030D-6E8A-4147-A177-3AD203B41FA5}">
                      <a16:colId xmlns:a16="http://schemas.microsoft.com/office/drawing/2014/main" val="94730542"/>
                    </a:ext>
                  </a:extLst>
                </a:gridCol>
                <a:gridCol w="2205863">
                  <a:extLst>
                    <a:ext uri="{9D8B030D-6E8A-4147-A177-3AD203B41FA5}">
                      <a16:colId xmlns:a16="http://schemas.microsoft.com/office/drawing/2014/main" val="1588331928"/>
                    </a:ext>
                  </a:extLst>
                </a:gridCol>
                <a:gridCol w="2205863">
                  <a:extLst>
                    <a:ext uri="{9D8B030D-6E8A-4147-A177-3AD203B41FA5}">
                      <a16:colId xmlns:a16="http://schemas.microsoft.com/office/drawing/2014/main" val="1879722508"/>
                    </a:ext>
                  </a:extLst>
                </a:gridCol>
                <a:gridCol w="2205863">
                  <a:extLst>
                    <a:ext uri="{9D8B030D-6E8A-4147-A177-3AD203B41FA5}">
                      <a16:colId xmlns:a16="http://schemas.microsoft.com/office/drawing/2014/main" val="339472438"/>
                    </a:ext>
                  </a:extLst>
                </a:gridCol>
              </a:tblGrid>
              <a:tr h="907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2000000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BST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HEAP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QS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0081333"/>
                  </a:ext>
                </a:extLst>
              </a:tr>
              <a:tr h="907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string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219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4599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1751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9006787"/>
                  </a:ext>
                </a:extLst>
              </a:tr>
              <a:tr h="907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int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296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1264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639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0899507"/>
                  </a:ext>
                </a:extLst>
              </a:tr>
              <a:tr h="907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double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187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1264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669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4374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347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F529A2-1231-4B4F-8923-2C1C4459A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200W</a:t>
            </a:r>
            <a:r>
              <a:rPr lang="zh-TW" altLang="en-US" dirty="0"/>
              <a:t>筆資料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1F89814-C377-4B5D-B273-08703D089D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5080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9A9AF-41FB-4993-92D1-EF68C36AC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250W</a:t>
            </a:r>
            <a:r>
              <a:rPr lang="zh-TW" altLang="en-US" dirty="0"/>
              <a:t>筆資料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197CE7C-5716-47A8-823C-67C4248B7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0701" y="5457179"/>
            <a:ext cx="22249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單位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kumimoji="0" lang="en-US" altLang="zh-TW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ms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4BEC2905-1002-470E-8A9E-6DD3F48AB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486408"/>
              </p:ext>
            </p:extLst>
          </p:nvPr>
        </p:nvGraphicFramePr>
        <p:xfrm>
          <a:off x="1432875" y="1913641"/>
          <a:ext cx="9426802" cy="35435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9479">
                  <a:extLst>
                    <a:ext uri="{9D8B030D-6E8A-4147-A177-3AD203B41FA5}">
                      <a16:colId xmlns:a16="http://schemas.microsoft.com/office/drawing/2014/main" val="4126539598"/>
                    </a:ext>
                  </a:extLst>
                </a:gridCol>
                <a:gridCol w="2302441">
                  <a:extLst>
                    <a:ext uri="{9D8B030D-6E8A-4147-A177-3AD203B41FA5}">
                      <a16:colId xmlns:a16="http://schemas.microsoft.com/office/drawing/2014/main" val="762301616"/>
                    </a:ext>
                  </a:extLst>
                </a:gridCol>
                <a:gridCol w="2302441">
                  <a:extLst>
                    <a:ext uri="{9D8B030D-6E8A-4147-A177-3AD203B41FA5}">
                      <a16:colId xmlns:a16="http://schemas.microsoft.com/office/drawing/2014/main" val="970173446"/>
                    </a:ext>
                  </a:extLst>
                </a:gridCol>
                <a:gridCol w="2302441">
                  <a:extLst>
                    <a:ext uri="{9D8B030D-6E8A-4147-A177-3AD203B41FA5}">
                      <a16:colId xmlns:a16="http://schemas.microsoft.com/office/drawing/2014/main" val="2505610855"/>
                    </a:ext>
                  </a:extLst>
                </a:gridCol>
              </a:tblGrid>
              <a:tr h="8858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2500000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BST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HEAP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QS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9323778"/>
                  </a:ext>
                </a:extLst>
              </a:tr>
              <a:tr h="8858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string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267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5463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1981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8319530"/>
                  </a:ext>
                </a:extLst>
              </a:tr>
              <a:tr h="8858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int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251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1584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774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4910738"/>
                  </a:ext>
                </a:extLst>
              </a:tr>
              <a:tr h="8858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double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248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1584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804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5036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776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8D924-C948-4B38-857B-ABD45E06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250W</a:t>
            </a:r>
            <a:r>
              <a:rPr lang="zh-TW" altLang="en-US" dirty="0"/>
              <a:t>筆資料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90494967-4695-4D66-930F-B1AA2F9AC8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4922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845272-68DF-4A41-B0B0-8CF1A130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排序時間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827F20-8338-4D11-BDE3-2AB71BECD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pPr algn="ctr"/>
            <a:r>
              <a:rPr lang="en-US" altLang="zh-TW" sz="3200" dirty="0"/>
              <a:t>BST</a:t>
            </a:r>
            <a:r>
              <a:rPr lang="zh-TW" altLang="en-US" sz="3200" dirty="0"/>
              <a:t> </a:t>
            </a:r>
            <a:r>
              <a:rPr lang="en-US" altLang="zh-TW" sz="3200" dirty="0"/>
              <a:t> &gt; </a:t>
            </a:r>
            <a:r>
              <a:rPr lang="zh-TW" altLang="en-US" sz="3200" dirty="0"/>
              <a:t> </a:t>
            </a:r>
            <a:r>
              <a:rPr lang="en-US" altLang="zh-TW" sz="3200" dirty="0"/>
              <a:t>QS </a:t>
            </a:r>
            <a:r>
              <a:rPr lang="zh-TW" altLang="en-US" sz="3200" dirty="0"/>
              <a:t> </a:t>
            </a:r>
            <a:r>
              <a:rPr lang="en-US" altLang="zh-TW" sz="3200" dirty="0"/>
              <a:t>&gt;</a:t>
            </a:r>
            <a:r>
              <a:rPr lang="zh-TW" altLang="en-US" sz="3200" dirty="0"/>
              <a:t> </a:t>
            </a:r>
            <a:r>
              <a:rPr lang="en-US" altLang="zh-TW" sz="3200" dirty="0"/>
              <a:t>HEAP</a:t>
            </a:r>
            <a:endParaRPr lang="zh-TW" altLang="zh-TW" sz="3200" dirty="0"/>
          </a:p>
        </p:txBody>
      </p:sp>
    </p:spTree>
    <p:extLst>
      <p:ext uri="{BB962C8B-B14F-4D97-AF65-F5344CB8AC3E}">
        <p14:creationId xmlns:p14="http://schemas.microsoft.com/office/powerpoint/2010/main" val="3978701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7B77DE-3D65-462B-A700-714BA740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心得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3797A3-0B8F-492E-81E3-A45E34BB2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TW" altLang="zh-TW" sz="2400" dirty="0"/>
              <a:t>根據測試結果可以得知</a:t>
            </a:r>
            <a:r>
              <a:rPr lang="en-US" altLang="zh-TW" sz="2400" dirty="0" err="1"/>
              <a:t>BinarySearchTree</a:t>
            </a:r>
            <a:r>
              <a:rPr lang="zh-TW" altLang="zh-TW" sz="2400" dirty="0"/>
              <a:t>是最快的，而</a:t>
            </a:r>
            <a:r>
              <a:rPr lang="en-US" altLang="zh-TW" sz="2400" dirty="0" err="1"/>
              <a:t>HeapSort</a:t>
            </a:r>
            <a:r>
              <a:rPr lang="zh-TW" altLang="zh-TW" sz="2400" dirty="0"/>
              <a:t>是</a:t>
            </a:r>
            <a:r>
              <a:rPr lang="en-US" altLang="zh-TW" sz="2400" dirty="0"/>
              <a:t>3</a:t>
            </a:r>
            <a:r>
              <a:rPr lang="zh-TW" altLang="zh-TW" sz="2400" dirty="0"/>
              <a:t>種排序法中最慢的，不過這三種都可以在很短的時間內跑出來，在</a:t>
            </a:r>
            <a:r>
              <a:rPr lang="en-US" altLang="zh-TW" sz="2400" dirty="0" err="1"/>
              <a:t>BinarySearchTree</a:t>
            </a:r>
            <a:r>
              <a:rPr lang="zh-TW" altLang="zh-TW" sz="2400" dirty="0"/>
              <a:t>時</a:t>
            </a:r>
            <a:r>
              <a:rPr lang="en-US" altLang="zh-TW" sz="2400" dirty="0"/>
              <a:t>Insert</a:t>
            </a:r>
            <a:r>
              <a:rPr lang="zh-TW" altLang="zh-TW" sz="2400" dirty="0"/>
              <a:t>資料是跑比較久的。</a:t>
            </a:r>
          </a:p>
        </p:txBody>
      </p:sp>
    </p:spTree>
    <p:extLst>
      <p:ext uri="{BB962C8B-B14F-4D97-AF65-F5344CB8AC3E}">
        <p14:creationId xmlns:p14="http://schemas.microsoft.com/office/powerpoint/2010/main" val="355047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85798D-F403-45ED-AA23-CF3AE6CD5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使用硬體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6C8B94-FEC6-4316-AEAE-119247FE4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z="2800" dirty="0"/>
          </a:p>
          <a:p>
            <a:r>
              <a:rPr lang="en-US" altLang="zh-TW" sz="2800" dirty="0"/>
              <a:t>MSI GV62-8RC </a:t>
            </a:r>
            <a:r>
              <a:rPr lang="zh-TW" altLang="zh-TW" sz="2800" dirty="0"/>
              <a:t>筆記型電腦</a:t>
            </a:r>
          </a:p>
          <a:p>
            <a:r>
              <a:rPr lang="en-US" altLang="zh-TW" sz="2800" dirty="0" err="1"/>
              <a:t>CPU:intel</a:t>
            </a:r>
            <a:r>
              <a:rPr lang="en-US" altLang="zh-TW" sz="2800" dirty="0"/>
              <a:t> core i5-8300H @2.3GHz</a:t>
            </a:r>
            <a:r>
              <a:rPr lang="zh-TW" altLang="en-US" sz="2800" dirty="0"/>
              <a:t> </a:t>
            </a:r>
            <a:r>
              <a:rPr lang="en-US" altLang="zh-TW" sz="2800" dirty="0"/>
              <a:t>//4</a:t>
            </a:r>
            <a:r>
              <a:rPr lang="zh-TW" altLang="en-US" sz="2800" dirty="0"/>
              <a:t>核</a:t>
            </a:r>
            <a:endParaRPr lang="zh-TW" altLang="zh-TW" sz="2800" dirty="0"/>
          </a:p>
          <a:p>
            <a:r>
              <a:rPr lang="en-US" altLang="zh-TW" sz="2800" dirty="0"/>
              <a:t>RAM:8GB</a:t>
            </a:r>
          </a:p>
          <a:p>
            <a:r>
              <a:rPr lang="zh-TW" altLang="zh-TW" sz="2800" dirty="0"/>
              <a:t>磁碟機</a:t>
            </a:r>
            <a:r>
              <a:rPr lang="en-US" altLang="zh-TW" sz="2800" dirty="0"/>
              <a:t>:128GB SSD</a:t>
            </a:r>
            <a:endParaRPr lang="zh-TW" altLang="zh-TW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630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F2D093-9D25-46F7-BCAC-A8863F37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3D55B7-7977-4DDB-8C56-059984E2F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TW" sz="2800" dirty="0"/>
          </a:p>
          <a:p>
            <a:r>
              <a:rPr lang="en-US" altLang="zh-TW" b="1" dirty="0"/>
              <a:t>1.C++</a:t>
            </a:r>
            <a:r>
              <a:rPr lang="zh-TW" altLang="zh-TW" b="1" dirty="0"/>
              <a:t>撰寫</a:t>
            </a:r>
            <a:endParaRPr lang="zh-TW" altLang="zh-TW" dirty="0"/>
          </a:p>
          <a:p>
            <a:r>
              <a:rPr lang="en-US" altLang="zh-TW" b="1" dirty="0"/>
              <a:t>2. heapsort</a:t>
            </a:r>
            <a:endParaRPr lang="zh-TW" altLang="zh-TW" dirty="0"/>
          </a:p>
          <a:p>
            <a:r>
              <a:rPr lang="en-US" altLang="zh-TW" b="1" dirty="0"/>
              <a:t>3.quicksort</a:t>
            </a:r>
            <a:endParaRPr lang="zh-TW" altLang="zh-TW" dirty="0"/>
          </a:p>
          <a:p>
            <a:r>
              <a:rPr lang="en-US" altLang="zh-TW" b="1" dirty="0"/>
              <a:t>4. binary search tree + </a:t>
            </a:r>
            <a:r>
              <a:rPr lang="en-US" altLang="zh-TW" b="1" dirty="0" err="1"/>
              <a:t>inorder</a:t>
            </a:r>
            <a:r>
              <a:rPr lang="en-US" altLang="zh-TW" b="1" dirty="0"/>
              <a:t> traversal for</a:t>
            </a:r>
            <a:r>
              <a:rPr lang="zh-TW" altLang="en-US" b="1" dirty="0"/>
              <a:t> </a:t>
            </a:r>
            <a:r>
              <a:rPr lang="en-US" altLang="zh-TW" b="1" dirty="0"/>
              <a:t>sorting</a:t>
            </a:r>
            <a:endParaRPr lang="zh-TW" altLang="zh-TW" dirty="0"/>
          </a:p>
          <a:p>
            <a:r>
              <a:rPr lang="en-US" altLang="zh-TW" b="1" dirty="0"/>
              <a:t>5.</a:t>
            </a:r>
            <a:r>
              <a:rPr lang="zh-TW" altLang="zh-TW" b="1" dirty="0"/>
              <a:t>資料量</a:t>
            </a:r>
            <a:r>
              <a:rPr lang="en-US" altLang="zh-TW" b="1" dirty="0"/>
              <a:t>50</a:t>
            </a:r>
            <a:r>
              <a:rPr lang="zh-TW" altLang="zh-TW" b="1" dirty="0"/>
              <a:t>萬，</a:t>
            </a:r>
            <a:r>
              <a:rPr lang="en-US" altLang="zh-TW" b="1" dirty="0"/>
              <a:t>100</a:t>
            </a:r>
            <a:r>
              <a:rPr lang="zh-TW" altLang="zh-TW" b="1" dirty="0"/>
              <a:t>萬，</a:t>
            </a:r>
            <a:r>
              <a:rPr lang="en-US" altLang="zh-TW" b="1" dirty="0"/>
              <a:t>150</a:t>
            </a:r>
            <a:r>
              <a:rPr lang="zh-TW" altLang="zh-TW" b="1" dirty="0"/>
              <a:t>萬，</a:t>
            </a:r>
            <a:r>
              <a:rPr lang="en-US" altLang="zh-TW" b="1" dirty="0"/>
              <a:t>200</a:t>
            </a:r>
            <a:r>
              <a:rPr lang="zh-TW" altLang="zh-TW" b="1" dirty="0"/>
              <a:t>萬，</a:t>
            </a:r>
            <a:r>
              <a:rPr lang="en-US" altLang="zh-TW" b="1" dirty="0"/>
              <a:t>250</a:t>
            </a:r>
            <a:r>
              <a:rPr lang="zh-TW" altLang="zh-TW" b="1" dirty="0"/>
              <a:t>萬筆</a:t>
            </a:r>
            <a:endParaRPr lang="zh-TW" altLang="zh-TW" dirty="0"/>
          </a:p>
          <a:p>
            <a:r>
              <a:rPr lang="en-US" altLang="zh-TW" b="1" dirty="0"/>
              <a:t>6. </a:t>
            </a:r>
            <a:r>
              <a:rPr lang="zh-TW" altLang="zh-TW" b="1" dirty="0"/>
              <a:t>使用</a:t>
            </a:r>
            <a:r>
              <a:rPr lang="en-US" altLang="zh-TW" b="1" dirty="0"/>
              <a:t>template   </a:t>
            </a:r>
            <a:r>
              <a:rPr lang="zh-TW" altLang="zh-TW" b="1" dirty="0"/>
              <a:t>泛型程式規劃 技巧讓資料型別為</a:t>
            </a:r>
            <a:r>
              <a:rPr lang="en-US" altLang="zh-TW" b="1" dirty="0"/>
              <a:t>(1)</a:t>
            </a:r>
            <a:endParaRPr lang="zh-TW" altLang="zh-TW" dirty="0"/>
          </a:p>
          <a:p>
            <a:r>
              <a:rPr lang="zh-TW" altLang="zh-TW" b="1" dirty="0"/>
              <a:t>每筆資料為</a:t>
            </a:r>
            <a:r>
              <a:rPr lang="en-US" altLang="zh-TW" b="1" dirty="0"/>
              <a:t>6</a:t>
            </a:r>
            <a:r>
              <a:rPr lang="zh-TW" altLang="zh-TW" b="1" dirty="0"/>
              <a:t>個英文字母識別字</a:t>
            </a:r>
            <a:r>
              <a:rPr lang="en-US" altLang="zh-TW" b="1" dirty="0"/>
              <a:t>(2)integers(3)double float </a:t>
            </a:r>
            <a:endParaRPr lang="zh-TW" altLang="zh-TW" dirty="0"/>
          </a:p>
          <a:p>
            <a:r>
              <a:rPr lang="en-US" altLang="zh-TW" b="1" dirty="0"/>
              <a:t>7. </a:t>
            </a:r>
            <a:r>
              <a:rPr lang="zh-TW" altLang="zh-TW" b="1" dirty="0"/>
              <a:t>資料結構為</a:t>
            </a:r>
            <a:r>
              <a:rPr lang="en-US" altLang="zh-TW" b="1" dirty="0"/>
              <a:t>array , heap, binary search tree</a:t>
            </a:r>
            <a:endParaRPr lang="zh-TW" altLang="zh-TW" dirty="0"/>
          </a:p>
          <a:p>
            <a:r>
              <a:rPr lang="en-US" altLang="zh-TW" b="1" dirty="0"/>
              <a:t>8.</a:t>
            </a:r>
            <a:r>
              <a:rPr lang="zh-TW" altLang="zh-TW" b="1" dirty="0"/>
              <a:t>心得報告及效能分析圖表</a:t>
            </a:r>
            <a:endParaRPr lang="zh-TW" altLang="zh-TW" dirty="0"/>
          </a:p>
          <a:p>
            <a:r>
              <a:rPr lang="en-US" altLang="zh-TW" b="1" dirty="0"/>
              <a:t> </a:t>
            </a:r>
            <a:endParaRPr lang="zh-TW" altLang="zh-TW" dirty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6209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89C763-1DE5-4C7C-996A-A50E93CA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50W</a:t>
            </a:r>
            <a:r>
              <a:rPr lang="zh-TW" altLang="en-US" dirty="0"/>
              <a:t>筆資料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9B2E423-6267-4C3F-B9C7-B8750EED4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199" y="5308515"/>
            <a:ext cx="22249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單位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kumimoji="0" lang="en-US" altLang="zh-TW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ms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E7E2FF0D-C8F8-41DD-BBF5-E8D3C320E7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396097"/>
              </p:ext>
            </p:extLst>
          </p:nvPr>
        </p:nvGraphicFramePr>
        <p:xfrm>
          <a:off x="1715677" y="1932495"/>
          <a:ext cx="8993172" cy="3376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8293">
                  <a:extLst>
                    <a:ext uri="{9D8B030D-6E8A-4147-A177-3AD203B41FA5}">
                      <a16:colId xmlns:a16="http://schemas.microsoft.com/office/drawing/2014/main" val="3660723080"/>
                    </a:ext>
                  </a:extLst>
                </a:gridCol>
                <a:gridCol w="2248293">
                  <a:extLst>
                    <a:ext uri="{9D8B030D-6E8A-4147-A177-3AD203B41FA5}">
                      <a16:colId xmlns:a16="http://schemas.microsoft.com/office/drawing/2014/main" val="3040067957"/>
                    </a:ext>
                  </a:extLst>
                </a:gridCol>
                <a:gridCol w="2248293">
                  <a:extLst>
                    <a:ext uri="{9D8B030D-6E8A-4147-A177-3AD203B41FA5}">
                      <a16:colId xmlns:a16="http://schemas.microsoft.com/office/drawing/2014/main" val="778721744"/>
                    </a:ext>
                  </a:extLst>
                </a:gridCol>
                <a:gridCol w="2248293">
                  <a:extLst>
                    <a:ext uri="{9D8B030D-6E8A-4147-A177-3AD203B41FA5}">
                      <a16:colId xmlns:a16="http://schemas.microsoft.com/office/drawing/2014/main" val="732782865"/>
                    </a:ext>
                  </a:extLst>
                </a:gridCol>
              </a:tblGrid>
              <a:tr h="8440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500000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BST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HEAP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QS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0595807"/>
                  </a:ext>
                </a:extLst>
              </a:tr>
              <a:tr h="8440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string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48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1058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312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97547910"/>
                  </a:ext>
                </a:extLst>
              </a:tr>
              <a:tr h="8440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int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44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240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87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5007174"/>
                  </a:ext>
                </a:extLst>
              </a:tr>
              <a:tr h="8440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double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41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240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89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3983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18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89C763-1DE5-4C7C-996A-A50E93CA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50W</a:t>
            </a:r>
            <a:r>
              <a:rPr lang="zh-TW" altLang="en-US" dirty="0"/>
              <a:t>筆資料</a:t>
            </a:r>
          </a:p>
        </p:txBody>
      </p:sp>
      <p:graphicFrame>
        <p:nvGraphicFramePr>
          <p:cNvPr id="13" name="內容版面配置區 12">
            <a:extLst>
              <a:ext uri="{FF2B5EF4-FFF2-40B4-BE49-F238E27FC236}">
                <a16:creationId xmlns:a16="http://schemas.microsoft.com/office/drawing/2014/main" id="{1FBD3E93-B5D9-4F11-A9BC-ED0F133ECCD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008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9A9AF-41FB-4993-92D1-EF68C36AC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100W</a:t>
            </a:r>
            <a:r>
              <a:rPr lang="zh-TW" altLang="en-US" dirty="0"/>
              <a:t>筆資料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197CE7C-5716-47A8-823C-67C4248B7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0701" y="5457179"/>
            <a:ext cx="22249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單位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kumimoji="0" lang="en-US" altLang="zh-TW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ms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D48C4041-39C7-4214-85FC-60E9E508D3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111961"/>
              </p:ext>
            </p:extLst>
          </p:nvPr>
        </p:nvGraphicFramePr>
        <p:xfrm>
          <a:off x="1461154" y="1913642"/>
          <a:ext cx="9464511" cy="3543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7356">
                  <a:extLst>
                    <a:ext uri="{9D8B030D-6E8A-4147-A177-3AD203B41FA5}">
                      <a16:colId xmlns:a16="http://schemas.microsoft.com/office/drawing/2014/main" val="2151783943"/>
                    </a:ext>
                  </a:extLst>
                </a:gridCol>
                <a:gridCol w="2312385">
                  <a:extLst>
                    <a:ext uri="{9D8B030D-6E8A-4147-A177-3AD203B41FA5}">
                      <a16:colId xmlns:a16="http://schemas.microsoft.com/office/drawing/2014/main" val="35779504"/>
                    </a:ext>
                  </a:extLst>
                </a:gridCol>
                <a:gridCol w="2312385">
                  <a:extLst>
                    <a:ext uri="{9D8B030D-6E8A-4147-A177-3AD203B41FA5}">
                      <a16:colId xmlns:a16="http://schemas.microsoft.com/office/drawing/2014/main" val="2534762461"/>
                    </a:ext>
                  </a:extLst>
                </a:gridCol>
                <a:gridCol w="2312385">
                  <a:extLst>
                    <a:ext uri="{9D8B030D-6E8A-4147-A177-3AD203B41FA5}">
                      <a16:colId xmlns:a16="http://schemas.microsoft.com/office/drawing/2014/main" val="1015174738"/>
                    </a:ext>
                  </a:extLst>
                </a:gridCol>
              </a:tblGrid>
              <a:tr h="8589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1000000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BST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HEAP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QS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8094497"/>
                  </a:ext>
                </a:extLst>
              </a:tr>
              <a:tr h="894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string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104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1995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731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3311753"/>
                  </a:ext>
                </a:extLst>
              </a:tr>
              <a:tr h="894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int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89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523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222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5312135"/>
                  </a:ext>
                </a:extLst>
              </a:tr>
              <a:tr h="894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double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97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523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225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3933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34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DBFB00-9D25-4F1A-8912-16ABE62DB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100W</a:t>
            </a:r>
            <a:r>
              <a:rPr lang="zh-TW" altLang="en-US" dirty="0"/>
              <a:t>筆資料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C179E14F-8DF6-483E-BE33-3FB1118C6E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5817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DBFB00-9D25-4F1A-8912-16ABE62DB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150W</a:t>
            </a:r>
            <a:r>
              <a:rPr lang="zh-TW" altLang="en-US" dirty="0"/>
              <a:t>筆資料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C1D3FE-EBC9-48EC-93E8-4B0A58ADC66E}"/>
              </a:ext>
            </a:extLst>
          </p:cNvPr>
          <p:cNvSpPr/>
          <p:nvPr/>
        </p:nvSpPr>
        <p:spPr>
          <a:xfrm>
            <a:off x="8925779" y="5479787"/>
            <a:ext cx="1247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3048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單位</a:t>
            </a:r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秒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019E8DCB-6B72-4371-B450-B9D4EA71CD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093198"/>
              </p:ext>
            </p:extLst>
          </p:nvPr>
        </p:nvGraphicFramePr>
        <p:xfrm>
          <a:off x="1545996" y="1847653"/>
          <a:ext cx="9360815" cy="36321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1954">
                  <a:extLst>
                    <a:ext uri="{9D8B030D-6E8A-4147-A177-3AD203B41FA5}">
                      <a16:colId xmlns:a16="http://schemas.microsoft.com/office/drawing/2014/main" val="1765489634"/>
                    </a:ext>
                  </a:extLst>
                </a:gridCol>
                <a:gridCol w="2286287">
                  <a:extLst>
                    <a:ext uri="{9D8B030D-6E8A-4147-A177-3AD203B41FA5}">
                      <a16:colId xmlns:a16="http://schemas.microsoft.com/office/drawing/2014/main" val="988024621"/>
                    </a:ext>
                  </a:extLst>
                </a:gridCol>
                <a:gridCol w="2286287">
                  <a:extLst>
                    <a:ext uri="{9D8B030D-6E8A-4147-A177-3AD203B41FA5}">
                      <a16:colId xmlns:a16="http://schemas.microsoft.com/office/drawing/2014/main" val="734291904"/>
                    </a:ext>
                  </a:extLst>
                </a:gridCol>
                <a:gridCol w="2286287">
                  <a:extLst>
                    <a:ext uri="{9D8B030D-6E8A-4147-A177-3AD203B41FA5}">
                      <a16:colId xmlns:a16="http://schemas.microsoft.com/office/drawing/2014/main" val="4238567079"/>
                    </a:ext>
                  </a:extLst>
                </a:gridCol>
              </a:tblGrid>
              <a:tr h="9080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1500000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BST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HEAP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QS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3129647"/>
                  </a:ext>
                </a:extLst>
              </a:tr>
              <a:tr h="9080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string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159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3105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1220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917887"/>
                  </a:ext>
                </a:extLst>
              </a:tr>
              <a:tr h="9080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int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156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770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376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5593215"/>
                  </a:ext>
                </a:extLst>
              </a:tr>
              <a:tr h="9080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double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143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770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379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5400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108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DBFB00-9D25-4F1A-8912-16ABE62DB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150W</a:t>
            </a:r>
            <a:r>
              <a:rPr lang="zh-TW" altLang="en-US" dirty="0"/>
              <a:t>筆資料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8453C0CD-D1B2-4713-BA9C-32100502DC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203003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444</TotalTime>
  <Words>274</Words>
  <Application>Microsoft Office PowerPoint</Application>
  <PresentationFormat>寬螢幕</PresentationFormat>
  <Paragraphs>126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回顧</vt:lpstr>
      <vt:lpstr>performance analysis for sorting algorithms(ll)</vt:lpstr>
      <vt:lpstr>使用硬體</vt:lpstr>
      <vt:lpstr>測試內容</vt:lpstr>
      <vt:lpstr>50W筆資料</vt:lpstr>
      <vt:lpstr>50W筆資料</vt:lpstr>
      <vt:lpstr>100W筆資料</vt:lpstr>
      <vt:lpstr>100W筆資料</vt:lpstr>
      <vt:lpstr>150W筆資料</vt:lpstr>
      <vt:lpstr>150W筆資料</vt:lpstr>
      <vt:lpstr>200W筆資料</vt:lpstr>
      <vt:lpstr>200W筆資料</vt:lpstr>
      <vt:lpstr>250W筆資料</vt:lpstr>
      <vt:lpstr>250W筆資料</vt:lpstr>
      <vt:lpstr>排序時間</vt:lpstr>
      <vt:lpstr>心得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analysis for sorting algorithms</dc:title>
  <dc:creator>星爆大法師</dc:creator>
  <cp:lastModifiedBy>Yang eric</cp:lastModifiedBy>
  <cp:revision>19</cp:revision>
  <dcterms:created xsi:type="dcterms:W3CDTF">2019-10-18T11:25:34Z</dcterms:created>
  <dcterms:modified xsi:type="dcterms:W3CDTF">2020-01-09T14:17:28Z</dcterms:modified>
</cp:coreProperties>
</file>