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6143;&#29190;&#22823;&#27861;&#24107;\Desktop\&#36039;&#26009;&#32080;&#27083;\maze\mazing%20&#36039;&#2600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6143;&#29190;&#22823;&#27861;&#24107;\Desktop\&#36039;&#26009;&#32080;&#27083;\maze\mazing%20&#36039;&#2600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6143;&#29190;&#22823;&#27861;&#24107;\Desktop\&#36039;&#26009;&#32080;&#27083;\maze\mazing%20&#36039;&#2600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6143;&#29190;&#22823;&#27861;&#24107;\Desktop\&#36039;&#26009;&#32080;&#27083;\maze\mazing%20&#36039;&#26009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6143;&#29190;&#22823;&#27861;&#24107;\Desktop\&#36039;&#26009;&#32080;&#27083;\maze\mazing%20&#36039;&#26009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6143;&#29190;&#22823;&#27861;&#24107;\Desktop\&#36039;&#26009;&#32080;&#27083;\maze\mazing%20&#36039;&#26009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linklist</a:t>
            </a:r>
            <a:r>
              <a:rPr lang="zh-TW" altLang="en-US"/>
              <a:t>時間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100迷宮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工作表1!$A$2:$A$6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0.9</c:v>
                </c:pt>
              </c:numCache>
            </c:num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20</c:v>
                </c:pt>
                <c:pt idx="1">
                  <c:v>24</c:v>
                </c:pt>
                <c:pt idx="2">
                  <c:v>26</c:v>
                </c:pt>
                <c:pt idx="3">
                  <c:v>94</c:v>
                </c:pt>
                <c:pt idx="4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3B-43B3-A546-409E57E7BC2B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200迷宮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工作表1!$A$2:$A$6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0.9</c:v>
                </c:pt>
              </c:numCache>
            </c:num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77</c:v>
                </c:pt>
                <c:pt idx="1">
                  <c:v>81</c:v>
                </c:pt>
                <c:pt idx="2">
                  <c:v>117</c:v>
                </c:pt>
                <c:pt idx="3">
                  <c:v>391</c:v>
                </c:pt>
                <c:pt idx="4">
                  <c:v>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3B-43B3-A546-409E57E7BC2B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300迷宮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工作表1!$A$2:$A$6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0.9</c:v>
                </c:pt>
              </c:numCache>
            </c:numRef>
          </c:cat>
          <c:val>
            <c:numRef>
              <c:f>工作表1!$D$2:$D$6</c:f>
              <c:numCache>
                <c:formatCode>General</c:formatCode>
                <c:ptCount val="5"/>
                <c:pt idx="0">
                  <c:v>222</c:v>
                </c:pt>
                <c:pt idx="1">
                  <c:v>178</c:v>
                </c:pt>
                <c:pt idx="2">
                  <c:v>244</c:v>
                </c:pt>
                <c:pt idx="3">
                  <c:v>844</c:v>
                </c:pt>
                <c:pt idx="4">
                  <c:v>940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3B-43B3-A546-409E57E7BC2B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400迷宮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工作表1!$A$2:$A$6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0.9</c:v>
                </c:pt>
              </c:numCache>
            </c:numRef>
          </c:cat>
          <c:val>
            <c:numRef>
              <c:f>工作表1!$E$2:$E$6</c:f>
              <c:numCache>
                <c:formatCode>General</c:formatCode>
                <c:ptCount val="5"/>
                <c:pt idx="0">
                  <c:v>282</c:v>
                </c:pt>
                <c:pt idx="1">
                  <c:v>319</c:v>
                </c:pt>
                <c:pt idx="2">
                  <c:v>407</c:v>
                </c:pt>
                <c:pt idx="3">
                  <c:v>1559</c:v>
                </c:pt>
                <c:pt idx="4">
                  <c:v>1879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13B-43B3-A546-409E57E7BC2B}"/>
            </c:ext>
          </c:extLst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500迷宮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工作表1!$A$2:$A$6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0.9</c:v>
                </c:pt>
              </c:numCache>
            </c:numRef>
          </c:cat>
          <c:val>
            <c:numRef>
              <c:f>工作表1!$F$2:$F$6</c:f>
              <c:numCache>
                <c:formatCode>General</c:formatCode>
                <c:ptCount val="5"/>
                <c:pt idx="0">
                  <c:v>439</c:v>
                </c:pt>
                <c:pt idx="1">
                  <c:v>508</c:v>
                </c:pt>
                <c:pt idx="2">
                  <c:v>599</c:v>
                </c:pt>
                <c:pt idx="3">
                  <c:v>2336</c:v>
                </c:pt>
                <c:pt idx="4">
                  <c:v>2683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13B-43B3-A546-409E57E7BC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0913872"/>
        <c:axId val="697836152"/>
      </c:barChart>
      <c:catAx>
        <c:axId val="530913872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97836152"/>
        <c:crosses val="autoZero"/>
        <c:auto val="1"/>
        <c:lblAlgn val="ctr"/>
        <c:lblOffset val="100"/>
        <c:noMultiLvlLbl val="0"/>
      </c:catAx>
      <c:valAx>
        <c:axId val="697836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091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linklist</a:t>
            </a:r>
            <a:r>
              <a:rPr lang="zh-TW" altLang="en-US"/>
              <a:t>成功率</a:t>
            </a:r>
          </a:p>
        </c:rich>
      </c:tx>
      <c:layout>
        <c:manualLayout>
          <c:xMode val="edge"/>
          <c:yMode val="edge"/>
          <c:x val="0.4138888888888889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工作表1!$I$1</c:f>
              <c:strCache>
                <c:ptCount val="1"/>
                <c:pt idx="0">
                  <c:v>100迷宮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工作表1!$H$2:$H$6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0.9</c:v>
                </c:pt>
              </c:numCache>
            </c:numRef>
          </c:cat>
          <c:val>
            <c:numRef>
              <c:f>工作表1!$I$2:$I$6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89</c:v>
                </c:pt>
                <c:pt idx="4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18-4511-8582-C054927FDC44}"/>
            </c:ext>
          </c:extLst>
        </c:ser>
        <c:ser>
          <c:idx val="1"/>
          <c:order val="1"/>
          <c:tx>
            <c:strRef>
              <c:f>工作表1!$J$1</c:f>
              <c:strCache>
                <c:ptCount val="1"/>
                <c:pt idx="0">
                  <c:v>200迷宮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工作表1!$H$2:$H$6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0.9</c:v>
                </c:pt>
              </c:numCache>
            </c:numRef>
          </c:cat>
          <c:val>
            <c:numRef>
              <c:f>工作表1!$J$2:$J$6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89</c:v>
                </c:pt>
                <c:pt idx="4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18-4511-8582-C054927FDC44}"/>
            </c:ext>
          </c:extLst>
        </c:ser>
        <c:ser>
          <c:idx val="2"/>
          <c:order val="2"/>
          <c:tx>
            <c:strRef>
              <c:f>工作表1!$K$1</c:f>
              <c:strCache>
                <c:ptCount val="1"/>
                <c:pt idx="0">
                  <c:v>300迷宮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工作表1!$H$2:$H$6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0.9</c:v>
                </c:pt>
              </c:numCache>
            </c:numRef>
          </c:cat>
          <c:val>
            <c:numRef>
              <c:f>工作表1!$K$2:$K$6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85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18-4511-8582-C054927FDC44}"/>
            </c:ext>
          </c:extLst>
        </c:ser>
        <c:ser>
          <c:idx val="3"/>
          <c:order val="3"/>
          <c:tx>
            <c:strRef>
              <c:f>工作表1!$L$1</c:f>
              <c:strCache>
                <c:ptCount val="1"/>
                <c:pt idx="0">
                  <c:v>400迷宮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工作表1!$H$2:$H$6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0.9</c:v>
                </c:pt>
              </c:numCache>
            </c:numRef>
          </c:cat>
          <c:val>
            <c:numRef>
              <c:f>工作表1!$L$2:$L$6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86</c:v>
                </c:pt>
                <c:pt idx="4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918-4511-8582-C054927FDC44}"/>
            </c:ext>
          </c:extLst>
        </c:ser>
        <c:ser>
          <c:idx val="4"/>
          <c:order val="4"/>
          <c:tx>
            <c:strRef>
              <c:f>工作表1!$M$1</c:f>
              <c:strCache>
                <c:ptCount val="1"/>
                <c:pt idx="0">
                  <c:v>500迷宮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工作表1!$H$2:$H$6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0.9</c:v>
                </c:pt>
              </c:numCache>
            </c:numRef>
          </c:cat>
          <c:val>
            <c:numRef>
              <c:f>工作表1!$M$2:$M$6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83</c:v>
                </c:pt>
                <c:pt idx="4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918-4511-8582-C054927FDC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2803680"/>
        <c:axId val="732802040"/>
      </c:barChart>
      <c:catAx>
        <c:axId val="732803680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32802040"/>
        <c:crosses val="autoZero"/>
        <c:auto val="1"/>
        <c:lblAlgn val="ctr"/>
        <c:lblOffset val="100"/>
        <c:noMultiLvlLbl val="0"/>
      </c:catAx>
      <c:valAx>
        <c:axId val="7328020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32803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四方搜尋時間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工作表1!$B$8</c:f>
              <c:strCache>
                <c:ptCount val="1"/>
                <c:pt idx="0">
                  <c:v>100迷宮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工作表1!$A$9:$A$13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0.9</c:v>
                </c:pt>
              </c:numCache>
            </c:numRef>
          </c:cat>
          <c:val>
            <c:numRef>
              <c:f>工作表1!$B$9:$B$13</c:f>
              <c:numCache>
                <c:formatCode>General</c:formatCode>
                <c:ptCount val="5"/>
                <c:pt idx="0">
                  <c:v>15</c:v>
                </c:pt>
                <c:pt idx="1">
                  <c:v>18</c:v>
                </c:pt>
                <c:pt idx="2">
                  <c:v>19</c:v>
                </c:pt>
                <c:pt idx="3">
                  <c:v>16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18-480B-8BB1-44D7CE933CCA}"/>
            </c:ext>
          </c:extLst>
        </c:ser>
        <c:ser>
          <c:idx val="1"/>
          <c:order val="1"/>
          <c:tx>
            <c:strRef>
              <c:f>工作表1!$C$8</c:f>
              <c:strCache>
                <c:ptCount val="1"/>
                <c:pt idx="0">
                  <c:v>200迷宮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工作表1!$A$9:$A$13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0.9</c:v>
                </c:pt>
              </c:numCache>
            </c:numRef>
          </c:cat>
          <c:val>
            <c:numRef>
              <c:f>工作表1!$C$9:$C$13</c:f>
              <c:numCache>
                <c:formatCode>General</c:formatCode>
                <c:ptCount val="5"/>
                <c:pt idx="0">
                  <c:v>82</c:v>
                </c:pt>
                <c:pt idx="1">
                  <c:v>74</c:v>
                </c:pt>
                <c:pt idx="2">
                  <c:v>80</c:v>
                </c:pt>
                <c:pt idx="3">
                  <c:v>66</c:v>
                </c:pt>
                <c:pt idx="4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18-480B-8BB1-44D7CE933CCA}"/>
            </c:ext>
          </c:extLst>
        </c:ser>
        <c:ser>
          <c:idx val="2"/>
          <c:order val="2"/>
          <c:tx>
            <c:strRef>
              <c:f>工作表1!$D$8</c:f>
              <c:strCache>
                <c:ptCount val="1"/>
                <c:pt idx="0">
                  <c:v>300迷宮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工作表1!$A$9:$A$13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0.9</c:v>
                </c:pt>
              </c:numCache>
            </c:numRef>
          </c:cat>
          <c:val>
            <c:numRef>
              <c:f>工作表1!$D$9:$D$13</c:f>
              <c:numCache>
                <c:formatCode>General</c:formatCode>
                <c:ptCount val="5"/>
                <c:pt idx="0">
                  <c:v>145</c:v>
                </c:pt>
                <c:pt idx="1">
                  <c:v>161</c:v>
                </c:pt>
                <c:pt idx="2">
                  <c:v>169</c:v>
                </c:pt>
                <c:pt idx="3">
                  <c:v>134</c:v>
                </c:pt>
                <c:pt idx="4">
                  <c:v>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D18-480B-8BB1-44D7CE933CCA}"/>
            </c:ext>
          </c:extLst>
        </c:ser>
        <c:ser>
          <c:idx val="3"/>
          <c:order val="3"/>
          <c:tx>
            <c:strRef>
              <c:f>工作表1!$E$8</c:f>
              <c:strCache>
                <c:ptCount val="1"/>
                <c:pt idx="0">
                  <c:v>400迷宮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工作表1!$A$9:$A$13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0.9</c:v>
                </c:pt>
              </c:numCache>
            </c:numRef>
          </c:cat>
          <c:val>
            <c:numRef>
              <c:f>工作表1!$E$9:$E$13</c:f>
              <c:numCache>
                <c:formatCode>General</c:formatCode>
                <c:ptCount val="5"/>
                <c:pt idx="0">
                  <c:v>259</c:v>
                </c:pt>
                <c:pt idx="1">
                  <c:v>302</c:v>
                </c:pt>
                <c:pt idx="2">
                  <c:v>307</c:v>
                </c:pt>
                <c:pt idx="3">
                  <c:v>258</c:v>
                </c:pt>
                <c:pt idx="4">
                  <c:v>238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D18-480B-8BB1-44D7CE933CCA}"/>
            </c:ext>
          </c:extLst>
        </c:ser>
        <c:ser>
          <c:idx val="4"/>
          <c:order val="4"/>
          <c:tx>
            <c:strRef>
              <c:f>工作表1!$F$8</c:f>
              <c:strCache>
                <c:ptCount val="1"/>
                <c:pt idx="0">
                  <c:v>500迷宮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工作表1!$A$9:$A$13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0.9</c:v>
                </c:pt>
              </c:numCache>
            </c:numRef>
          </c:cat>
          <c:val>
            <c:numRef>
              <c:f>工作表1!$F$9:$F$13</c:f>
              <c:numCache>
                <c:formatCode>General</c:formatCode>
                <c:ptCount val="5"/>
                <c:pt idx="0">
                  <c:v>428</c:v>
                </c:pt>
                <c:pt idx="1">
                  <c:v>531</c:v>
                </c:pt>
                <c:pt idx="2">
                  <c:v>462</c:v>
                </c:pt>
                <c:pt idx="3">
                  <c:v>396</c:v>
                </c:pt>
                <c:pt idx="4">
                  <c:v>369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D18-480B-8BB1-44D7CE933C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7334984"/>
        <c:axId val="717336296"/>
      </c:barChart>
      <c:catAx>
        <c:axId val="717334984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17336296"/>
        <c:crosses val="autoZero"/>
        <c:auto val="1"/>
        <c:lblAlgn val="ctr"/>
        <c:lblOffset val="100"/>
        <c:noMultiLvlLbl val="0"/>
      </c:catAx>
      <c:valAx>
        <c:axId val="717336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17334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zh-TW" sz="1400" b="0" i="0" u="none" strike="noStrike" baseline="0">
                <a:effectLst/>
              </a:rPr>
              <a:t>四方搜尋</a:t>
            </a:r>
            <a:r>
              <a:rPr lang="zh-TW" altLang="en-US" sz="1400" b="0" i="0" u="none" strike="noStrike" baseline="0">
                <a:effectLst/>
              </a:rPr>
              <a:t>成功率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工作表1!$I$8</c:f>
              <c:strCache>
                <c:ptCount val="1"/>
                <c:pt idx="0">
                  <c:v>100迷宮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工作表1!$H$9:$H$13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0.9</c:v>
                </c:pt>
              </c:numCache>
            </c:numRef>
          </c:cat>
          <c:val>
            <c:numRef>
              <c:f>工作表1!$I$9:$I$13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58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50-4DCD-87AE-FEDB1AED64AF}"/>
            </c:ext>
          </c:extLst>
        </c:ser>
        <c:ser>
          <c:idx val="1"/>
          <c:order val="1"/>
          <c:tx>
            <c:strRef>
              <c:f>工作表1!$J$8</c:f>
              <c:strCache>
                <c:ptCount val="1"/>
                <c:pt idx="0">
                  <c:v>200迷宮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工作表1!$H$9:$H$13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0.9</c:v>
                </c:pt>
              </c:numCache>
            </c:numRef>
          </c:cat>
          <c:val>
            <c:numRef>
              <c:f>工作表1!$J$9:$J$13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99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50-4DCD-87AE-FEDB1AED64AF}"/>
            </c:ext>
          </c:extLst>
        </c:ser>
        <c:ser>
          <c:idx val="2"/>
          <c:order val="2"/>
          <c:tx>
            <c:strRef>
              <c:f>工作表1!$K$8</c:f>
              <c:strCache>
                <c:ptCount val="1"/>
                <c:pt idx="0">
                  <c:v>300迷宮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工作表1!$H$9:$H$13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0.9</c:v>
                </c:pt>
              </c:numCache>
            </c:numRef>
          </c:cat>
          <c:val>
            <c:numRef>
              <c:f>工作表1!$K$9:$K$13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32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50-4DCD-87AE-FEDB1AED64AF}"/>
            </c:ext>
          </c:extLst>
        </c:ser>
        <c:ser>
          <c:idx val="3"/>
          <c:order val="3"/>
          <c:tx>
            <c:strRef>
              <c:f>工作表1!$L$8</c:f>
              <c:strCache>
                <c:ptCount val="1"/>
                <c:pt idx="0">
                  <c:v>400迷宮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工作表1!$H$9:$H$13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0.9</c:v>
                </c:pt>
              </c:numCache>
            </c:numRef>
          </c:cat>
          <c:val>
            <c:numRef>
              <c:f>工作表1!$L$9:$L$13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83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350-4DCD-87AE-FEDB1AED64AF}"/>
            </c:ext>
          </c:extLst>
        </c:ser>
        <c:ser>
          <c:idx val="4"/>
          <c:order val="4"/>
          <c:tx>
            <c:strRef>
              <c:f>工作表1!$M$8</c:f>
              <c:strCache>
                <c:ptCount val="1"/>
                <c:pt idx="0">
                  <c:v>500迷宮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工作表1!$H$9:$H$13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0.9</c:v>
                </c:pt>
              </c:numCache>
            </c:numRef>
          </c:cat>
          <c:val>
            <c:numRef>
              <c:f>工作表1!$M$9:$M$13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99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50-4DCD-87AE-FEDB1AED64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4436584"/>
        <c:axId val="524435272"/>
      </c:barChart>
      <c:catAx>
        <c:axId val="524436584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24435272"/>
        <c:crosses val="autoZero"/>
        <c:auto val="1"/>
        <c:lblAlgn val="ctr"/>
        <c:lblOffset val="100"/>
        <c:noMultiLvlLbl val="0"/>
      </c:catAx>
      <c:valAx>
        <c:axId val="52443527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24436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sz="1800" b="0" i="0" baseline="0">
                <a:effectLst/>
              </a:rPr>
              <a:t>八</a:t>
            </a:r>
            <a:r>
              <a:rPr lang="zh-TW" altLang="zh-TW" sz="1800" b="0" i="0" baseline="0">
                <a:effectLst/>
              </a:rPr>
              <a:t>方搜尋時間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工作表1!$B$15</c:f>
              <c:strCache>
                <c:ptCount val="1"/>
                <c:pt idx="0">
                  <c:v>100迷宮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工作表1!$A$16:$A$20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0.9</c:v>
                </c:pt>
              </c:numCache>
            </c:numRef>
          </c:cat>
          <c:val>
            <c:numRef>
              <c:f>工作表1!$B$16:$B$20</c:f>
              <c:numCache>
                <c:formatCode>General</c:formatCode>
                <c:ptCount val="5"/>
                <c:pt idx="0">
                  <c:v>16</c:v>
                </c:pt>
                <c:pt idx="1">
                  <c:v>18</c:v>
                </c:pt>
                <c:pt idx="2">
                  <c:v>18</c:v>
                </c:pt>
                <c:pt idx="3">
                  <c:v>15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05-4B55-B591-AC9494B393E5}"/>
            </c:ext>
          </c:extLst>
        </c:ser>
        <c:ser>
          <c:idx val="1"/>
          <c:order val="1"/>
          <c:tx>
            <c:strRef>
              <c:f>工作表1!$C$15</c:f>
              <c:strCache>
                <c:ptCount val="1"/>
                <c:pt idx="0">
                  <c:v>200迷宮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工作表1!$A$16:$A$20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0.9</c:v>
                </c:pt>
              </c:numCache>
            </c:numRef>
          </c:cat>
          <c:val>
            <c:numRef>
              <c:f>工作表1!$C$16:$C$20</c:f>
              <c:numCache>
                <c:formatCode>General</c:formatCode>
                <c:ptCount val="5"/>
                <c:pt idx="0">
                  <c:v>71</c:v>
                </c:pt>
                <c:pt idx="1">
                  <c:v>74</c:v>
                </c:pt>
                <c:pt idx="2">
                  <c:v>77</c:v>
                </c:pt>
                <c:pt idx="3">
                  <c:v>64</c:v>
                </c:pt>
                <c:pt idx="4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05-4B55-B591-AC9494B393E5}"/>
            </c:ext>
          </c:extLst>
        </c:ser>
        <c:ser>
          <c:idx val="2"/>
          <c:order val="2"/>
          <c:tx>
            <c:strRef>
              <c:f>工作表1!$D$15</c:f>
              <c:strCache>
                <c:ptCount val="1"/>
                <c:pt idx="0">
                  <c:v>300迷宮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工作表1!$A$16:$A$20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0.9</c:v>
                </c:pt>
              </c:numCache>
            </c:numRef>
          </c:cat>
          <c:val>
            <c:numRef>
              <c:f>工作表1!$D$16:$D$20</c:f>
              <c:numCache>
                <c:formatCode>General</c:formatCode>
                <c:ptCount val="5"/>
                <c:pt idx="0">
                  <c:v>145</c:v>
                </c:pt>
                <c:pt idx="1">
                  <c:v>199</c:v>
                </c:pt>
                <c:pt idx="2">
                  <c:v>162</c:v>
                </c:pt>
                <c:pt idx="3">
                  <c:v>134</c:v>
                </c:pt>
                <c:pt idx="4">
                  <c:v>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05-4B55-B591-AC9494B393E5}"/>
            </c:ext>
          </c:extLst>
        </c:ser>
        <c:ser>
          <c:idx val="3"/>
          <c:order val="3"/>
          <c:tx>
            <c:strRef>
              <c:f>工作表1!$E$15</c:f>
              <c:strCache>
                <c:ptCount val="1"/>
                <c:pt idx="0">
                  <c:v>400迷宮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工作表1!$A$16:$A$20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0.9</c:v>
                </c:pt>
              </c:numCache>
            </c:numRef>
          </c:cat>
          <c:val>
            <c:numRef>
              <c:f>工作表1!$E$16:$E$20</c:f>
              <c:numCache>
                <c:formatCode>General</c:formatCode>
                <c:ptCount val="5"/>
                <c:pt idx="0">
                  <c:v>260</c:v>
                </c:pt>
                <c:pt idx="1">
                  <c:v>304</c:v>
                </c:pt>
                <c:pt idx="2">
                  <c:v>307</c:v>
                </c:pt>
                <c:pt idx="3">
                  <c:v>262</c:v>
                </c:pt>
                <c:pt idx="4">
                  <c:v>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705-4B55-B591-AC9494B393E5}"/>
            </c:ext>
          </c:extLst>
        </c:ser>
        <c:ser>
          <c:idx val="4"/>
          <c:order val="4"/>
          <c:tx>
            <c:strRef>
              <c:f>工作表1!$F$15</c:f>
              <c:strCache>
                <c:ptCount val="1"/>
                <c:pt idx="0">
                  <c:v>500迷宮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工作表1!$A$16:$A$20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0.9</c:v>
                </c:pt>
              </c:numCache>
            </c:numRef>
          </c:cat>
          <c:val>
            <c:numRef>
              <c:f>工作表1!$F$16:$F$20</c:f>
              <c:numCache>
                <c:formatCode>General</c:formatCode>
                <c:ptCount val="5"/>
                <c:pt idx="0">
                  <c:v>412</c:v>
                </c:pt>
                <c:pt idx="1">
                  <c:v>530</c:v>
                </c:pt>
                <c:pt idx="2">
                  <c:v>482</c:v>
                </c:pt>
                <c:pt idx="3">
                  <c:v>460</c:v>
                </c:pt>
                <c:pt idx="4">
                  <c:v>360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05-4B55-B591-AC9494B393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4106432"/>
        <c:axId val="704105120"/>
      </c:barChart>
      <c:catAx>
        <c:axId val="704106432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04105120"/>
        <c:crosses val="autoZero"/>
        <c:auto val="1"/>
        <c:lblAlgn val="ctr"/>
        <c:lblOffset val="100"/>
        <c:noMultiLvlLbl val="0"/>
      </c:catAx>
      <c:valAx>
        <c:axId val="704105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04106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sz="1800" b="0" i="0" baseline="0">
                <a:effectLst/>
              </a:rPr>
              <a:t>八</a:t>
            </a:r>
            <a:r>
              <a:rPr lang="zh-TW" altLang="zh-TW" sz="1800" b="0" i="0" baseline="0">
                <a:effectLst/>
              </a:rPr>
              <a:t>方搜尋</a:t>
            </a:r>
            <a:r>
              <a:rPr lang="zh-TW" altLang="en-US" sz="1800" b="0" i="0" baseline="0">
                <a:effectLst/>
              </a:rPr>
              <a:t>成功率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工作表1!$I$15</c:f>
              <c:strCache>
                <c:ptCount val="1"/>
                <c:pt idx="0">
                  <c:v>100迷宮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工作表1!$H$16:$H$20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0.9</c:v>
                </c:pt>
              </c:numCache>
            </c:numRef>
          </c:cat>
          <c:val>
            <c:numRef>
              <c:f>工作表1!$I$16:$I$20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38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40-45B0-B1B0-3DF23F4459BF}"/>
            </c:ext>
          </c:extLst>
        </c:ser>
        <c:ser>
          <c:idx val="1"/>
          <c:order val="1"/>
          <c:tx>
            <c:strRef>
              <c:f>工作表1!$J$15</c:f>
              <c:strCache>
                <c:ptCount val="1"/>
                <c:pt idx="0">
                  <c:v>200迷宮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工作表1!$H$16:$H$20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0.9</c:v>
                </c:pt>
              </c:numCache>
            </c:numRef>
          </c:cat>
          <c:val>
            <c:numRef>
              <c:f>工作表1!$J$16:$J$20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47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40-45B0-B1B0-3DF23F4459BF}"/>
            </c:ext>
          </c:extLst>
        </c:ser>
        <c:ser>
          <c:idx val="2"/>
          <c:order val="2"/>
          <c:tx>
            <c:strRef>
              <c:f>工作表1!$K$15</c:f>
              <c:strCache>
                <c:ptCount val="1"/>
                <c:pt idx="0">
                  <c:v>300迷宮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工作表1!$H$16:$H$20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0.9</c:v>
                </c:pt>
              </c:numCache>
            </c:numRef>
          </c:cat>
          <c:val>
            <c:numRef>
              <c:f>工作表1!$K$16:$K$20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82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40-45B0-B1B0-3DF23F4459BF}"/>
            </c:ext>
          </c:extLst>
        </c:ser>
        <c:ser>
          <c:idx val="3"/>
          <c:order val="3"/>
          <c:tx>
            <c:strRef>
              <c:f>工作表1!$L$15</c:f>
              <c:strCache>
                <c:ptCount val="1"/>
                <c:pt idx="0">
                  <c:v>400迷宮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工作表1!$H$16:$H$20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0.9</c:v>
                </c:pt>
              </c:numCache>
            </c:numRef>
          </c:cat>
          <c:val>
            <c:numRef>
              <c:f>工作表1!$L$16:$L$20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93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440-45B0-B1B0-3DF23F4459BF}"/>
            </c:ext>
          </c:extLst>
        </c:ser>
        <c:ser>
          <c:idx val="4"/>
          <c:order val="4"/>
          <c:tx>
            <c:strRef>
              <c:f>工作表1!$M$15</c:f>
              <c:strCache>
                <c:ptCount val="1"/>
                <c:pt idx="0">
                  <c:v>500迷宮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工作表1!$H$16:$H$20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0.9</c:v>
                </c:pt>
              </c:numCache>
            </c:numRef>
          </c:cat>
          <c:val>
            <c:numRef>
              <c:f>工作表1!$M$16:$M$20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92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440-45B0-B1B0-3DF23F4459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4095608"/>
        <c:axId val="704095936"/>
      </c:barChart>
      <c:catAx>
        <c:axId val="704095608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04095936"/>
        <c:crosses val="autoZero"/>
        <c:auto val="1"/>
        <c:lblAlgn val="ctr"/>
        <c:lblOffset val="100"/>
        <c:noMultiLvlLbl val="0"/>
      </c:catAx>
      <c:valAx>
        <c:axId val="70409593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04095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304-6E8B-4623-BAE0-F50046E44B1D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6674-DDAE-48BE-A2D7-042258CC151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79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304-6E8B-4623-BAE0-F50046E44B1D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6674-DDAE-48BE-A2D7-042258CC1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34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304-6E8B-4623-BAE0-F50046E44B1D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6674-DDAE-48BE-A2D7-042258CC1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72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304-6E8B-4623-BAE0-F50046E44B1D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6674-DDAE-48BE-A2D7-042258CC1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86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304-6E8B-4623-BAE0-F50046E44B1D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6674-DDAE-48BE-A2D7-042258CC151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14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304-6E8B-4623-BAE0-F50046E44B1D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6674-DDAE-48BE-A2D7-042258CC1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05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304-6E8B-4623-BAE0-F50046E44B1D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6674-DDAE-48BE-A2D7-042258CC1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09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304-6E8B-4623-BAE0-F50046E44B1D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6674-DDAE-48BE-A2D7-042258CC1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57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304-6E8B-4623-BAE0-F50046E44B1D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6674-DDAE-48BE-A2D7-042258CC1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17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2A5304-6E8B-4623-BAE0-F50046E44B1D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506674-DDAE-48BE-A2D7-042258CC1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13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304-6E8B-4623-BAE0-F50046E44B1D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6674-DDAE-48BE-A2D7-042258CC1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28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82A5304-6E8B-4623-BAE0-F50046E44B1D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506674-DDAE-48BE-A2D7-042258CC151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85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874F55-1525-4C13-863C-5997E92E5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zh-TW" altLang="zh-TW" b="1" dirty="0"/>
              <a:t>迷宮問題</a:t>
            </a:r>
            <a:br>
              <a:rPr lang="zh-TW" altLang="zh-TW" b="1" dirty="0"/>
            </a:br>
            <a:r>
              <a:rPr lang="zh-TW" altLang="en-US" b="1" dirty="0"/>
              <a:t>      </a:t>
            </a:r>
            <a:r>
              <a:rPr lang="en-US" altLang="zh-TW" sz="3200" dirty="0"/>
              <a:t>Linked-list stack</a:t>
            </a:r>
            <a:r>
              <a:rPr lang="zh-TW" altLang="zh-TW" sz="3200" dirty="0"/>
              <a:t>迭代迷宮演算法及遞迴迷宮演算法</a:t>
            </a:r>
            <a:endParaRPr lang="zh-TW" altLang="en-US" sz="3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D84BF2-1390-4926-9EC5-F2F4C494D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0595" y="6099048"/>
            <a:ext cx="4556031" cy="600525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FF"/>
                </a:solidFill>
              </a:rPr>
              <a:t>10703072A</a:t>
            </a:r>
            <a:r>
              <a:rPr lang="zh-TW" altLang="en-US" b="1" dirty="0">
                <a:solidFill>
                  <a:srgbClr val="FFFFFF"/>
                </a:solidFill>
              </a:rPr>
              <a:t> 資工二</a:t>
            </a:r>
            <a:r>
              <a:rPr lang="en-US" altLang="zh-TW" b="1" dirty="0">
                <a:solidFill>
                  <a:srgbClr val="FFFFFF"/>
                </a:solidFill>
              </a:rPr>
              <a:t>B</a:t>
            </a:r>
            <a:r>
              <a:rPr lang="zh-TW" altLang="en-US" b="1" dirty="0">
                <a:solidFill>
                  <a:srgbClr val="FFFFFF"/>
                </a:solidFill>
              </a:rPr>
              <a:t> 楊鈜旭</a:t>
            </a:r>
          </a:p>
        </p:txBody>
      </p:sp>
    </p:spTree>
    <p:extLst>
      <p:ext uri="{BB962C8B-B14F-4D97-AF65-F5344CB8AC3E}">
        <p14:creationId xmlns:p14="http://schemas.microsoft.com/office/powerpoint/2010/main" val="1366769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B7417C-C3E4-42E2-8583-79CC0EAE5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5652" y="401110"/>
            <a:ext cx="7209148" cy="6055779"/>
          </a:xfrm>
        </p:spPr>
        <p:txBody>
          <a:bodyPr>
            <a:normAutofit fontScale="25000" lnSpcReduction="20000"/>
          </a:bodyPr>
          <a:lstStyle/>
          <a:p>
            <a:r>
              <a:rPr lang="en-US" altLang="zh-TW" sz="60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visit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6000" dirty="0">
                <a:solidFill>
                  <a:srgbClr val="8000FF"/>
                </a:solidFill>
                <a:highlight>
                  <a:srgbClr val="FFFFFF"/>
                </a:highlight>
              </a:rPr>
              <a:t>long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60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maze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[][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size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r>
              <a:rPr lang="en-US" altLang="zh-TW" sz="60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6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60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j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TW" sz="6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sz="6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   maze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6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6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pt-BR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altLang="zh-TW" sz="6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pt-BR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i </a:t>
            </a:r>
            <a:r>
              <a:rPr lang="pt-BR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pt-BR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N </a:t>
            </a:r>
            <a:r>
              <a:rPr lang="pt-BR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&amp;&amp;</a:t>
            </a:r>
            <a:r>
              <a:rPr lang="pt-BR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j </a:t>
            </a:r>
            <a:r>
              <a:rPr lang="pt-BR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pt-BR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N</a:t>
            </a:r>
            <a:r>
              <a:rPr lang="pt-BR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altLang="zh-TW" sz="6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   success 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6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6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   	</a:t>
            </a:r>
            <a:r>
              <a:rPr lang="en-US" altLang="zh-TW" sz="6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success 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6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&amp;&amp;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maze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6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altLang="zh-TW" sz="6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6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			visit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6000" dirty="0" err="1">
                <a:solidFill>
                  <a:srgbClr val="000000"/>
                </a:solidFill>
                <a:highlight>
                  <a:srgbClr val="FFFFFF"/>
                </a:highlight>
              </a:rPr>
              <a:t>maze</a:t>
            </a:r>
            <a:r>
              <a:rPr lang="en-US" altLang="zh-TW" sz="6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6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j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altLang="zh-TW" sz="6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6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TW" altLang="en-US" sz="6000" dirty="0">
                <a:solidFill>
                  <a:srgbClr val="008000"/>
                </a:solidFill>
                <a:highlight>
                  <a:srgbClr val="FFFFFF"/>
                </a:highlight>
              </a:rPr>
              <a:t>右 </a:t>
            </a:r>
          </a:p>
          <a:p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   	</a:t>
            </a:r>
            <a:r>
              <a:rPr lang="en-US" altLang="zh-TW" sz="6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success 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6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&amp;&amp;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maze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altLang="zh-TW" sz="6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6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			visit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maze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altLang="zh-TW" sz="6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j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6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TW" altLang="en-US" sz="6000" dirty="0">
                <a:solidFill>
                  <a:srgbClr val="008000"/>
                </a:solidFill>
                <a:highlight>
                  <a:srgbClr val="FFFFFF"/>
                </a:highlight>
              </a:rPr>
              <a:t>下 </a:t>
            </a:r>
          </a:p>
          <a:p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  	 </a:t>
            </a:r>
            <a:r>
              <a:rPr lang="en-US" altLang="zh-TW" sz="6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success 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6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&amp;&amp;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maze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6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TW" sz="6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6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			visit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6000" dirty="0" err="1">
                <a:solidFill>
                  <a:srgbClr val="000000"/>
                </a:solidFill>
                <a:highlight>
                  <a:srgbClr val="FFFFFF"/>
                </a:highlight>
              </a:rPr>
              <a:t>maze</a:t>
            </a:r>
            <a:r>
              <a:rPr lang="en-US" altLang="zh-TW" sz="6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6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j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TW" sz="6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6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TW" altLang="en-US" sz="6000" dirty="0">
                <a:solidFill>
                  <a:srgbClr val="008000"/>
                </a:solidFill>
                <a:highlight>
                  <a:srgbClr val="FFFFFF"/>
                </a:highlight>
              </a:rPr>
              <a:t>左 </a:t>
            </a:r>
          </a:p>
          <a:p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   	</a:t>
            </a:r>
            <a:r>
              <a:rPr lang="en-US" altLang="zh-TW" sz="6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success 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6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&amp;&amp;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maze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TW" sz="6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6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			visit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maze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TW" sz="6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j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6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TW" altLang="en-US" sz="6000" dirty="0">
                <a:solidFill>
                  <a:srgbClr val="008000"/>
                </a:solidFill>
                <a:highlight>
                  <a:srgbClr val="FFFFFF"/>
                </a:highlight>
              </a:rPr>
              <a:t>上 </a:t>
            </a:r>
          </a:p>
          <a:p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6000" dirty="0">
                <a:solidFill>
                  <a:srgbClr val="008000"/>
                </a:solidFill>
                <a:highlight>
                  <a:srgbClr val="FFFFFF"/>
                </a:highlight>
              </a:rPr>
              <a:t>//  if(success != 1)</a:t>
            </a:r>
          </a:p>
          <a:p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6000" dirty="0">
                <a:solidFill>
                  <a:srgbClr val="008000"/>
                </a:solidFill>
                <a:highlight>
                  <a:srgbClr val="FFFFFF"/>
                </a:highlight>
              </a:rPr>
              <a:t>//     maze[</a:t>
            </a:r>
            <a:r>
              <a:rPr lang="en-US" altLang="zh-TW" sz="6000" dirty="0" err="1">
                <a:solidFill>
                  <a:srgbClr val="008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6000" dirty="0">
                <a:solidFill>
                  <a:srgbClr val="008000"/>
                </a:solidFill>
                <a:highlight>
                  <a:srgbClr val="FFFFFF"/>
                </a:highlight>
              </a:rPr>
              <a:t>][j] = 0;</a:t>
            </a:r>
          </a:p>
          <a:p>
            <a:r>
              <a:rPr lang="zh-TW" altLang="en-US" sz="60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</a:p>
          <a:p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6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6000" dirty="0">
                <a:solidFill>
                  <a:srgbClr val="000000"/>
                </a:solidFill>
                <a:highlight>
                  <a:srgbClr val="FFFFFF"/>
                </a:highlight>
              </a:rPr>
              <a:t> success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6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6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sz="6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9FB8E73E-9914-4229-A15A-8249EC6B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3019"/>
            <a:ext cx="3200400" cy="1922597"/>
          </a:xfrm>
        </p:spPr>
        <p:txBody>
          <a:bodyPr/>
          <a:lstStyle/>
          <a:p>
            <a:r>
              <a:rPr lang="zh-TW" altLang="en-US" dirty="0"/>
              <a:t>四方搜尋遞迴</a:t>
            </a:r>
            <a:br>
              <a:rPr lang="en-US" altLang="zh-TW" dirty="0"/>
            </a:br>
            <a:r>
              <a:rPr lang="zh-TW" altLang="en-US" dirty="0"/>
              <a:t>函式</a:t>
            </a:r>
          </a:p>
        </p:txBody>
      </p:sp>
    </p:spTree>
    <p:extLst>
      <p:ext uri="{BB962C8B-B14F-4D97-AF65-F5344CB8AC3E}">
        <p14:creationId xmlns:p14="http://schemas.microsoft.com/office/powerpoint/2010/main" val="3994284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96467CA1-6CED-4DDC-BD89-112BDADE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四方搜尋執行時間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EF78333A-975A-4651-9237-EA65243CB7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505225"/>
              </p:ext>
            </p:extLst>
          </p:nvPr>
        </p:nvGraphicFramePr>
        <p:xfrm>
          <a:off x="1096963" y="1846263"/>
          <a:ext cx="10058400" cy="290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78529645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6688195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2806853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97998260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3388400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399360576"/>
                    </a:ext>
                  </a:extLst>
                </a:gridCol>
              </a:tblGrid>
              <a:tr h="4841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</a:t>
                      </a:r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迷宮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200</a:t>
                      </a:r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迷宮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300</a:t>
                      </a:r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迷宮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400</a:t>
                      </a:r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迷宮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500</a:t>
                      </a:r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迷宮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53877484"/>
                  </a:ext>
                </a:extLst>
              </a:tr>
              <a:tr h="48414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88812853"/>
                  </a:ext>
                </a:extLst>
              </a:tr>
              <a:tr h="48414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39216012"/>
                  </a:ext>
                </a:extLst>
              </a:tr>
              <a:tr h="48414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462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3314636"/>
                  </a:ext>
                </a:extLst>
              </a:tr>
              <a:tr h="48414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396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454518"/>
                  </a:ext>
                </a:extLst>
              </a:tr>
              <a:tr h="48414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4240187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95512FC9-2292-4B7A-B638-3A4B09B81350}"/>
              </a:ext>
            </a:extLst>
          </p:cNvPr>
          <p:cNvSpPr txBox="1"/>
          <p:nvPr/>
        </p:nvSpPr>
        <p:spPr>
          <a:xfrm>
            <a:off x="10171521" y="4986779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單位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79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97288B-6163-4B6F-B8AA-BEE181A0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四方搜尋執行時間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FBDFF2D-DA0C-4E00-88E6-EA85530A20E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7325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F5EB4-560D-4D54-ADF7-45603767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四方搜尋成功率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75B913A-C806-4C8A-9F0B-79F81008B7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212991"/>
              </p:ext>
            </p:extLst>
          </p:nvPr>
        </p:nvGraphicFramePr>
        <p:xfrm>
          <a:off x="1096963" y="1846262"/>
          <a:ext cx="10058400" cy="305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15827310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30912165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17538032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28893487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74933659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879812795"/>
                    </a:ext>
                  </a:extLst>
                </a:gridCol>
              </a:tblGrid>
              <a:tr h="509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4re</a:t>
                      </a:r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成功率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</a:t>
                      </a:r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迷宮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200</a:t>
                      </a:r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迷宮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300</a:t>
                      </a:r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迷宮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400</a:t>
                      </a:r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迷宮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500</a:t>
                      </a:r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迷宮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29996928"/>
                  </a:ext>
                </a:extLst>
              </a:tr>
              <a:tr h="50927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18845720"/>
                  </a:ext>
                </a:extLst>
              </a:tr>
              <a:tr h="50927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94705256"/>
                  </a:ext>
                </a:extLst>
              </a:tr>
              <a:tr h="50927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8885202"/>
                  </a:ext>
                </a:extLst>
              </a:tr>
              <a:tr h="50927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63296053"/>
                  </a:ext>
                </a:extLst>
              </a:tr>
              <a:tr h="50927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63117257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E19500F0-4BE7-4ECE-BB11-1AE7C4FDF479}"/>
              </a:ext>
            </a:extLst>
          </p:cNvPr>
          <p:cNvSpPr txBox="1"/>
          <p:nvPr/>
        </p:nvSpPr>
        <p:spPr>
          <a:xfrm>
            <a:off x="10256363" y="5082934"/>
            <a:ext cx="217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單位</a:t>
            </a:r>
            <a:r>
              <a:rPr lang="en-US" altLang="zh-TW" dirty="0"/>
              <a:t>: 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1471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F5EB4-560D-4D54-ADF7-45603767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四方搜尋成功率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265F72A-F595-4C4B-9C9B-8FA1FAA7618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0370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3">
            <a:extLst>
              <a:ext uri="{FF2B5EF4-FFF2-40B4-BE49-F238E27FC236}">
                <a16:creationId xmlns:a16="http://schemas.microsoft.com/office/drawing/2014/main" id="{455694F3-914F-49DB-9FC9-C389501D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3019"/>
            <a:ext cx="3200400" cy="1922597"/>
          </a:xfrm>
        </p:spPr>
        <p:txBody>
          <a:bodyPr/>
          <a:lstStyle/>
          <a:p>
            <a:r>
              <a:rPr lang="zh-TW" altLang="en-US" dirty="0"/>
              <a:t>八方搜尋遞迴</a:t>
            </a:r>
            <a:br>
              <a:rPr lang="en-US" altLang="zh-TW" dirty="0"/>
            </a:br>
            <a:r>
              <a:rPr lang="zh-TW" altLang="en-US" dirty="0"/>
              <a:t>主程式</a:t>
            </a:r>
          </a:p>
        </p:txBody>
      </p:sp>
      <p:sp>
        <p:nvSpPr>
          <p:cNvPr id="8" name="內容版面配置區 4">
            <a:extLst>
              <a:ext uri="{FF2B5EF4-FFF2-40B4-BE49-F238E27FC236}">
                <a16:creationId xmlns:a16="http://schemas.microsoft.com/office/drawing/2014/main" id="{B440D4F2-795B-4898-A8DF-69BBF94B6B12}"/>
              </a:ext>
            </a:extLst>
          </p:cNvPr>
          <p:cNvSpPr txBox="1">
            <a:spLocks/>
          </p:cNvSpPr>
          <p:nvPr/>
        </p:nvSpPr>
        <p:spPr>
          <a:xfrm>
            <a:off x="4953000" y="883920"/>
            <a:ext cx="6492240" cy="525780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000FF"/>
                </a:solidFill>
                <a:highlight>
                  <a:srgbClr val="FFFFFF"/>
                </a:highlight>
              </a:rPr>
              <a:t>long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maze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size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size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srand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time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ok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nopath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p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dirty="0" err="1">
                <a:solidFill>
                  <a:srgbClr val="8000FF"/>
                </a:solidFill>
                <a:highlight>
                  <a:srgbClr val="FFFFFF"/>
                </a:highlight>
              </a:rPr>
              <a:t>clock_t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start</a:t>
            </a:r>
            <a:r>
              <a:rPr lang="en-US" altLang="zh-TW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end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printf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</a:rPr>
              <a:t>“</a:t>
            </a:r>
            <a:r>
              <a:rPr lang="zh-TW" altLang="en-US" dirty="0">
                <a:solidFill>
                  <a:srgbClr val="808080"/>
                </a:solidFill>
                <a:highlight>
                  <a:srgbClr val="FFFFFF"/>
                </a:highlight>
              </a:rPr>
              <a:t>八方位搜尋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</a:rPr>
              <a:t>\n"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p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20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TW" altLang="en-US" dirty="0">
                <a:solidFill>
                  <a:srgbClr val="008000"/>
                </a:solidFill>
                <a:highlight>
                  <a:srgbClr val="FFFFFF"/>
                </a:highlight>
              </a:rPr>
              <a:t>每點通過率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	ok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nopath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	start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clock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k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100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++){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getmaze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maze</a:t>
            </a:r>
            <a:r>
              <a:rPr lang="en-US" altLang="zh-TW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altLang="zh-TW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p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visit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maze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nopath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	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ok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	  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end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clock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307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61D4AD-4FE8-4E20-9FC3-6A42775A9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5573" y="665532"/>
            <a:ext cx="549347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success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&amp;&amp;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maze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visit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maze</a:t>
            </a:r>
            <a:r>
              <a:rPr lang="en-US" altLang="zh-TW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j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TW" altLang="en-US" dirty="0">
                <a:solidFill>
                  <a:srgbClr val="008000"/>
                </a:solidFill>
                <a:highlight>
                  <a:srgbClr val="FFFFFF"/>
                </a:highlight>
              </a:rPr>
              <a:t>右</a:t>
            </a: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success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&amp;&amp;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maze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visit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maze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j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TW" altLang="en-US" dirty="0">
                <a:solidFill>
                  <a:srgbClr val="008000"/>
                </a:solidFill>
                <a:highlight>
                  <a:srgbClr val="FFFFFF"/>
                </a:highlight>
              </a:rPr>
              <a:t>右下  </a:t>
            </a: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success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&amp;&amp;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maze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visit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maze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j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TW" altLang="en-US" dirty="0">
                <a:solidFill>
                  <a:srgbClr val="008000"/>
                </a:solidFill>
                <a:highlight>
                  <a:srgbClr val="FFFFFF"/>
                </a:highlight>
              </a:rPr>
              <a:t>下 </a:t>
            </a: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success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&amp;&amp;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maze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visit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maze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j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TW" altLang="en-US" dirty="0">
                <a:solidFill>
                  <a:srgbClr val="008000"/>
                </a:solidFill>
                <a:highlight>
                  <a:srgbClr val="FFFFFF"/>
                </a:highlight>
              </a:rPr>
              <a:t>左下 </a:t>
            </a: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success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&amp;&amp;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maze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visit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maze</a:t>
            </a:r>
            <a:r>
              <a:rPr lang="en-US" altLang="zh-TW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j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TW" altLang="en-US" dirty="0">
                <a:solidFill>
                  <a:srgbClr val="008000"/>
                </a:solidFill>
                <a:highlight>
                  <a:srgbClr val="FFFFFF"/>
                </a:highlight>
              </a:rPr>
              <a:t>左</a:t>
            </a: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success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&amp;&amp;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maze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visit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maze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j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TW" altLang="en-US" dirty="0">
                <a:solidFill>
                  <a:srgbClr val="008000"/>
                </a:solidFill>
                <a:highlight>
                  <a:srgbClr val="FFFFFF"/>
                </a:highlight>
              </a:rPr>
              <a:t>左上 </a:t>
            </a: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success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&amp;&amp;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maze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visit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maze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j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TW" altLang="en-US" dirty="0">
                <a:solidFill>
                  <a:srgbClr val="008000"/>
                </a:solidFill>
                <a:highlight>
                  <a:srgbClr val="FFFFFF"/>
                </a:highlight>
              </a:rPr>
              <a:t>上 </a:t>
            </a: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success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&amp;&amp;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maze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visit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maze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j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TW" altLang="en-US" dirty="0">
                <a:solidFill>
                  <a:srgbClr val="008000"/>
                </a:solidFill>
                <a:highlight>
                  <a:srgbClr val="FFFFFF"/>
                </a:highlight>
              </a:rPr>
              <a:t>右上</a:t>
            </a:r>
            <a:endParaRPr lang="zh-TW" altLang="en-US" dirty="0"/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342115CB-0ED2-451D-A990-C6EB052B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3019"/>
            <a:ext cx="3200400" cy="1922597"/>
          </a:xfrm>
        </p:spPr>
        <p:txBody>
          <a:bodyPr/>
          <a:lstStyle/>
          <a:p>
            <a:r>
              <a:rPr lang="zh-TW" altLang="en-US" dirty="0"/>
              <a:t>八方搜尋遞迴</a:t>
            </a:r>
            <a:br>
              <a:rPr lang="en-US" altLang="zh-TW" dirty="0"/>
            </a:br>
            <a:r>
              <a:rPr lang="zh-TW" altLang="en-US" dirty="0"/>
              <a:t>函式</a:t>
            </a:r>
          </a:p>
        </p:txBody>
      </p:sp>
    </p:spTree>
    <p:extLst>
      <p:ext uri="{BB962C8B-B14F-4D97-AF65-F5344CB8AC3E}">
        <p14:creationId xmlns:p14="http://schemas.microsoft.com/office/powerpoint/2010/main" val="2503519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92DC6E13-E101-40EE-8348-6577D264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八方搜尋時間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A5083713-E0BE-4F74-8B99-E3A01BE27D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1622988"/>
              </p:ext>
            </p:extLst>
          </p:nvPr>
        </p:nvGraphicFramePr>
        <p:xfrm>
          <a:off x="1096963" y="1846262"/>
          <a:ext cx="10058400" cy="2895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63648542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52462850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2497723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33404261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47123442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145930301"/>
                    </a:ext>
                  </a:extLst>
                </a:gridCol>
              </a:tblGrid>
              <a:tr h="48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</a:t>
                      </a:r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迷宮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200</a:t>
                      </a:r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迷宮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300</a:t>
                      </a:r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迷宮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400</a:t>
                      </a:r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迷宮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500</a:t>
                      </a:r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迷宮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3417711"/>
                  </a:ext>
                </a:extLst>
              </a:tr>
              <a:tr h="48257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52040282"/>
                  </a:ext>
                </a:extLst>
              </a:tr>
              <a:tr h="48257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22850234"/>
                  </a:ext>
                </a:extLst>
              </a:tr>
              <a:tr h="48257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482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2873884"/>
                  </a:ext>
                </a:extLst>
              </a:tr>
              <a:tr h="48257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460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43125603"/>
                  </a:ext>
                </a:extLst>
              </a:tr>
              <a:tr h="48257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69947779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B0C7B98D-1F09-4C9B-8E19-9CF1414E53EC}"/>
              </a:ext>
            </a:extLst>
          </p:cNvPr>
          <p:cNvSpPr txBox="1"/>
          <p:nvPr/>
        </p:nvSpPr>
        <p:spPr>
          <a:xfrm>
            <a:off x="10171521" y="4986779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單位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3162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92DC6E13-E101-40EE-8348-6577D264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八方搜尋時間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4BA8328-8C64-4A58-A798-E1F00100BB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0205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92DC6E13-E101-40EE-8348-6577D264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八方搜尋成功率</a:t>
            </a:r>
          </a:p>
        </p:txBody>
      </p:sp>
      <p:graphicFrame>
        <p:nvGraphicFramePr>
          <p:cNvPr id="2" name="內容版面配置區 1">
            <a:extLst>
              <a:ext uri="{FF2B5EF4-FFF2-40B4-BE49-F238E27FC236}">
                <a16:creationId xmlns:a16="http://schemas.microsoft.com/office/drawing/2014/main" id="{D3D362BB-F438-483C-AC33-0F8199A5AD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26135"/>
              </p:ext>
            </p:extLst>
          </p:nvPr>
        </p:nvGraphicFramePr>
        <p:xfrm>
          <a:off x="1096963" y="1846262"/>
          <a:ext cx="10058400" cy="305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91647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71651331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8358974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38877093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00885727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6383575"/>
                    </a:ext>
                  </a:extLst>
                </a:gridCol>
              </a:tblGrid>
              <a:tr h="509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8re</a:t>
                      </a:r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成功率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</a:t>
                      </a:r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迷宮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200</a:t>
                      </a:r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迷宮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300</a:t>
                      </a:r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迷宮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400</a:t>
                      </a:r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迷宮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500</a:t>
                      </a:r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迷宮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10284353"/>
                  </a:ext>
                </a:extLst>
              </a:tr>
              <a:tr h="50927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44692544"/>
                  </a:ext>
                </a:extLst>
              </a:tr>
              <a:tr h="50927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33948993"/>
                  </a:ext>
                </a:extLst>
              </a:tr>
              <a:tr h="50927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6850868"/>
                  </a:ext>
                </a:extLst>
              </a:tr>
              <a:tr h="50927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33909918"/>
                  </a:ext>
                </a:extLst>
              </a:tr>
              <a:tr h="50927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266928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40AF0B80-6389-42A8-A28A-55B428E74C71}"/>
              </a:ext>
            </a:extLst>
          </p:cNvPr>
          <p:cNvSpPr txBox="1"/>
          <p:nvPr/>
        </p:nvSpPr>
        <p:spPr>
          <a:xfrm>
            <a:off x="10256363" y="5082934"/>
            <a:ext cx="217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單位</a:t>
            </a:r>
            <a:r>
              <a:rPr lang="en-US" altLang="zh-TW" dirty="0"/>
              <a:t>: 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984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77A11-07E8-4B51-9C3C-7F7F41E7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題目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7235F3-3C3D-47DA-80C1-E5B3CE4F9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·  </a:t>
            </a:r>
            <a:r>
              <a:rPr lang="zh-TW" altLang="zh-TW" dirty="0"/>
              <a:t>使用</a:t>
            </a:r>
            <a:r>
              <a:rPr lang="en-US" altLang="zh-TW" dirty="0"/>
              <a:t>linked list stack</a:t>
            </a:r>
            <a:r>
              <a:rPr lang="zh-TW" altLang="zh-TW" dirty="0"/>
              <a:t>以</a:t>
            </a:r>
            <a:r>
              <a:rPr lang="en-US" altLang="zh-TW" dirty="0"/>
              <a:t>C++</a:t>
            </a:r>
            <a:r>
              <a:rPr lang="zh-TW" altLang="zh-TW" dirty="0"/>
              <a:t>撰寫迭代迷宮問題</a:t>
            </a:r>
            <a:r>
              <a:rPr lang="en-US" altLang="zh-TW" dirty="0"/>
              <a:t>(</a:t>
            </a:r>
            <a:r>
              <a:rPr lang="zh-TW" altLang="zh-TW" dirty="0"/>
              <a:t>不使用遞迴演算法</a:t>
            </a:r>
            <a:r>
              <a:rPr lang="en-US" altLang="zh-TW" dirty="0"/>
              <a:t>)</a:t>
            </a:r>
            <a:endParaRPr lang="zh-TW" altLang="zh-TW" dirty="0"/>
          </a:p>
          <a:p>
            <a:r>
              <a:rPr lang="en-US" altLang="zh-TW" dirty="0"/>
              <a:t>·  </a:t>
            </a:r>
            <a:r>
              <a:rPr lang="zh-TW" altLang="zh-TW" dirty="0"/>
              <a:t>使用</a:t>
            </a:r>
            <a:r>
              <a:rPr lang="en-US" altLang="zh-TW" dirty="0"/>
              <a:t>class</a:t>
            </a:r>
            <a:r>
              <a:rPr lang="zh-TW" altLang="zh-TW" dirty="0"/>
              <a:t>宣告</a:t>
            </a:r>
          </a:p>
          <a:p>
            <a:r>
              <a:rPr lang="en-US" altLang="zh-TW" dirty="0"/>
              <a:t>·  </a:t>
            </a:r>
            <a:r>
              <a:rPr lang="zh-TW" altLang="zh-TW" dirty="0"/>
              <a:t>隨機產生任意正方型迷宮</a:t>
            </a:r>
            <a:r>
              <a:rPr lang="en-US" altLang="zh-TW" dirty="0"/>
              <a:t>(n x n)k</a:t>
            </a:r>
            <a:r>
              <a:rPr lang="zh-TW" altLang="zh-TW" dirty="0"/>
              <a:t>座迷宮，迷宮內</a:t>
            </a:r>
            <a:r>
              <a:rPr lang="en-US" altLang="zh-TW" dirty="0"/>
              <a:t>(1,1)</a:t>
            </a:r>
            <a:r>
              <a:rPr lang="zh-TW" altLang="zh-TW" dirty="0"/>
              <a:t>及</a:t>
            </a:r>
            <a:r>
              <a:rPr lang="en-US" altLang="zh-TW" dirty="0"/>
              <a:t>(</a:t>
            </a:r>
            <a:r>
              <a:rPr lang="en-US" altLang="zh-TW" dirty="0" err="1"/>
              <a:t>n,n</a:t>
            </a:r>
            <a:r>
              <a:rPr lang="en-US" altLang="zh-TW" dirty="0"/>
              <a:t>)</a:t>
            </a:r>
            <a:r>
              <a:rPr lang="zh-TW" altLang="zh-TW" dirty="0"/>
              <a:t>可通行。</a:t>
            </a:r>
          </a:p>
          <a:p>
            <a:r>
              <a:rPr lang="en-US" altLang="zh-TW" dirty="0"/>
              <a:t>·  </a:t>
            </a:r>
            <a:r>
              <a:rPr lang="zh-TW" altLang="zh-TW" dirty="0"/>
              <a:t>迷宮內每個座標</a:t>
            </a:r>
            <a:r>
              <a:rPr lang="en-US" altLang="zh-TW" dirty="0"/>
              <a:t>(</a:t>
            </a:r>
            <a:r>
              <a:rPr lang="en-US" altLang="zh-TW" dirty="0" err="1"/>
              <a:t>i,j</a:t>
            </a:r>
            <a:r>
              <a:rPr lang="en-US" altLang="zh-TW" dirty="0"/>
              <a:t>)</a:t>
            </a:r>
            <a:r>
              <a:rPr lang="zh-TW" altLang="zh-TW" dirty="0"/>
              <a:t>可通行機率為</a:t>
            </a:r>
            <a:r>
              <a:rPr lang="en-US" altLang="zh-TW" dirty="0"/>
              <a:t>P</a:t>
            </a:r>
            <a:r>
              <a:rPr lang="zh-TW" altLang="zh-TW" dirty="0"/>
              <a:t>。</a:t>
            </a:r>
          </a:p>
          <a:p>
            <a:r>
              <a:rPr lang="en-US" altLang="zh-TW" dirty="0"/>
              <a:t>·  </a:t>
            </a:r>
            <a:r>
              <a:rPr lang="zh-TW" altLang="zh-TW" dirty="0"/>
              <a:t>使用遞迴演算法。</a:t>
            </a:r>
          </a:p>
          <a:p>
            <a:r>
              <a:rPr lang="en-US" altLang="zh-TW" dirty="0"/>
              <a:t>·  </a:t>
            </a:r>
            <a:r>
              <a:rPr lang="zh-TW" altLang="zh-TW" dirty="0"/>
              <a:t>比較八方位通行與四方位通行在不同</a:t>
            </a:r>
            <a:r>
              <a:rPr lang="en-US" altLang="zh-TW" dirty="0"/>
              <a:t>P</a:t>
            </a:r>
            <a:r>
              <a:rPr lang="zh-TW" altLang="zh-TW" dirty="0"/>
              <a:t>中</a:t>
            </a:r>
            <a:r>
              <a:rPr lang="en-US" altLang="zh-TW" dirty="0"/>
              <a:t>(n x n)</a:t>
            </a:r>
            <a:r>
              <a:rPr lang="zh-TW" altLang="zh-TW" dirty="0"/>
              <a:t>迷宮由</a:t>
            </a:r>
            <a:r>
              <a:rPr lang="en-US" altLang="zh-TW" dirty="0"/>
              <a:t>(1,1)</a:t>
            </a:r>
            <a:r>
              <a:rPr lang="zh-TW" altLang="zh-TW" dirty="0"/>
              <a:t>走到</a:t>
            </a:r>
            <a:r>
              <a:rPr lang="en-US" altLang="zh-TW" dirty="0"/>
              <a:t>(</a:t>
            </a:r>
            <a:r>
              <a:rPr lang="en-US" altLang="zh-TW" dirty="0" err="1"/>
              <a:t>n,n</a:t>
            </a:r>
            <a:r>
              <a:rPr lang="en-US" altLang="zh-TW" dirty="0"/>
              <a:t>)</a:t>
            </a:r>
            <a:r>
              <a:rPr lang="zh-TW" altLang="zh-TW" dirty="0"/>
              <a:t>的</a:t>
            </a:r>
          </a:p>
          <a:p>
            <a:r>
              <a:rPr lang="en-US" altLang="zh-TW" dirty="0"/>
              <a:t>   </a:t>
            </a:r>
            <a:r>
              <a:rPr lang="zh-TW" altLang="zh-TW" dirty="0"/>
              <a:t>成功率及執行時間</a:t>
            </a:r>
          </a:p>
          <a:p>
            <a:r>
              <a:rPr lang="en-US" altLang="zh-TW" dirty="0"/>
              <a:t>·  n=100,200,300,400,500</a:t>
            </a:r>
            <a:endParaRPr lang="zh-TW" altLang="zh-TW" dirty="0"/>
          </a:p>
          <a:p>
            <a:r>
              <a:rPr lang="en-US" altLang="zh-TW" dirty="0"/>
              <a:t>·  P=20,40,60,80,90</a:t>
            </a:r>
            <a:endParaRPr lang="zh-TW" altLang="zh-TW" dirty="0"/>
          </a:p>
          <a:p>
            <a:r>
              <a:rPr lang="en-US" altLang="zh-TW" dirty="0"/>
              <a:t>·  k=100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138805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92DC6E13-E101-40EE-8348-6577D264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八方搜尋成功率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2512556-D454-427F-9D64-40F925D991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4310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1C026-A1EF-42F5-AACB-09094829D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11A08E-A92E-4145-877E-23F1A7433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zh-TW" dirty="0"/>
              <a:t>遞迴迷宮會繞圈圈</a:t>
            </a:r>
            <a:endParaRPr lang="en-US" altLang="zh-TW" dirty="0"/>
          </a:p>
          <a:p>
            <a:r>
              <a:rPr lang="en-US" altLang="zh-TW" dirty="0"/>
              <a:t>2. 500*500</a:t>
            </a:r>
            <a:r>
              <a:rPr lang="zh-TW" altLang="zh-TW" dirty="0"/>
              <a:t>的迷宮如果跑</a:t>
            </a:r>
            <a:r>
              <a:rPr lang="en-US" altLang="zh-TW" dirty="0"/>
              <a:t>60%</a:t>
            </a:r>
            <a:r>
              <a:rPr lang="zh-TW" altLang="zh-TW" dirty="0"/>
              <a:t>通過率會有機會</a:t>
            </a:r>
            <a:r>
              <a:rPr lang="en-US" altLang="zh-TW" dirty="0"/>
              <a:t>overflow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807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F7D7738-8471-4096-A443-323897DE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76" y="993972"/>
            <a:ext cx="3084844" cy="1354879"/>
          </a:xfrm>
        </p:spPr>
        <p:txBody>
          <a:bodyPr anchor="ctr">
            <a:normAutofit/>
          </a:bodyPr>
          <a:lstStyle/>
          <a:p>
            <a:r>
              <a:rPr lang="en-US" altLang="zh-TW" sz="3600" dirty="0" err="1">
                <a:solidFill>
                  <a:srgbClr val="FFFFFF"/>
                </a:solidFill>
              </a:rPr>
              <a:t>LinkList</a:t>
            </a:r>
            <a:br>
              <a:rPr lang="en-US" altLang="zh-TW" sz="3600" dirty="0">
                <a:solidFill>
                  <a:srgbClr val="FFFFFF"/>
                </a:solidFill>
              </a:rPr>
            </a:br>
            <a:r>
              <a:rPr lang="zh-TW" altLang="en-US" sz="3600" dirty="0">
                <a:solidFill>
                  <a:srgbClr val="FFFFFF"/>
                </a:solidFill>
              </a:rPr>
              <a:t>主程式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EB1B94-811A-49F4-B659-2B7DD3D69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	k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600" dirty="0">
                <a:solidFill>
                  <a:srgbClr val="FF8000"/>
                </a:solidFill>
                <a:highlight>
                  <a:srgbClr val="FFFFFF"/>
                </a:highlight>
              </a:rPr>
              <a:t>100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TW" sz="16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success</a:t>
            </a:r>
            <a:r>
              <a:rPr lang="en-US" altLang="zh-TW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nopath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TW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clock_t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start</a:t>
            </a:r>
            <a:r>
              <a:rPr lang="en-US" altLang="zh-TW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end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	n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600" dirty="0">
                <a:solidFill>
                  <a:srgbClr val="FF8000"/>
                </a:solidFill>
                <a:highlight>
                  <a:srgbClr val="FFFFFF"/>
                </a:highlight>
              </a:rPr>
              <a:t>100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TW" alt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迷宮大小 	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	p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600" dirty="0">
                <a:solidFill>
                  <a:srgbClr val="FF8000"/>
                </a:solidFill>
                <a:highlight>
                  <a:srgbClr val="FFFFFF"/>
                </a:highlight>
              </a:rPr>
              <a:t>90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TW" alt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通過率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	success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6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nopath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6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	start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clock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TW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6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US" altLang="zh-TW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++){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altLang="zh-TW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pt-BR" altLang="zh-TW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path</a:t>
            </a:r>
            <a:r>
              <a:rPr lang="pt-BR" altLang="zh-TW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altLang="zh-TW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altLang="zh-TW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altLang="zh-TW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p</a:t>
            </a:r>
            <a:r>
              <a:rPr lang="pt-BR" altLang="zh-TW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altLang="zh-TW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		success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TW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nopath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</a:p>
          <a:p>
            <a:r>
              <a:rPr lang="zh-TW" alt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	end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clock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84A24A5-50F1-4AF4-8BCE-42BA93326204}"/>
              </a:ext>
            </a:extLst>
          </p:cNvPr>
          <p:cNvSpPr txBox="1"/>
          <p:nvPr/>
        </p:nvSpPr>
        <p:spPr>
          <a:xfrm>
            <a:off x="5580668" y="825579"/>
            <a:ext cx="565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474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57F4F9-5681-4981-B14D-C8EEBA35B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TW" dirty="0" err="1"/>
              <a:t>LinkList</a:t>
            </a:r>
            <a:br>
              <a:rPr lang="en-US" altLang="zh-TW" sz="3600" dirty="0">
                <a:solidFill>
                  <a:srgbClr val="FFFFFF"/>
                </a:solidFill>
              </a:rPr>
            </a:br>
            <a:r>
              <a:rPr lang="zh-TW" altLang="en-US" dirty="0"/>
              <a:t>函式</a:t>
            </a:r>
            <a:endParaRPr lang="zh-TW" altLang="en-US" sz="3600" dirty="0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3A86C6-3E70-4732-9179-F4B2134AF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altLang="zh-TW">
                <a:highlight>
                  <a:srgbClr val="FFFFFF"/>
                </a:highlight>
              </a:rPr>
              <a:t>	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55AEA04-FFDD-4255-A213-6A6061AA1901}"/>
              </a:ext>
            </a:extLst>
          </p:cNvPr>
          <p:cNvSpPr txBox="1"/>
          <p:nvPr/>
        </p:nvSpPr>
        <p:spPr>
          <a:xfrm>
            <a:off x="4883083" y="412789"/>
            <a:ext cx="5656082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stack</a:t>
            </a:r>
            <a:r>
              <a:rPr lang="en-US" altLang="zh-TW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IsEmpty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()){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temp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stack</a:t>
            </a:r>
            <a:r>
              <a:rPr lang="en-US" altLang="zh-TW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Top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()-&gt;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stack</a:t>
            </a:r>
            <a:r>
              <a:rPr lang="en-US" altLang="zh-TW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Pop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Aft>
                <a:spcPts val="600"/>
              </a:spcAft>
            </a:pP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altLang="zh-TW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temp</a:t>
            </a:r>
            <a:r>
              <a:rPr lang="en-US" altLang="zh-TW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altLang="zh-TW" b="1" dirty="0" err="1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j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temp</a:t>
            </a:r>
            <a:r>
              <a:rPr lang="en-US" altLang="zh-TW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altLang="zh-TW" b="1" dirty="0" err="1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d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temp</a:t>
            </a:r>
            <a:r>
              <a:rPr lang="en-US" altLang="zh-TW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dir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altLang="zh-TW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m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move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r>
              <a:rPr lang="en-US" altLang="zh-TW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n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US" altLang="zh-TW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move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m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g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)&amp;&amp;(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h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count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(!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maze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m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]){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		maze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m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]=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temp</a:t>
            </a:r>
            <a:r>
              <a:rPr lang="en-US" altLang="zh-TW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b="1" dirty="0" err="1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temp</a:t>
            </a:r>
            <a:r>
              <a:rPr lang="en-US" altLang="zh-TW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US" altLang="zh-TW" b="1" dirty="0" err="1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temp</a:t>
            </a:r>
            <a:r>
              <a:rPr lang="en-US" altLang="zh-TW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dir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stack</a:t>
            </a:r>
            <a:r>
              <a:rPr lang="en-US" altLang="zh-TW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Push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temp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Aft>
                <a:spcPts val="600"/>
              </a:spcAft>
            </a:pPr>
            <a:r>
              <a:rPr lang="pt-BR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		i</a:t>
            </a:r>
            <a:r>
              <a:rPr lang="pt-BR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m</a:t>
            </a:r>
            <a:r>
              <a:rPr lang="pt-BR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pt-BR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d</a:t>
            </a:r>
            <a:r>
              <a:rPr lang="pt-BR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pt-BR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t-BR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Aft>
                <a:spcPts val="600"/>
              </a:spcAft>
            </a:pP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Aft>
                <a:spcPts val="600"/>
              </a:spcAft>
            </a:pP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>
              <a:spcAft>
                <a:spcPts val="600"/>
              </a:spcAft>
            </a:pP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008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F30EF4C-7DC9-4767-A623-F4E96FF4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LinkList</a:t>
            </a:r>
            <a:r>
              <a:rPr lang="en-US" altLang="zh-TW" dirty="0"/>
              <a:t> </a:t>
            </a:r>
            <a:r>
              <a:rPr lang="zh-TW" altLang="en-US" dirty="0"/>
              <a:t>執行時間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984CF90F-FC14-49C5-89BF-DEFC9BC960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543218"/>
              </p:ext>
            </p:extLst>
          </p:nvPr>
        </p:nvGraphicFramePr>
        <p:xfrm>
          <a:off x="1096963" y="1846262"/>
          <a:ext cx="10058400" cy="3008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10177247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30565745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19264628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63519826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57669339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909882075"/>
                    </a:ext>
                  </a:extLst>
                </a:gridCol>
              </a:tblGrid>
              <a:tr h="5014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effectLst/>
                        </a:rPr>
                        <a:t>linklist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u="none" strike="noStrike">
                          <a:effectLst/>
                        </a:rPr>
                        <a:t>100</a:t>
                      </a:r>
                      <a:r>
                        <a:rPr lang="zh-TW" altLang="en-US" sz="1800" b="1" u="none" strike="noStrike">
                          <a:effectLst/>
                        </a:rPr>
                        <a:t>迷宮</a:t>
                      </a:r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u="none" strike="noStrike">
                          <a:effectLst/>
                        </a:rPr>
                        <a:t>200</a:t>
                      </a:r>
                      <a:r>
                        <a:rPr lang="zh-TW" altLang="en-US" sz="1800" b="1" u="none" strike="noStrike">
                          <a:effectLst/>
                        </a:rPr>
                        <a:t>迷宮</a:t>
                      </a:r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u="none" strike="noStrike">
                          <a:effectLst/>
                        </a:rPr>
                        <a:t>300</a:t>
                      </a:r>
                      <a:r>
                        <a:rPr lang="zh-TW" altLang="en-US" sz="1800" b="1" u="none" strike="noStrike">
                          <a:effectLst/>
                        </a:rPr>
                        <a:t>迷宮</a:t>
                      </a:r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u="none" strike="noStrike">
                          <a:effectLst/>
                        </a:rPr>
                        <a:t>400</a:t>
                      </a:r>
                      <a:r>
                        <a:rPr lang="zh-TW" altLang="en-US" sz="1800" b="1" u="none" strike="noStrike">
                          <a:effectLst/>
                        </a:rPr>
                        <a:t>迷宮</a:t>
                      </a:r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u="none" strike="noStrike">
                          <a:effectLst/>
                        </a:rPr>
                        <a:t>500</a:t>
                      </a:r>
                      <a:r>
                        <a:rPr lang="zh-TW" altLang="en-US" sz="1800" b="1" u="none" strike="noStrike">
                          <a:effectLst/>
                        </a:rPr>
                        <a:t>迷宮</a:t>
                      </a:r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4749718"/>
                  </a:ext>
                </a:extLst>
              </a:tr>
              <a:tr h="50142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u="none" strike="noStrike" dirty="0">
                          <a:effectLst/>
                        </a:rPr>
                        <a:t>20%</a:t>
                      </a:r>
                      <a:endParaRPr lang="en-US" altLang="zh-TW" sz="1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u="none" strike="noStrike" dirty="0">
                          <a:effectLst/>
                        </a:rPr>
                        <a:t>20</a:t>
                      </a:r>
                      <a:endParaRPr lang="en-US" altLang="zh-TW" sz="1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u="none" strike="noStrike">
                          <a:effectLst/>
                        </a:rPr>
                        <a:t>77</a:t>
                      </a:r>
                      <a:endParaRPr lang="en-US" altLang="zh-TW" sz="1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u="none" strike="noStrike">
                          <a:effectLst/>
                        </a:rPr>
                        <a:t>222</a:t>
                      </a:r>
                      <a:endParaRPr lang="en-US" altLang="zh-TW" sz="1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u="none" strike="noStrike">
                          <a:effectLst/>
                        </a:rPr>
                        <a:t>282</a:t>
                      </a:r>
                      <a:endParaRPr lang="en-US" altLang="zh-TW" sz="1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u="none" strike="noStrike">
                          <a:effectLst/>
                        </a:rPr>
                        <a:t>439</a:t>
                      </a:r>
                      <a:endParaRPr lang="en-US" altLang="zh-TW" sz="1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46716684"/>
                  </a:ext>
                </a:extLst>
              </a:tr>
              <a:tr h="50142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u="none" strike="noStrike" dirty="0">
                          <a:effectLst/>
                        </a:rPr>
                        <a:t>40%</a:t>
                      </a:r>
                      <a:endParaRPr lang="en-US" altLang="zh-TW" sz="1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u="none" strike="noStrike" dirty="0">
                          <a:effectLst/>
                        </a:rPr>
                        <a:t>24</a:t>
                      </a:r>
                      <a:endParaRPr lang="en-US" altLang="zh-TW" sz="1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u="none" strike="noStrike" dirty="0">
                          <a:effectLst/>
                        </a:rPr>
                        <a:t>81</a:t>
                      </a:r>
                      <a:endParaRPr lang="en-US" altLang="zh-TW" sz="1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u="none" strike="noStrike" dirty="0">
                          <a:effectLst/>
                        </a:rPr>
                        <a:t>178</a:t>
                      </a:r>
                      <a:endParaRPr lang="en-US" altLang="zh-TW" sz="1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u="none" strike="noStrike">
                          <a:effectLst/>
                        </a:rPr>
                        <a:t>319</a:t>
                      </a:r>
                      <a:endParaRPr lang="en-US" altLang="zh-TW" sz="1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u="none" strike="noStrike">
                          <a:effectLst/>
                        </a:rPr>
                        <a:t>508</a:t>
                      </a:r>
                      <a:endParaRPr lang="en-US" altLang="zh-TW" sz="1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53520059"/>
                  </a:ext>
                </a:extLst>
              </a:tr>
              <a:tr h="50142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u="none" strike="noStrike">
                          <a:effectLst/>
                        </a:rPr>
                        <a:t>60%</a:t>
                      </a:r>
                      <a:endParaRPr lang="en-US" altLang="zh-TW" sz="1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u="none" strike="noStrike" dirty="0">
                          <a:effectLst/>
                        </a:rPr>
                        <a:t>26</a:t>
                      </a:r>
                      <a:endParaRPr lang="en-US" altLang="zh-TW" sz="1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u="none" strike="noStrike" dirty="0">
                          <a:effectLst/>
                        </a:rPr>
                        <a:t>117</a:t>
                      </a:r>
                      <a:endParaRPr lang="en-US" altLang="zh-TW" sz="1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u="none" strike="noStrike" dirty="0">
                          <a:effectLst/>
                        </a:rPr>
                        <a:t>244</a:t>
                      </a:r>
                      <a:endParaRPr lang="en-US" altLang="zh-TW" sz="1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u="none" strike="noStrike" dirty="0">
                          <a:effectLst/>
                        </a:rPr>
                        <a:t>407</a:t>
                      </a:r>
                      <a:endParaRPr lang="en-US" altLang="zh-TW" sz="1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u="none" strike="noStrike" dirty="0">
                          <a:effectLst/>
                        </a:rPr>
                        <a:t>599</a:t>
                      </a:r>
                      <a:endParaRPr lang="en-US" altLang="zh-TW" sz="1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1427204"/>
                  </a:ext>
                </a:extLst>
              </a:tr>
              <a:tr h="50142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u="none" strike="noStrike">
                          <a:effectLst/>
                        </a:rPr>
                        <a:t>80%</a:t>
                      </a:r>
                      <a:endParaRPr lang="en-US" altLang="zh-TW" sz="1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u="none" strike="noStrike">
                          <a:effectLst/>
                        </a:rPr>
                        <a:t>94</a:t>
                      </a:r>
                      <a:endParaRPr lang="en-US" altLang="zh-TW" sz="1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u="none" strike="noStrike">
                          <a:effectLst/>
                        </a:rPr>
                        <a:t>391</a:t>
                      </a:r>
                      <a:endParaRPr lang="en-US" altLang="zh-TW" sz="1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u="none" strike="noStrike" dirty="0">
                          <a:effectLst/>
                        </a:rPr>
                        <a:t>844</a:t>
                      </a:r>
                      <a:endParaRPr lang="en-US" altLang="zh-TW" sz="1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u="none" strike="noStrike" dirty="0">
                          <a:effectLst/>
                        </a:rPr>
                        <a:t>1559</a:t>
                      </a:r>
                      <a:endParaRPr lang="en-US" altLang="zh-TW" sz="1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u="none" strike="noStrike" dirty="0">
                          <a:effectLst/>
                        </a:rPr>
                        <a:t>2336</a:t>
                      </a:r>
                      <a:endParaRPr lang="en-US" altLang="zh-TW" sz="1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95035318"/>
                  </a:ext>
                </a:extLst>
              </a:tr>
              <a:tr h="50142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u="none" strike="noStrike">
                          <a:effectLst/>
                        </a:rPr>
                        <a:t>90%</a:t>
                      </a:r>
                      <a:endParaRPr lang="en-US" altLang="zh-TW" sz="1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u="none" strike="noStrike">
                          <a:effectLst/>
                        </a:rPr>
                        <a:t>97</a:t>
                      </a:r>
                      <a:endParaRPr lang="en-US" altLang="zh-TW" sz="1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u="none" strike="noStrike">
                          <a:effectLst/>
                        </a:rPr>
                        <a:t>413</a:t>
                      </a:r>
                      <a:endParaRPr lang="en-US" altLang="zh-TW" sz="1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u="none" strike="noStrike">
                          <a:effectLst/>
                        </a:rPr>
                        <a:t>940</a:t>
                      </a:r>
                      <a:endParaRPr lang="en-US" altLang="zh-TW" sz="1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u="none" strike="noStrike" dirty="0">
                          <a:effectLst/>
                        </a:rPr>
                        <a:t>1879</a:t>
                      </a:r>
                      <a:endParaRPr lang="en-US" altLang="zh-TW" sz="1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u="none" strike="noStrike" dirty="0">
                          <a:effectLst/>
                        </a:rPr>
                        <a:t>2683</a:t>
                      </a:r>
                      <a:endParaRPr lang="en-US" altLang="zh-TW" sz="1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12810489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3D95C8DA-03C1-4841-9C48-D8BDC1463EBA}"/>
              </a:ext>
            </a:extLst>
          </p:cNvPr>
          <p:cNvSpPr txBox="1"/>
          <p:nvPr/>
        </p:nvSpPr>
        <p:spPr>
          <a:xfrm>
            <a:off x="10080707" y="5170601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單位</a:t>
            </a:r>
            <a:r>
              <a:rPr lang="en-US" altLang="zh-TW" dirty="0"/>
              <a:t>:</a:t>
            </a:r>
            <a:r>
              <a:rPr lang="en-US" altLang="zh-TW" dirty="0" err="1"/>
              <a:t>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037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731B8-14E7-458A-A181-79D9848F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TW" dirty="0" err="1"/>
              <a:t>LinkList</a:t>
            </a:r>
            <a:r>
              <a:rPr lang="en-US" altLang="zh-TW" dirty="0"/>
              <a:t> </a:t>
            </a:r>
            <a:r>
              <a:rPr lang="zh-TW" altLang="en-US" dirty="0"/>
              <a:t>執行時間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709617CD-75D5-4DD9-B287-58C4CEBD7B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37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7188D9-16A1-472C-939C-5C752D01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LinkList</a:t>
            </a:r>
            <a:r>
              <a:rPr lang="zh-TW" altLang="en-US" dirty="0"/>
              <a:t> 成功率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3343E1B-D4D9-4CED-9082-0CB33413D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611228"/>
              </p:ext>
            </p:extLst>
          </p:nvPr>
        </p:nvGraphicFramePr>
        <p:xfrm>
          <a:off x="1097280" y="1775066"/>
          <a:ext cx="10058400" cy="294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9246008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198437452"/>
                    </a:ext>
                  </a:extLst>
                </a:gridCol>
                <a:gridCol w="1658806">
                  <a:extLst>
                    <a:ext uri="{9D8B030D-6E8A-4147-A177-3AD203B41FA5}">
                      <a16:colId xmlns:a16="http://schemas.microsoft.com/office/drawing/2014/main" val="2042709893"/>
                    </a:ext>
                  </a:extLst>
                </a:gridCol>
                <a:gridCol w="1693994">
                  <a:extLst>
                    <a:ext uri="{9D8B030D-6E8A-4147-A177-3AD203B41FA5}">
                      <a16:colId xmlns:a16="http://schemas.microsoft.com/office/drawing/2014/main" val="165343123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83926716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82836162"/>
                    </a:ext>
                  </a:extLst>
                </a:gridCol>
              </a:tblGrid>
              <a:tr h="490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list</a:t>
                      </a:r>
                      <a:r>
                        <a:rPr lang="zh-TW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成功率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</a:t>
                      </a:r>
                      <a:r>
                        <a:rPr lang="zh-TW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迷宮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200</a:t>
                      </a:r>
                      <a:r>
                        <a:rPr lang="zh-TW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迷宮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300</a:t>
                      </a:r>
                      <a:r>
                        <a:rPr lang="zh-TW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迷宮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400</a:t>
                      </a:r>
                      <a:r>
                        <a:rPr lang="zh-TW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迷宮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500</a:t>
                      </a:r>
                      <a:r>
                        <a:rPr lang="zh-TW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迷宮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57718752"/>
                  </a:ext>
                </a:extLst>
              </a:tr>
              <a:tr h="49042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01823411"/>
                  </a:ext>
                </a:extLst>
              </a:tr>
              <a:tr h="49042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6690981"/>
                  </a:ext>
                </a:extLst>
              </a:tr>
              <a:tr h="49042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220093"/>
                  </a:ext>
                </a:extLst>
              </a:tr>
              <a:tr h="49042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23986580"/>
                  </a:ext>
                </a:extLst>
              </a:tr>
              <a:tr h="49042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335390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FA5BF506-E805-41A3-8209-9A4501C91112}"/>
              </a:ext>
            </a:extLst>
          </p:cNvPr>
          <p:cNvSpPr txBox="1"/>
          <p:nvPr/>
        </p:nvSpPr>
        <p:spPr>
          <a:xfrm>
            <a:off x="10256363" y="5082934"/>
            <a:ext cx="217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單位</a:t>
            </a:r>
            <a:r>
              <a:rPr lang="en-US" altLang="zh-TW" dirty="0"/>
              <a:t>: 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771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8E887C-6836-4436-A7D8-8958DD669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LinkList</a:t>
            </a:r>
            <a:r>
              <a:rPr lang="zh-TW" altLang="en-US" dirty="0"/>
              <a:t> 成功率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A98FA852-27E4-4EBF-8A18-7A937A5D25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0137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EF70C68-9FD6-4031-8F75-2EECCB173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3019"/>
            <a:ext cx="3200400" cy="1922597"/>
          </a:xfrm>
        </p:spPr>
        <p:txBody>
          <a:bodyPr/>
          <a:lstStyle/>
          <a:p>
            <a:r>
              <a:rPr lang="zh-TW" altLang="en-US" dirty="0"/>
              <a:t>四方搜尋遞迴</a:t>
            </a:r>
            <a:br>
              <a:rPr lang="en-US" altLang="zh-TW" dirty="0"/>
            </a:br>
            <a:r>
              <a:rPr lang="zh-TW" altLang="en-US" dirty="0"/>
              <a:t>主程式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A83E711-2FD1-4002-9F83-C6FC83A55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000FF"/>
                </a:solidFill>
                <a:highlight>
                  <a:srgbClr val="FFFFFF"/>
                </a:highlight>
              </a:rPr>
              <a:t>long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maze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size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size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srand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time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ok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nopath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p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dirty="0" err="1">
                <a:solidFill>
                  <a:srgbClr val="8000FF"/>
                </a:solidFill>
                <a:highlight>
                  <a:srgbClr val="FFFFFF"/>
                </a:highlight>
              </a:rPr>
              <a:t>clock_t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start</a:t>
            </a:r>
            <a:r>
              <a:rPr lang="en-US" altLang="zh-TW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end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printf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zh-TW" altLang="en-US" dirty="0">
                <a:solidFill>
                  <a:srgbClr val="808080"/>
                </a:solidFill>
                <a:highlight>
                  <a:srgbClr val="FFFFFF"/>
                </a:highlight>
              </a:rPr>
              <a:t>四方位搜尋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</a:rPr>
              <a:t>\n"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p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20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TW" altLang="en-US" dirty="0">
                <a:solidFill>
                  <a:srgbClr val="008000"/>
                </a:solidFill>
                <a:highlight>
                  <a:srgbClr val="FFFFFF"/>
                </a:highlight>
              </a:rPr>
              <a:t>每點通過率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	ok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nopath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	start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clock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k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100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++){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getmaze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maze</a:t>
            </a:r>
            <a:r>
              <a:rPr lang="en-US" altLang="zh-TW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altLang="zh-TW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p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visit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maze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nopath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	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ok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	  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end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clock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446177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642</Words>
  <Application>Microsoft Office PowerPoint</Application>
  <PresentationFormat>寬螢幕</PresentationFormat>
  <Paragraphs>357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5" baseType="lpstr">
      <vt:lpstr>新細明體</vt:lpstr>
      <vt:lpstr>Calibri</vt:lpstr>
      <vt:lpstr>Calibri Light</vt:lpstr>
      <vt:lpstr>回顧</vt:lpstr>
      <vt:lpstr>迷宮問題       Linked-list stack迭代迷宮演算法及遞迴迷宮演算法</vt:lpstr>
      <vt:lpstr>題目</vt:lpstr>
      <vt:lpstr>LinkList 主程式</vt:lpstr>
      <vt:lpstr>LinkList 函式</vt:lpstr>
      <vt:lpstr>LinkList 執行時間</vt:lpstr>
      <vt:lpstr>LinkList 執行時間</vt:lpstr>
      <vt:lpstr>LinkList 成功率</vt:lpstr>
      <vt:lpstr>LinkList 成功率</vt:lpstr>
      <vt:lpstr>四方搜尋遞迴 主程式</vt:lpstr>
      <vt:lpstr>四方搜尋遞迴 函式</vt:lpstr>
      <vt:lpstr>四方搜尋執行時間</vt:lpstr>
      <vt:lpstr>四方搜尋執行時間</vt:lpstr>
      <vt:lpstr>四方搜尋成功率</vt:lpstr>
      <vt:lpstr>四方搜尋成功率</vt:lpstr>
      <vt:lpstr>八方搜尋遞迴 主程式</vt:lpstr>
      <vt:lpstr>八方搜尋遞迴 函式</vt:lpstr>
      <vt:lpstr>八方搜尋時間</vt:lpstr>
      <vt:lpstr>八方搜尋時間</vt:lpstr>
      <vt:lpstr>八方搜尋成功率</vt:lpstr>
      <vt:lpstr>八方搜尋成功率</vt:lpstr>
      <vt:lpstr>問題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迷宮問題       Linked-list stack迭代迷宮演算法及遞迴迷宮演算法</dc:title>
  <dc:creator>Yang eric</dc:creator>
  <cp:lastModifiedBy>Yang eric</cp:lastModifiedBy>
  <cp:revision>5</cp:revision>
  <dcterms:created xsi:type="dcterms:W3CDTF">2019-12-23T13:35:36Z</dcterms:created>
  <dcterms:modified xsi:type="dcterms:W3CDTF">2019-12-23T14:05:37Z</dcterms:modified>
</cp:coreProperties>
</file>