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65" r:id="rId5"/>
    <p:sldId id="21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2925-AFC9-411D-A7FA-2790EEA7444F}" v="4" dt="2024-07-12T12:02:52.963"/>
    <p1510:client id="{43FE0925-0E2D-3AE2-0AFB-4CE15484EA3E}" v="443" dt="2024-07-12T11:41:53.712"/>
    <p1510:client id="{458024FC-D5F3-D8D6-3098-F7EA7EA3A09A}" v="422" dt="2024-07-12T12:46:10.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3_Cover alterna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A2CECE-B1F1-403F-B518-A7961B35FEF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6348" y="1"/>
            <a:ext cx="12233628" cy="6858001"/>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5574892" y="594864"/>
            <a:ext cx="6009412" cy="4064277"/>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 name="connsiteX0" fmla="*/ 6 w 10000"/>
              <a:gd name="connsiteY0" fmla="*/ 0 h 10688"/>
              <a:gd name="connsiteX1" fmla="*/ 0 w 10000"/>
              <a:gd name="connsiteY1" fmla="*/ 10688 h 10688"/>
              <a:gd name="connsiteX2" fmla="*/ 10000 w 10000"/>
              <a:gd name="connsiteY2" fmla="*/ 7911 h 10688"/>
              <a:gd name="connsiteX3" fmla="*/ 10000 w 10000"/>
              <a:gd name="connsiteY3" fmla="*/ 7 h 10688"/>
              <a:gd name="connsiteX4" fmla="*/ 6 w 10000"/>
              <a:gd name="connsiteY4" fmla="*/ 0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688">
                <a:moveTo>
                  <a:pt x="6" y="0"/>
                </a:moveTo>
                <a:cubicBezTo>
                  <a:pt x="4" y="2358"/>
                  <a:pt x="2" y="8331"/>
                  <a:pt x="0" y="10688"/>
                </a:cubicBezTo>
                <a:lnTo>
                  <a:pt x="10000" y="7911"/>
                </a:lnTo>
                <a:lnTo>
                  <a:pt x="10000" y="7"/>
                </a:lnTo>
                <a:lnTo>
                  <a:pt x="6" y="0"/>
                </a:lnTo>
                <a:close/>
              </a:path>
            </a:pathLst>
          </a:custGeom>
          <a:solidFill>
            <a:srgbClr val="FFE600">
              <a:alpha val="85000"/>
            </a:srgbClr>
          </a:solidFill>
          <a:ln w="9525">
            <a:noFill/>
            <a:round/>
            <a:headEnd/>
            <a:tailEnd/>
          </a:ln>
        </p:spPr>
        <p:txBody>
          <a:bodyPr vert="horz" wrap="square" lIns="91392" tIns="45696" rIns="91392" bIns="45696" numCol="1" anchor="t" anchorCtr="0" compatLnSpc="1">
            <a:prstTxWarp prst="textNoShape">
              <a:avLst/>
            </a:prstTxWarp>
          </a:bodyPr>
          <a:lstStyle/>
          <a:p>
            <a:endParaRPr lang="en-GB" sz="1799"/>
          </a:p>
        </p:txBody>
      </p:sp>
      <p:sp>
        <p:nvSpPr>
          <p:cNvPr id="9" name="Title 1">
            <a:extLst>
              <a:ext uri="{FF2B5EF4-FFF2-40B4-BE49-F238E27FC236}">
                <a16:creationId xmlns:a16="http://schemas.microsoft.com/office/drawing/2014/main" id="{9306FE6B-2888-42EC-9409-22E0C44C3EFB}"/>
              </a:ext>
            </a:extLst>
          </p:cNvPr>
          <p:cNvSpPr>
            <a:spLocks noGrp="1"/>
          </p:cNvSpPr>
          <p:nvPr>
            <p:ph type="ctrTitle"/>
          </p:nvPr>
        </p:nvSpPr>
        <p:spPr>
          <a:xfrm>
            <a:off x="5863256" y="1873223"/>
            <a:ext cx="5419932" cy="860400"/>
          </a:xfrm>
        </p:spPr>
        <p:txBody>
          <a:bodyPr/>
          <a:lstStyle>
            <a:lvl1pPr>
              <a:defRPr sz="2999" b="0">
                <a:solidFill>
                  <a:srgbClr val="404040"/>
                </a:solidFill>
                <a:latin typeface="EYInterstate Light" panose="02000506000000020004" pitchFamily="2" charset="0"/>
                <a:cs typeface="Arial" pitchFamily="34" charset="0"/>
              </a:defRPr>
            </a:lvl1pPr>
          </a:lstStyle>
          <a:p>
            <a:endParaRPr lang="en-GB"/>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p:nvPr>
        </p:nvSpPr>
        <p:spPr>
          <a:xfrm>
            <a:off x="5863257" y="3625433"/>
            <a:ext cx="5419932" cy="391225"/>
          </a:xfrm>
        </p:spPr>
        <p:txBody>
          <a:bodyPr/>
          <a:lstStyle>
            <a:lvl1pPr marL="0" marR="0" indent="0" algn="l" defTabSz="913943" rtl="0" eaLnBrk="1" fontAlgn="auto" latinLnBrk="0" hangingPunct="1">
              <a:lnSpc>
                <a:spcPct val="100000"/>
              </a:lnSpc>
              <a:spcBef>
                <a:spcPct val="20000"/>
              </a:spcBef>
              <a:spcAft>
                <a:spcPts val="1199"/>
              </a:spcAft>
              <a:buClr>
                <a:schemeClr val="accent2"/>
              </a:buClr>
              <a:buSzPct val="70000"/>
              <a:buFont typeface="Arial" pitchFamily="34" charset="0"/>
              <a:buNone/>
              <a:tabLst/>
              <a:defRPr sz="1599" b="0">
                <a:solidFill>
                  <a:srgbClr val="404040"/>
                </a:solidFill>
                <a:latin typeface="EYInterstate" panose="02000503020000020004" pitchFamily="2" charset="0"/>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endParaRPr lang="en-GB" sz="1599"/>
          </a:p>
        </p:txBody>
      </p:sp>
      <p:grpSp>
        <p:nvGrpSpPr>
          <p:cNvPr id="11" name="Group 4">
            <a:extLst>
              <a:ext uri="{FF2B5EF4-FFF2-40B4-BE49-F238E27FC236}">
                <a16:creationId xmlns:a16="http://schemas.microsoft.com/office/drawing/2014/main" id="{8AE72999-64B9-400D-B276-16BADE1AD572}"/>
              </a:ext>
            </a:extLst>
          </p:cNvPr>
          <p:cNvGrpSpPr>
            <a:grpSpLocks noChangeAspect="1"/>
          </p:cNvGrpSpPr>
          <p:nvPr userDrawn="1"/>
        </p:nvGrpSpPr>
        <p:grpSpPr bwMode="auto">
          <a:xfrm>
            <a:off x="10359392" y="4960938"/>
            <a:ext cx="1224912" cy="1435100"/>
            <a:chOff x="6529" y="3125"/>
            <a:chExt cx="772" cy="904"/>
          </a:xfrm>
        </p:grpSpPr>
        <p:sp>
          <p:nvSpPr>
            <p:cNvPr id="12" name="Freeform 5">
              <a:extLst>
                <a:ext uri="{FF2B5EF4-FFF2-40B4-BE49-F238E27FC236}">
                  <a16:creationId xmlns:a16="http://schemas.microsoft.com/office/drawing/2014/main" id="{B20916FE-1037-44A8-A815-13B16E654388}"/>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6">
              <a:extLst>
                <a:ext uri="{FF2B5EF4-FFF2-40B4-BE49-F238E27FC236}">
                  <a16:creationId xmlns:a16="http://schemas.microsoft.com/office/drawing/2014/main" id="{9E21227F-16C4-4E48-B9B5-03B2F374C37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grpSp>
        <p:nvGrpSpPr>
          <p:cNvPr id="149" name="Group 148">
            <a:extLst>
              <a:ext uri="{FF2B5EF4-FFF2-40B4-BE49-F238E27FC236}">
                <a16:creationId xmlns:a16="http://schemas.microsoft.com/office/drawing/2014/main" id="{3450A2D3-D68E-4609-B159-B1CBB6D96231}"/>
              </a:ext>
            </a:extLst>
          </p:cNvPr>
          <p:cNvGrpSpPr/>
          <p:nvPr userDrawn="1"/>
        </p:nvGrpSpPr>
        <p:grpSpPr>
          <a:xfrm>
            <a:off x="609359" y="5826614"/>
            <a:ext cx="3873986" cy="570195"/>
            <a:chOff x="498115" y="5951018"/>
            <a:chExt cx="3878023" cy="570195"/>
          </a:xfrm>
        </p:grpSpPr>
        <p:sp>
          <p:nvSpPr>
            <p:cNvPr id="150" name="Rectangle 149">
              <a:extLst>
                <a:ext uri="{FF2B5EF4-FFF2-40B4-BE49-F238E27FC236}">
                  <a16:creationId xmlns:a16="http://schemas.microsoft.com/office/drawing/2014/main" id="{EE2B22C1-CC7E-487A-903E-72B15CB396C1}"/>
                </a:ext>
              </a:extLst>
            </p:cNvPr>
            <p:cNvSpPr>
              <a:spLocks noChangeArrowheads="1"/>
            </p:cNvSpPr>
            <p:nvPr userDrawn="1"/>
          </p:nvSpPr>
          <p:spPr bwMode="auto">
            <a:xfrm>
              <a:off x="498115"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1" name="Rectangle 6">
              <a:extLst>
                <a:ext uri="{FF2B5EF4-FFF2-40B4-BE49-F238E27FC236}">
                  <a16:creationId xmlns:a16="http://schemas.microsoft.com/office/drawing/2014/main" id="{50B0FDB4-FB82-4581-A67B-A5B1E76F5151}"/>
                </a:ext>
              </a:extLst>
            </p:cNvPr>
            <p:cNvSpPr>
              <a:spLocks noChangeArrowheads="1"/>
            </p:cNvSpPr>
            <p:nvPr userDrawn="1"/>
          </p:nvSpPr>
          <p:spPr bwMode="auto">
            <a:xfrm>
              <a:off x="693411"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2" name="Rectangle 7">
              <a:extLst>
                <a:ext uri="{FF2B5EF4-FFF2-40B4-BE49-F238E27FC236}">
                  <a16:creationId xmlns:a16="http://schemas.microsoft.com/office/drawing/2014/main" id="{CE878B57-A3F2-4BED-9810-47889AC8E96E}"/>
                </a:ext>
              </a:extLst>
            </p:cNvPr>
            <p:cNvSpPr>
              <a:spLocks noChangeArrowheads="1"/>
            </p:cNvSpPr>
            <p:nvPr userDrawn="1"/>
          </p:nvSpPr>
          <p:spPr bwMode="auto">
            <a:xfrm>
              <a:off x="890451"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3" name="Freeform 8">
              <a:extLst>
                <a:ext uri="{FF2B5EF4-FFF2-40B4-BE49-F238E27FC236}">
                  <a16:creationId xmlns:a16="http://schemas.microsoft.com/office/drawing/2014/main" id="{D2DFA294-A17D-4607-B724-76248E31F1FB}"/>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4" name="Freeform 9">
              <a:extLst>
                <a:ext uri="{FF2B5EF4-FFF2-40B4-BE49-F238E27FC236}">
                  <a16:creationId xmlns:a16="http://schemas.microsoft.com/office/drawing/2014/main" id="{C9DF4EA4-0497-434B-96DC-D7D38401F526}"/>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5" name="Freeform 10">
              <a:extLst>
                <a:ext uri="{FF2B5EF4-FFF2-40B4-BE49-F238E27FC236}">
                  <a16:creationId xmlns:a16="http://schemas.microsoft.com/office/drawing/2014/main" id="{7A1F1CC7-1100-49F9-B317-150DAFAA5FBF}"/>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6" name="Freeform 11">
              <a:extLst>
                <a:ext uri="{FF2B5EF4-FFF2-40B4-BE49-F238E27FC236}">
                  <a16:creationId xmlns:a16="http://schemas.microsoft.com/office/drawing/2014/main" id="{55E97AA4-6F4E-4EC8-8447-15B889EF7DCB}"/>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7" name="Freeform 12">
              <a:extLst>
                <a:ext uri="{FF2B5EF4-FFF2-40B4-BE49-F238E27FC236}">
                  <a16:creationId xmlns:a16="http://schemas.microsoft.com/office/drawing/2014/main" id="{F6A30117-C9F4-439A-B5EB-4C52C8A15050}"/>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8" name="Freeform 13">
              <a:extLst>
                <a:ext uri="{FF2B5EF4-FFF2-40B4-BE49-F238E27FC236}">
                  <a16:creationId xmlns:a16="http://schemas.microsoft.com/office/drawing/2014/main" id="{1A42432A-02D2-43FE-8403-6762CDFEE7EA}"/>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9" name="Freeform 14">
              <a:extLst>
                <a:ext uri="{FF2B5EF4-FFF2-40B4-BE49-F238E27FC236}">
                  <a16:creationId xmlns:a16="http://schemas.microsoft.com/office/drawing/2014/main" id="{73A6D0F4-E259-4FD1-BB02-79506D25BBF9}"/>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0" name="Freeform 15">
              <a:extLst>
                <a:ext uri="{FF2B5EF4-FFF2-40B4-BE49-F238E27FC236}">
                  <a16:creationId xmlns:a16="http://schemas.microsoft.com/office/drawing/2014/main" id="{BB129EF8-52B8-45B4-BB18-74AF6713AC7E}"/>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1" name="Freeform 16">
              <a:extLst>
                <a:ext uri="{FF2B5EF4-FFF2-40B4-BE49-F238E27FC236}">
                  <a16:creationId xmlns:a16="http://schemas.microsoft.com/office/drawing/2014/main" id="{494A562A-A837-415A-8C55-86EBA04500D2}"/>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2" name="Freeform 17">
              <a:extLst>
                <a:ext uri="{FF2B5EF4-FFF2-40B4-BE49-F238E27FC236}">
                  <a16:creationId xmlns:a16="http://schemas.microsoft.com/office/drawing/2014/main" id="{EB071C4F-3EF3-438E-815C-8653323F2637}"/>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3" name="Freeform 18">
              <a:extLst>
                <a:ext uri="{FF2B5EF4-FFF2-40B4-BE49-F238E27FC236}">
                  <a16:creationId xmlns:a16="http://schemas.microsoft.com/office/drawing/2014/main" id="{CF83218B-1266-4EC7-B500-8C8E92DF34E1}"/>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4" name="Freeform 19">
              <a:extLst>
                <a:ext uri="{FF2B5EF4-FFF2-40B4-BE49-F238E27FC236}">
                  <a16:creationId xmlns:a16="http://schemas.microsoft.com/office/drawing/2014/main" id="{A5D71444-E59A-4233-8033-B7337DDF8DA6}"/>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5" name="Freeform 20">
              <a:extLst>
                <a:ext uri="{FF2B5EF4-FFF2-40B4-BE49-F238E27FC236}">
                  <a16:creationId xmlns:a16="http://schemas.microsoft.com/office/drawing/2014/main" id="{BF22B8C4-B671-4BB8-9AE4-C3960A915070}"/>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6" name="Freeform 21">
              <a:extLst>
                <a:ext uri="{FF2B5EF4-FFF2-40B4-BE49-F238E27FC236}">
                  <a16:creationId xmlns:a16="http://schemas.microsoft.com/office/drawing/2014/main" id="{2A7626DC-8733-4712-8ABE-11B6B43C094F}"/>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7" name="Freeform 22">
              <a:extLst>
                <a:ext uri="{FF2B5EF4-FFF2-40B4-BE49-F238E27FC236}">
                  <a16:creationId xmlns:a16="http://schemas.microsoft.com/office/drawing/2014/main" id="{18E2551F-508D-4B69-84EE-F0CBFF149688}"/>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8" name="Freeform 23">
              <a:extLst>
                <a:ext uri="{FF2B5EF4-FFF2-40B4-BE49-F238E27FC236}">
                  <a16:creationId xmlns:a16="http://schemas.microsoft.com/office/drawing/2014/main" id="{80F6A603-EDBD-4852-B737-84D4E2728547}"/>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9" name="Freeform 24">
              <a:extLst>
                <a:ext uri="{FF2B5EF4-FFF2-40B4-BE49-F238E27FC236}">
                  <a16:creationId xmlns:a16="http://schemas.microsoft.com/office/drawing/2014/main" id="{20782985-A1E1-4147-B558-5B8E4DBCAB6F}"/>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0" name="Freeform 25">
              <a:extLst>
                <a:ext uri="{FF2B5EF4-FFF2-40B4-BE49-F238E27FC236}">
                  <a16:creationId xmlns:a16="http://schemas.microsoft.com/office/drawing/2014/main" id="{4C735CD5-A157-4451-BCA6-E1E5FC591EDA}"/>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1" name="Freeform 26">
              <a:extLst>
                <a:ext uri="{FF2B5EF4-FFF2-40B4-BE49-F238E27FC236}">
                  <a16:creationId xmlns:a16="http://schemas.microsoft.com/office/drawing/2014/main" id="{7EF8F8B5-B18E-4FEC-A02E-0E859DA20BAF}"/>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2" name="Freeform 27">
              <a:extLst>
                <a:ext uri="{FF2B5EF4-FFF2-40B4-BE49-F238E27FC236}">
                  <a16:creationId xmlns:a16="http://schemas.microsoft.com/office/drawing/2014/main" id="{9B18859F-9335-4D3B-A4B0-E6157F5D38A6}"/>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3" name="Freeform 28">
              <a:extLst>
                <a:ext uri="{FF2B5EF4-FFF2-40B4-BE49-F238E27FC236}">
                  <a16:creationId xmlns:a16="http://schemas.microsoft.com/office/drawing/2014/main" id="{A91751B3-16B5-4B55-A710-D6CB5A30B40A}"/>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4" name="Freeform 29">
              <a:extLst>
                <a:ext uri="{FF2B5EF4-FFF2-40B4-BE49-F238E27FC236}">
                  <a16:creationId xmlns:a16="http://schemas.microsoft.com/office/drawing/2014/main" id="{68003EE3-BEBA-4C0F-9573-77632E1E26E4}"/>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5" name="Freeform 30">
              <a:extLst>
                <a:ext uri="{FF2B5EF4-FFF2-40B4-BE49-F238E27FC236}">
                  <a16:creationId xmlns:a16="http://schemas.microsoft.com/office/drawing/2014/main" id="{99E22DCE-E495-43DA-AAEC-4E7EF474B987}"/>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6" name="Freeform 31">
              <a:extLst>
                <a:ext uri="{FF2B5EF4-FFF2-40B4-BE49-F238E27FC236}">
                  <a16:creationId xmlns:a16="http://schemas.microsoft.com/office/drawing/2014/main" id="{28C44A88-E305-4838-89E6-661E1C6A7F88}"/>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7" name="Freeform 32">
              <a:extLst>
                <a:ext uri="{FF2B5EF4-FFF2-40B4-BE49-F238E27FC236}">
                  <a16:creationId xmlns:a16="http://schemas.microsoft.com/office/drawing/2014/main" id="{8D6ED2D3-DF30-42B3-83F9-7A22D3EE6BC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8" name="Freeform 33">
              <a:extLst>
                <a:ext uri="{FF2B5EF4-FFF2-40B4-BE49-F238E27FC236}">
                  <a16:creationId xmlns:a16="http://schemas.microsoft.com/office/drawing/2014/main" id="{C1B6D03D-1D7B-4634-AF2C-509B6C6BBEE2}"/>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9" name="Freeform 34">
              <a:extLst>
                <a:ext uri="{FF2B5EF4-FFF2-40B4-BE49-F238E27FC236}">
                  <a16:creationId xmlns:a16="http://schemas.microsoft.com/office/drawing/2014/main" id="{1A0E02D4-A972-436B-84D4-F0CD05F8EC8B}"/>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0" name="Freeform 35">
              <a:extLst>
                <a:ext uri="{FF2B5EF4-FFF2-40B4-BE49-F238E27FC236}">
                  <a16:creationId xmlns:a16="http://schemas.microsoft.com/office/drawing/2014/main" id="{52458756-0AA5-41C5-A1CF-D4BADC6F4A0C}"/>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1" name="Freeform 36">
              <a:extLst>
                <a:ext uri="{FF2B5EF4-FFF2-40B4-BE49-F238E27FC236}">
                  <a16:creationId xmlns:a16="http://schemas.microsoft.com/office/drawing/2014/main" id="{D5256D80-94A3-4B25-97A9-9F1654EB3633}"/>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2" name="Freeform 37">
              <a:extLst>
                <a:ext uri="{FF2B5EF4-FFF2-40B4-BE49-F238E27FC236}">
                  <a16:creationId xmlns:a16="http://schemas.microsoft.com/office/drawing/2014/main" id="{AC9CE6BB-5E57-4CAD-994B-D25E964C2AA8}"/>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3" name="Freeform 38">
              <a:extLst>
                <a:ext uri="{FF2B5EF4-FFF2-40B4-BE49-F238E27FC236}">
                  <a16:creationId xmlns:a16="http://schemas.microsoft.com/office/drawing/2014/main" id="{BAC6AC51-E1B3-451F-90E2-77226A9C45C8}"/>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4" name="Freeform 39">
              <a:extLst>
                <a:ext uri="{FF2B5EF4-FFF2-40B4-BE49-F238E27FC236}">
                  <a16:creationId xmlns:a16="http://schemas.microsoft.com/office/drawing/2014/main" id="{411DB9F5-56BA-4843-968B-01DC42D6D391}"/>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5" name="Freeform 40">
              <a:extLst>
                <a:ext uri="{FF2B5EF4-FFF2-40B4-BE49-F238E27FC236}">
                  <a16:creationId xmlns:a16="http://schemas.microsoft.com/office/drawing/2014/main" id="{7EFD29EF-7262-4D31-A980-43ECF10CF09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6" name="Freeform 41">
              <a:extLst>
                <a:ext uri="{FF2B5EF4-FFF2-40B4-BE49-F238E27FC236}">
                  <a16:creationId xmlns:a16="http://schemas.microsoft.com/office/drawing/2014/main" id="{C4A7AE83-D4C7-4D57-95B8-52C910006C1B}"/>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7" name="Freeform 42">
              <a:extLst>
                <a:ext uri="{FF2B5EF4-FFF2-40B4-BE49-F238E27FC236}">
                  <a16:creationId xmlns:a16="http://schemas.microsoft.com/office/drawing/2014/main" id="{A75C9A1D-7AA8-4614-86FD-AE0CC8C06137}"/>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8" name="Freeform 43">
              <a:extLst>
                <a:ext uri="{FF2B5EF4-FFF2-40B4-BE49-F238E27FC236}">
                  <a16:creationId xmlns:a16="http://schemas.microsoft.com/office/drawing/2014/main" id="{FA382459-03E3-4DBF-B418-E826D49C4564}"/>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9" name="Freeform 44">
              <a:extLst>
                <a:ext uri="{FF2B5EF4-FFF2-40B4-BE49-F238E27FC236}">
                  <a16:creationId xmlns:a16="http://schemas.microsoft.com/office/drawing/2014/main" id="{652BC8D9-925C-4D5B-B424-C19A3EB627A1}"/>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0" name="Freeform 45">
              <a:extLst>
                <a:ext uri="{FF2B5EF4-FFF2-40B4-BE49-F238E27FC236}">
                  <a16:creationId xmlns:a16="http://schemas.microsoft.com/office/drawing/2014/main" id="{DAB91EDB-DDE5-43C9-AD7E-898973387D0B}"/>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1" name="Freeform 46">
              <a:extLst>
                <a:ext uri="{FF2B5EF4-FFF2-40B4-BE49-F238E27FC236}">
                  <a16:creationId xmlns:a16="http://schemas.microsoft.com/office/drawing/2014/main" id="{BACA467F-3EBA-4DA7-A552-58531E467BD3}"/>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2" name="Freeform 47">
              <a:extLst>
                <a:ext uri="{FF2B5EF4-FFF2-40B4-BE49-F238E27FC236}">
                  <a16:creationId xmlns:a16="http://schemas.microsoft.com/office/drawing/2014/main" id="{18556539-89BF-415B-834B-61302515E888}"/>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3" name="Freeform 48">
              <a:extLst>
                <a:ext uri="{FF2B5EF4-FFF2-40B4-BE49-F238E27FC236}">
                  <a16:creationId xmlns:a16="http://schemas.microsoft.com/office/drawing/2014/main" id="{89B10B2A-9B4C-4168-8D6F-A6410EF42BEB}"/>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4" name="Freeform 49">
              <a:extLst>
                <a:ext uri="{FF2B5EF4-FFF2-40B4-BE49-F238E27FC236}">
                  <a16:creationId xmlns:a16="http://schemas.microsoft.com/office/drawing/2014/main" id="{2F2076A0-6151-4A4D-A626-A2CF69876B6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5" name="Freeform 50">
              <a:extLst>
                <a:ext uri="{FF2B5EF4-FFF2-40B4-BE49-F238E27FC236}">
                  <a16:creationId xmlns:a16="http://schemas.microsoft.com/office/drawing/2014/main" id="{1E79D373-46B6-48AE-AE59-B8F4FBE6210B}"/>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6" name="Freeform 51">
              <a:extLst>
                <a:ext uri="{FF2B5EF4-FFF2-40B4-BE49-F238E27FC236}">
                  <a16:creationId xmlns:a16="http://schemas.microsoft.com/office/drawing/2014/main" id="{E83013BB-4D8D-4C05-B483-2F298F2D34A7}"/>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7" name="Freeform 52">
              <a:extLst>
                <a:ext uri="{FF2B5EF4-FFF2-40B4-BE49-F238E27FC236}">
                  <a16:creationId xmlns:a16="http://schemas.microsoft.com/office/drawing/2014/main" id="{41AFC9E1-615C-48A7-BA42-83526566EEB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8" name="Freeform 53">
              <a:extLst>
                <a:ext uri="{FF2B5EF4-FFF2-40B4-BE49-F238E27FC236}">
                  <a16:creationId xmlns:a16="http://schemas.microsoft.com/office/drawing/2014/main" id="{88098782-B15C-40F3-893A-C8BE3F86ADE9}"/>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9" name="Freeform 54">
              <a:extLst>
                <a:ext uri="{FF2B5EF4-FFF2-40B4-BE49-F238E27FC236}">
                  <a16:creationId xmlns:a16="http://schemas.microsoft.com/office/drawing/2014/main" id="{4CD93B43-AC88-4B93-A88E-44D7EF01B5F3}"/>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0" name="Freeform 55">
              <a:extLst>
                <a:ext uri="{FF2B5EF4-FFF2-40B4-BE49-F238E27FC236}">
                  <a16:creationId xmlns:a16="http://schemas.microsoft.com/office/drawing/2014/main" id="{FE8DF2E2-244C-4AAC-A9BB-5FA3B935EA95}"/>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1" name="Freeform 56">
              <a:extLst>
                <a:ext uri="{FF2B5EF4-FFF2-40B4-BE49-F238E27FC236}">
                  <a16:creationId xmlns:a16="http://schemas.microsoft.com/office/drawing/2014/main" id="{8400C4D4-313F-4138-A4A3-E7FE4736CEE4}"/>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2" name="Freeform 57">
              <a:extLst>
                <a:ext uri="{FF2B5EF4-FFF2-40B4-BE49-F238E27FC236}">
                  <a16:creationId xmlns:a16="http://schemas.microsoft.com/office/drawing/2014/main" id="{12104572-2973-40BD-8E89-9E73B4EE8301}"/>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3" name="Freeform 58">
              <a:extLst>
                <a:ext uri="{FF2B5EF4-FFF2-40B4-BE49-F238E27FC236}">
                  <a16:creationId xmlns:a16="http://schemas.microsoft.com/office/drawing/2014/main" id="{E607EFCF-3191-455B-B16E-B4A39030FD74}"/>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4" name="Freeform 59">
              <a:extLst>
                <a:ext uri="{FF2B5EF4-FFF2-40B4-BE49-F238E27FC236}">
                  <a16:creationId xmlns:a16="http://schemas.microsoft.com/office/drawing/2014/main" id="{CF3C423A-E8E1-4BBE-9422-00CD6C919225}"/>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5" name="Freeform 60">
              <a:extLst>
                <a:ext uri="{FF2B5EF4-FFF2-40B4-BE49-F238E27FC236}">
                  <a16:creationId xmlns:a16="http://schemas.microsoft.com/office/drawing/2014/main" id="{4DC74AB7-E634-42CB-8128-9D3A21D177C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6" name="Freeform 61">
              <a:extLst>
                <a:ext uri="{FF2B5EF4-FFF2-40B4-BE49-F238E27FC236}">
                  <a16:creationId xmlns:a16="http://schemas.microsoft.com/office/drawing/2014/main" id="{BD14D517-6EB0-4CA4-8B7D-AB6AEC95B670}"/>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7" name="Freeform 62">
              <a:extLst>
                <a:ext uri="{FF2B5EF4-FFF2-40B4-BE49-F238E27FC236}">
                  <a16:creationId xmlns:a16="http://schemas.microsoft.com/office/drawing/2014/main" id="{4A15B047-82C0-441B-B142-F1AB6B6EF3F4}"/>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8" name="Freeform 63">
              <a:extLst>
                <a:ext uri="{FF2B5EF4-FFF2-40B4-BE49-F238E27FC236}">
                  <a16:creationId xmlns:a16="http://schemas.microsoft.com/office/drawing/2014/main" id="{7F7435FC-0F25-4B10-9135-B059F8497F27}"/>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9" name="Freeform 64">
              <a:extLst>
                <a:ext uri="{FF2B5EF4-FFF2-40B4-BE49-F238E27FC236}">
                  <a16:creationId xmlns:a16="http://schemas.microsoft.com/office/drawing/2014/main" id="{9A8E018B-2D13-4471-926F-E0CD15FAA8B5}"/>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0" name="Freeform 65">
              <a:extLst>
                <a:ext uri="{FF2B5EF4-FFF2-40B4-BE49-F238E27FC236}">
                  <a16:creationId xmlns:a16="http://schemas.microsoft.com/office/drawing/2014/main" id="{112F81AD-602C-4223-A85D-A2347709DFF2}"/>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1" name="Freeform 66">
              <a:extLst>
                <a:ext uri="{FF2B5EF4-FFF2-40B4-BE49-F238E27FC236}">
                  <a16:creationId xmlns:a16="http://schemas.microsoft.com/office/drawing/2014/main" id="{7DB33856-8D61-4819-BBE1-FC042D8FFE89}"/>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2" name="Freeform 67">
              <a:extLst>
                <a:ext uri="{FF2B5EF4-FFF2-40B4-BE49-F238E27FC236}">
                  <a16:creationId xmlns:a16="http://schemas.microsoft.com/office/drawing/2014/main" id="{B4237983-6F83-4A09-B2DB-46897F745D68}"/>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3" name="Freeform 68">
              <a:extLst>
                <a:ext uri="{FF2B5EF4-FFF2-40B4-BE49-F238E27FC236}">
                  <a16:creationId xmlns:a16="http://schemas.microsoft.com/office/drawing/2014/main" id="{A88879BD-7234-45AC-8323-3323F4AF4E13}"/>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4" name="Freeform 69">
              <a:extLst>
                <a:ext uri="{FF2B5EF4-FFF2-40B4-BE49-F238E27FC236}">
                  <a16:creationId xmlns:a16="http://schemas.microsoft.com/office/drawing/2014/main" id="{48F6DCF8-025E-4AE5-B752-6EC2308848D8}"/>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5" name="Freeform 70">
              <a:extLst>
                <a:ext uri="{FF2B5EF4-FFF2-40B4-BE49-F238E27FC236}">
                  <a16:creationId xmlns:a16="http://schemas.microsoft.com/office/drawing/2014/main" id="{910AFA74-F33D-4876-BCAB-01E5FD39BAFE}"/>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grpSp>
      <p:sp>
        <p:nvSpPr>
          <p:cNvPr id="216" name="Subtitle 2">
            <a:extLst>
              <a:ext uri="{FF2B5EF4-FFF2-40B4-BE49-F238E27FC236}">
                <a16:creationId xmlns:a16="http://schemas.microsoft.com/office/drawing/2014/main" id="{166BA955-C132-407B-9032-49735E421A04}"/>
              </a:ext>
            </a:extLst>
          </p:cNvPr>
          <p:cNvSpPr txBox="1">
            <a:spLocks/>
          </p:cNvSpPr>
          <p:nvPr userDrawn="1"/>
        </p:nvSpPr>
        <p:spPr>
          <a:xfrm>
            <a:off x="793247" y="4190714"/>
            <a:ext cx="5419932" cy="285645"/>
          </a:xfrm>
          <a:prstGeom prst="rect">
            <a:avLst/>
          </a:prstGeom>
        </p:spPr>
        <p:txBody>
          <a:bodyPr vert="horz" lIns="0" tIns="0" rIns="0" bIns="0" rtlCol="0" anchor="t" anchorCtr="0">
            <a:noAutofit/>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kern="1200">
                <a:solidFill>
                  <a:srgbClr val="404040"/>
                </a:solidFill>
                <a:latin typeface="EYInterstate" panose="02000503020000020004" pitchFamily="2" charset="0"/>
                <a:ea typeface="+mn-ea"/>
                <a:cs typeface="Arial" pitchFamily="34" charset="0"/>
              </a:defRPr>
            </a:lvl1pPr>
            <a:lvl2pPr marL="0" indent="0" algn="l" defTabSz="914400" rtl="0" eaLnBrk="1" latinLnBrk="0" hangingPunct="1">
              <a:spcBef>
                <a:spcPct val="20000"/>
              </a:spcBef>
              <a:buClr>
                <a:schemeClr val="tx2"/>
              </a:buClr>
              <a:buSzPct val="70000"/>
              <a:buFont typeface="Arial" pitchFamily="34" charset="0"/>
              <a:buNone/>
              <a:defRPr sz="1600" kern="1200">
                <a:solidFill>
                  <a:srgbClr val="404040"/>
                </a:solidFill>
                <a:latin typeface="EYInterstate Light" panose="02000506000000020004" pitchFamily="2" charset="0"/>
                <a:ea typeface="+mn-ea"/>
                <a:cs typeface="+mn-cs"/>
              </a:defRPr>
            </a:lvl2pPr>
            <a:lvl3pPr marL="914400" indent="0" algn="ctr" defTabSz="914400" rtl="0" eaLnBrk="1" latinLnBrk="0" hangingPunct="1">
              <a:spcBef>
                <a:spcPct val="20000"/>
              </a:spcBef>
              <a:buClr>
                <a:schemeClr val="tx2"/>
              </a:buClr>
              <a:buSzPct val="70000"/>
              <a:buFont typeface="Arial" pitchFamily="34" charset="0"/>
              <a:buNone/>
              <a:defRPr sz="1600" kern="1200">
                <a:solidFill>
                  <a:schemeClr val="tx1">
                    <a:tint val="75000"/>
                  </a:schemeClr>
                </a:solidFill>
                <a:latin typeface="EYInterstate Light" panose="02000506000000020004" pitchFamily="2" charset="0"/>
                <a:ea typeface="+mn-ea"/>
                <a:cs typeface="+mn-cs"/>
              </a:defRPr>
            </a:lvl3pPr>
            <a:lvl4pPr marL="1371600" indent="0" algn="ctr" defTabSz="914400" rtl="0" eaLnBrk="1" latinLnBrk="0" hangingPunct="1">
              <a:spcBef>
                <a:spcPct val="20000"/>
              </a:spcBef>
              <a:buClr>
                <a:schemeClr val="tx2"/>
              </a:buClr>
              <a:buSzPct val="70000"/>
              <a:buFont typeface="Arial" pitchFamily="34" charset="0"/>
              <a:buNone/>
              <a:defRPr sz="1400" kern="1200">
                <a:solidFill>
                  <a:schemeClr val="tx1">
                    <a:tint val="75000"/>
                  </a:schemeClr>
                </a:solidFill>
                <a:latin typeface="EYInterstate Light" panose="02000506000000020004" pitchFamily="2" charset="0"/>
                <a:ea typeface="+mn-ea"/>
                <a:cs typeface="+mn-cs"/>
              </a:defRPr>
            </a:lvl4pPr>
            <a:lvl5pPr marL="1828800" indent="0" algn="ctr" defTabSz="914400" rtl="0" eaLnBrk="1" latinLnBrk="0" hangingPunct="1">
              <a:spcBef>
                <a:spcPct val="20000"/>
              </a:spcBef>
              <a:buClr>
                <a:schemeClr val="tx2"/>
              </a:buClr>
              <a:buSzPct val="70000"/>
              <a:buFont typeface="Arial" pitchFamily="34" charset="0"/>
              <a:buNone/>
              <a:defRPr sz="1200" kern="1200">
                <a:solidFill>
                  <a:schemeClr val="tx1">
                    <a:tint val="75000"/>
                  </a:schemeClr>
                </a:solidFill>
                <a:latin typeface="EYInterstate Light" panose="02000506000000020004" pitchFamily="2"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IN" sz="1599" b="1"/>
          </a:p>
        </p:txBody>
      </p:sp>
    </p:spTree>
    <p:extLst>
      <p:ext uri="{BB962C8B-B14F-4D97-AF65-F5344CB8AC3E}">
        <p14:creationId xmlns:p14="http://schemas.microsoft.com/office/powerpoint/2010/main" val="1850302155"/>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30833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3100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BA94B7-7BDE-4510-A417-A765301D1371}"/>
              </a:ext>
            </a:extLst>
          </p:cNvPr>
          <p:cNvSpPr>
            <a:spLocks noGrp="1"/>
          </p:cNvSpPr>
          <p:nvPr>
            <p:ph type="pic" sz="quarter" idx="11"/>
          </p:nvPr>
        </p:nvSpPr>
        <p:spPr>
          <a:xfrm>
            <a:off x="0" y="0"/>
            <a:ext cx="12192000" cy="6858000"/>
          </a:xfrm>
          <a:ln>
            <a:noFill/>
          </a:ln>
        </p:spPr>
        <p:txBody>
          <a:bodyPr/>
          <a:lstStyle>
            <a:lvl1pPr marL="0" indent="0" algn="ctr">
              <a:buNone/>
              <a:defRPr/>
            </a:lvl1pPr>
          </a:lstStyle>
          <a:p>
            <a:endParaRPr lang="en-IN"/>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1075325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2"/>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3087515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339315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a:solidFill>
                  <a:schemeClr val="tx2"/>
                </a:solidFill>
                <a:latin typeface="Georgia" panose="02040502050405020303" pitchFamily="18" charset="0"/>
              </a:rPr>
              <a:t>“ </a:t>
            </a:r>
          </a:p>
        </p:txBody>
      </p:sp>
    </p:spTree>
    <p:extLst>
      <p:ext uri="{BB962C8B-B14F-4D97-AF65-F5344CB8AC3E}">
        <p14:creationId xmlns:p14="http://schemas.microsoft.com/office/powerpoint/2010/main" val="202061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6900" y="2578743"/>
            <a:ext cx="4535597" cy="1055708"/>
          </a:xfrm>
        </p:spPr>
        <p:txBody>
          <a:bodyPr/>
          <a:lstStyle>
            <a:lvl1pPr marL="0" indent="0">
              <a:buNone/>
              <a:defRPr sz="299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6900" y="3840384"/>
            <a:ext cx="4535597" cy="1055708"/>
          </a:xfrm>
        </p:spPr>
        <p:txBody>
          <a:bodyPr/>
          <a:lstStyle>
            <a:lvl1pPr marL="0" indent="0">
              <a:buNone/>
              <a:defRPr sz="1599"/>
            </a:lvl1pPr>
          </a:lstStyle>
          <a:p>
            <a:pPr lvl="0"/>
            <a:r>
              <a:rPr lang="en-IN"/>
              <a:t>text</a:t>
            </a:r>
          </a:p>
        </p:txBody>
      </p:sp>
    </p:spTree>
    <p:extLst>
      <p:ext uri="{BB962C8B-B14F-4D97-AF65-F5344CB8AC3E}">
        <p14:creationId xmlns:p14="http://schemas.microsoft.com/office/powerpoint/2010/main" val="2429422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a:t>Job Title to go here</a:t>
            </a:r>
            <a:endParaRPr lang="en-GB"/>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a:t>Content EY Interstate Light, 16pt,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599245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0507BA1-EA97-432B-8AAE-BE8FEE624583}"/>
              </a:ext>
            </a:extLst>
          </p:cNvPr>
          <p:cNvSpPr>
            <a:spLocks noGrp="1"/>
          </p:cNvSpPr>
          <p:nvPr>
            <p:ph type="pic" sz="quarter" idx="10"/>
          </p:nvPr>
        </p:nvSpPr>
        <p:spPr>
          <a:xfrm>
            <a:off x="0" y="0"/>
            <a:ext cx="12192000" cy="6858000"/>
          </a:xfrm>
          <a:ln>
            <a:noFill/>
          </a:ln>
        </p:spPr>
        <p:txBody>
          <a:bodyPr/>
          <a:lstStyle>
            <a:lvl1pPr marL="0" indent="0" algn="ctr">
              <a:buNone/>
              <a:defRPr/>
            </a:lvl1pPr>
          </a:lstStyle>
          <a:p>
            <a:endParaRPr lang="en-IN"/>
          </a:p>
        </p:txBody>
      </p:sp>
    </p:spTree>
    <p:extLst>
      <p:ext uri="{BB962C8B-B14F-4D97-AF65-F5344CB8AC3E}">
        <p14:creationId xmlns:p14="http://schemas.microsoft.com/office/powerpoint/2010/main" val="4055516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88360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945373578"/>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76204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298534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407520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63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13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60279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78531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19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Tree>
    <p:extLst>
      <p:ext uri="{BB962C8B-B14F-4D97-AF65-F5344CB8AC3E}">
        <p14:creationId xmlns:p14="http://schemas.microsoft.com/office/powerpoint/2010/main" val="393488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0663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625990715"/>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464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5206"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368" rtl="0" fontAlgn="base">
              <a:lnSpc>
                <a:spcPct val="100000"/>
              </a:lnSpc>
              <a:spcBef>
                <a:spcPct val="70000"/>
              </a:spcBef>
              <a:spcAft>
                <a:spcPct val="0"/>
              </a:spcAft>
              <a:buSzPct val="100000"/>
              <a:buNone/>
              <a:defRPr lang="en-US" sz="1198" kern="1200" noProof="0" dirty="0" smtClean="0">
                <a:solidFill>
                  <a:schemeClr val="bg1"/>
                </a:solidFill>
                <a:latin typeface="EYInterstate Light" panose="02000506000000020004" pitchFamily="2" charset="0"/>
                <a:ea typeface="+mn-ea"/>
                <a:cs typeface="Arial" pitchFamily="34" charset="0"/>
              </a:defRPr>
            </a:lvl1pPr>
            <a:lvl2pPr marL="0" indent="0" algn="l" defTabSz="994368"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037" indent="-176037" algn="l" defTabSz="994368"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368"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725" indent="-188725" algn="l" defTabSz="994368"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94817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80E5-3C58-EFC5-FB1B-E89753172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3A9046-2F99-54B2-409F-71DDB82C4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3E5C97-563E-5308-0B2E-978A96CF8EB0}"/>
              </a:ext>
            </a:extLst>
          </p:cNvPr>
          <p:cNvSpPr>
            <a:spLocks noGrp="1"/>
          </p:cNvSpPr>
          <p:nvPr>
            <p:ph type="dt" sz="half" idx="10"/>
          </p:nvPr>
        </p:nvSpPr>
        <p:spPr/>
        <p:txBody>
          <a:bodyPr/>
          <a:lstStyle/>
          <a:p>
            <a:fld id="{B80C682A-6EC2-4FF9-BAF8-FAA448BE9CC2}" type="datetimeFigureOut">
              <a:rPr lang="en-IN" smtClean="0"/>
              <a:t>14-09-2024</a:t>
            </a:fld>
            <a:endParaRPr lang="en-IN"/>
          </a:p>
        </p:txBody>
      </p:sp>
      <p:sp>
        <p:nvSpPr>
          <p:cNvPr id="5" name="Footer Placeholder 4">
            <a:extLst>
              <a:ext uri="{FF2B5EF4-FFF2-40B4-BE49-F238E27FC236}">
                <a16:creationId xmlns:a16="http://schemas.microsoft.com/office/drawing/2014/main" id="{1954F00E-B358-CAED-4E76-0BC3D09C1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A352E-CF34-0A6B-DC50-DE5280E8E042}"/>
              </a:ext>
            </a:extLst>
          </p:cNvPr>
          <p:cNvSpPr>
            <a:spLocks noGrp="1"/>
          </p:cNvSpPr>
          <p:nvPr>
            <p:ph type="sldNum" sz="quarter" idx="12"/>
          </p:nvPr>
        </p:nvSpPr>
        <p:spPr/>
        <p:txBody>
          <a:bodyPr/>
          <a:lstStyle/>
          <a:p>
            <a:fld id="{AB936275-6183-4F36-A6DE-6816533E83D2}" type="slidenum">
              <a:rPr lang="en-IN" smtClean="0"/>
              <a:t>‹#›</a:t>
            </a:fld>
            <a:endParaRPr lang="en-IN"/>
          </a:p>
        </p:txBody>
      </p:sp>
    </p:spTree>
    <p:extLst>
      <p:ext uri="{BB962C8B-B14F-4D97-AF65-F5344CB8AC3E}">
        <p14:creationId xmlns:p14="http://schemas.microsoft.com/office/powerpoint/2010/main" val="132131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744"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744" y="6216807"/>
            <a:ext cx="3087667" cy="180000"/>
          </a:xfrm>
        </p:spPr>
        <p:txBody>
          <a:bodyPr/>
          <a:lstStyle>
            <a:lvl1pPr marL="0" indent="0">
              <a:buNone/>
              <a:defRPr sz="1199">
                <a:solidFill>
                  <a:schemeClr val="bg1"/>
                </a:solidFill>
              </a:defRPr>
            </a:lvl1pPr>
          </a:lstStyle>
          <a:p>
            <a:pPr lvl="0"/>
            <a:r>
              <a:rPr lang="en-US"/>
              <a:t>Job Title</a:t>
            </a:r>
            <a:endParaRPr lang="en-GB"/>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705330317"/>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619830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13307703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61150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51782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1" name="Group 4">
            <a:extLst>
              <a:ext uri="{FF2B5EF4-FFF2-40B4-BE49-F238E27FC236}">
                <a16:creationId xmlns:a16="http://schemas.microsoft.com/office/drawing/2014/main" id="{3CDF1934-D2B2-4AA9-8EA1-1E5186579043}"/>
              </a:ext>
            </a:extLst>
          </p:cNvPr>
          <p:cNvGrpSpPr>
            <a:grpSpLocks noChangeAspect="1"/>
          </p:cNvGrpSpPr>
          <p:nvPr userDrawn="1"/>
        </p:nvGrpSpPr>
        <p:grpSpPr bwMode="auto">
          <a:xfrm>
            <a:off x="11281250" y="6356350"/>
            <a:ext cx="303055" cy="311150"/>
            <a:chOff x="7110" y="4004"/>
            <a:chExt cx="191" cy="196"/>
          </a:xfrm>
        </p:grpSpPr>
        <p:sp>
          <p:nvSpPr>
            <p:cNvPr id="12" name="Freeform 5">
              <a:extLst>
                <a:ext uri="{FF2B5EF4-FFF2-40B4-BE49-F238E27FC236}">
                  <a16:creationId xmlns:a16="http://schemas.microsoft.com/office/drawing/2014/main" id="{CD35872E-4184-4A23-95E6-82765736F9D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6">
              <a:extLst>
                <a:ext uri="{FF2B5EF4-FFF2-40B4-BE49-F238E27FC236}">
                  <a16:creationId xmlns:a16="http://schemas.microsoft.com/office/drawing/2014/main" id="{9F1107F2-2963-451C-9226-045532588C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7">
              <a:extLst>
                <a:ext uri="{FF2B5EF4-FFF2-40B4-BE49-F238E27FC236}">
                  <a16:creationId xmlns:a16="http://schemas.microsoft.com/office/drawing/2014/main" id="{0DA7FBA8-90E2-4391-A0BA-B3AB3437530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21" name="Date Placeholder 1">
            <a:extLst>
              <a:ext uri="{FF2B5EF4-FFF2-40B4-BE49-F238E27FC236}">
                <a16:creationId xmlns:a16="http://schemas.microsoft.com/office/drawing/2014/main" id="{A9B702AF-19B6-4F5E-8D83-4C8DC525EA2D}"/>
              </a:ext>
            </a:extLst>
          </p:cNvPr>
          <p:cNvSpPr txBox="1">
            <a:spLocks/>
          </p:cNvSpPr>
          <p:nvPr userDrawn="1"/>
        </p:nvSpPr>
        <p:spPr>
          <a:xfrm>
            <a:off x="1352024" y="6471244"/>
            <a:ext cx="119063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z="800" smtClean="0"/>
              <a:t>14 September 2024</a:t>
            </a:fld>
            <a:endParaRPr lang="en-IN" sz="800"/>
          </a:p>
        </p:txBody>
      </p:sp>
      <p:sp>
        <p:nvSpPr>
          <p:cNvPr id="24" name="Slide Number Placeholder 4">
            <a:extLst>
              <a:ext uri="{FF2B5EF4-FFF2-40B4-BE49-F238E27FC236}">
                <a16:creationId xmlns:a16="http://schemas.microsoft.com/office/drawing/2014/main" id="{E59D4E9C-D280-4A0D-B23D-22954AB0CEC9}"/>
              </a:ext>
            </a:extLst>
          </p:cNvPr>
          <p:cNvSpPr txBox="1">
            <a:spLocks/>
          </p:cNvSpPr>
          <p:nvPr userDrawn="1"/>
        </p:nvSpPr>
        <p:spPr>
          <a:xfrm>
            <a:off x="609283" y="6471244"/>
            <a:ext cx="662721"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sz="800"/>
              <a:t>Page </a:t>
            </a:r>
            <a:fld id="{D5B76411-544C-4F9A-8EDE-9EEB2BD21F95}" type="slidenum">
              <a:rPr lang="en-IN" sz="800" smtClean="0"/>
              <a:t>‹#›</a:t>
            </a:fld>
            <a:endParaRPr sz="800"/>
          </a:p>
        </p:txBody>
      </p:sp>
    </p:spTree>
    <p:extLst>
      <p:ext uri="{BB962C8B-B14F-4D97-AF65-F5344CB8AC3E}">
        <p14:creationId xmlns:p14="http://schemas.microsoft.com/office/powerpoint/2010/main" val="2813950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70000"/>
        <a:buFont typeface="Arial" pitchFamily="34"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70000"/>
        <a:buFont typeface="Arial" pitchFamily="34"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70000"/>
        <a:buFont typeface="Arial" pitchFamily="34"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70000"/>
        <a:buFont typeface="Arial" pitchFamily="34"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70000"/>
        <a:buFont typeface="Arial" pitchFamily="34"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2">
          <p15:clr>
            <a:srgbClr val="F26B43"/>
          </p15:clr>
        </p15:guide>
        <p15:guide id="3" pos="384">
          <p15:clr>
            <a:srgbClr val="F26B43"/>
          </p15:clr>
        </p15:guide>
        <p15:guide id="4" pos="7302">
          <p15:clr>
            <a:srgbClr val="F26B43"/>
          </p15:clr>
        </p15:guide>
        <p15:guide id="5" orient="horz" pos="712">
          <p15:clr>
            <a:srgbClr val="F26B43"/>
          </p15:clr>
        </p15:guide>
        <p15:guide id="6" orient="horz" pos="3840">
          <p15:clr>
            <a:srgbClr val="F26B43"/>
          </p15:clr>
        </p15:guide>
        <p15:guide id="7" orient="horz" pos="4199">
          <p15:clr>
            <a:srgbClr val="F26B43"/>
          </p15:clr>
        </p15:guide>
        <p15:guide id="8" orient="horz" pos="173">
          <p15:clr>
            <a:srgbClr val="F26B43"/>
          </p15:clr>
        </p15:guide>
        <p15:guide id="9" orient="horz" pos="39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E852DC89-3A4A-412C-949A-2485C16F3ED6}"/>
              </a:ext>
            </a:extLst>
          </p:cNvPr>
          <p:cNvSpPr>
            <a:spLocks noChangeArrowheads="1"/>
          </p:cNvSpPr>
          <p:nvPr/>
        </p:nvSpPr>
        <p:spPr bwMode="auto">
          <a:xfrm>
            <a:off x="606105" y="1876917"/>
            <a:ext cx="3420000" cy="2462213"/>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22" name="Rounded Rectangle 167">
            <a:extLst>
              <a:ext uri="{FF2B5EF4-FFF2-40B4-BE49-F238E27FC236}">
                <a16:creationId xmlns:a16="http://schemas.microsoft.com/office/drawing/2014/main" id="{DA87ED50-5A83-4C45-9BAA-73F19E72B53E}"/>
              </a:ext>
            </a:extLst>
          </p:cNvPr>
          <p:cNvSpPr/>
          <p:nvPr/>
        </p:nvSpPr>
        <p:spPr>
          <a:xfrm>
            <a:off x="606109" y="1554238"/>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Background</a:t>
            </a:r>
          </a:p>
        </p:txBody>
      </p:sp>
      <p:sp>
        <p:nvSpPr>
          <p:cNvPr id="2" name="Rectangle 2">
            <a:extLst>
              <a:ext uri="{FF2B5EF4-FFF2-40B4-BE49-F238E27FC236}">
                <a16:creationId xmlns:a16="http://schemas.microsoft.com/office/drawing/2014/main" id="{8CE5D9AB-E9D3-4167-B104-DBD2F16DD0BD}"/>
              </a:ext>
            </a:extLst>
          </p:cNvPr>
          <p:cNvSpPr>
            <a:spLocks noChangeArrowheads="1"/>
          </p:cNvSpPr>
          <p:nvPr/>
        </p:nvSpPr>
        <p:spPr bwMode="auto">
          <a:xfrm>
            <a:off x="-948192" y="443754"/>
            <a:ext cx="3673899" cy="1276617"/>
          </a:xfrm>
          <a:prstGeom prst="rect">
            <a:avLst/>
          </a:prstGeom>
          <a:noFill/>
          <a:ln w="12700">
            <a:noFill/>
            <a:miter lim="800000"/>
            <a:headEnd type="none" w="sm" len="sm"/>
            <a:tailEnd type="none" w="sm" len="sm"/>
          </a:ln>
          <a:effectLst/>
        </p:spPr>
        <p:txBody>
          <a:bodyPr wrap="none" lIns="1547194" anchor="t" anchorCtr="0"/>
          <a:lstStyle/>
          <a:p>
            <a:pPr defTabSz="913943"/>
            <a:endParaRPr lang="en-GB" sz="1199">
              <a:solidFill>
                <a:srgbClr val="000000"/>
              </a:solidFill>
              <a:latin typeface="+mj-lt"/>
            </a:endParaRPr>
          </a:p>
        </p:txBody>
      </p:sp>
      <p:cxnSp>
        <p:nvCxnSpPr>
          <p:cNvPr id="32" name="Straight Connector 31">
            <a:extLst>
              <a:ext uri="{FF2B5EF4-FFF2-40B4-BE49-F238E27FC236}">
                <a16:creationId xmlns:a16="http://schemas.microsoft.com/office/drawing/2014/main" id="{653E0BAE-5017-4D14-B864-1D124E16FA3D}"/>
              </a:ext>
            </a:extLst>
          </p:cNvPr>
          <p:cNvCxnSpPr>
            <a:cxnSpLocks/>
          </p:cNvCxnSpPr>
          <p:nvPr/>
        </p:nvCxnSpPr>
        <p:spPr>
          <a:xfrm>
            <a:off x="613736" y="1546181"/>
            <a:ext cx="10962327" cy="0"/>
          </a:xfrm>
          <a:prstGeom prst="line">
            <a:avLst/>
          </a:prstGeom>
          <a:ln w="158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6" name="Rectangle 4">
            <a:extLst>
              <a:ext uri="{FF2B5EF4-FFF2-40B4-BE49-F238E27FC236}">
                <a16:creationId xmlns:a16="http://schemas.microsoft.com/office/drawing/2014/main" id="{B842FC6E-CE21-45AF-907B-9E29BC44F3B7}"/>
              </a:ext>
            </a:extLst>
          </p:cNvPr>
          <p:cNvSpPr>
            <a:spLocks noChangeArrowheads="1"/>
          </p:cNvSpPr>
          <p:nvPr/>
        </p:nvSpPr>
        <p:spPr bwMode="auto">
          <a:xfrm>
            <a:off x="6104726" y="286646"/>
            <a:ext cx="5471337" cy="1383199"/>
          </a:xfrm>
          <a:prstGeom prst="rect">
            <a:avLst/>
          </a:prstGeom>
          <a:noFill/>
          <a:ln w="9525">
            <a:noFill/>
            <a:miter lim="800000"/>
            <a:headEnd/>
            <a:tailEnd/>
          </a:ln>
          <a:effectLst/>
        </p:spPr>
        <p:txBody>
          <a:bodyPr wrap="square" lIns="35981" tIns="35981" rIns="35981" bIns="35981">
            <a:noAutofit/>
          </a:bodyPr>
          <a:lstStyle/>
          <a:p>
            <a:pPr marL="264980" indent="-264980" defTabSz="994865">
              <a:lnSpc>
                <a:spcPts val="1440"/>
              </a:lnSpc>
              <a:spcBef>
                <a:spcPts val="300"/>
              </a:spcBef>
              <a:buClr>
                <a:srgbClr val="FFE600"/>
              </a:buClr>
              <a:buFont typeface="Arial" charset="0"/>
              <a:buChar char="►"/>
              <a:tabLst>
                <a:tab pos="3227361" algn="l"/>
                <a:tab pos="4663330" algn="r"/>
              </a:tabLst>
            </a:pPr>
            <a:endParaRPr lang="en-US" sz="1050">
              <a:solidFill>
                <a:schemeClr val="bg2">
                  <a:lumMod val="65000"/>
                  <a:lumOff val="35000"/>
                </a:schemeClr>
              </a:solidFill>
              <a:latin typeface="+mj-lt"/>
              <a:cs typeface="Arial" charset="0"/>
            </a:endParaRPr>
          </a:p>
        </p:txBody>
      </p:sp>
      <p:sp>
        <p:nvSpPr>
          <p:cNvPr id="9" name="TextBox 8">
            <a:extLst>
              <a:ext uri="{FF2B5EF4-FFF2-40B4-BE49-F238E27FC236}">
                <a16:creationId xmlns:a16="http://schemas.microsoft.com/office/drawing/2014/main" id="{9FBE913A-230D-0A05-8674-6DA246B5BC2C}"/>
              </a:ext>
            </a:extLst>
          </p:cNvPr>
          <p:cNvSpPr txBox="1"/>
          <p:nvPr/>
        </p:nvSpPr>
        <p:spPr>
          <a:xfrm>
            <a:off x="613736" y="286645"/>
            <a:ext cx="11056926" cy="1027767"/>
          </a:xfrm>
          <a:prstGeom prst="rect">
            <a:avLst/>
          </a:prstGeom>
          <a:solidFill>
            <a:srgbClr val="FFE600"/>
          </a:solid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endParaRPr lang="en-IN" sz="1200" err="1">
              <a:solidFill>
                <a:schemeClr val="bg1"/>
              </a:solidFill>
              <a:latin typeface="+mj-lt"/>
            </a:endParaRPr>
          </a:p>
        </p:txBody>
      </p:sp>
      <p:sp>
        <p:nvSpPr>
          <p:cNvPr id="15" name="TextBox 14">
            <a:extLst>
              <a:ext uri="{FF2B5EF4-FFF2-40B4-BE49-F238E27FC236}">
                <a16:creationId xmlns:a16="http://schemas.microsoft.com/office/drawing/2014/main" id="{67108F7C-2AEC-73E9-143D-32CC8595372B}"/>
              </a:ext>
            </a:extLst>
          </p:cNvPr>
          <p:cNvSpPr txBox="1"/>
          <p:nvPr/>
        </p:nvSpPr>
        <p:spPr>
          <a:xfrm>
            <a:off x="720585" y="458883"/>
            <a:ext cx="4797083" cy="529376"/>
          </a:xfrm>
          <a:prstGeom prst="rect">
            <a:avLst/>
          </a:prstGeom>
          <a:noFill/>
        </p:spPr>
        <p:txBody>
          <a:bodyPr wrap="square" lIns="0" tIns="36576" rIns="0" bIns="0" rtlCol="0" anchor="t">
            <a:spAutoFit/>
          </a:bodyPr>
          <a:lstStyle/>
          <a:p>
            <a:pPr defTabSz="913943"/>
            <a:r>
              <a:rPr lang="en-GB" sz="1600">
                <a:solidFill>
                  <a:srgbClr val="000000"/>
                </a:solidFill>
                <a:latin typeface="+mj-lt"/>
                <a:cs typeface="Segoe UI"/>
              </a:rPr>
              <a:t>Name: Nishant</a:t>
            </a:r>
            <a:endParaRPr lang="en-IN" sz="1600" spc="-1">
              <a:solidFill>
                <a:schemeClr val="bg1"/>
              </a:solidFill>
              <a:latin typeface="+mj-lt"/>
              <a:cs typeface="Segoe UI Semibold" panose="020B0702040204020203" pitchFamily="34" charset="0"/>
            </a:endParaRPr>
          </a:p>
          <a:p>
            <a:pPr defTabSz="913943"/>
            <a:r>
              <a:rPr lang="en-GB" sz="1600">
                <a:solidFill>
                  <a:srgbClr val="000000"/>
                </a:solidFill>
                <a:latin typeface="+mj-lt"/>
                <a:cs typeface="Segoe UI"/>
              </a:rPr>
              <a:t>Designation: </a:t>
            </a:r>
            <a:r>
              <a:rPr lang="en-IN" sz="1600" spc="-1">
                <a:solidFill>
                  <a:schemeClr val="bg1"/>
                </a:solidFill>
                <a:latin typeface="+mj-lt"/>
                <a:cs typeface="Segoe UI"/>
              </a:rPr>
              <a:t> Sr.</a:t>
            </a:r>
            <a:r>
              <a:rPr lang="en-IN" altLang="en-IN" sz="1600" spc="-1">
                <a:solidFill>
                  <a:schemeClr val="bg1"/>
                </a:solidFill>
                <a:latin typeface="+mj-lt"/>
                <a:cs typeface="Segoe UI"/>
              </a:rPr>
              <a:t> Data Engineer</a:t>
            </a:r>
            <a:endParaRPr lang="en-GB" sz="1600">
              <a:solidFill>
                <a:schemeClr val="bg1"/>
              </a:solidFill>
              <a:latin typeface="+mj-lt"/>
              <a:cs typeface="Segoe UI Semibold"/>
            </a:endParaRPr>
          </a:p>
        </p:txBody>
      </p:sp>
      <p:sp>
        <p:nvSpPr>
          <p:cNvPr id="5" name="TextBox 4">
            <a:extLst>
              <a:ext uri="{FF2B5EF4-FFF2-40B4-BE49-F238E27FC236}">
                <a16:creationId xmlns:a16="http://schemas.microsoft.com/office/drawing/2014/main" id="{4BED1CD0-12FB-7C6B-D70E-D0BBF31974AC}"/>
              </a:ext>
            </a:extLst>
          </p:cNvPr>
          <p:cNvSpPr txBox="1"/>
          <p:nvPr/>
        </p:nvSpPr>
        <p:spPr>
          <a:xfrm>
            <a:off x="720585" y="1956955"/>
            <a:ext cx="3305520" cy="2323713"/>
          </a:xfrm>
          <a:prstGeom prst="rect">
            <a:avLst/>
          </a:prstGeom>
          <a:noFill/>
        </p:spPr>
        <p:txBody>
          <a:bodyPr wrap="square" lIns="91440" tIns="45720" rIns="91440" bIns="45720" anchor="t">
            <a:spAutoFit/>
          </a:bodyPr>
          <a:lstStyle/>
          <a:p>
            <a:pPr marL="171450" indent="-171450">
              <a:buFont typeface="Wingdings" panose="05000000000000000000" pitchFamily="2" charset="2"/>
              <a:buChar char="§"/>
            </a:pPr>
            <a:r>
              <a:rPr lang="en-IN" sz="900">
                <a:solidFill>
                  <a:schemeClr val="bg1"/>
                </a:solidFill>
                <a:latin typeface="EYInterstate Light"/>
                <a:cs typeface="Segoe UI Light"/>
              </a:rPr>
              <a:t>Around 3 years of experience as the Data Engineer Lead.</a:t>
            </a:r>
            <a:endParaRPr lang="en-US" dirty="0">
              <a:solidFill>
                <a:schemeClr val="bg1"/>
              </a:solidFill>
              <a:latin typeface="EYInterstate Light"/>
              <a:cs typeface="Segoe UI Light"/>
            </a:endParaRPr>
          </a:p>
          <a:p>
            <a:pPr marL="171450" indent="-171450">
              <a:buFont typeface="Wingdings" panose="05000000000000000000" pitchFamily="2" charset="2"/>
              <a:buChar char="§"/>
            </a:pPr>
            <a:r>
              <a:rPr lang="en-IN" sz="900" dirty="0">
                <a:solidFill>
                  <a:schemeClr val="bg1"/>
                </a:solidFill>
                <a:latin typeface="EYInterstate Light"/>
                <a:cs typeface="Segoe UI Light"/>
              </a:rPr>
              <a:t>Extensively worked on Architecture Design, Data Extraction, Data Warehousing, Transformation, Cleaning, Data Validation, and Reporting.</a:t>
            </a:r>
            <a:endParaRPr lang="en-US" dirty="0">
              <a:solidFill>
                <a:schemeClr val="bg1"/>
              </a:solidFill>
            </a:endParaRPr>
          </a:p>
          <a:p>
            <a:pPr marL="171450" indent="-171450">
              <a:buFont typeface="Wingdings" panose="05000000000000000000" pitchFamily="2" charset="2"/>
              <a:buChar char="§"/>
            </a:pPr>
            <a:r>
              <a:rPr lang="en-IN" sz="900" dirty="0">
                <a:solidFill>
                  <a:schemeClr val="bg1"/>
                </a:solidFill>
                <a:ea typeface="+mn-lt"/>
                <a:cs typeface="Segoe UI Light"/>
              </a:rPr>
              <a:t>Strong background in Data Load/Integration using Databricks and ADF. Experience working in both team and individual environments. </a:t>
            </a:r>
          </a:p>
          <a:p>
            <a:pPr marL="171450" indent="-171450">
              <a:buFont typeface="Wingdings" panose="05000000000000000000" pitchFamily="2" charset="2"/>
              <a:buChar char="§"/>
            </a:pPr>
            <a:r>
              <a:rPr lang="en-IN" sz="900" dirty="0">
                <a:solidFill>
                  <a:schemeClr val="bg1"/>
                </a:solidFill>
                <a:latin typeface="+mj-lt"/>
                <a:cs typeface="Segoe UI Light"/>
              </a:rPr>
              <a:t>Experience in Migration from on prem infra to automation in cloud.</a:t>
            </a:r>
          </a:p>
          <a:p>
            <a:pPr marL="171450" indent="-171450">
              <a:buFont typeface="Wingdings" panose="05000000000000000000" pitchFamily="2" charset="2"/>
              <a:buChar char="§"/>
            </a:pPr>
            <a:r>
              <a:rPr lang="en-IN" sz="900" dirty="0">
                <a:solidFill>
                  <a:schemeClr val="bg1"/>
                </a:solidFill>
                <a:ea typeface="+mn-lt"/>
                <a:cs typeface="Segoe UI Light"/>
              </a:rPr>
              <a:t>Implemented efficient data extraction strategies from various data sources such as databases, REST APIs, and files.</a:t>
            </a:r>
            <a:endParaRPr lang="en-IN" sz="900" dirty="0">
              <a:solidFill>
                <a:schemeClr val="bg1"/>
              </a:solidFill>
              <a:latin typeface="+mj-lt"/>
              <a:cs typeface="Segoe UI Light"/>
            </a:endParaRPr>
          </a:p>
          <a:p>
            <a:pPr marL="171450" indent="-171450">
              <a:buFont typeface="Wingdings" panose="05000000000000000000" pitchFamily="2" charset="2"/>
              <a:buChar char="§"/>
            </a:pPr>
            <a:r>
              <a:rPr lang="en-US" sz="900" dirty="0">
                <a:solidFill>
                  <a:schemeClr val="bg1"/>
                </a:solidFill>
                <a:ea typeface="+mn-lt"/>
                <a:cs typeface="Segoe UI Light"/>
              </a:rPr>
              <a:t>Experience in tuning mappings, identifying and resolving performance bottlenecks in various levels like sources, targets, mappings and sessions.</a:t>
            </a:r>
          </a:p>
          <a:p>
            <a:pPr marL="171450" indent="-171450">
              <a:buFont typeface="Wingdings" panose="05000000000000000000" pitchFamily="2" charset="2"/>
              <a:buChar char="§"/>
            </a:pPr>
            <a:endParaRPr lang="en-IN" sz="900" dirty="0">
              <a:solidFill>
                <a:schemeClr val="bg1"/>
              </a:solidFill>
              <a:latin typeface="+mj-lt"/>
              <a:cs typeface="Segoe UI Light" panose="020B0502040204020203" pitchFamily="34" charset="0"/>
            </a:endParaRPr>
          </a:p>
          <a:p>
            <a:endParaRPr lang="en-IN" sz="1000" dirty="0">
              <a:solidFill>
                <a:schemeClr val="bg1"/>
              </a:solidFill>
              <a:latin typeface="+mj-lt"/>
              <a:cs typeface="Segoe UI Light" panose="020B0502040204020203" pitchFamily="34" charset="0"/>
            </a:endParaRPr>
          </a:p>
        </p:txBody>
      </p:sp>
      <p:sp>
        <p:nvSpPr>
          <p:cNvPr id="13" name="TextBox 12">
            <a:extLst>
              <a:ext uri="{FF2B5EF4-FFF2-40B4-BE49-F238E27FC236}">
                <a16:creationId xmlns:a16="http://schemas.microsoft.com/office/drawing/2014/main" id="{1F65B80A-0B8B-2D9F-C32E-AAB371F42278}"/>
              </a:ext>
            </a:extLst>
          </p:cNvPr>
          <p:cNvSpPr txBox="1"/>
          <p:nvPr/>
        </p:nvSpPr>
        <p:spPr>
          <a:xfrm>
            <a:off x="606105" y="4688175"/>
            <a:ext cx="3294653" cy="1892826"/>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Languages &amp; Framework: </a:t>
            </a:r>
            <a:r>
              <a:rPr lang="en-IN" sz="900">
                <a:solidFill>
                  <a:schemeClr val="bg1"/>
                </a:solidFill>
                <a:latin typeface="+mj-lt"/>
                <a:cs typeface="Segoe UI Light"/>
              </a:rPr>
              <a:t>Python, Spark, Scala</a:t>
            </a:r>
          </a:p>
          <a:p>
            <a:r>
              <a:rPr lang="en-IN" sz="900" b="1">
                <a:solidFill>
                  <a:schemeClr val="bg1"/>
                </a:solidFill>
                <a:latin typeface="+mj-lt"/>
                <a:cs typeface="Segoe UI Light"/>
              </a:rPr>
              <a:t>Database</a:t>
            </a:r>
            <a:r>
              <a:rPr lang="en-IN" sz="900">
                <a:solidFill>
                  <a:schemeClr val="bg1"/>
                </a:solidFill>
                <a:latin typeface="+mj-lt"/>
                <a:cs typeface="Segoe UI Light"/>
              </a:rPr>
              <a:t>:  </a:t>
            </a:r>
            <a:r>
              <a:rPr lang="en-IN" sz="900">
                <a:solidFill>
                  <a:schemeClr val="bg1"/>
                </a:solidFill>
                <a:latin typeface="EYInterstate Light"/>
                <a:cs typeface="Segoe UI Light"/>
              </a:rPr>
              <a:t>MSSQL Server, Azure Synapse Analytics and MySQL, Oracle, Databricks Lakehouse</a:t>
            </a:r>
          </a:p>
          <a:p>
            <a:r>
              <a:rPr lang="en-IN" sz="900" b="1">
                <a:solidFill>
                  <a:schemeClr val="bg1"/>
                </a:solidFill>
                <a:latin typeface="+mj-lt"/>
                <a:cs typeface="Segoe UI Light"/>
              </a:rPr>
              <a:t>Microsoft Technology </a:t>
            </a:r>
            <a:r>
              <a:rPr lang="en-IN" sz="900">
                <a:solidFill>
                  <a:schemeClr val="bg1"/>
                </a:solidFill>
                <a:latin typeface="+mj-lt"/>
                <a:cs typeface="Segoe UI Light"/>
              </a:rPr>
              <a:t>: </a:t>
            </a:r>
            <a:r>
              <a:rPr lang="en-IN" sz="900">
                <a:solidFill>
                  <a:schemeClr val="bg1"/>
                </a:solidFill>
                <a:latin typeface="EYInterstate Light"/>
                <a:cs typeface="Segoe UI Light"/>
              </a:rPr>
              <a:t>Azure (Azure Databricks, Synapse,  ADF,  Azure SQL,  ADLS,  Blob Storage, </a:t>
            </a:r>
            <a:r>
              <a:rPr lang="en-IN" sz="900" err="1">
                <a:solidFill>
                  <a:schemeClr val="bg1"/>
                </a:solidFill>
                <a:latin typeface="EYInterstate Light"/>
                <a:cs typeface="Segoe UI Light"/>
              </a:rPr>
              <a:t>Datalake</a:t>
            </a:r>
            <a:r>
              <a:rPr lang="en-IN" sz="900">
                <a:solidFill>
                  <a:schemeClr val="bg1"/>
                </a:solidFill>
                <a:latin typeface="EYInterstate Light"/>
                <a:cs typeface="Segoe UI Light"/>
              </a:rPr>
              <a:t>, Logic apps)</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Certification:</a:t>
            </a:r>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EYInterstate Light"/>
                <a:cs typeface="Segoe UI Light"/>
              </a:rPr>
              <a:t>Databricks Certified Data Engineer Professional</a:t>
            </a:r>
          </a:p>
          <a:p>
            <a:pPr marL="171450" indent="-171450">
              <a:buFont typeface="Wingdings" panose="05000000000000000000" pitchFamily="2" charset="2"/>
              <a:buChar char="§"/>
            </a:pPr>
            <a:r>
              <a:rPr lang="en-IN" sz="900">
                <a:solidFill>
                  <a:schemeClr val="bg1"/>
                </a:solidFill>
                <a:ea typeface="+mn-lt"/>
                <a:cs typeface="Segoe UI Light"/>
              </a:rPr>
              <a:t>Databricks Certified Data Engineer Associate</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Data Engineer Associate</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Fundamentals</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Data Fundamentals</a:t>
            </a:r>
          </a:p>
        </p:txBody>
      </p:sp>
      <p:sp>
        <p:nvSpPr>
          <p:cNvPr id="14" name="Rectangle 4">
            <a:extLst>
              <a:ext uri="{FF2B5EF4-FFF2-40B4-BE49-F238E27FC236}">
                <a16:creationId xmlns:a16="http://schemas.microsoft.com/office/drawing/2014/main" id="{33801D01-3A7A-0C9F-6A13-1CE7C7250549}"/>
              </a:ext>
            </a:extLst>
          </p:cNvPr>
          <p:cNvSpPr>
            <a:spLocks noChangeArrowheads="1"/>
          </p:cNvSpPr>
          <p:nvPr/>
        </p:nvSpPr>
        <p:spPr bwMode="auto">
          <a:xfrm>
            <a:off x="613736" y="4658993"/>
            <a:ext cx="3420000" cy="213408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17" name="Rounded Rectangle 167">
            <a:extLst>
              <a:ext uri="{FF2B5EF4-FFF2-40B4-BE49-F238E27FC236}">
                <a16:creationId xmlns:a16="http://schemas.microsoft.com/office/drawing/2014/main" id="{A8B6E969-38B4-2938-814E-F7D8BB5915AB}"/>
              </a:ext>
            </a:extLst>
          </p:cNvPr>
          <p:cNvSpPr/>
          <p:nvPr/>
        </p:nvSpPr>
        <p:spPr>
          <a:xfrm>
            <a:off x="606105" y="4343855"/>
            <a:ext cx="2950464" cy="303642"/>
          </a:xfrm>
          <a:prstGeom prst="roundRect">
            <a:avLst>
              <a:gd name="adj" fmla="val 0"/>
            </a:avLst>
          </a:prstGeom>
          <a:noFill/>
          <a:ln w="19050" cap="flat" cmpd="sng" algn="ctr">
            <a:noFill/>
            <a:prstDash val="solid"/>
          </a:ln>
          <a:effectLst/>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Skills</a:t>
            </a:r>
          </a:p>
        </p:txBody>
      </p:sp>
      <p:sp>
        <p:nvSpPr>
          <p:cNvPr id="21" name="TextBox 20">
            <a:extLst>
              <a:ext uri="{FF2B5EF4-FFF2-40B4-BE49-F238E27FC236}">
                <a16:creationId xmlns:a16="http://schemas.microsoft.com/office/drawing/2014/main" id="{F5C9A647-0A04-E9DD-C85B-0A3E05EABCAD}"/>
              </a:ext>
            </a:extLst>
          </p:cNvPr>
          <p:cNvSpPr txBox="1"/>
          <p:nvPr/>
        </p:nvSpPr>
        <p:spPr>
          <a:xfrm>
            <a:off x="4203591" y="1892343"/>
            <a:ext cx="3273075" cy="4822190"/>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a:t>
            </a:r>
            <a:r>
              <a:rPr lang="en-IN" sz="900" b="1">
                <a:solidFill>
                  <a:schemeClr val="bg1"/>
                </a:solidFill>
                <a:ea typeface="+mn-lt"/>
                <a:cs typeface="Segoe UI Light"/>
              </a:rPr>
              <a:t>Multinational Pharma Company</a:t>
            </a:r>
            <a:endParaRPr lang="en-IN" sz="900">
              <a:solidFill>
                <a:schemeClr val="bg1"/>
              </a:solidFill>
              <a:latin typeface="+mj-lt"/>
              <a:cs typeface="Segoe UI Light" panose="020B0502040204020203" pitchFamily="34" charset="0"/>
            </a:endParaRPr>
          </a:p>
          <a:p>
            <a:endParaRPr lang="en-IN" sz="900" b="1">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ea typeface="+mn-lt"/>
                <a:cs typeface="Segoe UI Light"/>
              </a:rPr>
              <a:t>Created a robust data lake from scratch for advanced analytics and data-driven decision making, resulting in transformative insights and improved operational efficiency. Orchestrated end-to-end implementation, including data integration, processing, cleansing, and secure infrastructure setup, leveraging technologies such as Databricks, Spark, and Azure Cloud services.</a:t>
            </a:r>
            <a:endParaRPr lang="en-IN">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r>
              <a:rPr lang="en-IN" sz="900">
                <a:solidFill>
                  <a:schemeClr val="bg1"/>
                </a:solidFill>
                <a:ea typeface="+mn-lt"/>
                <a:cs typeface="Segoe UI Light"/>
              </a:rPr>
              <a:t>As A Team Lead, I successfully led a team of data engineers to design and implement the data engineering solutions</a:t>
            </a:r>
            <a:endParaRPr lang="en-IN">
              <a:solidFill>
                <a:schemeClr val="bg1"/>
              </a:solidFill>
              <a:ea typeface="+mn-lt"/>
              <a:cs typeface="Segoe UI Light"/>
            </a:endParaRPr>
          </a:p>
          <a:p>
            <a:endParaRPr lang="en-IN" sz="900">
              <a:solidFill>
                <a:schemeClr val="bg1"/>
              </a:solidFill>
              <a:ea typeface="+mn-lt"/>
              <a:cs typeface="Segoe UI Light"/>
            </a:endParaRPr>
          </a:p>
          <a:p>
            <a:r>
              <a:rPr lang="en-IN" sz="900">
                <a:solidFill>
                  <a:schemeClr val="bg1"/>
                </a:solidFill>
                <a:ea typeface="+mn-lt"/>
                <a:cs typeface="Segoe UI Light"/>
              </a:rPr>
              <a:t>Key accomplishments include:</a:t>
            </a:r>
            <a:endParaRPr lang="en-IN">
              <a:solidFill>
                <a:schemeClr val="bg1"/>
              </a:solidFill>
            </a:endParaRPr>
          </a:p>
          <a:p>
            <a:pPr marL="171450" indent="-171450">
              <a:buFont typeface="Wingdings"/>
              <a:buChar char="§"/>
            </a:pPr>
            <a:r>
              <a:rPr lang="en-IN" sz="900">
                <a:solidFill>
                  <a:schemeClr val="bg1"/>
                </a:solidFill>
                <a:ea typeface="+mn-lt"/>
                <a:cs typeface="Segoe UI Light"/>
              </a:rPr>
              <a:t>Designed and implemented an end-to-end data pipeline to fetch data from various sources such as On Prem SQL database, Oracle database, SAP and ADLS GEN2 (Azure Data Lake Storage Gen2).</a:t>
            </a:r>
            <a:endParaRPr lang="en-IN">
              <a:solidFill>
                <a:schemeClr val="bg1"/>
              </a:solidFill>
            </a:endParaRPr>
          </a:p>
          <a:p>
            <a:pPr marL="171450" indent="-171450">
              <a:buFont typeface="Wingdings"/>
              <a:buChar char="§"/>
            </a:pPr>
            <a:r>
              <a:rPr lang="en-IN" sz="900">
                <a:solidFill>
                  <a:schemeClr val="bg1"/>
                </a:solidFill>
                <a:ea typeface="+mn-lt"/>
                <a:cs typeface="Segoe UI Light"/>
              </a:rPr>
              <a:t>Developed a scalable data ingestion process to load data into the Databricks staging layer and created delta tables for efficient processing.</a:t>
            </a:r>
            <a:endParaRPr lang="en-IN">
              <a:solidFill>
                <a:schemeClr val="bg1"/>
              </a:solidFill>
            </a:endParaRPr>
          </a:p>
          <a:p>
            <a:pPr marL="171450" indent="-171450">
              <a:buFont typeface="Wingdings"/>
              <a:buChar char="§"/>
            </a:pPr>
            <a:r>
              <a:rPr lang="en-IN" sz="900">
                <a:solidFill>
                  <a:schemeClr val="bg1"/>
                </a:solidFill>
                <a:ea typeface="+mn-lt"/>
                <a:cs typeface="Segoe UI Light"/>
              </a:rPr>
              <a:t>Implemented data quality checks using </a:t>
            </a:r>
            <a:r>
              <a:rPr lang="en-IN" sz="900" err="1">
                <a:solidFill>
                  <a:schemeClr val="bg1"/>
                </a:solidFill>
                <a:ea typeface="+mn-lt"/>
                <a:cs typeface="Segoe UI Light"/>
              </a:rPr>
              <a:t>PySpark</a:t>
            </a:r>
            <a:r>
              <a:rPr lang="en-IN" sz="900">
                <a:solidFill>
                  <a:schemeClr val="bg1"/>
                </a:solidFill>
                <a:ea typeface="+mn-lt"/>
                <a:cs typeface="Segoe UI Light"/>
              </a:rPr>
              <a:t> and Spark SQL to ensure the integrity and accuracy of the data.</a:t>
            </a:r>
            <a:endParaRPr lang="en-IN" sz="900">
              <a:solidFill>
                <a:schemeClr val="bg1"/>
              </a:solidFill>
              <a:cs typeface="Segoe UI Light"/>
            </a:endParaRPr>
          </a:p>
          <a:p>
            <a:pPr marL="171450" indent="-171450">
              <a:buFont typeface="Wingdings"/>
              <a:buChar char="§"/>
            </a:pPr>
            <a:endParaRPr lang="en-IN" sz="900">
              <a:solidFill>
                <a:schemeClr val="bg1"/>
              </a:solidFill>
              <a:cs typeface="Segoe UI Light"/>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Designing Architecture</a:t>
            </a:r>
            <a:endParaRPr lang="en-IN" sz="900">
              <a:solidFill>
                <a:schemeClr val="bg1"/>
              </a:solidFill>
              <a:cs typeface="Segoe UI Light"/>
            </a:endParaRPr>
          </a:p>
          <a:p>
            <a:pPr marL="171450" indent="-171450">
              <a:buFont typeface="Wingdings" panose="05000000000000000000" pitchFamily="2" charset="2"/>
              <a:buChar char="§"/>
            </a:pPr>
            <a:r>
              <a:rPr lang="en-IN" sz="900">
                <a:solidFill>
                  <a:schemeClr val="bg1"/>
                </a:solidFill>
                <a:latin typeface="+mj-lt"/>
                <a:cs typeface="Segoe UI Light"/>
              </a:rPr>
              <a:t>Task allocation and delivery management</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Requirement Gathering from clients</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Developing optimized reporting tables</a:t>
            </a:r>
          </a:p>
          <a:p>
            <a:pPr marL="171450" indent="-171450">
              <a:buFont typeface="Wingdings" panose="05000000000000000000" pitchFamily="2" charset="2"/>
              <a:buChar char="§"/>
            </a:pPr>
            <a:endParaRPr lang="en-IN" sz="900">
              <a:solidFill>
                <a:schemeClr val="bg1"/>
              </a:solidFill>
              <a:latin typeface="+mj-lt"/>
              <a:cs typeface="Segoe UI Light"/>
            </a:endParaRPr>
          </a:p>
          <a:p>
            <a:r>
              <a:rPr lang="en-IN" sz="900" b="1">
                <a:solidFill>
                  <a:schemeClr val="bg1"/>
                </a:solidFill>
                <a:latin typeface="+mj-lt"/>
                <a:cs typeface="Segoe UI Light"/>
              </a:rPr>
              <a:t>Technologies used:</a:t>
            </a:r>
          </a:p>
          <a:p>
            <a:r>
              <a:rPr lang="en-IN" sz="900">
                <a:solidFill>
                  <a:schemeClr val="bg1"/>
                </a:solidFill>
                <a:latin typeface="+mj-lt"/>
                <a:cs typeface="Segoe UI Light"/>
              </a:rPr>
              <a:t>Spark, Spark SQL, Databricks,</a:t>
            </a:r>
            <a:r>
              <a:rPr lang="en-US" sz="900">
                <a:solidFill>
                  <a:schemeClr val="bg1"/>
                </a:solidFill>
                <a:latin typeface="+mj-lt"/>
                <a:cs typeface="Segoe UI Light"/>
              </a:rPr>
              <a:t> ADLS, ADF, SQL Server</a:t>
            </a:r>
            <a:endParaRPr lang="en-IN" sz="900">
              <a:solidFill>
                <a:schemeClr val="bg1"/>
              </a:solidFill>
              <a:latin typeface="+mj-lt"/>
              <a:cs typeface="Segoe UI Light"/>
            </a:endParaRPr>
          </a:p>
        </p:txBody>
      </p:sp>
      <p:sp>
        <p:nvSpPr>
          <p:cNvPr id="31" name="Rectangle 4">
            <a:extLst>
              <a:ext uri="{FF2B5EF4-FFF2-40B4-BE49-F238E27FC236}">
                <a16:creationId xmlns:a16="http://schemas.microsoft.com/office/drawing/2014/main" id="{D8923AB0-7B0A-13AE-1CFB-CE28CC266A0F}"/>
              </a:ext>
            </a:extLst>
          </p:cNvPr>
          <p:cNvSpPr>
            <a:spLocks noChangeArrowheads="1"/>
          </p:cNvSpPr>
          <p:nvPr/>
        </p:nvSpPr>
        <p:spPr bwMode="auto">
          <a:xfrm>
            <a:off x="4197534" y="1878848"/>
            <a:ext cx="3263425" cy="4919432"/>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42" name="TextBox 41">
            <a:extLst>
              <a:ext uri="{FF2B5EF4-FFF2-40B4-BE49-F238E27FC236}">
                <a16:creationId xmlns:a16="http://schemas.microsoft.com/office/drawing/2014/main" id="{31998E6A-F609-CD21-214D-D155A7D1C9B6}"/>
              </a:ext>
            </a:extLst>
          </p:cNvPr>
          <p:cNvSpPr txBox="1"/>
          <p:nvPr/>
        </p:nvSpPr>
        <p:spPr>
          <a:xfrm>
            <a:off x="7580179" y="1858010"/>
            <a:ext cx="4082415" cy="5078313"/>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Banking Sector Project</a:t>
            </a:r>
            <a:endParaRPr lang="en-IN" sz="900">
              <a:solidFill>
                <a:schemeClr val="bg1"/>
              </a:solidFill>
              <a:latin typeface="+mj-lt"/>
              <a:cs typeface="Segoe UI Light"/>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US" sz="900">
                <a:solidFill>
                  <a:schemeClr val="bg1"/>
                </a:solidFill>
                <a:ea typeface="+mn-lt"/>
                <a:cs typeface="Segoe UI Light"/>
              </a:rPr>
              <a:t>Led the successful migration of data from an on-premises Teradata environment to Databricks, leveraging cloud technologies to enhance data processing capabilities and optimize performance. Implemented robust testing and validation processes to ensure data integrity and compliance, facilitating a seamless transition to a modern data platform.</a:t>
            </a:r>
            <a:endParaRPr lang="en-US" sz="900">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r>
              <a:rPr lang="en-IN" sz="900">
                <a:solidFill>
                  <a:schemeClr val="bg1"/>
                </a:solidFill>
                <a:ea typeface="+mn-lt"/>
                <a:cs typeface="Segoe UI Light"/>
              </a:rPr>
              <a:t>As a Lead Data Engineer, I played a crucial role in the migration project, contributing to the design, testing, and optimization of the data pipeline.</a:t>
            </a:r>
            <a:endParaRPr lang="en-IN" sz="900">
              <a:solidFill>
                <a:schemeClr val="bg1"/>
              </a:solidFill>
            </a:endParaRPr>
          </a:p>
          <a:p>
            <a:endParaRPr lang="en-IN" sz="900">
              <a:solidFill>
                <a:schemeClr val="bg1"/>
              </a:solidFill>
              <a:ea typeface="+mn-lt"/>
              <a:cs typeface="Segoe UI Light"/>
            </a:endParaRPr>
          </a:p>
          <a:p>
            <a:r>
              <a:rPr lang="en-IN" sz="900">
                <a:solidFill>
                  <a:schemeClr val="bg1"/>
                </a:solidFill>
                <a:ea typeface="+mn-lt"/>
                <a:cs typeface="Segoe UI Light"/>
              </a:rPr>
              <a:t>Key accomplishments include:</a:t>
            </a:r>
            <a:endParaRPr lang="en-IN" sz="900">
              <a:solidFill>
                <a:schemeClr val="bg1"/>
              </a:solidFill>
            </a:endParaRPr>
          </a:p>
          <a:p>
            <a:pPr marL="171450" indent="-171450">
              <a:buFont typeface="Arial"/>
              <a:buChar char="•"/>
            </a:pPr>
            <a:r>
              <a:rPr lang="en-IN" sz="900">
                <a:solidFill>
                  <a:schemeClr val="bg1"/>
                </a:solidFill>
                <a:ea typeface="+mn-lt"/>
                <a:cs typeface="Segoe UI Light"/>
              </a:rPr>
              <a:t>Migrated SQL Scripts from Teradata to Databricks (spark SQL)</a:t>
            </a:r>
          </a:p>
          <a:p>
            <a:pPr marL="171450" indent="-171450">
              <a:buFont typeface="Arial"/>
              <a:buChar char="•"/>
            </a:pPr>
            <a:r>
              <a:rPr lang="en-IN" sz="900">
                <a:solidFill>
                  <a:schemeClr val="bg1"/>
                </a:solidFill>
                <a:ea typeface="+mn-lt"/>
                <a:cs typeface="Segoe UI Light"/>
              </a:rPr>
              <a:t>Executed comprehensive testing and validation processes to ensure accurate data migration from Teradata to Databricks, identifying and addressing any discrepancies.</a:t>
            </a:r>
            <a:endParaRPr lang="en-IN" sz="900">
              <a:solidFill>
                <a:schemeClr val="bg1"/>
              </a:solidFill>
              <a:cs typeface="Segoe UI Light"/>
            </a:endParaRPr>
          </a:p>
          <a:p>
            <a:pPr marL="171450" indent="-171450">
              <a:buFont typeface="Arial"/>
              <a:buChar char="•"/>
            </a:pPr>
            <a:r>
              <a:rPr lang="en-US" sz="900">
                <a:solidFill>
                  <a:schemeClr val="bg1"/>
                </a:solidFill>
                <a:ea typeface="+mn-lt"/>
                <a:cs typeface="Segoe UI Light"/>
              </a:rPr>
              <a:t>Documented defects discovered during testing, detailing the reproduction steps, severity, and potential impact, to facilitate efficient issue resolution.</a:t>
            </a:r>
          </a:p>
          <a:p>
            <a:pPr marL="171450" indent="-171450">
              <a:buFont typeface="Arial"/>
              <a:buChar char="•"/>
            </a:pPr>
            <a:r>
              <a:rPr lang="en-IN" sz="900">
                <a:solidFill>
                  <a:schemeClr val="bg1"/>
                </a:solidFill>
                <a:ea typeface="+mn-lt"/>
                <a:cs typeface="Segoe UI Light"/>
              </a:rPr>
              <a:t>Participated in design and code reviews, ensuring testing requirements were integrated into the development process, contributing to the overall quality of the solution.</a:t>
            </a:r>
          </a:p>
          <a:p>
            <a:pPr marL="171450" indent="-171450">
              <a:buFont typeface="Arial" panose="05000000000000000000" pitchFamily="2" charset="2"/>
              <a:buChar char="•"/>
            </a:pPr>
            <a:r>
              <a:rPr lang="en-IN" sz="900">
                <a:solidFill>
                  <a:schemeClr val="bg1"/>
                </a:solidFill>
                <a:ea typeface="+mn-lt"/>
                <a:cs typeface="Segoe UI Light"/>
              </a:rPr>
              <a:t>Implemented monitoring and performance optimization techniques in the production environment to meet specified Service Level Agreements (SLAs).</a:t>
            </a:r>
            <a:endParaRPr lang="en-IN" sz="900">
              <a:solidFill>
                <a:schemeClr val="bg1"/>
              </a:solidFill>
              <a:latin typeface="+mj-lt"/>
              <a:cs typeface="Segoe UI Light" panose="020B0502040204020203" pitchFamily="34" charset="0"/>
            </a:endParaRPr>
          </a:p>
          <a:p>
            <a:pPr marL="171450" indent="-171450">
              <a:buFont typeface="Arial" panose="05000000000000000000" pitchFamily="2" charset="2"/>
              <a:buChar char="•"/>
            </a:pPr>
            <a:r>
              <a:rPr lang="en-IN" sz="900">
                <a:solidFill>
                  <a:schemeClr val="bg1"/>
                </a:solidFill>
                <a:latin typeface="+mj-lt"/>
                <a:cs typeface="Segoe UI Light"/>
              </a:rPr>
              <a:t>Maintained thorough records of the testing process and defect management to ensure transparency and traceability.</a:t>
            </a:r>
            <a:endParaRPr lang="en-IN" sz="900">
              <a:solidFill>
                <a:schemeClr val="bg1"/>
              </a:solidFill>
              <a:latin typeface="+mj-lt"/>
              <a:cs typeface="Segoe UI Light" panose="020B0502040204020203" pitchFamily="34" charset="0"/>
            </a:endParaRPr>
          </a:p>
          <a:p>
            <a:endParaRPr lang="en-IN" sz="900">
              <a:solidFill>
                <a:schemeClr val="bg1"/>
              </a:solidFill>
              <a:latin typeface="+mj-lt"/>
              <a:cs typeface="Segoe UI Light"/>
            </a:endParaRPr>
          </a:p>
          <a:p>
            <a:r>
              <a:rPr lang="en-IN" sz="900" b="1">
                <a:solidFill>
                  <a:schemeClr val="bg1"/>
                </a:solidFill>
                <a:latin typeface="+mj-lt"/>
                <a:cs typeface="Segoe UI Light"/>
              </a:rPr>
              <a:t>Roles and Responsibilities:</a:t>
            </a:r>
          </a:p>
          <a:p>
            <a:pPr marL="171450" indent="-171450">
              <a:buFont typeface="Arial" panose="05000000000000000000" pitchFamily="2" charset="2"/>
              <a:buChar char="•"/>
            </a:pPr>
            <a:r>
              <a:rPr lang="en-IN" sz="900">
                <a:solidFill>
                  <a:schemeClr val="bg1"/>
                </a:solidFill>
                <a:latin typeface="+mj-lt"/>
                <a:cs typeface="Segoe UI Light"/>
              </a:rPr>
              <a:t>Designing and validating data migration strategies.</a:t>
            </a:r>
            <a:endParaRPr lang="en-IN" sz="900">
              <a:solidFill>
                <a:schemeClr val="bg1"/>
              </a:solidFill>
              <a:cs typeface="Segoe UI Light"/>
            </a:endParaRPr>
          </a:p>
          <a:p>
            <a:pPr marL="171450" indent="-171450">
              <a:buFont typeface="Arial" panose="05000000000000000000" pitchFamily="2" charset="2"/>
              <a:buChar char="•"/>
            </a:pPr>
            <a:r>
              <a:rPr lang="en-IN" sz="900">
                <a:solidFill>
                  <a:schemeClr val="bg1"/>
                </a:solidFill>
                <a:latin typeface="+mj-lt"/>
                <a:cs typeface="Segoe UI Light"/>
              </a:rPr>
              <a:t>Migration of Teradata Scripts</a:t>
            </a:r>
          </a:p>
          <a:p>
            <a:pPr marL="171450" indent="-171450">
              <a:buFont typeface="Arial" panose="05000000000000000000" pitchFamily="2" charset="2"/>
              <a:buChar char="•"/>
            </a:pPr>
            <a:r>
              <a:rPr lang="en-IN" sz="900">
                <a:solidFill>
                  <a:schemeClr val="bg1"/>
                </a:solidFill>
                <a:latin typeface="+mj-lt"/>
                <a:cs typeface="Segoe UI Light"/>
              </a:rPr>
              <a:t>Task allocation and delivery management</a:t>
            </a:r>
            <a:endParaRPr lang="en-IN" sz="900">
              <a:solidFill>
                <a:schemeClr val="bg1"/>
              </a:solidFill>
              <a:latin typeface="+mj-lt"/>
              <a:cs typeface="Segoe UI Light" panose="020B0502040204020203" pitchFamily="34" charset="0"/>
            </a:endParaRPr>
          </a:p>
          <a:p>
            <a:pPr marL="171450" indent="-171450">
              <a:buFont typeface="Arial" panose="05000000000000000000" pitchFamily="2" charset="2"/>
              <a:buChar char="•"/>
            </a:pPr>
            <a:r>
              <a:rPr lang="en-IN" sz="900">
                <a:solidFill>
                  <a:schemeClr val="bg1"/>
                </a:solidFill>
                <a:latin typeface="+mj-lt"/>
                <a:cs typeface="Segoe UI Light"/>
              </a:rPr>
              <a:t>Monitoring and optimizing data pipeline performance.</a:t>
            </a:r>
            <a:endParaRPr lang="en-IN" sz="900">
              <a:solidFill>
                <a:schemeClr val="bg1"/>
              </a:solidFill>
              <a:latin typeface="+mj-lt"/>
              <a:cs typeface="Segoe UI Light" panose="020B0502040204020203" pitchFamily="34" charset="0"/>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Spark, Spark SQL, </a:t>
            </a:r>
            <a:r>
              <a:rPr lang="en-US" sz="900">
                <a:solidFill>
                  <a:schemeClr val="bg1"/>
                </a:solidFill>
                <a:latin typeface="+mj-lt"/>
                <a:cs typeface="Segoe UI Light"/>
              </a:rPr>
              <a:t> </a:t>
            </a:r>
            <a:r>
              <a:rPr lang="en-IN" sz="900">
                <a:solidFill>
                  <a:schemeClr val="bg1"/>
                </a:solidFill>
                <a:latin typeface="+mj-lt"/>
                <a:cs typeface="Segoe UI Light"/>
              </a:rPr>
              <a:t>Databricks,</a:t>
            </a:r>
            <a:r>
              <a:rPr lang="en-US" sz="900">
                <a:solidFill>
                  <a:schemeClr val="bg1"/>
                </a:solidFill>
                <a:latin typeface="+mj-lt"/>
                <a:cs typeface="Segoe UI Light"/>
              </a:rPr>
              <a:t> ADF, Teradata.</a:t>
            </a:r>
            <a:endParaRPr lang="en-IN" sz="900">
              <a:solidFill>
                <a:schemeClr val="bg1"/>
              </a:solidFill>
              <a:latin typeface="+mj-lt"/>
              <a:cs typeface="Segoe UI Light" panose="020B0502040204020203" pitchFamily="34" charset="0"/>
            </a:endParaRPr>
          </a:p>
        </p:txBody>
      </p:sp>
      <p:sp>
        <p:nvSpPr>
          <p:cNvPr id="43" name="Rectangle 4">
            <a:extLst>
              <a:ext uri="{FF2B5EF4-FFF2-40B4-BE49-F238E27FC236}">
                <a16:creationId xmlns:a16="http://schemas.microsoft.com/office/drawing/2014/main" id="{279119E7-290C-A518-C4DB-C39DA4C11F98}"/>
              </a:ext>
            </a:extLst>
          </p:cNvPr>
          <p:cNvSpPr>
            <a:spLocks noChangeArrowheads="1"/>
          </p:cNvSpPr>
          <p:nvPr/>
        </p:nvSpPr>
        <p:spPr bwMode="auto">
          <a:xfrm>
            <a:off x="7580990" y="1880549"/>
            <a:ext cx="4089672" cy="4961184"/>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47" name="Rounded Rectangle 167">
            <a:extLst>
              <a:ext uri="{FF2B5EF4-FFF2-40B4-BE49-F238E27FC236}">
                <a16:creationId xmlns:a16="http://schemas.microsoft.com/office/drawing/2014/main" id="{F57F9F7D-1561-B5D2-6E0A-68482B9A8E4D}"/>
              </a:ext>
            </a:extLst>
          </p:cNvPr>
          <p:cNvSpPr/>
          <p:nvPr/>
        </p:nvSpPr>
        <p:spPr>
          <a:xfrm>
            <a:off x="4197534" y="1580252"/>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Professional Background</a:t>
            </a:r>
          </a:p>
        </p:txBody>
      </p:sp>
    </p:spTree>
    <p:extLst>
      <p:ext uri="{BB962C8B-B14F-4D97-AF65-F5344CB8AC3E}">
        <p14:creationId xmlns:p14="http://schemas.microsoft.com/office/powerpoint/2010/main" val="422670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653E0BAE-5017-4D14-B864-1D124E16FA3D}"/>
              </a:ext>
            </a:extLst>
          </p:cNvPr>
          <p:cNvCxnSpPr>
            <a:cxnSpLocks/>
          </p:cNvCxnSpPr>
          <p:nvPr/>
        </p:nvCxnSpPr>
        <p:spPr>
          <a:xfrm>
            <a:off x="613736" y="1546181"/>
            <a:ext cx="10512566" cy="35597"/>
          </a:xfrm>
          <a:prstGeom prst="line">
            <a:avLst/>
          </a:prstGeom>
          <a:ln w="158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6" name="Rectangle 4">
            <a:extLst>
              <a:ext uri="{FF2B5EF4-FFF2-40B4-BE49-F238E27FC236}">
                <a16:creationId xmlns:a16="http://schemas.microsoft.com/office/drawing/2014/main" id="{B842FC6E-CE21-45AF-907B-9E29BC44F3B7}"/>
              </a:ext>
            </a:extLst>
          </p:cNvPr>
          <p:cNvSpPr>
            <a:spLocks noChangeArrowheads="1"/>
          </p:cNvSpPr>
          <p:nvPr/>
        </p:nvSpPr>
        <p:spPr bwMode="auto">
          <a:xfrm>
            <a:off x="6104726" y="286646"/>
            <a:ext cx="5471337" cy="1383199"/>
          </a:xfrm>
          <a:prstGeom prst="rect">
            <a:avLst/>
          </a:prstGeom>
          <a:noFill/>
          <a:ln w="9525">
            <a:noFill/>
            <a:miter lim="800000"/>
            <a:headEnd/>
            <a:tailEnd/>
          </a:ln>
          <a:effectLst/>
        </p:spPr>
        <p:txBody>
          <a:bodyPr wrap="square" lIns="35981" tIns="35981" rIns="35981" bIns="35981">
            <a:noAutofit/>
          </a:bodyPr>
          <a:lstStyle/>
          <a:p>
            <a:pPr marL="264980" indent="-264980" defTabSz="994865">
              <a:lnSpc>
                <a:spcPts val="1440"/>
              </a:lnSpc>
              <a:spcBef>
                <a:spcPts val="300"/>
              </a:spcBef>
              <a:buClr>
                <a:srgbClr val="FFE600"/>
              </a:buClr>
              <a:buFont typeface="Arial" charset="0"/>
              <a:buChar char="►"/>
              <a:tabLst>
                <a:tab pos="3227361" algn="l"/>
                <a:tab pos="4663330" algn="r"/>
              </a:tabLst>
            </a:pPr>
            <a:endParaRPr lang="en-US" sz="1050">
              <a:solidFill>
                <a:schemeClr val="bg2">
                  <a:lumMod val="65000"/>
                  <a:lumOff val="35000"/>
                </a:schemeClr>
              </a:solidFill>
              <a:latin typeface="+mj-lt"/>
              <a:cs typeface="Arial" charset="0"/>
            </a:endParaRPr>
          </a:p>
        </p:txBody>
      </p:sp>
      <p:sp>
        <p:nvSpPr>
          <p:cNvPr id="9" name="TextBox 8">
            <a:extLst>
              <a:ext uri="{FF2B5EF4-FFF2-40B4-BE49-F238E27FC236}">
                <a16:creationId xmlns:a16="http://schemas.microsoft.com/office/drawing/2014/main" id="{9FBE913A-230D-0A05-8674-6DA246B5BC2C}"/>
              </a:ext>
            </a:extLst>
          </p:cNvPr>
          <p:cNvSpPr txBox="1"/>
          <p:nvPr/>
        </p:nvSpPr>
        <p:spPr>
          <a:xfrm>
            <a:off x="613737" y="286646"/>
            <a:ext cx="10512566" cy="1048226"/>
          </a:xfrm>
          <a:prstGeom prst="rect">
            <a:avLst/>
          </a:prstGeom>
          <a:solidFill>
            <a:srgbClr val="FFE600"/>
          </a:solid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endParaRPr lang="en-IN" sz="1200" err="1">
              <a:solidFill>
                <a:schemeClr val="bg1"/>
              </a:solidFill>
              <a:latin typeface="+mj-lt"/>
            </a:endParaRPr>
          </a:p>
        </p:txBody>
      </p:sp>
      <p:sp>
        <p:nvSpPr>
          <p:cNvPr id="15" name="TextBox 14">
            <a:extLst>
              <a:ext uri="{FF2B5EF4-FFF2-40B4-BE49-F238E27FC236}">
                <a16:creationId xmlns:a16="http://schemas.microsoft.com/office/drawing/2014/main" id="{67108F7C-2AEC-73E9-143D-32CC8595372B}"/>
              </a:ext>
            </a:extLst>
          </p:cNvPr>
          <p:cNvSpPr txBox="1"/>
          <p:nvPr/>
        </p:nvSpPr>
        <p:spPr>
          <a:xfrm>
            <a:off x="720585" y="559275"/>
            <a:ext cx="4797083" cy="775597"/>
          </a:xfrm>
          <a:prstGeom prst="rect">
            <a:avLst/>
          </a:prstGeom>
          <a:noFill/>
        </p:spPr>
        <p:txBody>
          <a:bodyPr wrap="square" lIns="0" tIns="36576" rIns="0" bIns="0" rtlCol="0" anchor="t">
            <a:spAutoFit/>
          </a:bodyPr>
          <a:lstStyle/>
          <a:p>
            <a:pPr defTabSz="913943"/>
            <a:r>
              <a:rPr lang="en-GB" sz="1600">
                <a:solidFill>
                  <a:srgbClr val="000000"/>
                </a:solidFill>
                <a:latin typeface="+mj-lt"/>
                <a:cs typeface="Segoe UI"/>
              </a:rPr>
              <a:t>Name: Nishant </a:t>
            </a:r>
            <a:endParaRPr lang="en-IN" sz="1600">
              <a:solidFill>
                <a:srgbClr val="000000"/>
              </a:solidFill>
              <a:latin typeface="+mj-lt"/>
              <a:cs typeface="Segoe UI"/>
            </a:endParaRPr>
          </a:p>
          <a:p>
            <a:pPr defTabSz="913943"/>
            <a:r>
              <a:rPr lang="en-GB" sz="1600">
                <a:solidFill>
                  <a:srgbClr val="000000"/>
                </a:solidFill>
                <a:latin typeface="+mj-lt"/>
                <a:cs typeface="Segoe UI"/>
              </a:rPr>
              <a:t>Designation: </a:t>
            </a:r>
            <a:r>
              <a:rPr lang="en-IN" sz="1600">
                <a:solidFill>
                  <a:srgbClr val="000000"/>
                </a:solidFill>
                <a:latin typeface="+mj-lt"/>
                <a:cs typeface="Segoe UI"/>
              </a:rPr>
              <a:t> Sr. Data Engineer</a:t>
            </a:r>
            <a:endParaRPr lang="en-GB" sz="1600">
              <a:solidFill>
                <a:srgbClr val="000000"/>
              </a:solidFill>
              <a:latin typeface="+mj-lt"/>
              <a:cs typeface="Segoe UI"/>
            </a:endParaRPr>
          </a:p>
          <a:p>
            <a:pPr defTabSz="913943"/>
            <a:endParaRPr lang="en-GB" sz="1600">
              <a:solidFill>
                <a:srgbClr val="000000"/>
              </a:solidFill>
              <a:latin typeface="+mj-lt"/>
              <a:cs typeface="Segoe UI"/>
            </a:endParaRPr>
          </a:p>
        </p:txBody>
      </p:sp>
      <p:sp>
        <p:nvSpPr>
          <p:cNvPr id="6" name="Rectangle 4">
            <a:extLst>
              <a:ext uri="{FF2B5EF4-FFF2-40B4-BE49-F238E27FC236}">
                <a16:creationId xmlns:a16="http://schemas.microsoft.com/office/drawing/2014/main" id="{922A5551-DFB0-AF69-D595-AD65B70128B5}"/>
              </a:ext>
            </a:extLst>
          </p:cNvPr>
          <p:cNvSpPr>
            <a:spLocks noChangeArrowheads="1"/>
          </p:cNvSpPr>
          <p:nvPr/>
        </p:nvSpPr>
        <p:spPr bwMode="auto">
          <a:xfrm>
            <a:off x="613736" y="1885420"/>
            <a:ext cx="3430297" cy="4687891"/>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7" name="Rounded Rectangle 167">
            <a:extLst>
              <a:ext uri="{FF2B5EF4-FFF2-40B4-BE49-F238E27FC236}">
                <a16:creationId xmlns:a16="http://schemas.microsoft.com/office/drawing/2014/main" id="{E3510914-1858-5F4E-E293-7CD72A611B90}"/>
              </a:ext>
            </a:extLst>
          </p:cNvPr>
          <p:cNvSpPr/>
          <p:nvPr/>
        </p:nvSpPr>
        <p:spPr>
          <a:xfrm>
            <a:off x="613736" y="1581778"/>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Professional Background</a:t>
            </a:r>
          </a:p>
        </p:txBody>
      </p:sp>
      <p:sp>
        <p:nvSpPr>
          <p:cNvPr id="12" name="TextBox 11">
            <a:extLst>
              <a:ext uri="{FF2B5EF4-FFF2-40B4-BE49-F238E27FC236}">
                <a16:creationId xmlns:a16="http://schemas.microsoft.com/office/drawing/2014/main" id="{6B264319-B041-52DE-ACBD-847C50128276}"/>
              </a:ext>
            </a:extLst>
          </p:cNvPr>
          <p:cNvSpPr txBox="1"/>
          <p:nvPr/>
        </p:nvSpPr>
        <p:spPr>
          <a:xfrm>
            <a:off x="7735980" y="1902153"/>
            <a:ext cx="3390322" cy="4678773"/>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Energy Based Company</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latin typeface="+mj-lt"/>
                <a:cs typeface="Segoe UI Light"/>
              </a:rPr>
              <a:t>Successfully facilitated the migration of on-premises SQL Server data for an energy company to Azure Cloud, setting up a robust data pipeline and preprocessing framework to support price forecasting. The project involved ingesting historical and incremental data, implementing alert mechanisms, and structuring data processing layers in Databricks.</a:t>
            </a:r>
            <a:endParaRPr lang="en-IN">
              <a:solidFill>
                <a:schemeClr val="bg1"/>
              </a:solidFill>
              <a:cs typeface="Segoe UI Light"/>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Tested and validated connection strings provided by the client to ensure reliable data access and integration.</a:t>
            </a:r>
          </a:p>
          <a:p>
            <a:pPr marL="171450" indent="-171450">
              <a:buFont typeface="Wingdings" panose="05000000000000000000" pitchFamily="2" charset="2"/>
              <a:buChar char="§"/>
            </a:pPr>
            <a:r>
              <a:rPr lang="en-US" sz="900">
                <a:solidFill>
                  <a:schemeClr val="bg1"/>
                </a:solidFill>
                <a:latin typeface="+mj-lt"/>
                <a:cs typeface="Segoe UI Light"/>
              </a:rPr>
              <a:t>Designed and implemented data ingestion pipelines using Azure Data Factory (ADF) to handle both historical and incremental data loads on a scheduled basis.</a:t>
            </a:r>
          </a:p>
          <a:p>
            <a:pPr marL="171450" indent="-171450">
              <a:buFont typeface="Wingdings" panose="05000000000000000000" pitchFamily="2" charset="2"/>
              <a:buChar char="§"/>
            </a:pPr>
            <a:r>
              <a:rPr lang="en-US" sz="900">
                <a:solidFill>
                  <a:schemeClr val="bg1"/>
                </a:solidFill>
                <a:latin typeface="+mj-lt"/>
                <a:cs typeface="Segoe UI Light"/>
              </a:rPr>
              <a:t>Set up a preprocessing framework in Databricks, transforming raw data into usable formats for the data science team.</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Created a multi-layered data architecture including Staging, Bronze, and Silver layers in Azure Data Lake Storage (ADLS) to facilitate data cleansing and transformation.</a:t>
            </a:r>
          </a:p>
          <a:p>
            <a:pPr marL="171450" indent="-171450">
              <a:buFont typeface="Wingdings" panose="05000000000000000000" pitchFamily="2" charset="2"/>
              <a:buChar char="§"/>
            </a:pPr>
            <a:r>
              <a:rPr lang="en-US" sz="900">
                <a:solidFill>
                  <a:schemeClr val="bg1"/>
                </a:solidFill>
                <a:latin typeface="+mj-lt"/>
                <a:cs typeface="Segoe UI Light"/>
              </a:rPr>
              <a:t>Implemented scheduled data ingestion using ADF to automate data updates, ensuring timely availability of data for analysis.</a:t>
            </a:r>
          </a:p>
          <a:p>
            <a:pPr marL="171450" indent="-171450">
              <a:buFont typeface="Wingdings" panose="05000000000000000000" pitchFamily="2" charset="2"/>
              <a:buChar char="§"/>
            </a:pPr>
            <a:endParaRPr lang="en-US" sz="900" b="1">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Migrating on-premises SQL Server data to Azure Cloud.</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Designing and implementing data ingestion pipelines.</a:t>
            </a:r>
          </a:p>
          <a:p>
            <a:pPr marL="171450" indent="-171450">
              <a:buFont typeface="Wingdings" panose="05000000000000000000" pitchFamily="2" charset="2"/>
              <a:buChar char="§"/>
            </a:pPr>
            <a:r>
              <a:rPr lang="en-IN" sz="900">
                <a:solidFill>
                  <a:schemeClr val="bg1"/>
                </a:solidFill>
                <a:latin typeface="+mj-lt"/>
                <a:cs typeface="Segoe UI Light"/>
              </a:rPr>
              <a:t>Setting up data preprocessing frameworks in Databricks.</a:t>
            </a:r>
          </a:p>
          <a:p>
            <a:pPr marL="171450" indent="-171450">
              <a:buFont typeface="Wingdings" panose="05000000000000000000" pitchFamily="2" charset="2"/>
              <a:buChar char="§"/>
            </a:pPr>
            <a:r>
              <a:rPr lang="en-IN" sz="900">
                <a:solidFill>
                  <a:schemeClr val="bg1"/>
                </a:solidFill>
                <a:latin typeface="+mj-lt"/>
                <a:cs typeface="Segoe UI Light"/>
              </a:rPr>
              <a:t>Gathering requirements and validating data sources.</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 Logic Apps, Spark SQL, Databricks,</a:t>
            </a:r>
            <a:r>
              <a:rPr lang="en-US" sz="900">
                <a:solidFill>
                  <a:schemeClr val="bg1"/>
                </a:solidFill>
                <a:latin typeface="+mj-lt"/>
                <a:cs typeface="Segoe UI Light"/>
              </a:rPr>
              <a:t> ADLS, ADF.</a:t>
            </a:r>
            <a:endParaRPr lang="en-IN" sz="900">
              <a:solidFill>
                <a:schemeClr val="bg1"/>
              </a:solidFill>
              <a:latin typeface="+mj-lt"/>
              <a:cs typeface="Segoe UI Light" panose="020B0502040204020203" pitchFamily="34" charset="0"/>
            </a:endParaRPr>
          </a:p>
        </p:txBody>
      </p:sp>
      <p:sp>
        <p:nvSpPr>
          <p:cNvPr id="16" name="Rectangle 4">
            <a:extLst>
              <a:ext uri="{FF2B5EF4-FFF2-40B4-BE49-F238E27FC236}">
                <a16:creationId xmlns:a16="http://schemas.microsoft.com/office/drawing/2014/main" id="{E413F31C-BCF5-AD80-08B7-B514D2476884}"/>
              </a:ext>
            </a:extLst>
          </p:cNvPr>
          <p:cNvSpPr>
            <a:spLocks noChangeArrowheads="1"/>
          </p:cNvSpPr>
          <p:nvPr/>
        </p:nvSpPr>
        <p:spPr bwMode="auto">
          <a:xfrm>
            <a:off x="4160019" y="1881155"/>
            <a:ext cx="3430297" cy="469215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18" name="Rectangle 4">
            <a:extLst>
              <a:ext uri="{FF2B5EF4-FFF2-40B4-BE49-F238E27FC236}">
                <a16:creationId xmlns:a16="http://schemas.microsoft.com/office/drawing/2014/main" id="{6EB21553-5B61-3514-70F9-CAC2424864CE}"/>
              </a:ext>
            </a:extLst>
          </p:cNvPr>
          <p:cNvSpPr>
            <a:spLocks noChangeArrowheads="1"/>
          </p:cNvSpPr>
          <p:nvPr/>
        </p:nvSpPr>
        <p:spPr bwMode="auto">
          <a:xfrm>
            <a:off x="7737193" y="1881154"/>
            <a:ext cx="3450892" cy="469215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20" name="TextBox 19">
            <a:extLst>
              <a:ext uri="{FF2B5EF4-FFF2-40B4-BE49-F238E27FC236}">
                <a16:creationId xmlns:a16="http://schemas.microsoft.com/office/drawing/2014/main" id="{F55C058E-5445-D1B8-3F9D-4E8F72582190}"/>
              </a:ext>
            </a:extLst>
          </p:cNvPr>
          <p:cNvSpPr txBox="1"/>
          <p:nvPr/>
        </p:nvSpPr>
        <p:spPr>
          <a:xfrm>
            <a:off x="4170315" y="1933044"/>
            <a:ext cx="3420001" cy="4662815"/>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Insurance</a:t>
            </a:r>
            <a:r>
              <a:rPr lang="en-IN" sz="900">
                <a:solidFill>
                  <a:schemeClr val="bg1"/>
                </a:solidFill>
                <a:latin typeface="+mj-lt"/>
                <a:cs typeface="Segoe UI Light"/>
              </a:rPr>
              <a:t> </a:t>
            </a:r>
            <a:r>
              <a:rPr lang="en-IN" sz="900" b="1">
                <a:solidFill>
                  <a:schemeClr val="bg1"/>
                </a:solidFill>
                <a:latin typeface="+mj-lt"/>
                <a:cs typeface="Segoe UI Light"/>
              </a:rPr>
              <a:t>Based Company</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latin typeface="+mj-lt"/>
                <a:cs typeface="Segoe UI Light"/>
              </a:rPr>
              <a:t>Successfully led the migration of an Oracle-based database for an insurance company to a cloud infrastructure, optimizing their Qlik reports' performance. The project involved creating an ingestion framework, implementing Databricks Medallion layers, and conducting comprehensive performance testing with Synapse and Databricks.</a:t>
            </a:r>
            <a:endParaRPr lang="en-IN">
              <a:solidFill>
                <a:schemeClr val="bg1"/>
              </a:solidFill>
              <a:cs typeface="Segoe UI Light"/>
            </a:endParaRP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ea typeface="+mn-lt"/>
                <a:cs typeface="Segoe UI Light"/>
              </a:rPr>
              <a:t>Designed and implemented an ingestion framework to facilitate seamless data migration from the Oracle database to Azure Data Lake Storage (ADLS) using ADF.</a:t>
            </a:r>
          </a:p>
          <a:p>
            <a:pPr marL="171450" indent="-171450">
              <a:buFont typeface="Wingdings" panose="05000000000000000000" pitchFamily="2" charset="2"/>
              <a:buChar char="§"/>
            </a:pPr>
            <a:r>
              <a:rPr lang="en-US" sz="900">
                <a:solidFill>
                  <a:schemeClr val="bg1"/>
                </a:solidFill>
                <a:latin typeface="+mj-lt"/>
                <a:cs typeface="Segoe UI Light"/>
              </a:rPr>
              <a:t>Established Databricks Medallion layers, including Bronze, Silver, and Gold layers, to structure data processing and storage.</a:t>
            </a:r>
          </a:p>
          <a:p>
            <a:pPr marL="171450" indent="-171450">
              <a:buFont typeface="Wingdings" panose="05000000000000000000" pitchFamily="2" charset="2"/>
              <a:buChar char="§"/>
            </a:pPr>
            <a:r>
              <a:rPr lang="en-US" sz="900">
                <a:solidFill>
                  <a:schemeClr val="bg1"/>
                </a:solidFill>
                <a:latin typeface="+mj-lt"/>
                <a:cs typeface="Segoe UI Light"/>
              </a:rPr>
              <a:t>Automated the pipelines in ADF and Databricks Workflows to run on an hourly schedule.​</a:t>
            </a:r>
          </a:p>
          <a:p>
            <a:pPr marL="171450" indent="-171450">
              <a:buFont typeface="Wingdings" panose="05000000000000000000" pitchFamily="2" charset="2"/>
              <a:buChar char="§"/>
            </a:pPr>
            <a:r>
              <a:rPr lang="en-US" sz="900">
                <a:solidFill>
                  <a:schemeClr val="bg1"/>
                </a:solidFill>
                <a:latin typeface="+mj-lt"/>
                <a:cs typeface="Segoe UI Light"/>
              </a:rPr>
              <a:t>Implemented strategies to enhance the overall performance of data analytics and reporting workflows.</a:t>
            </a:r>
          </a:p>
          <a:p>
            <a:pPr marL="171450" indent="-171450">
              <a:buFont typeface="Wingdings" panose="05000000000000000000" pitchFamily="2" charset="2"/>
              <a:buChar char="§"/>
            </a:pPr>
            <a:r>
              <a:rPr lang="en-US" sz="900">
                <a:solidFill>
                  <a:schemeClr val="bg1"/>
                </a:solidFill>
                <a:latin typeface="+mj-lt"/>
                <a:cs typeface="Segoe UI Light"/>
              </a:rPr>
              <a:t>Led a team of data engineers to conduct performance testing on both Synapse and Databricks, comparing end-to-end processing efficiency.</a:t>
            </a: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Migrating Oracle-based database to cloud.</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Creating and managing Databricks Medallion layers.</a:t>
            </a:r>
          </a:p>
          <a:p>
            <a:pPr marL="171450" indent="-171450">
              <a:buFont typeface="Wingdings" panose="05000000000000000000" pitchFamily="2" charset="2"/>
              <a:buChar char="§"/>
            </a:pPr>
            <a:r>
              <a:rPr lang="en-IN" sz="900">
                <a:solidFill>
                  <a:schemeClr val="bg1"/>
                </a:solidFill>
                <a:latin typeface="+mj-lt"/>
                <a:cs typeface="Segoe UI Light" panose="020B0502040204020203" pitchFamily="34" charset="0"/>
              </a:rPr>
              <a:t>Leading performance testing and optimization on Synapse and Databricks.</a:t>
            </a: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 ADF, Databricks, </a:t>
            </a:r>
            <a:r>
              <a:rPr lang="en-IN" sz="900" err="1">
                <a:solidFill>
                  <a:schemeClr val="bg1"/>
                </a:solidFill>
                <a:latin typeface="+mj-lt"/>
                <a:cs typeface="Segoe UI Light"/>
              </a:rPr>
              <a:t>Pyspark</a:t>
            </a:r>
            <a:r>
              <a:rPr lang="en-IN" sz="900">
                <a:solidFill>
                  <a:schemeClr val="bg1"/>
                </a:solidFill>
                <a:latin typeface="+mj-lt"/>
                <a:cs typeface="Segoe UI Light"/>
              </a:rPr>
              <a:t>, ADLS, Synapse.</a:t>
            </a:r>
            <a:endParaRPr lang="en-IN" sz="900">
              <a:solidFill>
                <a:schemeClr val="bg1"/>
              </a:solidFill>
              <a:latin typeface="+mj-lt"/>
              <a:cs typeface="Segoe UI Light" panose="020B0502040204020203" pitchFamily="34" charset="0"/>
            </a:endParaRPr>
          </a:p>
        </p:txBody>
      </p:sp>
      <p:sp>
        <p:nvSpPr>
          <p:cNvPr id="2" name="TextBox 1">
            <a:extLst>
              <a:ext uri="{FF2B5EF4-FFF2-40B4-BE49-F238E27FC236}">
                <a16:creationId xmlns:a16="http://schemas.microsoft.com/office/drawing/2014/main" id="{43419404-9EFB-B13F-A24A-7D46B2C790D5}"/>
              </a:ext>
            </a:extLst>
          </p:cNvPr>
          <p:cNvSpPr txBox="1"/>
          <p:nvPr/>
        </p:nvSpPr>
        <p:spPr>
          <a:xfrm>
            <a:off x="613736" y="1931315"/>
            <a:ext cx="3420000" cy="4247317"/>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Global Media Company</a:t>
            </a:r>
            <a:endParaRPr lang="en-US" sz="900">
              <a:solidFill>
                <a:schemeClr val="bg1"/>
              </a:solidFill>
              <a:latin typeface="+mj-lt"/>
              <a:cs typeface="Segoe UI Light"/>
            </a:endParaRPr>
          </a:p>
          <a:p>
            <a:endParaRPr lang="en-US"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US" sz="900">
                <a:solidFill>
                  <a:schemeClr val="bg1"/>
                </a:solidFill>
                <a:latin typeface="+mj-lt"/>
                <a:cs typeface="Segoe UI Light"/>
              </a:rPr>
              <a:t>Successfully managed the data extraction and transformation processes for a global media company, leveraging Azure Databricks and Azure Data Factory to streamline analytics workflows. The project involved extracting data from key applications, applying business logic, and orchestrating the data flow through efficient pipelines.</a:t>
            </a:r>
            <a:endParaRPr lang="en-IN">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Created various reports in CSV format by applying business logic to the transformed data and stored them in Azure Data Lake Storage Gen2 (ADLS Gen2) for further access and analysis.</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Orchestrated the data extraction, transformation, and loading processes using Azure Data Factory pipelines, automating the workflow to enhance efficiency.</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cs typeface="Segoe UI Light"/>
              </a:rPr>
              <a:t>Utilized Databricks to perform extraction tasks and run complex analytics queries efficiently.</a:t>
            </a:r>
          </a:p>
          <a:p>
            <a:pPr marL="171450" indent="-171450">
              <a:buFont typeface="Wingdings" panose="05000000000000000000" pitchFamily="2" charset="2"/>
              <a:buChar char="§"/>
            </a:pPr>
            <a:r>
              <a:rPr lang="en-US" sz="900">
                <a:solidFill>
                  <a:schemeClr val="bg1"/>
                </a:solidFill>
                <a:cs typeface="Segoe UI Light"/>
              </a:rPr>
              <a:t>Applied business logic and transformations using </a:t>
            </a:r>
            <a:r>
              <a:rPr lang="en-US" sz="900" err="1">
                <a:solidFill>
                  <a:schemeClr val="bg1"/>
                </a:solidFill>
                <a:cs typeface="Segoe UI Light"/>
              </a:rPr>
              <a:t>PySpark</a:t>
            </a:r>
            <a:r>
              <a:rPr lang="en-US" sz="900">
                <a:solidFill>
                  <a:schemeClr val="bg1"/>
                </a:solidFill>
                <a:cs typeface="Segoe UI Light"/>
              </a:rPr>
              <a:t> in Azure Databricks, ensuring data was prepared for analysis and reporting.</a:t>
            </a:r>
            <a:endParaRPr lang="en-US">
              <a:solidFill>
                <a:schemeClr val="bg1"/>
              </a:solidFill>
            </a:endParaRP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Extracting data from priority applications.</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Orchestrating ETL processes using Azure Data Factory.</a:t>
            </a:r>
          </a:p>
          <a:p>
            <a:pPr marL="171450" indent="-171450">
              <a:buFont typeface="Wingdings" panose="05000000000000000000" pitchFamily="2" charset="2"/>
              <a:buChar char="§"/>
            </a:pPr>
            <a:r>
              <a:rPr lang="en-IN" sz="900">
                <a:solidFill>
                  <a:schemeClr val="bg1"/>
                </a:solidFill>
                <a:latin typeface="+mj-lt"/>
                <a:cs typeface="Segoe UI Light"/>
              </a:rPr>
              <a:t>Performing data transformations and applying business logic.</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ADF, Databricks, Spark SQL, </a:t>
            </a:r>
            <a:r>
              <a:rPr lang="en-IN" sz="900" err="1">
                <a:solidFill>
                  <a:schemeClr val="bg1"/>
                </a:solidFill>
                <a:latin typeface="+mj-lt"/>
                <a:cs typeface="Segoe UI Light"/>
              </a:rPr>
              <a:t>Pyspark</a:t>
            </a:r>
            <a:r>
              <a:rPr lang="en-IN" sz="900">
                <a:solidFill>
                  <a:schemeClr val="bg1"/>
                </a:solidFill>
                <a:latin typeface="+mj-lt"/>
                <a:cs typeface="Segoe UI Light"/>
              </a:rPr>
              <a:t>, ADLS</a:t>
            </a:r>
          </a:p>
        </p:txBody>
      </p:sp>
    </p:spTree>
    <p:extLst>
      <p:ext uri="{BB962C8B-B14F-4D97-AF65-F5344CB8AC3E}">
        <p14:creationId xmlns:p14="http://schemas.microsoft.com/office/powerpoint/2010/main" val="470699111"/>
      </p:ext>
    </p:extLst>
  </p:cSld>
  <p:clrMapOvr>
    <a:masterClrMapping/>
  </p:clrMapOvr>
</p:sld>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99BD24F220C44DBB2D349EA2C8E423" ma:contentTypeVersion="12" ma:contentTypeDescription="Create a new document." ma:contentTypeScope="" ma:versionID="e523f4254fdd313ceb48fc9c76d3e085">
  <xsd:schema xmlns:xsd="http://www.w3.org/2001/XMLSchema" xmlns:xs="http://www.w3.org/2001/XMLSchema" xmlns:p="http://schemas.microsoft.com/office/2006/metadata/properties" xmlns:ns3="56a5c637-2881-4229-928b-a127c6cefdf1" xmlns:ns4="faf372f4-db3c-488e-9c93-2a5a2ccaffcb" targetNamespace="http://schemas.microsoft.com/office/2006/metadata/properties" ma:root="true" ma:fieldsID="adaa3c78a05998e7ae37a32fbd1a6fb9" ns3:_="" ns4:_="">
    <xsd:import namespace="56a5c637-2881-4229-928b-a127c6cefdf1"/>
    <xsd:import namespace="faf372f4-db3c-488e-9c93-2a5a2ccaffc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a5c637-2881-4229-928b-a127c6cef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f372f4-db3c-488e-9c93-2a5a2ccaff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6a5c637-2881-4229-928b-a127c6cefdf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B13360-54FA-4FD1-BBE9-3527728722D0}">
  <ds:schemaRefs>
    <ds:schemaRef ds:uri="56a5c637-2881-4229-928b-a127c6cefdf1"/>
    <ds:schemaRef ds:uri="faf372f4-db3c-488e-9c93-2a5a2ccaff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281980A-098A-4837-AEC9-5831F74C418D}">
  <ds:schemaRefs>
    <ds:schemaRef ds:uri="56a5c637-2881-4229-928b-a127c6cefdf1"/>
    <ds:schemaRef ds:uri="faf372f4-db3c-488e-9c93-2a5a2ccaffc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2FE666-4A45-4A2E-847E-609D6853C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1280</Words>
  <Application>Microsoft Office PowerPoint</Application>
  <PresentationFormat>Widescreen</PresentationFormat>
  <Paragraphs>125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EYInterstate</vt:lpstr>
      <vt:lpstr>EYInterstate Light</vt:lpstr>
      <vt:lpstr>Georgia</vt:lpstr>
      <vt:lpstr>Segoe UI Light</vt:lpstr>
      <vt:lpstr>Wingdings</vt:lpstr>
      <vt:lpstr>EY light background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Banka</dc:creator>
  <cp:lastModifiedBy>Nishant Agarwal [IT - 2018]</cp:lastModifiedBy>
  <cp:revision>3</cp:revision>
  <cp:lastPrinted>2022-08-26T08:43:15Z</cp:lastPrinted>
  <dcterms:created xsi:type="dcterms:W3CDTF">2022-08-26T08:35:34Z</dcterms:created>
  <dcterms:modified xsi:type="dcterms:W3CDTF">2024-09-14T12:12:29Z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0x010100F199BD24F220C44DBB2D349EA2C8E423</vt:lpwstr>
  </property>
</Properties>
</file>