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91" r:id="rId4"/>
    <p:sldId id="332" r:id="rId5"/>
    <p:sldId id="281" r:id="rId6"/>
    <p:sldId id="361" r:id="rId7"/>
    <p:sldId id="357" r:id="rId8"/>
    <p:sldId id="358" r:id="rId9"/>
    <p:sldId id="275" r:id="rId10"/>
    <p:sldId id="362" r:id="rId11"/>
    <p:sldId id="259" r:id="rId12"/>
    <p:sldId id="359" r:id="rId13"/>
    <p:sldId id="360" r:id="rId14"/>
    <p:sldId id="295" r:id="rId15"/>
    <p:sldId id="293" r:id="rId16"/>
    <p:sldId id="363" r:id="rId17"/>
    <p:sldId id="271"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嘉慶" initials="王嘉慶" lastIdx="1" clrIdx="0">
    <p:extLst>
      <p:ext uri="{19B8F6BF-5375-455C-9EA6-DF929625EA0E}">
        <p15:presenceInfo xmlns:p15="http://schemas.microsoft.com/office/powerpoint/2012/main" userId="S::D0791711@o365.fcu.edu.tw::4f0bb8a5-a77b-4fcf-85c3-f48f21033d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4D50"/>
    <a:srgbClr val="9FB8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E3C07E-347A-450C-8482-16FFB0AA87E4}" type="doc">
      <dgm:prSet loTypeId="urn:microsoft.com/office/officeart/2005/8/layout/hProcess9" loCatId="process" qsTypeId="urn:microsoft.com/office/officeart/2005/8/quickstyle/3d4" qsCatId="3D" csTypeId="urn:microsoft.com/office/officeart/2005/8/colors/accent1_1" csCatId="accent1" phldr="1"/>
      <dgm:spPr/>
    </dgm:pt>
    <dgm:pt modelId="{6D20E92E-23DB-4F04-86B1-A392F4DB30C2}">
      <dgm:prSet phldrT="[文字]" custT="1"/>
      <dgm:spPr/>
      <dgm:t>
        <a:bodyPr/>
        <a:lstStyle/>
        <a:p>
          <a:r>
            <a:rPr lang="zh-TW" altLang="en-US" sz="2000" b="1" dirty="0">
              <a:latin typeface="微軟正黑體" panose="020B0604030504040204" pitchFamily="34" charset="-120"/>
              <a:ea typeface="微軟正黑體" panose="020B0604030504040204" pitchFamily="34" charset="-120"/>
            </a:rPr>
            <a:t>每檔股票</a:t>
          </a:r>
          <a:r>
            <a:rPr lang="zh-TW" altLang="zh-TW" sz="2000" b="1" dirty="0">
              <a:latin typeface="微軟正黑體" panose="020B0604030504040204" pitchFamily="34" charset="-120"/>
              <a:ea typeface="微軟正黑體" panose="020B0604030504040204" pitchFamily="34" charset="-120"/>
            </a:rPr>
            <a:t>回測</a:t>
          </a:r>
          <a:r>
            <a:rPr lang="en-US" altLang="zh-TW" sz="2000" b="1" dirty="0">
              <a:latin typeface="微軟正黑體" panose="020B0604030504040204" pitchFamily="34" charset="-120"/>
              <a:ea typeface="微軟正黑體" panose="020B0604030504040204" pitchFamily="34" charset="-120"/>
            </a:rPr>
            <a:t>2010~2016</a:t>
          </a:r>
          <a:endParaRPr lang="zh-TW" altLang="en-US" sz="2000" b="1" dirty="0">
            <a:latin typeface="微軟正黑體" panose="020B0604030504040204" pitchFamily="34" charset="-120"/>
            <a:ea typeface="微軟正黑體" panose="020B0604030504040204" pitchFamily="34" charset="-120"/>
          </a:endParaRPr>
        </a:p>
      </dgm:t>
    </dgm:pt>
    <dgm:pt modelId="{6DA79F14-A3DE-44A4-A270-CA874AE4953D}" type="parTrans" cxnId="{9787144B-644E-4D6A-8757-0243C8524869}">
      <dgm:prSet/>
      <dgm:spPr/>
      <dgm:t>
        <a:bodyPr/>
        <a:lstStyle/>
        <a:p>
          <a:endParaRPr lang="zh-TW" altLang="en-US"/>
        </a:p>
      </dgm:t>
    </dgm:pt>
    <dgm:pt modelId="{F19D8011-7927-43AE-9F78-D6C44C1D67D5}" type="sibTrans" cxnId="{9787144B-644E-4D6A-8757-0243C8524869}">
      <dgm:prSet/>
      <dgm:spPr/>
      <dgm:t>
        <a:bodyPr/>
        <a:lstStyle/>
        <a:p>
          <a:endParaRPr lang="zh-TW" altLang="en-US"/>
        </a:p>
      </dgm:t>
    </dgm:pt>
    <dgm:pt modelId="{5F0374BA-0CEF-45B3-98C5-9B1581D09CB4}">
      <dgm:prSet phldrT="[文字]" custT="1"/>
      <dgm:spPr/>
      <dgm:t>
        <a:bodyPr/>
        <a:lstStyle/>
        <a:p>
          <a:r>
            <a:rPr lang="zh-TW" altLang="en-US" sz="2000" b="1" dirty="0">
              <a:latin typeface="微軟正黑體" panose="020B0604030504040204" pitchFamily="34" charset="-120"/>
              <a:ea typeface="微軟正黑體" panose="020B0604030504040204" pitchFamily="34" charset="-120"/>
            </a:rPr>
            <a:t>五種策略、參數設定大範圍區間進行回測</a:t>
          </a:r>
        </a:p>
      </dgm:t>
    </dgm:pt>
    <dgm:pt modelId="{953A1F25-CECC-498A-B17D-9F064044FE7D}" type="parTrans" cxnId="{E840BD7F-6426-4B9D-B3E1-0F76992CC620}">
      <dgm:prSet/>
      <dgm:spPr/>
      <dgm:t>
        <a:bodyPr/>
        <a:lstStyle/>
        <a:p>
          <a:endParaRPr lang="zh-TW" altLang="en-US"/>
        </a:p>
      </dgm:t>
    </dgm:pt>
    <dgm:pt modelId="{244588BC-A5CF-463A-92DB-504A0D7EA299}" type="sibTrans" cxnId="{E840BD7F-6426-4B9D-B3E1-0F76992CC620}">
      <dgm:prSet/>
      <dgm:spPr/>
      <dgm:t>
        <a:bodyPr/>
        <a:lstStyle/>
        <a:p>
          <a:endParaRPr lang="zh-TW" altLang="en-US"/>
        </a:p>
      </dgm:t>
    </dgm:pt>
    <dgm:pt modelId="{EF492AD3-1E2A-40D1-A48E-4B6F2A1DF739}">
      <dgm:prSet phldrT="[文字]" custT="1"/>
      <dgm:spPr/>
      <dgm:t>
        <a:bodyPr/>
        <a:lstStyle/>
        <a:p>
          <a:r>
            <a:rPr lang="zh-TW" altLang="en-US" sz="2000" b="1" dirty="0">
              <a:latin typeface="微軟正黑體" panose="020B0604030504040204" pitchFamily="34" charset="-120"/>
              <a:ea typeface="微軟正黑體" panose="020B0604030504040204" pitchFamily="34" charset="-120"/>
            </a:rPr>
            <a:t>利用訓練的最佳參數驗證</a:t>
          </a:r>
          <a:r>
            <a:rPr lang="en-US" altLang="zh-TW" sz="2000" b="1" dirty="0">
              <a:latin typeface="微軟正黑體" panose="020B0604030504040204" pitchFamily="34" charset="-120"/>
              <a:ea typeface="微軟正黑體" panose="020B0604030504040204" pitchFamily="34" charset="-120"/>
            </a:rPr>
            <a:t>2016~2020</a:t>
          </a:r>
          <a:endParaRPr lang="zh-TW" altLang="en-US" sz="2000" b="1" dirty="0">
            <a:latin typeface="微軟正黑體" panose="020B0604030504040204" pitchFamily="34" charset="-120"/>
            <a:ea typeface="微軟正黑體" panose="020B0604030504040204" pitchFamily="34" charset="-120"/>
          </a:endParaRPr>
        </a:p>
      </dgm:t>
    </dgm:pt>
    <dgm:pt modelId="{E2616A0D-3F2A-433A-99E0-780169A7D869}" type="sibTrans" cxnId="{1546B61D-EF75-4031-BBDA-59074A2F0640}">
      <dgm:prSet/>
      <dgm:spPr/>
      <dgm:t>
        <a:bodyPr/>
        <a:lstStyle/>
        <a:p>
          <a:endParaRPr lang="zh-TW" altLang="en-US"/>
        </a:p>
      </dgm:t>
    </dgm:pt>
    <dgm:pt modelId="{04C5D7FE-947A-4289-8408-E2F9F3F233F0}" type="parTrans" cxnId="{1546B61D-EF75-4031-BBDA-59074A2F0640}">
      <dgm:prSet/>
      <dgm:spPr/>
      <dgm:t>
        <a:bodyPr/>
        <a:lstStyle/>
        <a:p>
          <a:endParaRPr lang="zh-TW" altLang="en-US"/>
        </a:p>
      </dgm:t>
    </dgm:pt>
    <dgm:pt modelId="{8B3C99FC-68A3-4C5A-8383-A37E1B227DB9}" type="pres">
      <dgm:prSet presAssocID="{BBE3C07E-347A-450C-8482-16FFB0AA87E4}" presName="CompostProcess" presStyleCnt="0">
        <dgm:presLayoutVars>
          <dgm:dir/>
          <dgm:resizeHandles val="exact"/>
        </dgm:presLayoutVars>
      </dgm:prSet>
      <dgm:spPr/>
    </dgm:pt>
    <dgm:pt modelId="{259E601B-62AB-443E-8AF6-79BD945A7B3E}" type="pres">
      <dgm:prSet presAssocID="{BBE3C07E-347A-450C-8482-16FFB0AA87E4}" presName="arrow" presStyleLbl="bgShp" presStyleIdx="0" presStyleCnt="1" custLinFactNeighborX="352" custLinFactNeighborY="-208"/>
      <dgm:spPr/>
    </dgm:pt>
    <dgm:pt modelId="{3F21D00A-3658-414E-A104-C8B1FC305B9A}" type="pres">
      <dgm:prSet presAssocID="{BBE3C07E-347A-450C-8482-16FFB0AA87E4}" presName="linearProcess" presStyleCnt="0"/>
      <dgm:spPr/>
    </dgm:pt>
    <dgm:pt modelId="{348F7762-5F6F-4E6F-A1E8-93593580C8C5}" type="pres">
      <dgm:prSet presAssocID="{6D20E92E-23DB-4F04-86B1-A392F4DB30C2}" presName="textNode" presStyleLbl="node1" presStyleIdx="0" presStyleCnt="3">
        <dgm:presLayoutVars>
          <dgm:bulletEnabled val="1"/>
        </dgm:presLayoutVars>
      </dgm:prSet>
      <dgm:spPr/>
    </dgm:pt>
    <dgm:pt modelId="{BDAB5088-59BE-491D-87FB-76DB68F71F1B}" type="pres">
      <dgm:prSet presAssocID="{F19D8011-7927-43AE-9F78-D6C44C1D67D5}" presName="sibTrans" presStyleCnt="0"/>
      <dgm:spPr/>
    </dgm:pt>
    <dgm:pt modelId="{DF28029B-E247-4A82-B2A0-1AADBD10E28A}" type="pres">
      <dgm:prSet presAssocID="{5F0374BA-0CEF-45B3-98C5-9B1581D09CB4}" presName="textNode" presStyleLbl="node1" presStyleIdx="1" presStyleCnt="3" custLinFactNeighborX="-38795" custLinFactNeighborY="1122">
        <dgm:presLayoutVars>
          <dgm:bulletEnabled val="1"/>
        </dgm:presLayoutVars>
      </dgm:prSet>
      <dgm:spPr/>
    </dgm:pt>
    <dgm:pt modelId="{0575E5D4-3CA1-4BB6-82A6-2A4EBC96867B}" type="pres">
      <dgm:prSet presAssocID="{244588BC-A5CF-463A-92DB-504A0D7EA299}" presName="sibTrans" presStyleCnt="0"/>
      <dgm:spPr/>
    </dgm:pt>
    <dgm:pt modelId="{D89039E6-CBEE-4BDF-933F-46C8546F2F5F}" type="pres">
      <dgm:prSet presAssocID="{EF492AD3-1E2A-40D1-A48E-4B6F2A1DF739}" presName="textNode" presStyleLbl="node1" presStyleIdx="2" presStyleCnt="3" custLinFactNeighborX="-58960" custLinFactNeighborY="1041">
        <dgm:presLayoutVars>
          <dgm:bulletEnabled val="1"/>
        </dgm:presLayoutVars>
      </dgm:prSet>
      <dgm:spPr/>
    </dgm:pt>
  </dgm:ptLst>
  <dgm:cxnLst>
    <dgm:cxn modelId="{57688805-DAFE-4725-B77A-568F50B0EA8F}" type="presOf" srcId="{BBE3C07E-347A-450C-8482-16FFB0AA87E4}" destId="{8B3C99FC-68A3-4C5A-8383-A37E1B227DB9}" srcOrd="0" destOrd="0" presId="urn:microsoft.com/office/officeart/2005/8/layout/hProcess9"/>
    <dgm:cxn modelId="{1546B61D-EF75-4031-BBDA-59074A2F0640}" srcId="{BBE3C07E-347A-450C-8482-16FFB0AA87E4}" destId="{EF492AD3-1E2A-40D1-A48E-4B6F2A1DF739}" srcOrd="2" destOrd="0" parTransId="{04C5D7FE-947A-4289-8408-E2F9F3F233F0}" sibTransId="{E2616A0D-3F2A-433A-99E0-780169A7D869}"/>
    <dgm:cxn modelId="{D9640667-016F-4D5D-B2C5-1C3F14CFB7EE}" type="presOf" srcId="{EF492AD3-1E2A-40D1-A48E-4B6F2A1DF739}" destId="{D89039E6-CBEE-4BDF-933F-46C8546F2F5F}" srcOrd="0" destOrd="0" presId="urn:microsoft.com/office/officeart/2005/8/layout/hProcess9"/>
    <dgm:cxn modelId="{9787144B-644E-4D6A-8757-0243C8524869}" srcId="{BBE3C07E-347A-450C-8482-16FFB0AA87E4}" destId="{6D20E92E-23DB-4F04-86B1-A392F4DB30C2}" srcOrd="0" destOrd="0" parTransId="{6DA79F14-A3DE-44A4-A270-CA874AE4953D}" sibTransId="{F19D8011-7927-43AE-9F78-D6C44C1D67D5}"/>
    <dgm:cxn modelId="{E840BD7F-6426-4B9D-B3E1-0F76992CC620}" srcId="{BBE3C07E-347A-450C-8482-16FFB0AA87E4}" destId="{5F0374BA-0CEF-45B3-98C5-9B1581D09CB4}" srcOrd="1" destOrd="0" parTransId="{953A1F25-CECC-498A-B17D-9F064044FE7D}" sibTransId="{244588BC-A5CF-463A-92DB-504A0D7EA299}"/>
    <dgm:cxn modelId="{DE3450A8-07E9-4062-8D5D-E8146A670ACF}" type="presOf" srcId="{6D20E92E-23DB-4F04-86B1-A392F4DB30C2}" destId="{348F7762-5F6F-4E6F-A1E8-93593580C8C5}" srcOrd="0" destOrd="0" presId="urn:microsoft.com/office/officeart/2005/8/layout/hProcess9"/>
    <dgm:cxn modelId="{58AFA7C4-DB8E-4C1E-AADF-5789750061FE}" type="presOf" srcId="{5F0374BA-0CEF-45B3-98C5-9B1581D09CB4}" destId="{DF28029B-E247-4A82-B2A0-1AADBD10E28A}" srcOrd="0" destOrd="0" presId="urn:microsoft.com/office/officeart/2005/8/layout/hProcess9"/>
    <dgm:cxn modelId="{4128F8CF-6FB7-44BB-B576-EA491589226F}" type="presParOf" srcId="{8B3C99FC-68A3-4C5A-8383-A37E1B227DB9}" destId="{259E601B-62AB-443E-8AF6-79BD945A7B3E}" srcOrd="0" destOrd="0" presId="urn:microsoft.com/office/officeart/2005/8/layout/hProcess9"/>
    <dgm:cxn modelId="{78885124-8890-4B88-94A0-D43E7CF54033}" type="presParOf" srcId="{8B3C99FC-68A3-4C5A-8383-A37E1B227DB9}" destId="{3F21D00A-3658-414E-A104-C8B1FC305B9A}" srcOrd="1" destOrd="0" presId="urn:microsoft.com/office/officeart/2005/8/layout/hProcess9"/>
    <dgm:cxn modelId="{7CB13867-DA9B-41A5-BEA7-DD2F85C681DE}" type="presParOf" srcId="{3F21D00A-3658-414E-A104-C8B1FC305B9A}" destId="{348F7762-5F6F-4E6F-A1E8-93593580C8C5}" srcOrd="0" destOrd="0" presId="urn:microsoft.com/office/officeart/2005/8/layout/hProcess9"/>
    <dgm:cxn modelId="{665395A4-3A87-47FB-92BD-95F12A853850}" type="presParOf" srcId="{3F21D00A-3658-414E-A104-C8B1FC305B9A}" destId="{BDAB5088-59BE-491D-87FB-76DB68F71F1B}" srcOrd="1" destOrd="0" presId="urn:microsoft.com/office/officeart/2005/8/layout/hProcess9"/>
    <dgm:cxn modelId="{A4A99E66-4867-4EBF-91AB-4D4956993B97}" type="presParOf" srcId="{3F21D00A-3658-414E-A104-C8B1FC305B9A}" destId="{DF28029B-E247-4A82-B2A0-1AADBD10E28A}" srcOrd="2" destOrd="0" presId="urn:microsoft.com/office/officeart/2005/8/layout/hProcess9"/>
    <dgm:cxn modelId="{95D65853-7B1C-4F84-B8B3-0D3E66EA5C59}" type="presParOf" srcId="{3F21D00A-3658-414E-A104-C8B1FC305B9A}" destId="{0575E5D4-3CA1-4BB6-82A6-2A4EBC96867B}" srcOrd="3" destOrd="0" presId="urn:microsoft.com/office/officeart/2005/8/layout/hProcess9"/>
    <dgm:cxn modelId="{FA67A55E-7C9A-45CA-91D2-7723D99F1F3D}" type="presParOf" srcId="{3F21D00A-3658-414E-A104-C8B1FC305B9A}" destId="{D89039E6-CBEE-4BDF-933F-46C8546F2F5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E601B-62AB-443E-8AF6-79BD945A7B3E}">
      <dsp:nvSpPr>
        <dsp:cNvPr id="0" name=""/>
        <dsp:cNvSpPr/>
      </dsp:nvSpPr>
      <dsp:spPr>
        <a:xfrm>
          <a:off x="653606" y="0"/>
          <a:ext cx="7123364" cy="4526349"/>
        </a:xfrm>
        <a:prstGeom prst="rightArrow">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348F7762-5F6F-4E6F-A1E8-93593580C8C5}">
      <dsp:nvSpPr>
        <dsp:cNvPr id="0" name=""/>
        <dsp:cNvSpPr/>
      </dsp:nvSpPr>
      <dsp:spPr>
        <a:xfrm>
          <a:off x="0" y="1357904"/>
          <a:ext cx="2514128" cy="181053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b="1" kern="1200" dirty="0">
              <a:latin typeface="微軟正黑體" panose="020B0604030504040204" pitchFamily="34" charset="-120"/>
              <a:ea typeface="微軟正黑體" panose="020B0604030504040204" pitchFamily="34" charset="-120"/>
            </a:rPr>
            <a:t>每檔股票</a:t>
          </a:r>
          <a:r>
            <a:rPr lang="zh-TW" altLang="zh-TW" sz="2000" b="1" kern="1200" dirty="0">
              <a:latin typeface="微軟正黑體" panose="020B0604030504040204" pitchFamily="34" charset="-120"/>
              <a:ea typeface="微軟正黑體" panose="020B0604030504040204" pitchFamily="34" charset="-120"/>
            </a:rPr>
            <a:t>回測</a:t>
          </a:r>
          <a:r>
            <a:rPr lang="en-US" altLang="zh-TW" sz="2000" b="1" kern="1200" dirty="0">
              <a:latin typeface="微軟正黑體" panose="020B0604030504040204" pitchFamily="34" charset="-120"/>
              <a:ea typeface="微軟正黑體" panose="020B0604030504040204" pitchFamily="34" charset="-120"/>
            </a:rPr>
            <a:t>2010~2016</a:t>
          </a:r>
          <a:endParaRPr lang="zh-TW" altLang="en-US" sz="2000" b="1" kern="1200" dirty="0">
            <a:latin typeface="微軟正黑體" panose="020B0604030504040204" pitchFamily="34" charset="-120"/>
            <a:ea typeface="微軟正黑體" panose="020B0604030504040204" pitchFamily="34" charset="-120"/>
          </a:endParaRPr>
        </a:p>
      </dsp:txBody>
      <dsp:txXfrm>
        <a:off x="88383" y="1446287"/>
        <a:ext cx="2337362" cy="1633773"/>
      </dsp:txXfrm>
    </dsp:sp>
    <dsp:sp modelId="{DF28029B-E247-4A82-B2A0-1AADBD10E28A}">
      <dsp:nvSpPr>
        <dsp:cNvPr id="0" name=""/>
        <dsp:cNvSpPr/>
      </dsp:nvSpPr>
      <dsp:spPr>
        <a:xfrm>
          <a:off x="2770590" y="1378218"/>
          <a:ext cx="2514128" cy="181053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b="1" kern="1200" dirty="0">
              <a:latin typeface="微軟正黑體" panose="020B0604030504040204" pitchFamily="34" charset="-120"/>
              <a:ea typeface="微軟正黑體" panose="020B0604030504040204" pitchFamily="34" charset="-120"/>
            </a:rPr>
            <a:t>五種策略、參數設定大範圍區間進行回測</a:t>
          </a:r>
        </a:p>
      </dsp:txBody>
      <dsp:txXfrm>
        <a:off x="2858973" y="1466601"/>
        <a:ext cx="2337362" cy="1633773"/>
      </dsp:txXfrm>
    </dsp:sp>
    <dsp:sp modelId="{D89039E6-CBEE-4BDF-933F-46C8546F2F5F}">
      <dsp:nvSpPr>
        <dsp:cNvPr id="0" name=""/>
        <dsp:cNvSpPr/>
      </dsp:nvSpPr>
      <dsp:spPr>
        <a:xfrm>
          <a:off x="5619245" y="1376752"/>
          <a:ext cx="2514128" cy="181053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b="1" kern="1200" dirty="0">
              <a:latin typeface="微軟正黑體" panose="020B0604030504040204" pitchFamily="34" charset="-120"/>
              <a:ea typeface="微軟正黑體" panose="020B0604030504040204" pitchFamily="34" charset="-120"/>
            </a:rPr>
            <a:t>利用訓練的最佳參數驗證</a:t>
          </a:r>
          <a:r>
            <a:rPr lang="en-US" altLang="zh-TW" sz="2000" b="1" kern="1200" dirty="0">
              <a:latin typeface="微軟正黑體" panose="020B0604030504040204" pitchFamily="34" charset="-120"/>
              <a:ea typeface="微軟正黑體" panose="020B0604030504040204" pitchFamily="34" charset="-120"/>
            </a:rPr>
            <a:t>2016~2020</a:t>
          </a:r>
          <a:endParaRPr lang="zh-TW" altLang="en-US" sz="2000" b="1" kern="1200" dirty="0">
            <a:latin typeface="微軟正黑體" panose="020B0604030504040204" pitchFamily="34" charset="-120"/>
            <a:ea typeface="微軟正黑體" panose="020B0604030504040204" pitchFamily="34" charset="-120"/>
          </a:endParaRPr>
        </a:p>
      </dsp:txBody>
      <dsp:txXfrm>
        <a:off x="5707628" y="1465135"/>
        <a:ext cx="2337362" cy="163377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FE7DA-330D-4D13-8E84-0A568BEBD7A3}" type="datetimeFigureOut">
              <a:rPr lang="zh-TW" altLang="en-US" smtClean="0"/>
              <a:t>2020/12/17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F7D9B-C203-4E97-AA0D-C224F42EE80C}" type="slidenum">
              <a:rPr lang="zh-TW" altLang="en-US" smtClean="0"/>
              <a:t>‹#›</a:t>
            </a:fld>
            <a:endParaRPr lang="zh-TW" altLang="en-US"/>
          </a:p>
        </p:txBody>
      </p:sp>
    </p:spTree>
    <p:extLst>
      <p:ext uri="{BB962C8B-B14F-4D97-AF65-F5344CB8AC3E}">
        <p14:creationId xmlns:p14="http://schemas.microsoft.com/office/powerpoint/2010/main" val="3273934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a:t>
            </a:fld>
            <a:endParaRPr lang="zh-CN" altLang="en-US"/>
          </a:p>
        </p:txBody>
      </p:sp>
    </p:spTree>
    <p:extLst>
      <p:ext uri="{BB962C8B-B14F-4D97-AF65-F5344CB8AC3E}">
        <p14:creationId xmlns:p14="http://schemas.microsoft.com/office/powerpoint/2010/main" val="3859192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17</a:t>
            </a:fld>
            <a:endParaRPr lang="zh-CN" altLang="en-US"/>
          </a:p>
        </p:txBody>
      </p:sp>
    </p:spTree>
    <p:extLst>
      <p:ext uri="{BB962C8B-B14F-4D97-AF65-F5344CB8AC3E}">
        <p14:creationId xmlns:p14="http://schemas.microsoft.com/office/powerpoint/2010/main" val="3355135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a:t>
            </a:fld>
            <a:endParaRPr lang="zh-CN" altLang="en-US"/>
          </a:p>
        </p:txBody>
      </p:sp>
    </p:spTree>
    <p:extLst>
      <p:ext uri="{BB962C8B-B14F-4D97-AF65-F5344CB8AC3E}">
        <p14:creationId xmlns:p14="http://schemas.microsoft.com/office/powerpoint/2010/main" val="4183158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3</a:t>
            </a:fld>
            <a:endParaRPr lang="zh-CN" altLang="en-US"/>
          </a:p>
        </p:txBody>
      </p:sp>
    </p:spTree>
    <p:extLst>
      <p:ext uri="{BB962C8B-B14F-4D97-AF65-F5344CB8AC3E}">
        <p14:creationId xmlns:p14="http://schemas.microsoft.com/office/powerpoint/2010/main" val="252109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2D773E-FF08-47A8-931A-438676AAC815}" type="slidenum">
              <a:rPr lang="zh-CN" altLang="en-US" smtClean="0"/>
              <a:t>4</a:t>
            </a:fld>
            <a:endParaRPr lang="zh-CN" altLang="en-US"/>
          </a:p>
        </p:txBody>
      </p:sp>
    </p:spTree>
    <p:extLst>
      <p:ext uri="{BB962C8B-B14F-4D97-AF65-F5344CB8AC3E}">
        <p14:creationId xmlns:p14="http://schemas.microsoft.com/office/powerpoint/2010/main" val="10740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237FDA-BEE9-452D-89F1-0B6E0B908AD8}" type="slidenum">
              <a:rPr lang="zh-CN" altLang="en-US" smtClean="0"/>
              <a:t>5</a:t>
            </a:fld>
            <a:endParaRPr lang="zh-CN" altLang="en-US"/>
          </a:p>
        </p:txBody>
      </p:sp>
    </p:spTree>
    <p:extLst>
      <p:ext uri="{BB962C8B-B14F-4D97-AF65-F5344CB8AC3E}">
        <p14:creationId xmlns:p14="http://schemas.microsoft.com/office/powerpoint/2010/main" val="2829177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2D773E-FF08-47A8-931A-438676AAC815}" type="slidenum">
              <a:rPr lang="zh-CN" altLang="en-US" smtClean="0"/>
              <a:t>7</a:t>
            </a:fld>
            <a:endParaRPr lang="zh-CN" altLang="en-US"/>
          </a:p>
        </p:txBody>
      </p:sp>
    </p:spTree>
    <p:extLst>
      <p:ext uri="{BB962C8B-B14F-4D97-AF65-F5344CB8AC3E}">
        <p14:creationId xmlns:p14="http://schemas.microsoft.com/office/powerpoint/2010/main" val="155114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pPr/>
              <a:t>9</a:t>
            </a:fld>
            <a:endParaRPr lang="zh-CN" altLang="en-US"/>
          </a:p>
        </p:txBody>
      </p:sp>
    </p:spTree>
    <p:extLst>
      <p:ext uri="{BB962C8B-B14F-4D97-AF65-F5344CB8AC3E}">
        <p14:creationId xmlns:p14="http://schemas.microsoft.com/office/powerpoint/2010/main" val="2208604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8AEEFA-8A1D-43B1-A8B3-9A14753B7919}" type="slidenum">
              <a:rPr lang="zh-CN" altLang="en-US" smtClean="0"/>
              <a:t>11</a:t>
            </a:fld>
            <a:endParaRPr lang="zh-CN" altLang="en-US"/>
          </a:p>
        </p:txBody>
      </p:sp>
    </p:spTree>
    <p:extLst>
      <p:ext uri="{BB962C8B-B14F-4D97-AF65-F5344CB8AC3E}">
        <p14:creationId xmlns:p14="http://schemas.microsoft.com/office/powerpoint/2010/main" val="1211667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pPr/>
              <a:t>15</a:t>
            </a:fld>
            <a:endParaRPr lang="zh-CN" altLang="en-US"/>
          </a:p>
        </p:txBody>
      </p:sp>
    </p:spTree>
    <p:extLst>
      <p:ext uri="{BB962C8B-B14F-4D97-AF65-F5344CB8AC3E}">
        <p14:creationId xmlns:p14="http://schemas.microsoft.com/office/powerpoint/2010/main" val="268134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14ECD8-62F4-4B1D-A47C-D46BE754ED67}"/>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710B811C-9F49-43EB-99B0-8D8BAE4532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05FE919-1DB7-4461-ADDB-A81153072326}"/>
              </a:ext>
            </a:extLst>
          </p:cNvPr>
          <p:cNvSpPr>
            <a:spLocks noGrp="1"/>
          </p:cNvSpPr>
          <p:nvPr>
            <p:ph type="dt" sz="half" idx="10"/>
          </p:nvPr>
        </p:nvSpPr>
        <p:spPr/>
        <p:txBody>
          <a:bodyPr/>
          <a:lstStyle/>
          <a:p>
            <a:fld id="{3CFA8F73-F4D5-4891-A86A-064B0F5E2DCB}" type="datetimeFigureOut">
              <a:rPr lang="zh-TW" altLang="en-US" smtClean="0"/>
              <a:t>2020/12/17</a:t>
            </a:fld>
            <a:endParaRPr lang="zh-TW" altLang="en-US"/>
          </a:p>
        </p:txBody>
      </p:sp>
      <p:sp>
        <p:nvSpPr>
          <p:cNvPr id="5" name="頁尾版面配置區 4">
            <a:extLst>
              <a:ext uri="{FF2B5EF4-FFF2-40B4-BE49-F238E27FC236}">
                <a16:creationId xmlns:a16="http://schemas.microsoft.com/office/drawing/2014/main" id="{87B377C7-5D0A-4A8A-B2E3-53622787259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0DE717F-B7D9-414F-8F56-39E1E4B37BC5}"/>
              </a:ext>
            </a:extLst>
          </p:cNvPr>
          <p:cNvSpPr>
            <a:spLocks noGrp="1"/>
          </p:cNvSpPr>
          <p:nvPr>
            <p:ph type="sldNum" sz="quarter" idx="12"/>
          </p:nvPr>
        </p:nvSpPr>
        <p:spPr/>
        <p:txBody>
          <a:bodyPr/>
          <a:lstStyle/>
          <a:p>
            <a:fld id="{686BF3F0-EEA3-4D47-ABBE-56E6AE68CFBF}" type="slidenum">
              <a:rPr lang="zh-TW" altLang="en-US" smtClean="0"/>
              <a:t>‹#›</a:t>
            </a:fld>
            <a:endParaRPr lang="zh-TW" altLang="en-US"/>
          </a:p>
        </p:txBody>
      </p:sp>
    </p:spTree>
    <p:extLst>
      <p:ext uri="{BB962C8B-B14F-4D97-AF65-F5344CB8AC3E}">
        <p14:creationId xmlns:p14="http://schemas.microsoft.com/office/powerpoint/2010/main" val="351099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AE70FB-33BD-4B35-AAB5-BDC131EFF0F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37CCA60-1331-4247-9FD5-0AE4AC05692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50FB7D4-E66F-4CE2-952C-045A043AC65D}"/>
              </a:ext>
            </a:extLst>
          </p:cNvPr>
          <p:cNvSpPr>
            <a:spLocks noGrp="1"/>
          </p:cNvSpPr>
          <p:nvPr>
            <p:ph type="dt" sz="half" idx="10"/>
          </p:nvPr>
        </p:nvSpPr>
        <p:spPr/>
        <p:txBody>
          <a:bodyPr/>
          <a:lstStyle/>
          <a:p>
            <a:fld id="{3CFA8F73-F4D5-4891-A86A-064B0F5E2DCB}" type="datetimeFigureOut">
              <a:rPr lang="zh-TW" altLang="en-US" smtClean="0"/>
              <a:t>2020/12/17</a:t>
            </a:fld>
            <a:endParaRPr lang="zh-TW" altLang="en-US"/>
          </a:p>
        </p:txBody>
      </p:sp>
      <p:sp>
        <p:nvSpPr>
          <p:cNvPr id="5" name="頁尾版面配置區 4">
            <a:extLst>
              <a:ext uri="{FF2B5EF4-FFF2-40B4-BE49-F238E27FC236}">
                <a16:creationId xmlns:a16="http://schemas.microsoft.com/office/drawing/2014/main" id="{1AF73915-E7E8-4D3A-B333-9FCD9521B90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822D54F-D489-4B66-88F4-099C3ED72D7C}"/>
              </a:ext>
            </a:extLst>
          </p:cNvPr>
          <p:cNvSpPr>
            <a:spLocks noGrp="1"/>
          </p:cNvSpPr>
          <p:nvPr>
            <p:ph type="sldNum" sz="quarter" idx="12"/>
          </p:nvPr>
        </p:nvSpPr>
        <p:spPr/>
        <p:txBody>
          <a:bodyPr/>
          <a:lstStyle/>
          <a:p>
            <a:fld id="{686BF3F0-EEA3-4D47-ABBE-56E6AE68CFBF}" type="slidenum">
              <a:rPr lang="zh-TW" altLang="en-US" smtClean="0"/>
              <a:t>‹#›</a:t>
            </a:fld>
            <a:endParaRPr lang="zh-TW" altLang="en-US"/>
          </a:p>
        </p:txBody>
      </p:sp>
    </p:spTree>
    <p:extLst>
      <p:ext uri="{BB962C8B-B14F-4D97-AF65-F5344CB8AC3E}">
        <p14:creationId xmlns:p14="http://schemas.microsoft.com/office/powerpoint/2010/main" val="4129274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9B84E84-B455-4548-877E-5A7D50C9797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DECE138-0FEF-4800-9CD3-8E9B79B6997C}"/>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EF048AA-396A-405F-A6C0-C2785D065A12}"/>
              </a:ext>
            </a:extLst>
          </p:cNvPr>
          <p:cNvSpPr>
            <a:spLocks noGrp="1"/>
          </p:cNvSpPr>
          <p:nvPr>
            <p:ph type="dt" sz="half" idx="10"/>
          </p:nvPr>
        </p:nvSpPr>
        <p:spPr/>
        <p:txBody>
          <a:bodyPr/>
          <a:lstStyle/>
          <a:p>
            <a:fld id="{3CFA8F73-F4D5-4891-A86A-064B0F5E2DCB}" type="datetimeFigureOut">
              <a:rPr lang="zh-TW" altLang="en-US" smtClean="0"/>
              <a:t>2020/12/17</a:t>
            </a:fld>
            <a:endParaRPr lang="zh-TW" altLang="en-US"/>
          </a:p>
        </p:txBody>
      </p:sp>
      <p:sp>
        <p:nvSpPr>
          <p:cNvPr id="5" name="頁尾版面配置區 4">
            <a:extLst>
              <a:ext uri="{FF2B5EF4-FFF2-40B4-BE49-F238E27FC236}">
                <a16:creationId xmlns:a16="http://schemas.microsoft.com/office/drawing/2014/main" id="{398C9074-DEC5-4726-B922-6BA431EA22B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4277142-BE45-4EBC-B1D2-5F14B65DB3DF}"/>
              </a:ext>
            </a:extLst>
          </p:cNvPr>
          <p:cNvSpPr>
            <a:spLocks noGrp="1"/>
          </p:cNvSpPr>
          <p:nvPr>
            <p:ph type="sldNum" sz="quarter" idx="12"/>
          </p:nvPr>
        </p:nvSpPr>
        <p:spPr/>
        <p:txBody>
          <a:bodyPr/>
          <a:lstStyle/>
          <a:p>
            <a:fld id="{686BF3F0-EEA3-4D47-ABBE-56E6AE68CFBF}" type="slidenum">
              <a:rPr lang="zh-TW" altLang="en-US" smtClean="0"/>
              <a:t>‹#›</a:t>
            </a:fld>
            <a:endParaRPr lang="zh-TW" altLang="en-US"/>
          </a:p>
        </p:txBody>
      </p:sp>
    </p:spTree>
    <p:extLst>
      <p:ext uri="{BB962C8B-B14F-4D97-AF65-F5344CB8AC3E}">
        <p14:creationId xmlns:p14="http://schemas.microsoft.com/office/powerpoint/2010/main" val="105015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7273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5039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9_Title Slide">
    <p:spTree>
      <p:nvGrpSpPr>
        <p:cNvPr id="1" name=""/>
        <p:cNvGrpSpPr/>
        <p:nvPr/>
      </p:nvGrpSpPr>
      <p:grpSpPr>
        <a:xfrm>
          <a:off x="0" y="0"/>
          <a:ext cx="0" cy="0"/>
          <a:chOff x="0" y="0"/>
          <a:chExt cx="0" cy="0"/>
        </a:xfrm>
      </p:grpSpPr>
      <p:sp>
        <p:nvSpPr>
          <p:cNvPr id="11" name="Slide Number Placeholder 5"/>
          <p:cNvSpPr txBox="1">
            <a:spLocks/>
          </p:cNvSpPr>
          <p:nvPr userDrawn="1"/>
        </p:nvSpPr>
        <p:spPr>
          <a:xfrm>
            <a:off x="510173" y="4221424"/>
            <a:ext cx="2607101" cy="1364728"/>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1A290D8D-6BA0-418D-AFED-C65293F70DA0}" type="slidenum">
              <a:rPr lang="en-US" sz="13800" b="0" i="0" smtClean="0">
                <a:solidFill>
                  <a:schemeClr val="bg1"/>
                </a:solidFill>
                <a:latin typeface="Roboto Medium" charset="0"/>
                <a:ea typeface="Roboto Medium" charset="0"/>
                <a:cs typeface="Roboto Medium" charset="0"/>
              </a:rPr>
              <a:pPr algn="l"/>
              <a:t>‹#›</a:t>
            </a:fld>
            <a:endParaRPr lang="en-US" sz="13800" b="0" i="0" dirty="0">
              <a:solidFill>
                <a:schemeClr val="bg1"/>
              </a:solidFill>
              <a:latin typeface="Roboto Medium" charset="0"/>
              <a:ea typeface="Roboto Medium" charset="0"/>
              <a:cs typeface="Roboto Medium" charset="0"/>
            </a:endParaRPr>
          </a:p>
        </p:txBody>
      </p:sp>
      <p:sp>
        <p:nvSpPr>
          <p:cNvPr id="9" name="Title 8"/>
          <p:cNvSpPr>
            <a:spLocks noGrp="1"/>
          </p:cNvSpPr>
          <p:nvPr>
            <p:ph type="title"/>
          </p:nvPr>
        </p:nvSpPr>
        <p:spPr>
          <a:xfrm>
            <a:off x="1261947" y="4791307"/>
            <a:ext cx="3287752" cy="1325563"/>
          </a:xfrm>
          <a:prstGeom prst="rect">
            <a:avLst/>
          </a:prstGeom>
        </p:spPr>
        <p:txBody>
          <a:bodyPr/>
          <a:lstStyle>
            <a:lvl1pPr>
              <a:lnSpc>
                <a:spcPct val="70000"/>
              </a:lnSpc>
              <a:defRPr sz="3600" b="1" i="0">
                <a:latin typeface="Roboto Thin" charset="0"/>
                <a:ea typeface="Roboto Thin" charset="0"/>
                <a:cs typeface="Roboto Thin" charset="0"/>
              </a:defRPr>
            </a:lvl1pPr>
          </a:lstStyle>
          <a:p>
            <a:r>
              <a:rPr lang="en-US"/>
              <a:t>Click to edit Master title style</a:t>
            </a:r>
          </a:p>
        </p:txBody>
      </p:sp>
      <p:sp>
        <p:nvSpPr>
          <p:cNvPr id="6" name="Picture Placeholder 11"/>
          <p:cNvSpPr>
            <a:spLocks noGrp="1"/>
          </p:cNvSpPr>
          <p:nvPr>
            <p:ph type="pic" sz="quarter" idx="12" hasCustomPrompt="1"/>
          </p:nvPr>
        </p:nvSpPr>
        <p:spPr>
          <a:xfrm>
            <a:off x="4123308" y="1349450"/>
            <a:ext cx="4339048" cy="4339048"/>
          </a:xfrm>
          <a:custGeom>
            <a:avLst/>
            <a:gdLst>
              <a:gd name="connsiteX0" fmla="*/ 897241 w 4999205"/>
              <a:gd name="connsiteY0" fmla="*/ 349012 h 2498048"/>
              <a:gd name="connsiteX1" fmla="*/ 1794482 w 4999205"/>
              <a:gd name="connsiteY1" fmla="*/ 1246253 h 2498048"/>
              <a:gd name="connsiteX2" fmla="*/ 897241 w 4999205"/>
              <a:gd name="connsiteY2" fmla="*/ 2143494 h 2498048"/>
              <a:gd name="connsiteX3" fmla="*/ 0 w 4999205"/>
              <a:gd name="connsiteY3" fmla="*/ 1246253 h 2498048"/>
              <a:gd name="connsiteX4" fmla="*/ 897241 w 4999205"/>
              <a:gd name="connsiteY4" fmla="*/ 349012 h 2498048"/>
              <a:gd name="connsiteX5" fmla="*/ 3750181 w 4999205"/>
              <a:gd name="connsiteY5" fmla="*/ 0 h 2498048"/>
              <a:gd name="connsiteX6" fmla="*/ 4277993 w 4999205"/>
              <a:gd name="connsiteY6" fmla="*/ 218627 h 2498048"/>
              <a:gd name="connsiteX7" fmla="*/ 4780578 w 4999205"/>
              <a:gd name="connsiteY7" fmla="*/ 721212 h 2498048"/>
              <a:gd name="connsiteX8" fmla="*/ 4780578 w 4999205"/>
              <a:gd name="connsiteY8" fmla="*/ 1776836 h 2498048"/>
              <a:gd name="connsiteX9" fmla="*/ 4277993 w 4999205"/>
              <a:gd name="connsiteY9" fmla="*/ 2279421 h 2498048"/>
              <a:gd name="connsiteX10" fmla="*/ 3222369 w 4999205"/>
              <a:gd name="connsiteY10" fmla="*/ 2279421 h 2498048"/>
              <a:gd name="connsiteX11" fmla="*/ 2719785 w 4999205"/>
              <a:gd name="connsiteY11" fmla="*/ 1776836 h 2498048"/>
              <a:gd name="connsiteX12" fmla="*/ 2719785 w 4999205"/>
              <a:gd name="connsiteY12" fmla="*/ 721212 h 2498048"/>
              <a:gd name="connsiteX13" fmla="*/ 3222369 w 4999205"/>
              <a:gd name="connsiteY13" fmla="*/ 218627 h 2498048"/>
              <a:gd name="connsiteX14" fmla="*/ 3750181 w 4999205"/>
              <a:gd name="connsiteY14" fmla="*/ 0 h 2498048"/>
              <a:gd name="connsiteX0" fmla="*/ 24941 w 5024146"/>
              <a:gd name="connsiteY0" fmla="*/ 1246253 h 2498048"/>
              <a:gd name="connsiteX1" fmla="*/ 1819423 w 5024146"/>
              <a:gd name="connsiteY1" fmla="*/ 1246253 h 2498048"/>
              <a:gd name="connsiteX2" fmla="*/ 922182 w 5024146"/>
              <a:gd name="connsiteY2" fmla="*/ 2143494 h 2498048"/>
              <a:gd name="connsiteX3" fmla="*/ 24941 w 5024146"/>
              <a:gd name="connsiteY3" fmla="*/ 1246253 h 2498048"/>
              <a:gd name="connsiteX4" fmla="*/ 3775122 w 5024146"/>
              <a:gd name="connsiteY4" fmla="*/ 0 h 2498048"/>
              <a:gd name="connsiteX5" fmla="*/ 4302934 w 5024146"/>
              <a:gd name="connsiteY5" fmla="*/ 218627 h 2498048"/>
              <a:gd name="connsiteX6" fmla="*/ 4805519 w 5024146"/>
              <a:gd name="connsiteY6" fmla="*/ 721212 h 2498048"/>
              <a:gd name="connsiteX7" fmla="*/ 4805519 w 5024146"/>
              <a:gd name="connsiteY7" fmla="*/ 1776836 h 2498048"/>
              <a:gd name="connsiteX8" fmla="*/ 4302934 w 5024146"/>
              <a:gd name="connsiteY8" fmla="*/ 2279421 h 2498048"/>
              <a:gd name="connsiteX9" fmla="*/ 3247310 w 5024146"/>
              <a:gd name="connsiteY9" fmla="*/ 2279421 h 2498048"/>
              <a:gd name="connsiteX10" fmla="*/ 2744726 w 5024146"/>
              <a:gd name="connsiteY10" fmla="*/ 1776836 h 2498048"/>
              <a:gd name="connsiteX11" fmla="*/ 2744726 w 5024146"/>
              <a:gd name="connsiteY11" fmla="*/ 721212 h 2498048"/>
              <a:gd name="connsiteX12" fmla="*/ 3247310 w 5024146"/>
              <a:gd name="connsiteY12" fmla="*/ 218627 h 2498048"/>
              <a:gd name="connsiteX13" fmla="*/ 3775122 w 5024146"/>
              <a:gd name="connsiteY13" fmla="*/ 0 h 2498048"/>
              <a:gd name="connsiteX0" fmla="*/ 24941 w 5024146"/>
              <a:gd name="connsiteY0" fmla="*/ 1246253 h 2498048"/>
              <a:gd name="connsiteX1" fmla="*/ 922182 w 5024146"/>
              <a:gd name="connsiteY1" fmla="*/ 2143494 h 2498048"/>
              <a:gd name="connsiteX2" fmla="*/ 24941 w 5024146"/>
              <a:gd name="connsiteY2" fmla="*/ 1246253 h 2498048"/>
              <a:gd name="connsiteX3" fmla="*/ 3775122 w 5024146"/>
              <a:gd name="connsiteY3" fmla="*/ 0 h 2498048"/>
              <a:gd name="connsiteX4" fmla="*/ 4302934 w 5024146"/>
              <a:gd name="connsiteY4" fmla="*/ 218627 h 2498048"/>
              <a:gd name="connsiteX5" fmla="*/ 4805519 w 5024146"/>
              <a:gd name="connsiteY5" fmla="*/ 721212 h 2498048"/>
              <a:gd name="connsiteX6" fmla="*/ 4805519 w 5024146"/>
              <a:gd name="connsiteY6" fmla="*/ 1776836 h 2498048"/>
              <a:gd name="connsiteX7" fmla="*/ 4302934 w 5024146"/>
              <a:gd name="connsiteY7" fmla="*/ 2279421 h 2498048"/>
              <a:gd name="connsiteX8" fmla="*/ 3247310 w 5024146"/>
              <a:gd name="connsiteY8" fmla="*/ 2279421 h 2498048"/>
              <a:gd name="connsiteX9" fmla="*/ 2744726 w 5024146"/>
              <a:gd name="connsiteY9" fmla="*/ 1776836 h 2498048"/>
              <a:gd name="connsiteX10" fmla="*/ 2744726 w 5024146"/>
              <a:gd name="connsiteY10" fmla="*/ 721212 h 2498048"/>
              <a:gd name="connsiteX11" fmla="*/ 3247310 w 5024146"/>
              <a:gd name="connsiteY11" fmla="*/ 218627 h 2498048"/>
              <a:gd name="connsiteX12" fmla="*/ 3775122 w 5024146"/>
              <a:gd name="connsiteY12" fmla="*/ 0 h 2498048"/>
              <a:gd name="connsiteX0" fmla="*/ 1249024 w 2498048"/>
              <a:gd name="connsiteY0" fmla="*/ 0 h 2498048"/>
              <a:gd name="connsiteX1" fmla="*/ 1776836 w 2498048"/>
              <a:gd name="connsiteY1" fmla="*/ 218627 h 2498048"/>
              <a:gd name="connsiteX2" fmla="*/ 2279421 w 2498048"/>
              <a:gd name="connsiteY2" fmla="*/ 721212 h 2498048"/>
              <a:gd name="connsiteX3" fmla="*/ 2279421 w 2498048"/>
              <a:gd name="connsiteY3" fmla="*/ 1776836 h 2498048"/>
              <a:gd name="connsiteX4" fmla="*/ 1776836 w 2498048"/>
              <a:gd name="connsiteY4" fmla="*/ 2279421 h 2498048"/>
              <a:gd name="connsiteX5" fmla="*/ 721212 w 2498048"/>
              <a:gd name="connsiteY5" fmla="*/ 2279421 h 2498048"/>
              <a:gd name="connsiteX6" fmla="*/ 218628 w 2498048"/>
              <a:gd name="connsiteY6" fmla="*/ 1776836 h 2498048"/>
              <a:gd name="connsiteX7" fmla="*/ 218628 w 2498048"/>
              <a:gd name="connsiteY7" fmla="*/ 721212 h 2498048"/>
              <a:gd name="connsiteX8" fmla="*/ 721212 w 2498048"/>
              <a:gd name="connsiteY8" fmla="*/ 218627 h 2498048"/>
              <a:gd name="connsiteX9" fmla="*/ 1249024 w 2498048"/>
              <a:gd name="connsiteY9" fmla="*/ 0 h 2498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048" h="2498048">
                <a:moveTo>
                  <a:pt x="1249024" y="0"/>
                </a:moveTo>
                <a:cubicBezTo>
                  <a:pt x="1440055" y="0"/>
                  <a:pt x="1631085" y="72876"/>
                  <a:pt x="1776836" y="218627"/>
                </a:cubicBezTo>
                <a:lnTo>
                  <a:pt x="2279421" y="721212"/>
                </a:lnTo>
                <a:cubicBezTo>
                  <a:pt x="2570924" y="1012715"/>
                  <a:pt x="2570924" y="1485334"/>
                  <a:pt x="2279421" y="1776836"/>
                </a:cubicBezTo>
                <a:lnTo>
                  <a:pt x="1776836" y="2279421"/>
                </a:lnTo>
                <a:cubicBezTo>
                  <a:pt x="1485334" y="2570924"/>
                  <a:pt x="1012715" y="2570924"/>
                  <a:pt x="721212" y="2279421"/>
                </a:cubicBezTo>
                <a:lnTo>
                  <a:pt x="218628" y="1776836"/>
                </a:lnTo>
                <a:cubicBezTo>
                  <a:pt x="-72875" y="1485334"/>
                  <a:pt x="-72875" y="1012715"/>
                  <a:pt x="218628" y="721212"/>
                </a:cubicBezTo>
                <a:lnTo>
                  <a:pt x="721212" y="218627"/>
                </a:lnTo>
                <a:cubicBezTo>
                  <a:pt x="866963" y="72876"/>
                  <a:pt x="1057994" y="0"/>
                  <a:pt x="1249024" y="0"/>
                </a:cubicBezTo>
                <a:close/>
              </a:path>
            </a:pathLst>
          </a:cu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236584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4F5CA2-683A-40CE-895D-D9D4602908C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3288488-B4C0-4946-99B9-9165D9E71BE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7A88BEE-33EA-49D1-BCF3-BCC6D2653839}"/>
              </a:ext>
            </a:extLst>
          </p:cNvPr>
          <p:cNvSpPr>
            <a:spLocks noGrp="1"/>
          </p:cNvSpPr>
          <p:nvPr>
            <p:ph type="dt" sz="half" idx="10"/>
          </p:nvPr>
        </p:nvSpPr>
        <p:spPr/>
        <p:txBody>
          <a:bodyPr/>
          <a:lstStyle/>
          <a:p>
            <a:fld id="{3CFA8F73-F4D5-4891-A86A-064B0F5E2DCB}" type="datetimeFigureOut">
              <a:rPr lang="zh-TW" altLang="en-US" smtClean="0"/>
              <a:t>2020/12/17</a:t>
            </a:fld>
            <a:endParaRPr lang="zh-TW" altLang="en-US"/>
          </a:p>
        </p:txBody>
      </p:sp>
      <p:sp>
        <p:nvSpPr>
          <p:cNvPr id="5" name="頁尾版面配置區 4">
            <a:extLst>
              <a:ext uri="{FF2B5EF4-FFF2-40B4-BE49-F238E27FC236}">
                <a16:creationId xmlns:a16="http://schemas.microsoft.com/office/drawing/2014/main" id="{9E1A6457-C8F5-45D6-8747-D8667E0CDEF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B1F4640-FB0B-4F7B-A9DB-A92989CBAE5C}"/>
              </a:ext>
            </a:extLst>
          </p:cNvPr>
          <p:cNvSpPr>
            <a:spLocks noGrp="1"/>
          </p:cNvSpPr>
          <p:nvPr>
            <p:ph type="sldNum" sz="quarter" idx="12"/>
          </p:nvPr>
        </p:nvSpPr>
        <p:spPr/>
        <p:txBody>
          <a:bodyPr/>
          <a:lstStyle/>
          <a:p>
            <a:fld id="{686BF3F0-EEA3-4D47-ABBE-56E6AE68CFBF}" type="slidenum">
              <a:rPr lang="zh-TW" altLang="en-US" smtClean="0"/>
              <a:t>‹#›</a:t>
            </a:fld>
            <a:endParaRPr lang="zh-TW" altLang="en-US"/>
          </a:p>
        </p:txBody>
      </p:sp>
    </p:spTree>
    <p:extLst>
      <p:ext uri="{BB962C8B-B14F-4D97-AF65-F5344CB8AC3E}">
        <p14:creationId xmlns:p14="http://schemas.microsoft.com/office/powerpoint/2010/main" val="3431952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7CDA90-1E71-4929-9C45-ECD8376D6C4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7D7539C5-C4AE-484D-8F03-EFF2818FCD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2F332BE-CB7B-4CE7-9B62-F2020E22E641}"/>
              </a:ext>
            </a:extLst>
          </p:cNvPr>
          <p:cNvSpPr>
            <a:spLocks noGrp="1"/>
          </p:cNvSpPr>
          <p:nvPr>
            <p:ph type="dt" sz="half" idx="10"/>
          </p:nvPr>
        </p:nvSpPr>
        <p:spPr/>
        <p:txBody>
          <a:bodyPr/>
          <a:lstStyle/>
          <a:p>
            <a:fld id="{3CFA8F73-F4D5-4891-A86A-064B0F5E2DCB}" type="datetimeFigureOut">
              <a:rPr lang="zh-TW" altLang="en-US" smtClean="0"/>
              <a:t>2020/12/17</a:t>
            </a:fld>
            <a:endParaRPr lang="zh-TW" altLang="en-US"/>
          </a:p>
        </p:txBody>
      </p:sp>
      <p:sp>
        <p:nvSpPr>
          <p:cNvPr id="5" name="頁尾版面配置區 4">
            <a:extLst>
              <a:ext uri="{FF2B5EF4-FFF2-40B4-BE49-F238E27FC236}">
                <a16:creationId xmlns:a16="http://schemas.microsoft.com/office/drawing/2014/main" id="{F2D29452-51FF-4F8F-8237-6A319ACBD76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87433E3-8588-4A4F-8F02-4A9484991267}"/>
              </a:ext>
            </a:extLst>
          </p:cNvPr>
          <p:cNvSpPr>
            <a:spLocks noGrp="1"/>
          </p:cNvSpPr>
          <p:nvPr>
            <p:ph type="sldNum" sz="quarter" idx="12"/>
          </p:nvPr>
        </p:nvSpPr>
        <p:spPr/>
        <p:txBody>
          <a:bodyPr/>
          <a:lstStyle/>
          <a:p>
            <a:fld id="{686BF3F0-EEA3-4D47-ABBE-56E6AE68CFBF}" type="slidenum">
              <a:rPr lang="zh-TW" altLang="en-US" smtClean="0"/>
              <a:t>‹#›</a:t>
            </a:fld>
            <a:endParaRPr lang="zh-TW" altLang="en-US"/>
          </a:p>
        </p:txBody>
      </p:sp>
    </p:spTree>
    <p:extLst>
      <p:ext uri="{BB962C8B-B14F-4D97-AF65-F5344CB8AC3E}">
        <p14:creationId xmlns:p14="http://schemas.microsoft.com/office/powerpoint/2010/main" val="1524389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79C705-2EEE-4AD5-B6AF-589AF0E053E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6473A51-707D-4624-AEA5-88B8612CC4A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363E6E5D-DEEF-4B35-9EE2-5D0BE6D3D8FC}"/>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794E266-1661-433F-8A09-213C8E633545}"/>
              </a:ext>
            </a:extLst>
          </p:cNvPr>
          <p:cNvSpPr>
            <a:spLocks noGrp="1"/>
          </p:cNvSpPr>
          <p:nvPr>
            <p:ph type="dt" sz="half" idx="10"/>
          </p:nvPr>
        </p:nvSpPr>
        <p:spPr/>
        <p:txBody>
          <a:bodyPr/>
          <a:lstStyle/>
          <a:p>
            <a:fld id="{3CFA8F73-F4D5-4891-A86A-064B0F5E2DCB}" type="datetimeFigureOut">
              <a:rPr lang="zh-TW" altLang="en-US" smtClean="0"/>
              <a:t>2020/12/17</a:t>
            </a:fld>
            <a:endParaRPr lang="zh-TW" altLang="en-US"/>
          </a:p>
        </p:txBody>
      </p:sp>
      <p:sp>
        <p:nvSpPr>
          <p:cNvPr id="6" name="頁尾版面配置區 5">
            <a:extLst>
              <a:ext uri="{FF2B5EF4-FFF2-40B4-BE49-F238E27FC236}">
                <a16:creationId xmlns:a16="http://schemas.microsoft.com/office/drawing/2014/main" id="{553502BA-637A-47FF-93EC-B0FE4A70446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5F055DB-3440-4506-882E-0268DC81127C}"/>
              </a:ext>
            </a:extLst>
          </p:cNvPr>
          <p:cNvSpPr>
            <a:spLocks noGrp="1"/>
          </p:cNvSpPr>
          <p:nvPr>
            <p:ph type="sldNum" sz="quarter" idx="12"/>
          </p:nvPr>
        </p:nvSpPr>
        <p:spPr/>
        <p:txBody>
          <a:bodyPr/>
          <a:lstStyle/>
          <a:p>
            <a:fld id="{686BF3F0-EEA3-4D47-ABBE-56E6AE68CFBF}" type="slidenum">
              <a:rPr lang="zh-TW" altLang="en-US" smtClean="0"/>
              <a:t>‹#›</a:t>
            </a:fld>
            <a:endParaRPr lang="zh-TW" altLang="en-US"/>
          </a:p>
        </p:txBody>
      </p:sp>
    </p:spTree>
    <p:extLst>
      <p:ext uri="{BB962C8B-B14F-4D97-AF65-F5344CB8AC3E}">
        <p14:creationId xmlns:p14="http://schemas.microsoft.com/office/powerpoint/2010/main" val="304857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8BF0BD-91FD-4B68-AD66-F4A6DECB122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AAA1DA7-AA64-441C-BB86-5951F9EF9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C2E8627-AACA-4E57-B447-644973B908E7}"/>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C8886A3-B7BD-49B0-A94E-522034FE10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9D3CA261-D3F3-432C-8784-DC45CD0B5343}"/>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0685FC6A-6554-44AD-ABDB-24BEFFF2110E}"/>
              </a:ext>
            </a:extLst>
          </p:cNvPr>
          <p:cNvSpPr>
            <a:spLocks noGrp="1"/>
          </p:cNvSpPr>
          <p:nvPr>
            <p:ph type="dt" sz="half" idx="10"/>
          </p:nvPr>
        </p:nvSpPr>
        <p:spPr/>
        <p:txBody>
          <a:bodyPr/>
          <a:lstStyle/>
          <a:p>
            <a:fld id="{3CFA8F73-F4D5-4891-A86A-064B0F5E2DCB}" type="datetimeFigureOut">
              <a:rPr lang="zh-TW" altLang="en-US" smtClean="0"/>
              <a:t>2020/12/17</a:t>
            </a:fld>
            <a:endParaRPr lang="zh-TW" altLang="en-US"/>
          </a:p>
        </p:txBody>
      </p:sp>
      <p:sp>
        <p:nvSpPr>
          <p:cNvPr id="8" name="頁尾版面配置區 7">
            <a:extLst>
              <a:ext uri="{FF2B5EF4-FFF2-40B4-BE49-F238E27FC236}">
                <a16:creationId xmlns:a16="http://schemas.microsoft.com/office/drawing/2014/main" id="{E4C87E26-CB4B-4CCF-AD64-55EFFA4BADA2}"/>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FF265FE-B14C-4D94-B0A0-9372FBC57DE5}"/>
              </a:ext>
            </a:extLst>
          </p:cNvPr>
          <p:cNvSpPr>
            <a:spLocks noGrp="1"/>
          </p:cNvSpPr>
          <p:nvPr>
            <p:ph type="sldNum" sz="quarter" idx="12"/>
          </p:nvPr>
        </p:nvSpPr>
        <p:spPr/>
        <p:txBody>
          <a:bodyPr/>
          <a:lstStyle/>
          <a:p>
            <a:fld id="{686BF3F0-EEA3-4D47-ABBE-56E6AE68CFBF}" type="slidenum">
              <a:rPr lang="zh-TW" altLang="en-US" smtClean="0"/>
              <a:t>‹#›</a:t>
            </a:fld>
            <a:endParaRPr lang="zh-TW" altLang="en-US"/>
          </a:p>
        </p:txBody>
      </p:sp>
    </p:spTree>
    <p:extLst>
      <p:ext uri="{BB962C8B-B14F-4D97-AF65-F5344CB8AC3E}">
        <p14:creationId xmlns:p14="http://schemas.microsoft.com/office/powerpoint/2010/main" val="60402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8D6E4C-7033-49C8-99D1-0EB903E495E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F0A19F5-E662-43D4-8DC9-1FD5340C89C9}"/>
              </a:ext>
            </a:extLst>
          </p:cNvPr>
          <p:cNvSpPr>
            <a:spLocks noGrp="1"/>
          </p:cNvSpPr>
          <p:nvPr>
            <p:ph type="dt" sz="half" idx="10"/>
          </p:nvPr>
        </p:nvSpPr>
        <p:spPr/>
        <p:txBody>
          <a:bodyPr/>
          <a:lstStyle/>
          <a:p>
            <a:fld id="{3CFA8F73-F4D5-4891-A86A-064B0F5E2DCB}" type="datetimeFigureOut">
              <a:rPr lang="zh-TW" altLang="en-US" smtClean="0"/>
              <a:t>2020/12/17</a:t>
            </a:fld>
            <a:endParaRPr lang="zh-TW" altLang="en-US"/>
          </a:p>
        </p:txBody>
      </p:sp>
      <p:sp>
        <p:nvSpPr>
          <p:cNvPr id="4" name="頁尾版面配置區 3">
            <a:extLst>
              <a:ext uri="{FF2B5EF4-FFF2-40B4-BE49-F238E27FC236}">
                <a16:creationId xmlns:a16="http://schemas.microsoft.com/office/drawing/2014/main" id="{244C2809-FCC7-409E-96BE-B46391E103E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D0F3559-A41B-40FE-9A9B-B7A227FD34EA}"/>
              </a:ext>
            </a:extLst>
          </p:cNvPr>
          <p:cNvSpPr>
            <a:spLocks noGrp="1"/>
          </p:cNvSpPr>
          <p:nvPr>
            <p:ph type="sldNum" sz="quarter" idx="12"/>
          </p:nvPr>
        </p:nvSpPr>
        <p:spPr/>
        <p:txBody>
          <a:bodyPr/>
          <a:lstStyle/>
          <a:p>
            <a:fld id="{686BF3F0-EEA3-4D47-ABBE-56E6AE68CFBF}" type="slidenum">
              <a:rPr lang="zh-TW" altLang="en-US" smtClean="0"/>
              <a:t>‹#›</a:t>
            </a:fld>
            <a:endParaRPr lang="zh-TW" altLang="en-US"/>
          </a:p>
        </p:txBody>
      </p:sp>
    </p:spTree>
    <p:extLst>
      <p:ext uri="{BB962C8B-B14F-4D97-AF65-F5344CB8AC3E}">
        <p14:creationId xmlns:p14="http://schemas.microsoft.com/office/powerpoint/2010/main" val="116656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609E797-5630-458E-B0C0-E34AC1A49639}"/>
              </a:ext>
            </a:extLst>
          </p:cNvPr>
          <p:cNvSpPr>
            <a:spLocks noGrp="1"/>
          </p:cNvSpPr>
          <p:nvPr>
            <p:ph type="dt" sz="half" idx="10"/>
          </p:nvPr>
        </p:nvSpPr>
        <p:spPr/>
        <p:txBody>
          <a:bodyPr/>
          <a:lstStyle/>
          <a:p>
            <a:fld id="{3CFA8F73-F4D5-4891-A86A-064B0F5E2DCB}" type="datetimeFigureOut">
              <a:rPr lang="zh-TW" altLang="en-US" smtClean="0"/>
              <a:t>2020/12/17</a:t>
            </a:fld>
            <a:endParaRPr lang="zh-TW" altLang="en-US"/>
          </a:p>
        </p:txBody>
      </p:sp>
      <p:sp>
        <p:nvSpPr>
          <p:cNvPr id="3" name="頁尾版面配置區 2">
            <a:extLst>
              <a:ext uri="{FF2B5EF4-FFF2-40B4-BE49-F238E27FC236}">
                <a16:creationId xmlns:a16="http://schemas.microsoft.com/office/drawing/2014/main" id="{7A07182A-82C7-4827-AFA9-80A4E96C994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E61BE31-D1CD-4F7C-A7D8-50DD48E7AEC9}"/>
              </a:ext>
            </a:extLst>
          </p:cNvPr>
          <p:cNvSpPr>
            <a:spLocks noGrp="1"/>
          </p:cNvSpPr>
          <p:nvPr>
            <p:ph type="sldNum" sz="quarter" idx="12"/>
          </p:nvPr>
        </p:nvSpPr>
        <p:spPr/>
        <p:txBody>
          <a:bodyPr/>
          <a:lstStyle/>
          <a:p>
            <a:fld id="{686BF3F0-EEA3-4D47-ABBE-56E6AE68CFBF}" type="slidenum">
              <a:rPr lang="zh-TW" altLang="en-US" smtClean="0"/>
              <a:t>‹#›</a:t>
            </a:fld>
            <a:endParaRPr lang="zh-TW" altLang="en-US"/>
          </a:p>
        </p:txBody>
      </p:sp>
    </p:spTree>
    <p:extLst>
      <p:ext uri="{BB962C8B-B14F-4D97-AF65-F5344CB8AC3E}">
        <p14:creationId xmlns:p14="http://schemas.microsoft.com/office/powerpoint/2010/main" val="1964686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6D1A9D-EB8C-4939-8B50-F277C19CF32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9859906-D551-492D-8540-D1B715D870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569EFE4-3CB4-42D2-A2EF-3A76D2272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91F13D9-11C4-4A28-B437-55A2E0F96046}"/>
              </a:ext>
            </a:extLst>
          </p:cNvPr>
          <p:cNvSpPr>
            <a:spLocks noGrp="1"/>
          </p:cNvSpPr>
          <p:nvPr>
            <p:ph type="dt" sz="half" idx="10"/>
          </p:nvPr>
        </p:nvSpPr>
        <p:spPr/>
        <p:txBody>
          <a:bodyPr/>
          <a:lstStyle/>
          <a:p>
            <a:fld id="{3CFA8F73-F4D5-4891-A86A-064B0F5E2DCB}" type="datetimeFigureOut">
              <a:rPr lang="zh-TW" altLang="en-US" smtClean="0"/>
              <a:t>2020/12/17</a:t>
            </a:fld>
            <a:endParaRPr lang="zh-TW" altLang="en-US"/>
          </a:p>
        </p:txBody>
      </p:sp>
      <p:sp>
        <p:nvSpPr>
          <p:cNvPr id="6" name="頁尾版面配置區 5">
            <a:extLst>
              <a:ext uri="{FF2B5EF4-FFF2-40B4-BE49-F238E27FC236}">
                <a16:creationId xmlns:a16="http://schemas.microsoft.com/office/drawing/2014/main" id="{07B0E121-F40A-4D0E-A1A1-5494CD4A1FA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BA64972-2419-4659-BD20-3A5DAEA98C0D}"/>
              </a:ext>
            </a:extLst>
          </p:cNvPr>
          <p:cNvSpPr>
            <a:spLocks noGrp="1"/>
          </p:cNvSpPr>
          <p:nvPr>
            <p:ph type="sldNum" sz="quarter" idx="12"/>
          </p:nvPr>
        </p:nvSpPr>
        <p:spPr/>
        <p:txBody>
          <a:bodyPr/>
          <a:lstStyle/>
          <a:p>
            <a:fld id="{686BF3F0-EEA3-4D47-ABBE-56E6AE68CFBF}" type="slidenum">
              <a:rPr lang="zh-TW" altLang="en-US" smtClean="0"/>
              <a:t>‹#›</a:t>
            </a:fld>
            <a:endParaRPr lang="zh-TW" altLang="en-US"/>
          </a:p>
        </p:txBody>
      </p:sp>
    </p:spTree>
    <p:extLst>
      <p:ext uri="{BB962C8B-B14F-4D97-AF65-F5344CB8AC3E}">
        <p14:creationId xmlns:p14="http://schemas.microsoft.com/office/powerpoint/2010/main" val="3034644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F29BC7-0863-4D6D-BBBE-9F61F77D2BB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75B25F0-2006-4565-8B8E-0AB2F88FF2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D55381F4-8FC9-4D27-89C6-B5E3A8908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685A4DC-12DB-4CED-A980-DD4237C3CAC7}"/>
              </a:ext>
            </a:extLst>
          </p:cNvPr>
          <p:cNvSpPr>
            <a:spLocks noGrp="1"/>
          </p:cNvSpPr>
          <p:nvPr>
            <p:ph type="dt" sz="half" idx="10"/>
          </p:nvPr>
        </p:nvSpPr>
        <p:spPr/>
        <p:txBody>
          <a:bodyPr/>
          <a:lstStyle/>
          <a:p>
            <a:fld id="{3CFA8F73-F4D5-4891-A86A-064B0F5E2DCB}" type="datetimeFigureOut">
              <a:rPr lang="zh-TW" altLang="en-US" smtClean="0"/>
              <a:t>2020/12/17</a:t>
            </a:fld>
            <a:endParaRPr lang="zh-TW" altLang="en-US"/>
          </a:p>
        </p:txBody>
      </p:sp>
      <p:sp>
        <p:nvSpPr>
          <p:cNvPr id="6" name="頁尾版面配置區 5">
            <a:extLst>
              <a:ext uri="{FF2B5EF4-FFF2-40B4-BE49-F238E27FC236}">
                <a16:creationId xmlns:a16="http://schemas.microsoft.com/office/drawing/2014/main" id="{237A2FA1-854D-4ED2-BFED-3B4F741E570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4EE7BBA-BE1A-40BE-9BE7-3E60CC1CA440}"/>
              </a:ext>
            </a:extLst>
          </p:cNvPr>
          <p:cNvSpPr>
            <a:spLocks noGrp="1"/>
          </p:cNvSpPr>
          <p:nvPr>
            <p:ph type="sldNum" sz="quarter" idx="12"/>
          </p:nvPr>
        </p:nvSpPr>
        <p:spPr/>
        <p:txBody>
          <a:bodyPr/>
          <a:lstStyle/>
          <a:p>
            <a:fld id="{686BF3F0-EEA3-4D47-ABBE-56E6AE68CFBF}" type="slidenum">
              <a:rPr lang="zh-TW" altLang="en-US" smtClean="0"/>
              <a:t>‹#›</a:t>
            </a:fld>
            <a:endParaRPr lang="zh-TW" altLang="en-US"/>
          </a:p>
        </p:txBody>
      </p:sp>
    </p:spTree>
    <p:extLst>
      <p:ext uri="{BB962C8B-B14F-4D97-AF65-F5344CB8AC3E}">
        <p14:creationId xmlns:p14="http://schemas.microsoft.com/office/powerpoint/2010/main" val="2937964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5B0107C-A7DE-428C-919B-20D511AF21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E9EB703-CFFC-46A3-A677-1D98CAB3ED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82DCF13-68D3-4647-8927-85443926E5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FA8F73-F4D5-4891-A86A-064B0F5E2DCB}" type="datetimeFigureOut">
              <a:rPr lang="zh-TW" altLang="en-US" smtClean="0"/>
              <a:t>2020/12/17</a:t>
            </a:fld>
            <a:endParaRPr lang="zh-TW" altLang="en-US"/>
          </a:p>
        </p:txBody>
      </p:sp>
      <p:sp>
        <p:nvSpPr>
          <p:cNvPr id="5" name="頁尾版面配置區 4">
            <a:extLst>
              <a:ext uri="{FF2B5EF4-FFF2-40B4-BE49-F238E27FC236}">
                <a16:creationId xmlns:a16="http://schemas.microsoft.com/office/drawing/2014/main" id="{AF7DA161-5FB5-418D-A2C8-006D2167F2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78D1E60-32D0-4386-A206-7BC9254301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BF3F0-EEA3-4D47-ABBE-56E6AE68CFBF}" type="slidenum">
              <a:rPr lang="zh-TW" altLang="en-US" smtClean="0"/>
              <a:t>‹#›</a:t>
            </a:fld>
            <a:endParaRPr lang="zh-TW" altLang="en-US"/>
          </a:p>
        </p:txBody>
      </p:sp>
    </p:spTree>
    <p:extLst>
      <p:ext uri="{BB962C8B-B14F-4D97-AF65-F5344CB8AC3E}">
        <p14:creationId xmlns:p14="http://schemas.microsoft.com/office/powerpoint/2010/main" val="839595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9.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241030"/>
            <a:ext cx="12192000" cy="3882453"/>
          </a:xfrm>
          <a:prstGeom prst="rect">
            <a:avLst/>
          </a:prstGeom>
          <a:solidFill>
            <a:srgbClr val="EFEF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sp>
        <p:nvSpPr>
          <p:cNvPr id="8" name="文本框 7"/>
          <p:cNvSpPr txBox="1"/>
          <p:nvPr/>
        </p:nvSpPr>
        <p:spPr>
          <a:xfrm>
            <a:off x="5195834" y="2782669"/>
            <a:ext cx="6907265" cy="707886"/>
          </a:xfrm>
          <a:prstGeom prst="rect">
            <a:avLst/>
          </a:prstGeom>
          <a:noFill/>
        </p:spPr>
        <p:txBody>
          <a:bodyPr wrap="square" rtlCol="0">
            <a:spAutoFit/>
          </a:bodyPr>
          <a:lstStyle/>
          <a:p>
            <a:r>
              <a:rPr lang="zh-TW" altLang="zh-TW" sz="4000" b="1" dirty="0">
                <a:latin typeface="微軟正黑體" panose="020B0604030504040204" pitchFamily="34" charset="-120"/>
                <a:ea typeface="微軟正黑體" panose="020B0604030504040204" pitchFamily="34" charset="-120"/>
              </a:rPr>
              <a:t>大數據回測與預測股票漲跌</a:t>
            </a:r>
          </a:p>
        </p:txBody>
      </p:sp>
      <p:sp>
        <p:nvSpPr>
          <p:cNvPr id="4" name="矩形 3"/>
          <p:cNvSpPr/>
          <p:nvPr/>
        </p:nvSpPr>
        <p:spPr>
          <a:xfrm>
            <a:off x="3540622" y="3445857"/>
            <a:ext cx="872599" cy="736400"/>
          </a:xfrm>
          <a:prstGeom prst="rect">
            <a:avLst/>
          </a:prstGeom>
          <a:noFill/>
          <a:ln w="28575">
            <a:solidFill>
              <a:srgbClr val="7FAAE2"/>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476958" y="0"/>
            <a:ext cx="2484678" cy="3821438"/>
          </a:xfrm>
          <a:prstGeom prst="rect">
            <a:avLst/>
          </a:prstGeom>
          <a:blipFill dpi="0" rotWithShape="1">
            <a:blip r:embed="rId3" cstate="print">
              <a:extLst>
                <a:ext uri="{28A0092B-C50C-407E-A947-70E740481C1C}">
                  <a14:useLocalDpi xmlns:a14="http://schemas.microsoft.com/office/drawing/2010/main" val="0"/>
                </a:ext>
              </a:extLst>
            </a:blip>
            <a:srcRect/>
            <a:stretch>
              <a:fillRect l="-2747" r="-2747"/>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21" name="矩形 20"/>
          <p:cNvSpPr/>
          <p:nvPr/>
        </p:nvSpPr>
        <p:spPr>
          <a:xfrm>
            <a:off x="3205262" y="4395625"/>
            <a:ext cx="251889" cy="251889"/>
          </a:xfrm>
          <a:prstGeom prst="rect">
            <a:avLst/>
          </a:prstGeom>
          <a:solidFill>
            <a:srgbClr val="7FAAE2"/>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718068" y="4883255"/>
            <a:ext cx="125945" cy="125945"/>
          </a:xfrm>
          <a:prstGeom prst="rect">
            <a:avLst/>
          </a:prstGeom>
          <a:solidFill>
            <a:srgbClr val="7FAAE2">
              <a:alpha val="50000"/>
            </a:srgbClr>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9778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a:extLst>
              <a:ext uri="{FF2B5EF4-FFF2-40B4-BE49-F238E27FC236}">
                <a16:creationId xmlns:a16="http://schemas.microsoft.com/office/drawing/2014/main" id="{64B9FA74-3ECA-41C1-A447-C501E9EF3E38}"/>
              </a:ext>
            </a:extLst>
          </p:cNvPr>
          <p:cNvGrpSpPr/>
          <p:nvPr/>
        </p:nvGrpSpPr>
        <p:grpSpPr>
          <a:xfrm>
            <a:off x="729704" y="364533"/>
            <a:ext cx="2851397" cy="523092"/>
            <a:chOff x="481368" y="440281"/>
            <a:chExt cx="2338570" cy="523092"/>
          </a:xfrm>
        </p:grpSpPr>
        <p:sp>
          <p:nvSpPr>
            <p:cNvPr id="3" name="TextBox 7">
              <a:extLst>
                <a:ext uri="{FF2B5EF4-FFF2-40B4-BE49-F238E27FC236}">
                  <a16:creationId xmlns:a16="http://schemas.microsoft.com/office/drawing/2014/main" id="{283858FA-76F4-413E-9F53-843A7949D2C6}"/>
                </a:ext>
              </a:extLst>
            </p:cNvPr>
            <p:cNvSpPr txBox="1"/>
            <p:nvPr/>
          </p:nvSpPr>
          <p:spPr>
            <a:xfrm>
              <a:off x="539983" y="440281"/>
              <a:ext cx="2279955" cy="523092"/>
            </a:xfrm>
            <a:prstGeom prst="rect">
              <a:avLst/>
            </a:prstGeom>
            <a:noFill/>
          </p:spPr>
          <p:txBody>
            <a:bodyPr wrap="none" rtlCol="0">
              <a:spAutoFit/>
            </a:bodyPr>
            <a:lstStyle/>
            <a:p>
              <a:pPr>
                <a:lnSpc>
                  <a:spcPct val="130000"/>
                </a:lnSpc>
              </a:pP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回測系統</a:t>
              </a:r>
              <a:r>
                <a:rPr lang="en-US" altLang="zh-TW" sz="2400" b="1" dirty="0">
                  <a:solidFill>
                    <a:srgbClr val="4F4D50"/>
                  </a:solidFill>
                  <a:latin typeface="微軟正黑體" panose="020B0604030504040204" pitchFamily="34" charset="-120"/>
                  <a:ea typeface="微軟正黑體" panose="020B0604030504040204" pitchFamily="34" charset="-120"/>
                  <a:cs typeface="+mn-ea"/>
                  <a:sym typeface="+mn-lt"/>
                </a:rPr>
                <a:t>-</a:t>
              </a: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參數設定</a:t>
              </a:r>
            </a:p>
          </p:txBody>
        </p:sp>
        <p:sp>
          <p:nvSpPr>
            <p:cNvPr id="4" name="矩形 3">
              <a:extLst>
                <a:ext uri="{FF2B5EF4-FFF2-40B4-BE49-F238E27FC236}">
                  <a16:creationId xmlns:a16="http://schemas.microsoft.com/office/drawing/2014/main" id="{20AA75EF-5990-4DE9-B2C2-C9CAB1A2430A}"/>
                </a:ext>
              </a:extLst>
            </p:cNvPr>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圖片 4">
            <a:extLst>
              <a:ext uri="{FF2B5EF4-FFF2-40B4-BE49-F238E27FC236}">
                <a16:creationId xmlns:a16="http://schemas.microsoft.com/office/drawing/2014/main" id="{C29C902C-42C5-4BAA-959B-5510967BB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406" y="1540341"/>
            <a:ext cx="6274482" cy="1617640"/>
          </a:xfrm>
          <a:prstGeom prst="rect">
            <a:avLst/>
          </a:prstGeom>
        </p:spPr>
      </p:pic>
      <p:cxnSp>
        <p:nvCxnSpPr>
          <p:cNvPr id="7" name="直線單箭頭接點 6">
            <a:extLst>
              <a:ext uri="{FF2B5EF4-FFF2-40B4-BE49-F238E27FC236}">
                <a16:creationId xmlns:a16="http://schemas.microsoft.com/office/drawing/2014/main" id="{53273483-F4AF-4D35-A336-D70802BCF22E}"/>
              </a:ext>
            </a:extLst>
          </p:cNvPr>
          <p:cNvCxnSpPr>
            <a:cxnSpLocks/>
          </p:cNvCxnSpPr>
          <p:nvPr/>
        </p:nvCxnSpPr>
        <p:spPr>
          <a:xfrm>
            <a:off x="2392486" y="2564092"/>
            <a:ext cx="0" cy="973316"/>
          </a:xfrm>
          <a:prstGeom prst="straightConnector1">
            <a:avLst/>
          </a:prstGeom>
          <a:ln w="571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矩形: 圓角 7">
            <a:extLst>
              <a:ext uri="{FF2B5EF4-FFF2-40B4-BE49-F238E27FC236}">
                <a16:creationId xmlns:a16="http://schemas.microsoft.com/office/drawing/2014/main" id="{3D991231-C54B-42EF-8FE4-BD5F9B3A3F18}"/>
              </a:ext>
            </a:extLst>
          </p:cNvPr>
          <p:cNvSpPr/>
          <p:nvPr/>
        </p:nvSpPr>
        <p:spPr>
          <a:xfrm>
            <a:off x="2237825" y="2047504"/>
            <a:ext cx="2158732" cy="516588"/>
          </a:xfrm>
          <a:prstGeom prst="round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4FE2AE05-3E30-4114-BBFC-27A9307CED1C}"/>
              </a:ext>
            </a:extLst>
          </p:cNvPr>
          <p:cNvSpPr/>
          <p:nvPr/>
        </p:nvSpPr>
        <p:spPr>
          <a:xfrm>
            <a:off x="4643856" y="2033364"/>
            <a:ext cx="2158732" cy="516588"/>
          </a:xfrm>
          <a:prstGeom prst="round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72054361-B825-4655-8715-864FFFDE4D28}"/>
              </a:ext>
            </a:extLst>
          </p:cNvPr>
          <p:cNvSpPr txBox="1"/>
          <p:nvPr/>
        </p:nvSpPr>
        <p:spPr>
          <a:xfrm>
            <a:off x="2209751" y="3810697"/>
            <a:ext cx="550151" cy="2677656"/>
          </a:xfrm>
          <a:prstGeom prst="rect">
            <a:avLst/>
          </a:prstGeom>
          <a:noFill/>
        </p:spPr>
        <p:txBody>
          <a:bodyPr wrap="none" rtlCol="0">
            <a:spAutoFit/>
          </a:bodyPr>
          <a:lstStyle/>
          <a:p>
            <a:r>
              <a:rPr lang="en-US" altLang="zh-TW" sz="2800" dirty="0"/>
              <a:t>5</a:t>
            </a:r>
          </a:p>
          <a:p>
            <a:r>
              <a:rPr lang="en-US" altLang="zh-TW" sz="2800" dirty="0"/>
              <a:t>6</a:t>
            </a:r>
          </a:p>
          <a:p>
            <a:r>
              <a:rPr lang="en-US" altLang="zh-TW" sz="2800" dirty="0"/>
              <a:t>7</a:t>
            </a:r>
          </a:p>
          <a:p>
            <a:r>
              <a:rPr lang="en-US" altLang="zh-TW" sz="2800" dirty="0"/>
              <a:t>8</a:t>
            </a:r>
          </a:p>
          <a:p>
            <a:r>
              <a:rPr lang="en-US" altLang="zh-TW" sz="2800" dirty="0"/>
              <a:t>9</a:t>
            </a:r>
          </a:p>
          <a:p>
            <a:r>
              <a:rPr lang="en-US" altLang="zh-TW" sz="2800" dirty="0"/>
              <a:t>10</a:t>
            </a:r>
            <a:endParaRPr lang="zh-TW" altLang="en-US" sz="2800" dirty="0"/>
          </a:p>
        </p:txBody>
      </p:sp>
      <p:cxnSp>
        <p:nvCxnSpPr>
          <p:cNvPr id="12" name="直線單箭頭接點 11">
            <a:extLst>
              <a:ext uri="{FF2B5EF4-FFF2-40B4-BE49-F238E27FC236}">
                <a16:creationId xmlns:a16="http://schemas.microsoft.com/office/drawing/2014/main" id="{D60F5E70-BC0D-470D-A527-9F6F5EA42CDC}"/>
              </a:ext>
            </a:extLst>
          </p:cNvPr>
          <p:cNvCxnSpPr>
            <a:cxnSpLocks/>
          </p:cNvCxnSpPr>
          <p:nvPr/>
        </p:nvCxnSpPr>
        <p:spPr>
          <a:xfrm>
            <a:off x="5542609" y="2553486"/>
            <a:ext cx="0" cy="994527"/>
          </a:xfrm>
          <a:prstGeom prst="straightConnector1">
            <a:avLst/>
          </a:prstGeom>
          <a:ln w="571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5A9652A2-FE37-440F-9126-B4EEF1E13F1F}"/>
              </a:ext>
            </a:extLst>
          </p:cNvPr>
          <p:cNvSpPr txBox="1"/>
          <p:nvPr/>
        </p:nvSpPr>
        <p:spPr>
          <a:xfrm>
            <a:off x="5377843" y="3810697"/>
            <a:ext cx="550151" cy="2677656"/>
          </a:xfrm>
          <a:prstGeom prst="rect">
            <a:avLst/>
          </a:prstGeom>
          <a:noFill/>
        </p:spPr>
        <p:txBody>
          <a:bodyPr wrap="none" rtlCol="0">
            <a:spAutoFit/>
          </a:bodyPr>
          <a:lstStyle/>
          <a:p>
            <a:r>
              <a:rPr lang="en-US" altLang="zh-TW" sz="2800" dirty="0"/>
              <a:t>10</a:t>
            </a:r>
          </a:p>
          <a:p>
            <a:r>
              <a:rPr lang="en-US" altLang="zh-TW" sz="2800" dirty="0"/>
              <a:t>11</a:t>
            </a:r>
          </a:p>
          <a:p>
            <a:r>
              <a:rPr lang="en-US" altLang="zh-TW" sz="2800" dirty="0"/>
              <a:t>12</a:t>
            </a:r>
          </a:p>
          <a:p>
            <a:r>
              <a:rPr lang="en-US" altLang="zh-TW" sz="2800" dirty="0"/>
              <a:t>13</a:t>
            </a:r>
          </a:p>
          <a:p>
            <a:r>
              <a:rPr lang="en-US" altLang="zh-TW" sz="2800" dirty="0"/>
              <a:t>14</a:t>
            </a:r>
          </a:p>
          <a:p>
            <a:r>
              <a:rPr lang="en-US" altLang="zh-TW" sz="2800" dirty="0"/>
              <a:t>15</a:t>
            </a:r>
            <a:endParaRPr lang="zh-TW" altLang="en-US" sz="2800" dirty="0"/>
          </a:p>
        </p:txBody>
      </p:sp>
      <p:cxnSp>
        <p:nvCxnSpPr>
          <p:cNvPr id="16" name="直線單箭頭接點 15">
            <a:extLst>
              <a:ext uri="{FF2B5EF4-FFF2-40B4-BE49-F238E27FC236}">
                <a16:creationId xmlns:a16="http://schemas.microsoft.com/office/drawing/2014/main" id="{AEB7DCB5-6DD6-4D4B-B9B4-78E9C4C0D8A6}"/>
              </a:ext>
            </a:extLst>
          </p:cNvPr>
          <p:cNvCxnSpPr>
            <a:cxnSpLocks/>
          </p:cNvCxnSpPr>
          <p:nvPr/>
        </p:nvCxnSpPr>
        <p:spPr>
          <a:xfrm>
            <a:off x="2759902" y="4100660"/>
            <a:ext cx="247113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1A1246AB-28E4-481C-81B9-1D5238DCAC21}"/>
              </a:ext>
            </a:extLst>
          </p:cNvPr>
          <p:cNvCxnSpPr>
            <a:cxnSpLocks/>
          </p:cNvCxnSpPr>
          <p:nvPr/>
        </p:nvCxnSpPr>
        <p:spPr>
          <a:xfrm>
            <a:off x="2759902" y="4100660"/>
            <a:ext cx="2471136" cy="39592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7F9BD277-6DC3-4BE0-81A5-FB7193BA70BD}"/>
              </a:ext>
            </a:extLst>
          </p:cNvPr>
          <p:cNvCxnSpPr>
            <a:cxnSpLocks/>
          </p:cNvCxnSpPr>
          <p:nvPr/>
        </p:nvCxnSpPr>
        <p:spPr>
          <a:xfrm>
            <a:off x="2759902" y="4100660"/>
            <a:ext cx="2471136" cy="829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9F1D5163-7DB8-4B13-86B3-564414677FBD}"/>
              </a:ext>
            </a:extLst>
          </p:cNvPr>
          <p:cNvCxnSpPr>
            <a:cxnSpLocks/>
          </p:cNvCxnSpPr>
          <p:nvPr/>
        </p:nvCxnSpPr>
        <p:spPr>
          <a:xfrm>
            <a:off x="2805207" y="4100660"/>
            <a:ext cx="2425831" cy="121699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AD328BC0-85BD-4D11-8791-7D7EF900328E}"/>
              </a:ext>
            </a:extLst>
          </p:cNvPr>
          <p:cNvCxnSpPr>
            <a:cxnSpLocks/>
          </p:cNvCxnSpPr>
          <p:nvPr/>
        </p:nvCxnSpPr>
        <p:spPr>
          <a:xfrm>
            <a:off x="2759902" y="4100660"/>
            <a:ext cx="2471136" cy="164969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21964E23-23D3-425F-B5B0-37EDDF3F3B26}"/>
              </a:ext>
            </a:extLst>
          </p:cNvPr>
          <p:cNvCxnSpPr>
            <a:cxnSpLocks/>
          </p:cNvCxnSpPr>
          <p:nvPr/>
        </p:nvCxnSpPr>
        <p:spPr>
          <a:xfrm>
            <a:off x="2805207" y="4100660"/>
            <a:ext cx="2425831" cy="2102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20E91AD3-8810-42FF-A736-3D661D80689E}"/>
              </a:ext>
            </a:extLst>
          </p:cNvPr>
          <p:cNvCxnSpPr>
            <a:cxnSpLocks/>
          </p:cNvCxnSpPr>
          <p:nvPr/>
        </p:nvCxnSpPr>
        <p:spPr>
          <a:xfrm>
            <a:off x="2874337" y="4515440"/>
            <a:ext cx="2356701" cy="3959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A10E57D6-826A-4FC1-9896-4448B58F4464}"/>
              </a:ext>
            </a:extLst>
          </p:cNvPr>
          <p:cNvCxnSpPr>
            <a:cxnSpLocks/>
          </p:cNvCxnSpPr>
          <p:nvPr/>
        </p:nvCxnSpPr>
        <p:spPr>
          <a:xfrm>
            <a:off x="2874337" y="4515440"/>
            <a:ext cx="2356701" cy="80221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87932FED-BB42-4EAC-8D47-D22E50D63042}"/>
              </a:ext>
            </a:extLst>
          </p:cNvPr>
          <p:cNvCxnSpPr>
            <a:cxnSpLocks/>
          </p:cNvCxnSpPr>
          <p:nvPr/>
        </p:nvCxnSpPr>
        <p:spPr>
          <a:xfrm>
            <a:off x="2817119" y="4496586"/>
            <a:ext cx="2413919" cy="12537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877291FB-D739-4A4F-BAD8-9CD0223A83F9}"/>
              </a:ext>
            </a:extLst>
          </p:cNvPr>
          <p:cNvCxnSpPr>
            <a:cxnSpLocks/>
          </p:cNvCxnSpPr>
          <p:nvPr/>
        </p:nvCxnSpPr>
        <p:spPr>
          <a:xfrm>
            <a:off x="2817119" y="4510727"/>
            <a:ext cx="2413919" cy="169211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99AE244A-33BF-4B26-877C-46479C50A827}"/>
              </a:ext>
            </a:extLst>
          </p:cNvPr>
          <p:cNvCxnSpPr>
            <a:cxnSpLocks/>
          </p:cNvCxnSpPr>
          <p:nvPr/>
        </p:nvCxnSpPr>
        <p:spPr>
          <a:xfrm>
            <a:off x="5942448" y="4100660"/>
            <a:ext cx="509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976D669C-859E-41AC-BA5D-B0895AA541B8}"/>
              </a:ext>
            </a:extLst>
          </p:cNvPr>
          <p:cNvCxnSpPr>
            <a:cxnSpLocks/>
          </p:cNvCxnSpPr>
          <p:nvPr/>
        </p:nvCxnSpPr>
        <p:spPr>
          <a:xfrm>
            <a:off x="5942448" y="4512613"/>
            <a:ext cx="509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7B3924D9-C33C-409B-8BA7-AA5C6033CC13}"/>
              </a:ext>
            </a:extLst>
          </p:cNvPr>
          <p:cNvCxnSpPr>
            <a:cxnSpLocks/>
          </p:cNvCxnSpPr>
          <p:nvPr/>
        </p:nvCxnSpPr>
        <p:spPr>
          <a:xfrm>
            <a:off x="5942448" y="4934304"/>
            <a:ext cx="509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文字方塊 58">
            <a:extLst>
              <a:ext uri="{FF2B5EF4-FFF2-40B4-BE49-F238E27FC236}">
                <a16:creationId xmlns:a16="http://schemas.microsoft.com/office/drawing/2014/main" id="{7851D74F-6110-4A8A-82B8-7BE53F937A3A}"/>
              </a:ext>
            </a:extLst>
          </p:cNvPr>
          <p:cNvSpPr txBox="1"/>
          <p:nvPr/>
        </p:nvSpPr>
        <p:spPr>
          <a:xfrm>
            <a:off x="6573520" y="3915994"/>
            <a:ext cx="646331" cy="369332"/>
          </a:xfrm>
          <a:prstGeom prst="rect">
            <a:avLst/>
          </a:prstGeom>
          <a:noFill/>
        </p:spPr>
        <p:txBody>
          <a:bodyPr wrap="none" rtlCol="0">
            <a:spAutoFit/>
          </a:bodyPr>
          <a:lstStyle/>
          <a:p>
            <a:r>
              <a:rPr lang="zh-TW" altLang="en-US" b="1" dirty="0">
                <a:latin typeface="微軟正黑體" panose="020B0604030504040204" pitchFamily="34" charset="-120"/>
                <a:ea typeface="微軟正黑體" panose="020B0604030504040204" pitchFamily="34" charset="-120"/>
              </a:rPr>
              <a:t>損益</a:t>
            </a:r>
          </a:p>
        </p:txBody>
      </p:sp>
      <p:sp>
        <p:nvSpPr>
          <p:cNvPr id="60" name="文字方塊 59">
            <a:extLst>
              <a:ext uri="{FF2B5EF4-FFF2-40B4-BE49-F238E27FC236}">
                <a16:creationId xmlns:a16="http://schemas.microsoft.com/office/drawing/2014/main" id="{B6056736-A761-43AA-8D46-0AF7C0D2D080}"/>
              </a:ext>
            </a:extLst>
          </p:cNvPr>
          <p:cNvSpPr txBox="1"/>
          <p:nvPr/>
        </p:nvSpPr>
        <p:spPr>
          <a:xfrm>
            <a:off x="6573519" y="4339827"/>
            <a:ext cx="646331" cy="369332"/>
          </a:xfrm>
          <a:prstGeom prst="rect">
            <a:avLst/>
          </a:prstGeom>
          <a:noFill/>
        </p:spPr>
        <p:txBody>
          <a:bodyPr wrap="none" rtlCol="0">
            <a:spAutoFit/>
          </a:bodyPr>
          <a:lstStyle/>
          <a:p>
            <a:r>
              <a:rPr lang="zh-TW" altLang="en-US" b="1" dirty="0">
                <a:latin typeface="微軟正黑體" panose="020B0604030504040204" pitchFamily="34" charset="-120"/>
                <a:ea typeface="微軟正黑體" panose="020B0604030504040204" pitchFamily="34" charset="-120"/>
              </a:rPr>
              <a:t>損益</a:t>
            </a:r>
          </a:p>
        </p:txBody>
      </p:sp>
      <p:sp>
        <p:nvSpPr>
          <p:cNvPr id="61" name="文字方塊 60">
            <a:extLst>
              <a:ext uri="{FF2B5EF4-FFF2-40B4-BE49-F238E27FC236}">
                <a16:creationId xmlns:a16="http://schemas.microsoft.com/office/drawing/2014/main" id="{F2C2A74E-48A5-47A6-973A-5B422A0704D5}"/>
              </a:ext>
            </a:extLst>
          </p:cNvPr>
          <p:cNvSpPr txBox="1"/>
          <p:nvPr/>
        </p:nvSpPr>
        <p:spPr>
          <a:xfrm>
            <a:off x="6573519" y="4780193"/>
            <a:ext cx="646331" cy="369332"/>
          </a:xfrm>
          <a:prstGeom prst="rect">
            <a:avLst/>
          </a:prstGeom>
          <a:noFill/>
        </p:spPr>
        <p:txBody>
          <a:bodyPr wrap="none" rtlCol="0">
            <a:spAutoFit/>
          </a:bodyPr>
          <a:lstStyle/>
          <a:p>
            <a:r>
              <a:rPr lang="zh-TW" altLang="en-US" b="1" dirty="0">
                <a:latin typeface="微軟正黑體" panose="020B0604030504040204" pitchFamily="34" charset="-120"/>
                <a:ea typeface="微軟正黑體" panose="020B0604030504040204" pitchFamily="34" charset="-120"/>
              </a:rPr>
              <a:t>損益</a:t>
            </a:r>
          </a:p>
        </p:txBody>
      </p:sp>
      <p:cxnSp>
        <p:nvCxnSpPr>
          <p:cNvPr id="63" name="直線單箭頭接點 62">
            <a:extLst>
              <a:ext uri="{FF2B5EF4-FFF2-40B4-BE49-F238E27FC236}">
                <a16:creationId xmlns:a16="http://schemas.microsoft.com/office/drawing/2014/main" id="{30D2D317-7F43-4D9D-8FD9-CB6E801E4E6B}"/>
              </a:ext>
            </a:extLst>
          </p:cNvPr>
          <p:cNvCxnSpPr>
            <a:cxnSpLocks/>
          </p:cNvCxnSpPr>
          <p:nvPr/>
        </p:nvCxnSpPr>
        <p:spPr>
          <a:xfrm>
            <a:off x="5942447" y="5334191"/>
            <a:ext cx="509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a:extLst>
              <a:ext uri="{FF2B5EF4-FFF2-40B4-BE49-F238E27FC236}">
                <a16:creationId xmlns:a16="http://schemas.microsoft.com/office/drawing/2014/main" id="{EE9BEDA6-0CE0-4BF6-B20F-8B8FBCC1E55F}"/>
              </a:ext>
            </a:extLst>
          </p:cNvPr>
          <p:cNvCxnSpPr>
            <a:cxnSpLocks/>
          </p:cNvCxnSpPr>
          <p:nvPr/>
        </p:nvCxnSpPr>
        <p:spPr>
          <a:xfrm>
            <a:off x="5942447" y="5746144"/>
            <a:ext cx="509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E8C9B434-4E79-4356-9C5E-CD2633E50D04}"/>
              </a:ext>
            </a:extLst>
          </p:cNvPr>
          <p:cNvCxnSpPr>
            <a:cxnSpLocks/>
          </p:cNvCxnSpPr>
          <p:nvPr/>
        </p:nvCxnSpPr>
        <p:spPr>
          <a:xfrm>
            <a:off x="5942447" y="6167835"/>
            <a:ext cx="509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文字方塊 65">
            <a:extLst>
              <a:ext uri="{FF2B5EF4-FFF2-40B4-BE49-F238E27FC236}">
                <a16:creationId xmlns:a16="http://schemas.microsoft.com/office/drawing/2014/main" id="{B4E4EAB9-BEA4-4FE1-94DD-1056E68FC3E0}"/>
              </a:ext>
            </a:extLst>
          </p:cNvPr>
          <p:cNvSpPr txBox="1"/>
          <p:nvPr/>
        </p:nvSpPr>
        <p:spPr>
          <a:xfrm>
            <a:off x="6573519" y="5149525"/>
            <a:ext cx="646331" cy="369332"/>
          </a:xfrm>
          <a:prstGeom prst="rect">
            <a:avLst/>
          </a:prstGeom>
          <a:noFill/>
        </p:spPr>
        <p:txBody>
          <a:bodyPr wrap="none" rtlCol="0">
            <a:spAutoFit/>
          </a:bodyPr>
          <a:lstStyle/>
          <a:p>
            <a:r>
              <a:rPr lang="zh-TW" altLang="en-US" b="1" dirty="0">
                <a:latin typeface="微軟正黑體" panose="020B0604030504040204" pitchFamily="34" charset="-120"/>
                <a:ea typeface="微軟正黑體" panose="020B0604030504040204" pitchFamily="34" charset="-120"/>
              </a:rPr>
              <a:t>損益</a:t>
            </a:r>
          </a:p>
        </p:txBody>
      </p:sp>
      <p:sp>
        <p:nvSpPr>
          <p:cNvPr id="67" name="文字方塊 66">
            <a:extLst>
              <a:ext uri="{FF2B5EF4-FFF2-40B4-BE49-F238E27FC236}">
                <a16:creationId xmlns:a16="http://schemas.microsoft.com/office/drawing/2014/main" id="{BEDBA00C-2FAC-4A84-B076-AE3388FC5690}"/>
              </a:ext>
            </a:extLst>
          </p:cNvPr>
          <p:cNvSpPr txBox="1"/>
          <p:nvPr/>
        </p:nvSpPr>
        <p:spPr>
          <a:xfrm>
            <a:off x="6573518" y="5573358"/>
            <a:ext cx="646331" cy="369332"/>
          </a:xfrm>
          <a:prstGeom prst="rect">
            <a:avLst/>
          </a:prstGeom>
          <a:noFill/>
        </p:spPr>
        <p:txBody>
          <a:bodyPr wrap="none" rtlCol="0">
            <a:spAutoFit/>
          </a:bodyPr>
          <a:lstStyle/>
          <a:p>
            <a:r>
              <a:rPr lang="zh-TW" altLang="en-US" b="1" dirty="0">
                <a:latin typeface="微軟正黑體" panose="020B0604030504040204" pitchFamily="34" charset="-120"/>
                <a:ea typeface="微軟正黑體" panose="020B0604030504040204" pitchFamily="34" charset="-120"/>
              </a:rPr>
              <a:t>損益</a:t>
            </a:r>
          </a:p>
        </p:txBody>
      </p:sp>
      <p:sp>
        <p:nvSpPr>
          <p:cNvPr id="68" name="文字方塊 67">
            <a:extLst>
              <a:ext uri="{FF2B5EF4-FFF2-40B4-BE49-F238E27FC236}">
                <a16:creationId xmlns:a16="http://schemas.microsoft.com/office/drawing/2014/main" id="{4871B60B-32A8-4602-9513-6FBE2E8C8B0B}"/>
              </a:ext>
            </a:extLst>
          </p:cNvPr>
          <p:cNvSpPr txBox="1"/>
          <p:nvPr/>
        </p:nvSpPr>
        <p:spPr>
          <a:xfrm>
            <a:off x="6573518" y="6013724"/>
            <a:ext cx="646331" cy="369332"/>
          </a:xfrm>
          <a:prstGeom prst="rect">
            <a:avLst/>
          </a:prstGeom>
          <a:noFill/>
        </p:spPr>
        <p:txBody>
          <a:bodyPr wrap="none" rtlCol="0">
            <a:spAutoFit/>
          </a:bodyPr>
          <a:lstStyle/>
          <a:p>
            <a:r>
              <a:rPr lang="zh-TW" altLang="en-US" b="1" dirty="0">
                <a:latin typeface="微軟正黑體" panose="020B0604030504040204" pitchFamily="34" charset="-120"/>
                <a:ea typeface="微軟正黑體" panose="020B0604030504040204" pitchFamily="34" charset="-120"/>
              </a:rPr>
              <a:t>損益</a:t>
            </a:r>
          </a:p>
        </p:txBody>
      </p:sp>
      <p:sp>
        <p:nvSpPr>
          <p:cNvPr id="73" name="右大括弧 72">
            <a:extLst>
              <a:ext uri="{FF2B5EF4-FFF2-40B4-BE49-F238E27FC236}">
                <a16:creationId xmlns:a16="http://schemas.microsoft.com/office/drawing/2014/main" id="{3DC1ECC0-E743-4907-BC5C-1A43D712C2E7}"/>
              </a:ext>
            </a:extLst>
          </p:cNvPr>
          <p:cNvSpPr/>
          <p:nvPr/>
        </p:nvSpPr>
        <p:spPr>
          <a:xfrm>
            <a:off x="7341768" y="4079239"/>
            <a:ext cx="259459" cy="21794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74" name="文字方塊 73">
            <a:extLst>
              <a:ext uri="{FF2B5EF4-FFF2-40B4-BE49-F238E27FC236}">
                <a16:creationId xmlns:a16="http://schemas.microsoft.com/office/drawing/2014/main" id="{F5BD9183-26B9-4529-914D-3EE44594DE39}"/>
              </a:ext>
            </a:extLst>
          </p:cNvPr>
          <p:cNvSpPr txBox="1"/>
          <p:nvPr/>
        </p:nvSpPr>
        <p:spPr>
          <a:xfrm>
            <a:off x="7723144" y="5000438"/>
            <a:ext cx="1107996" cy="369332"/>
          </a:xfrm>
          <a:prstGeom prst="rect">
            <a:avLst/>
          </a:prstGeom>
          <a:noFill/>
        </p:spPr>
        <p:txBody>
          <a:bodyPr wrap="none" rtlCol="0">
            <a:spAutoFit/>
          </a:bodyPr>
          <a:lstStyle/>
          <a:p>
            <a:r>
              <a:rPr lang="zh-TW" altLang="en-US" b="1" dirty="0">
                <a:latin typeface="微軟正黑體" panose="020B0604030504040204" pitchFamily="34" charset="-120"/>
                <a:ea typeface="微軟正黑體" panose="020B0604030504040204" pitchFamily="34" charset="-120"/>
              </a:rPr>
              <a:t>最佳損益</a:t>
            </a:r>
          </a:p>
        </p:txBody>
      </p:sp>
      <p:cxnSp>
        <p:nvCxnSpPr>
          <p:cNvPr id="75" name="直線單箭頭接點 74">
            <a:extLst>
              <a:ext uri="{FF2B5EF4-FFF2-40B4-BE49-F238E27FC236}">
                <a16:creationId xmlns:a16="http://schemas.microsoft.com/office/drawing/2014/main" id="{FC44AAEE-8EA0-4F2E-9A2F-220AD48CCAFE}"/>
              </a:ext>
            </a:extLst>
          </p:cNvPr>
          <p:cNvCxnSpPr>
            <a:cxnSpLocks/>
          </p:cNvCxnSpPr>
          <p:nvPr/>
        </p:nvCxnSpPr>
        <p:spPr>
          <a:xfrm>
            <a:off x="8980288" y="5185104"/>
            <a:ext cx="509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文字方塊 75">
            <a:extLst>
              <a:ext uri="{FF2B5EF4-FFF2-40B4-BE49-F238E27FC236}">
                <a16:creationId xmlns:a16="http://schemas.microsoft.com/office/drawing/2014/main" id="{C0980DB9-0FE8-43B2-9362-27E0686077AE}"/>
              </a:ext>
            </a:extLst>
          </p:cNvPr>
          <p:cNvSpPr txBox="1"/>
          <p:nvPr/>
        </p:nvSpPr>
        <p:spPr>
          <a:xfrm>
            <a:off x="9638588" y="5000438"/>
            <a:ext cx="1327608" cy="923330"/>
          </a:xfrm>
          <a:prstGeom prst="rect">
            <a:avLst/>
          </a:prstGeom>
          <a:noFill/>
        </p:spPr>
        <p:txBody>
          <a:bodyPr wrap="none" rtlCol="0">
            <a:spAutoFit/>
          </a:bodyPr>
          <a:lstStyle/>
          <a:p>
            <a:r>
              <a:rPr lang="zh-TW" altLang="en-US" b="1" dirty="0">
                <a:latin typeface="微軟正黑體" panose="020B0604030504040204" pitchFamily="34" charset="-120"/>
                <a:ea typeface="微軟正黑體" panose="020B0604030504040204" pitchFamily="34" charset="-120"/>
              </a:rPr>
              <a:t>最佳參數</a:t>
            </a:r>
            <a:endParaRPr lang="en-US" altLang="zh-TW" b="1" dirty="0">
              <a:latin typeface="微軟正黑體" panose="020B0604030504040204" pitchFamily="34" charset="-120"/>
              <a:ea typeface="微軟正黑體" panose="020B0604030504040204" pitchFamily="34" charset="-120"/>
            </a:endParaRPr>
          </a:p>
          <a:p>
            <a:r>
              <a:rPr lang="zh-TW" altLang="en-US" b="1" dirty="0">
                <a:latin typeface="微軟正黑體" panose="020B0604030504040204" pitchFamily="34" charset="-120"/>
                <a:ea typeface="微軟正黑體" panose="020B0604030504040204" pitchFamily="34" charset="-120"/>
              </a:rPr>
              <a:t>短均線 </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8</a:t>
            </a:r>
          </a:p>
          <a:p>
            <a:r>
              <a:rPr lang="zh-TW" altLang="en-US" b="1" dirty="0">
                <a:latin typeface="微軟正黑體" panose="020B0604030504040204" pitchFamily="34" charset="-120"/>
                <a:ea typeface="微軟正黑體" panose="020B0604030504040204" pitchFamily="34" charset="-120"/>
              </a:rPr>
              <a:t>長均線 </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14</a:t>
            </a:r>
            <a:endParaRPr lang="zh-TW" altLang="en-US" b="1" dirty="0">
              <a:latin typeface="微軟正黑體" panose="020B0604030504040204" pitchFamily="34" charset="-120"/>
              <a:ea typeface="微軟正黑體" panose="020B0604030504040204" pitchFamily="34" charset="-120"/>
            </a:endParaRPr>
          </a:p>
        </p:txBody>
      </p:sp>
      <p:cxnSp>
        <p:nvCxnSpPr>
          <p:cNvPr id="77" name="直線單箭頭接點 76">
            <a:extLst>
              <a:ext uri="{FF2B5EF4-FFF2-40B4-BE49-F238E27FC236}">
                <a16:creationId xmlns:a16="http://schemas.microsoft.com/office/drawing/2014/main" id="{72FF9466-EA2C-4E18-94A1-434E2BE838E2}"/>
              </a:ext>
            </a:extLst>
          </p:cNvPr>
          <p:cNvCxnSpPr>
            <a:cxnSpLocks/>
          </p:cNvCxnSpPr>
          <p:nvPr/>
        </p:nvCxnSpPr>
        <p:spPr>
          <a:xfrm>
            <a:off x="2906707" y="4964859"/>
            <a:ext cx="2321988" cy="3693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8412DB4E-97BF-4FA4-998E-0C5925B5C449}"/>
              </a:ext>
            </a:extLst>
          </p:cNvPr>
          <p:cNvCxnSpPr>
            <a:cxnSpLocks/>
          </p:cNvCxnSpPr>
          <p:nvPr/>
        </p:nvCxnSpPr>
        <p:spPr>
          <a:xfrm>
            <a:off x="2904364" y="4971796"/>
            <a:ext cx="2324331" cy="7743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a:extLst>
              <a:ext uri="{FF2B5EF4-FFF2-40B4-BE49-F238E27FC236}">
                <a16:creationId xmlns:a16="http://schemas.microsoft.com/office/drawing/2014/main" id="{D48B166B-563C-4E63-B9E8-B4C4CFF7421A}"/>
              </a:ext>
            </a:extLst>
          </p:cNvPr>
          <p:cNvCxnSpPr>
            <a:cxnSpLocks/>
          </p:cNvCxnSpPr>
          <p:nvPr/>
        </p:nvCxnSpPr>
        <p:spPr>
          <a:xfrm>
            <a:off x="2909050" y="4967589"/>
            <a:ext cx="2319645" cy="12399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8F0EB24F-4476-4D79-A77D-C29870258FF7}"/>
              </a:ext>
            </a:extLst>
          </p:cNvPr>
          <p:cNvCxnSpPr>
            <a:cxnSpLocks/>
          </p:cNvCxnSpPr>
          <p:nvPr/>
        </p:nvCxnSpPr>
        <p:spPr>
          <a:xfrm>
            <a:off x="2987040" y="5331800"/>
            <a:ext cx="2248684" cy="41434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312D730A-D414-4224-A07F-41120DE877ED}"/>
              </a:ext>
            </a:extLst>
          </p:cNvPr>
          <p:cNvCxnSpPr>
            <a:cxnSpLocks/>
          </p:cNvCxnSpPr>
          <p:nvPr/>
        </p:nvCxnSpPr>
        <p:spPr>
          <a:xfrm>
            <a:off x="2987040" y="5355501"/>
            <a:ext cx="2241655" cy="85898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A4AF43A2-E1A8-4578-B6B6-662A2B51F08E}"/>
              </a:ext>
            </a:extLst>
          </p:cNvPr>
          <p:cNvCxnSpPr>
            <a:cxnSpLocks/>
          </p:cNvCxnSpPr>
          <p:nvPr/>
        </p:nvCxnSpPr>
        <p:spPr>
          <a:xfrm>
            <a:off x="2984697" y="5760285"/>
            <a:ext cx="2243998" cy="4542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008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4390652" y="1509676"/>
            <a:ext cx="3479540" cy="1919324"/>
            <a:chOff x="883468" y="2867517"/>
            <a:chExt cx="3271179" cy="1499848"/>
          </a:xfrm>
        </p:grpSpPr>
        <p:sp>
          <p:nvSpPr>
            <p:cNvPr id="4" name="圆角矩形 3"/>
            <p:cNvSpPr/>
            <p:nvPr/>
          </p:nvSpPr>
          <p:spPr>
            <a:xfrm>
              <a:off x="883468" y="2867517"/>
              <a:ext cx="3271179" cy="1499848"/>
            </a:xfrm>
            <a:prstGeom prst="roundRect">
              <a:avLst>
                <a:gd name="adj" fmla="val 8334"/>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800" dirty="0">
                <a:latin typeface="方正黑体简体" panose="02010601030101010101" pitchFamily="2" charset="-122"/>
                <a:ea typeface="方正黑体简体" panose="02010601030101010101" pitchFamily="2" charset="-122"/>
                <a:cs typeface="+mn-ea"/>
                <a:sym typeface="+mn-lt"/>
              </a:endParaRPr>
            </a:p>
          </p:txBody>
        </p:sp>
        <p:sp>
          <p:nvSpPr>
            <p:cNvPr id="12" name="Freeform 207"/>
            <p:cNvSpPr>
              <a:spLocks noEditPoints="1"/>
            </p:cNvSpPr>
            <p:nvPr/>
          </p:nvSpPr>
          <p:spPr bwMode="auto">
            <a:xfrm>
              <a:off x="1294786" y="3600837"/>
              <a:ext cx="295350" cy="258308"/>
            </a:xfrm>
            <a:custGeom>
              <a:avLst/>
              <a:gdLst>
                <a:gd name="T0" fmla="*/ 112 w 128"/>
                <a:gd name="T1" fmla="*/ 60 h 112"/>
                <a:gd name="T2" fmla="*/ 104 w 128"/>
                <a:gd name="T3" fmla="*/ 60 h 112"/>
                <a:gd name="T4" fmla="*/ 104 w 128"/>
                <a:gd name="T5" fmla="*/ 16 h 112"/>
                <a:gd name="T6" fmla="*/ 88 w 128"/>
                <a:gd name="T7" fmla="*/ 0 h 112"/>
                <a:gd name="T8" fmla="*/ 40 w 128"/>
                <a:gd name="T9" fmla="*/ 0 h 112"/>
                <a:gd name="T10" fmla="*/ 24 w 128"/>
                <a:gd name="T11" fmla="*/ 16 h 112"/>
                <a:gd name="T12" fmla="*/ 24 w 128"/>
                <a:gd name="T13" fmla="*/ 52 h 112"/>
                <a:gd name="T14" fmla="*/ 24 w 128"/>
                <a:gd name="T15" fmla="*/ 56 h 112"/>
                <a:gd name="T16" fmla="*/ 24 w 128"/>
                <a:gd name="T17" fmla="*/ 56 h 112"/>
                <a:gd name="T18" fmla="*/ 24 w 128"/>
                <a:gd name="T19" fmla="*/ 60 h 112"/>
                <a:gd name="T20" fmla="*/ 16 w 128"/>
                <a:gd name="T21" fmla="*/ 60 h 112"/>
                <a:gd name="T22" fmla="*/ 0 w 128"/>
                <a:gd name="T23" fmla="*/ 76 h 112"/>
                <a:gd name="T24" fmla="*/ 0 w 128"/>
                <a:gd name="T25" fmla="*/ 84 h 112"/>
                <a:gd name="T26" fmla="*/ 16 w 128"/>
                <a:gd name="T27" fmla="*/ 100 h 112"/>
                <a:gd name="T28" fmla="*/ 25 w 128"/>
                <a:gd name="T29" fmla="*/ 100 h 112"/>
                <a:gd name="T30" fmla="*/ 40 w 128"/>
                <a:gd name="T31" fmla="*/ 112 h 112"/>
                <a:gd name="T32" fmla="*/ 88 w 128"/>
                <a:gd name="T33" fmla="*/ 112 h 112"/>
                <a:gd name="T34" fmla="*/ 103 w 128"/>
                <a:gd name="T35" fmla="*/ 100 h 112"/>
                <a:gd name="T36" fmla="*/ 112 w 128"/>
                <a:gd name="T37" fmla="*/ 100 h 112"/>
                <a:gd name="T38" fmla="*/ 128 w 128"/>
                <a:gd name="T39" fmla="*/ 84 h 112"/>
                <a:gd name="T40" fmla="*/ 128 w 128"/>
                <a:gd name="T41" fmla="*/ 76 h 112"/>
                <a:gd name="T42" fmla="*/ 112 w 128"/>
                <a:gd name="T43" fmla="*/ 60 h 112"/>
                <a:gd name="T44" fmla="*/ 32 w 128"/>
                <a:gd name="T45" fmla="*/ 16 h 112"/>
                <a:gd name="T46" fmla="*/ 40 w 128"/>
                <a:gd name="T47" fmla="*/ 8 h 112"/>
                <a:gd name="T48" fmla="*/ 88 w 128"/>
                <a:gd name="T49" fmla="*/ 8 h 112"/>
                <a:gd name="T50" fmla="*/ 96 w 128"/>
                <a:gd name="T51" fmla="*/ 16 h 112"/>
                <a:gd name="T52" fmla="*/ 96 w 128"/>
                <a:gd name="T53" fmla="*/ 60 h 112"/>
                <a:gd name="T54" fmla="*/ 32 w 128"/>
                <a:gd name="T55" fmla="*/ 60 h 112"/>
                <a:gd name="T56" fmla="*/ 32 w 128"/>
                <a:gd name="T57" fmla="*/ 16 h 112"/>
                <a:gd name="T58" fmla="*/ 88 w 128"/>
                <a:gd name="T59" fmla="*/ 104 h 112"/>
                <a:gd name="T60" fmla="*/ 40 w 128"/>
                <a:gd name="T61" fmla="*/ 104 h 112"/>
                <a:gd name="T62" fmla="*/ 32 w 128"/>
                <a:gd name="T63" fmla="*/ 96 h 112"/>
                <a:gd name="T64" fmla="*/ 40 w 128"/>
                <a:gd name="T65" fmla="*/ 88 h 112"/>
                <a:gd name="T66" fmla="*/ 88 w 128"/>
                <a:gd name="T67" fmla="*/ 88 h 112"/>
                <a:gd name="T68" fmla="*/ 96 w 128"/>
                <a:gd name="T69" fmla="*/ 96 h 112"/>
                <a:gd name="T70" fmla="*/ 88 w 128"/>
                <a:gd name="T71" fmla="*/ 104 h 112"/>
                <a:gd name="T72" fmla="*/ 120 w 128"/>
                <a:gd name="T73" fmla="*/ 84 h 112"/>
                <a:gd name="T74" fmla="*/ 112 w 128"/>
                <a:gd name="T75" fmla="*/ 92 h 112"/>
                <a:gd name="T76" fmla="*/ 103 w 128"/>
                <a:gd name="T77" fmla="*/ 92 h 112"/>
                <a:gd name="T78" fmla="*/ 88 w 128"/>
                <a:gd name="T79" fmla="*/ 80 h 112"/>
                <a:gd name="T80" fmla="*/ 40 w 128"/>
                <a:gd name="T81" fmla="*/ 80 h 112"/>
                <a:gd name="T82" fmla="*/ 25 w 128"/>
                <a:gd name="T83" fmla="*/ 92 h 112"/>
                <a:gd name="T84" fmla="*/ 16 w 128"/>
                <a:gd name="T85" fmla="*/ 92 h 112"/>
                <a:gd name="T86" fmla="*/ 8 w 128"/>
                <a:gd name="T87" fmla="*/ 84 h 112"/>
                <a:gd name="T88" fmla="*/ 8 w 128"/>
                <a:gd name="T89" fmla="*/ 76 h 112"/>
                <a:gd name="T90" fmla="*/ 16 w 128"/>
                <a:gd name="T91" fmla="*/ 68 h 112"/>
                <a:gd name="T92" fmla="*/ 112 w 128"/>
                <a:gd name="T93" fmla="*/ 68 h 112"/>
                <a:gd name="T94" fmla="*/ 120 w 128"/>
                <a:gd name="T95" fmla="*/ 76 h 112"/>
                <a:gd name="T96" fmla="*/ 120 w 128"/>
                <a:gd name="T97"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12">
                  <a:moveTo>
                    <a:pt x="112" y="60"/>
                  </a:moveTo>
                  <a:cubicBezTo>
                    <a:pt x="104" y="60"/>
                    <a:pt x="104" y="60"/>
                    <a:pt x="104" y="60"/>
                  </a:cubicBezTo>
                  <a:cubicBezTo>
                    <a:pt x="104" y="16"/>
                    <a:pt x="104" y="16"/>
                    <a:pt x="104" y="16"/>
                  </a:cubicBezTo>
                  <a:cubicBezTo>
                    <a:pt x="104" y="7"/>
                    <a:pt x="97" y="0"/>
                    <a:pt x="88" y="0"/>
                  </a:cubicBezTo>
                  <a:cubicBezTo>
                    <a:pt x="40" y="0"/>
                    <a:pt x="40" y="0"/>
                    <a:pt x="40" y="0"/>
                  </a:cubicBezTo>
                  <a:cubicBezTo>
                    <a:pt x="31" y="0"/>
                    <a:pt x="24" y="7"/>
                    <a:pt x="24" y="16"/>
                  </a:cubicBezTo>
                  <a:cubicBezTo>
                    <a:pt x="24" y="52"/>
                    <a:pt x="24" y="52"/>
                    <a:pt x="24" y="52"/>
                  </a:cubicBezTo>
                  <a:cubicBezTo>
                    <a:pt x="24" y="55"/>
                    <a:pt x="24" y="56"/>
                    <a:pt x="24" y="56"/>
                  </a:cubicBezTo>
                  <a:cubicBezTo>
                    <a:pt x="24" y="56"/>
                    <a:pt x="24" y="56"/>
                    <a:pt x="24" y="56"/>
                  </a:cubicBezTo>
                  <a:cubicBezTo>
                    <a:pt x="24" y="56"/>
                    <a:pt x="24" y="57"/>
                    <a:pt x="24" y="60"/>
                  </a:cubicBezTo>
                  <a:cubicBezTo>
                    <a:pt x="16" y="60"/>
                    <a:pt x="16" y="60"/>
                    <a:pt x="16" y="60"/>
                  </a:cubicBezTo>
                  <a:cubicBezTo>
                    <a:pt x="7" y="60"/>
                    <a:pt x="0" y="67"/>
                    <a:pt x="0" y="76"/>
                  </a:cubicBezTo>
                  <a:cubicBezTo>
                    <a:pt x="0" y="84"/>
                    <a:pt x="0" y="84"/>
                    <a:pt x="0" y="84"/>
                  </a:cubicBezTo>
                  <a:cubicBezTo>
                    <a:pt x="0" y="93"/>
                    <a:pt x="7" y="100"/>
                    <a:pt x="16" y="100"/>
                  </a:cubicBezTo>
                  <a:cubicBezTo>
                    <a:pt x="25" y="100"/>
                    <a:pt x="25" y="100"/>
                    <a:pt x="25" y="100"/>
                  </a:cubicBezTo>
                  <a:cubicBezTo>
                    <a:pt x="26" y="107"/>
                    <a:pt x="33" y="112"/>
                    <a:pt x="40" y="112"/>
                  </a:cubicBezTo>
                  <a:cubicBezTo>
                    <a:pt x="88" y="112"/>
                    <a:pt x="88" y="112"/>
                    <a:pt x="88" y="112"/>
                  </a:cubicBezTo>
                  <a:cubicBezTo>
                    <a:pt x="95" y="112"/>
                    <a:pt x="102" y="107"/>
                    <a:pt x="103" y="100"/>
                  </a:cubicBezTo>
                  <a:cubicBezTo>
                    <a:pt x="112" y="100"/>
                    <a:pt x="112" y="100"/>
                    <a:pt x="112" y="100"/>
                  </a:cubicBezTo>
                  <a:cubicBezTo>
                    <a:pt x="121" y="100"/>
                    <a:pt x="128" y="93"/>
                    <a:pt x="128" y="84"/>
                  </a:cubicBezTo>
                  <a:cubicBezTo>
                    <a:pt x="128" y="76"/>
                    <a:pt x="128" y="76"/>
                    <a:pt x="128" y="76"/>
                  </a:cubicBezTo>
                  <a:cubicBezTo>
                    <a:pt x="128" y="67"/>
                    <a:pt x="121" y="60"/>
                    <a:pt x="112" y="60"/>
                  </a:cubicBezTo>
                  <a:close/>
                  <a:moveTo>
                    <a:pt x="32" y="16"/>
                  </a:moveTo>
                  <a:cubicBezTo>
                    <a:pt x="32" y="12"/>
                    <a:pt x="36" y="8"/>
                    <a:pt x="40" y="8"/>
                  </a:cubicBezTo>
                  <a:cubicBezTo>
                    <a:pt x="88" y="8"/>
                    <a:pt x="88" y="8"/>
                    <a:pt x="88" y="8"/>
                  </a:cubicBezTo>
                  <a:cubicBezTo>
                    <a:pt x="92" y="8"/>
                    <a:pt x="96" y="12"/>
                    <a:pt x="96" y="16"/>
                  </a:cubicBezTo>
                  <a:cubicBezTo>
                    <a:pt x="96" y="60"/>
                    <a:pt x="96" y="60"/>
                    <a:pt x="96" y="60"/>
                  </a:cubicBezTo>
                  <a:cubicBezTo>
                    <a:pt x="32" y="60"/>
                    <a:pt x="32" y="60"/>
                    <a:pt x="32" y="60"/>
                  </a:cubicBezTo>
                  <a:lnTo>
                    <a:pt x="32" y="16"/>
                  </a:lnTo>
                  <a:close/>
                  <a:moveTo>
                    <a:pt x="88" y="104"/>
                  </a:moveTo>
                  <a:cubicBezTo>
                    <a:pt x="40" y="104"/>
                    <a:pt x="40" y="104"/>
                    <a:pt x="40" y="104"/>
                  </a:cubicBezTo>
                  <a:cubicBezTo>
                    <a:pt x="36" y="104"/>
                    <a:pt x="32" y="100"/>
                    <a:pt x="32" y="96"/>
                  </a:cubicBezTo>
                  <a:cubicBezTo>
                    <a:pt x="32" y="92"/>
                    <a:pt x="36" y="88"/>
                    <a:pt x="40" y="88"/>
                  </a:cubicBezTo>
                  <a:cubicBezTo>
                    <a:pt x="88" y="88"/>
                    <a:pt x="88" y="88"/>
                    <a:pt x="88" y="88"/>
                  </a:cubicBezTo>
                  <a:cubicBezTo>
                    <a:pt x="92" y="88"/>
                    <a:pt x="96" y="92"/>
                    <a:pt x="96" y="96"/>
                  </a:cubicBezTo>
                  <a:cubicBezTo>
                    <a:pt x="96" y="100"/>
                    <a:pt x="92" y="104"/>
                    <a:pt x="88" y="104"/>
                  </a:cubicBezTo>
                  <a:close/>
                  <a:moveTo>
                    <a:pt x="120" y="84"/>
                  </a:moveTo>
                  <a:cubicBezTo>
                    <a:pt x="120" y="88"/>
                    <a:pt x="116" y="92"/>
                    <a:pt x="112" y="92"/>
                  </a:cubicBezTo>
                  <a:cubicBezTo>
                    <a:pt x="103" y="92"/>
                    <a:pt x="103" y="92"/>
                    <a:pt x="103" y="92"/>
                  </a:cubicBezTo>
                  <a:cubicBezTo>
                    <a:pt x="102" y="85"/>
                    <a:pt x="95" y="80"/>
                    <a:pt x="88" y="80"/>
                  </a:cubicBezTo>
                  <a:cubicBezTo>
                    <a:pt x="40" y="80"/>
                    <a:pt x="40" y="80"/>
                    <a:pt x="40" y="80"/>
                  </a:cubicBezTo>
                  <a:cubicBezTo>
                    <a:pt x="33" y="80"/>
                    <a:pt x="26" y="85"/>
                    <a:pt x="25" y="92"/>
                  </a:cubicBezTo>
                  <a:cubicBezTo>
                    <a:pt x="16" y="92"/>
                    <a:pt x="16" y="92"/>
                    <a:pt x="16" y="92"/>
                  </a:cubicBezTo>
                  <a:cubicBezTo>
                    <a:pt x="12" y="92"/>
                    <a:pt x="8" y="88"/>
                    <a:pt x="8" y="84"/>
                  </a:cubicBezTo>
                  <a:cubicBezTo>
                    <a:pt x="8" y="76"/>
                    <a:pt x="8" y="76"/>
                    <a:pt x="8" y="76"/>
                  </a:cubicBezTo>
                  <a:cubicBezTo>
                    <a:pt x="8" y="72"/>
                    <a:pt x="12" y="68"/>
                    <a:pt x="16" y="68"/>
                  </a:cubicBezTo>
                  <a:cubicBezTo>
                    <a:pt x="112" y="68"/>
                    <a:pt x="112" y="68"/>
                    <a:pt x="112" y="68"/>
                  </a:cubicBezTo>
                  <a:cubicBezTo>
                    <a:pt x="116" y="68"/>
                    <a:pt x="120" y="72"/>
                    <a:pt x="120" y="76"/>
                  </a:cubicBezTo>
                  <a:lnTo>
                    <a:pt x="120" y="84"/>
                  </a:lnTo>
                  <a:close/>
                </a:path>
              </a:pathLst>
            </a:custGeom>
            <a:solidFill>
              <a:srgbClr val="F6F6F6"/>
            </a:solidFill>
            <a:ln>
              <a:noFill/>
            </a:ln>
          </p:spPr>
          <p:txBody>
            <a:bodyPr vert="horz" wrap="square" lIns="68580" tIns="34290" rIns="68580" bIns="34290" numCol="1" anchor="t" anchorCtr="0" compatLnSpc="1">
              <a:prstTxWarp prst="textNoShape">
                <a:avLst/>
              </a:prstTxWarp>
            </a:bodyPr>
            <a:lstStyle/>
            <a:p>
              <a:pPr>
                <a:lnSpc>
                  <a:spcPct val="130000"/>
                </a:lnSpc>
              </a:pPr>
              <a:endParaRPr lang="zh-CN" altLang="en-US" sz="2800" dirty="0">
                <a:solidFill>
                  <a:prstClr val="black">
                    <a:lumMod val="75000"/>
                    <a:lumOff val="25000"/>
                  </a:prstClr>
                </a:solidFill>
                <a:latin typeface="方正黑体简体" panose="02010601030101010101" pitchFamily="2" charset="-122"/>
                <a:ea typeface="方正黑体简体" panose="02010601030101010101" pitchFamily="2" charset="-122"/>
                <a:cs typeface="+mn-ea"/>
                <a:sym typeface="+mn-lt"/>
              </a:endParaRPr>
            </a:p>
          </p:txBody>
        </p:sp>
        <p:sp>
          <p:nvSpPr>
            <p:cNvPr id="19" name="TextBox 7">
              <a:extLst>
                <a:ext uri="{FF2B5EF4-FFF2-40B4-BE49-F238E27FC236}">
                  <a16:creationId xmlns:a16="http://schemas.microsoft.com/office/drawing/2014/main" id="{8DE6CD62-A5CF-42EF-B6BB-0447C20B7252}"/>
                </a:ext>
              </a:extLst>
            </p:cNvPr>
            <p:cNvSpPr txBox="1"/>
            <p:nvPr/>
          </p:nvSpPr>
          <p:spPr>
            <a:xfrm>
              <a:off x="1772508" y="2941122"/>
              <a:ext cx="1323439" cy="338111"/>
            </a:xfrm>
            <a:prstGeom prst="rect">
              <a:avLst/>
            </a:prstGeom>
            <a:noFill/>
          </p:spPr>
          <p:txBody>
            <a:bodyPr wrap="square" rtlCol="0">
              <a:spAutoFit/>
            </a:bodyPr>
            <a:lstStyle/>
            <a:p>
              <a:pPr>
                <a:lnSpc>
                  <a:spcPct val="130000"/>
                </a:lnSpc>
              </a:pPr>
              <a:r>
                <a:rPr lang="zh-TW" altLang="en-US" sz="2000" b="1" dirty="0">
                  <a:latin typeface="微軟正黑體" panose="020B0604030504040204" pitchFamily="34" charset="-120"/>
                  <a:ea typeface="微軟正黑體" panose="020B0604030504040204" pitchFamily="34" charset="-120"/>
                  <a:cs typeface="+mn-ea"/>
                  <a:sym typeface="+mn-lt"/>
                </a:rPr>
                <a:t>交易次數</a:t>
              </a:r>
              <a:endParaRPr lang="en-US" altLang="zh-CN" sz="2000" b="1" dirty="0">
                <a:latin typeface="微軟正黑體" panose="020B0604030504040204" pitchFamily="34" charset="-120"/>
                <a:ea typeface="微軟正黑體" panose="020B0604030504040204" pitchFamily="34" charset="-120"/>
                <a:cs typeface="+mn-ea"/>
                <a:sym typeface="+mn-lt"/>
              </a:endParaRPr>
            </a:p>
          </p:txBody>
        </p:sp>
        <p:sp>
          <p:nvSpPr>
            <p:cNvPr id="20" name="文本框 19">
              <a:extLst>
                <a:ext uri="{FF2B5EF4-FFF2-40B4-BE49-F238E27FC236}">
                  <a16:creationId xmlns:a16="http://schemas.microsoft.com/office/drawing/2014/main" id="{503E0C68-DA60-417A-94AF-3E2A39D1D51A}"/>
                </a:ext>
              </a:extLst>
            </p:cNvPr>
            <p:cNvSpPr txBox="1"/>
            <p:nvPr/>
          </p:nvSpPr>
          <p:spPr>
            <a:xfrm>
              <a:off x="1753118" y="3444136"/>
              <a:ext cx="2102226" cy="521384"/>
            </a:xfrm>
            <a:prstGeom prst="rect">
              <a:avLst/>
            </a:prstGeom>
            <a:noFill/>
          </p:spPr>
          <p:txBody>
            <a:bodyPr wrap="square" rtlCol="0">
              <a:spAutoFit/>
            </a:bodyPr>
            <a:lstStyle/>
            <a:p>
              <a:pPr algn="just">
                <a:lnSpc>
                  <a:spcPct val="130000"/>
                </a:lnSpc>
              </a:pPr>
              <a:r>
                <a:rPr lang="zh-TW" altLang="en-US" sz="1600" b="1" i="0" dirty="0">
                  <a:solidFill>
                    <a:srgbClr val="2E3338"/>
                  </a:solidFill>
                  <a:effectLst/>
                  <a:latin typeface="微軟正黑體" panose="020B0604030504040204" pitchFamily="34" charset="-120"/>
                  <a:ea typeface="微軟正黑體" panose="020B0604030504040204" pitchFamily="34" charset="-120"/>
                </a:rPr>
                <a:t>在回測區間內所產生的所有交易次數加總</a:t>
              </a:r>
              <a:endParaRPr lang="zh-CN" altLang="en-US" sz="1600" b="1" dirty="0">
                <a:latin typeface="微軟正黑體" panose="020B0604030504040204" pitchFamily="34" charset="-120"/>
                <a:ea typeface="微軟正黑體" panose="020B0604030504040204" pitchFamily="34" charset="-120"/>
                <a:cs typeface="+mn-ea"/>
                <a:sym typeface="+mn-lt"/>
              </a:endParaRPr>
            </a:p>
          </p:txBody>
        </p:sp>
      </p:grpSp>
      <p:grpSp>
        <p:nvGrpSpPr>
          <p:cNvPr id="23" name="组合 22"/>
          <p:cNvGrpSpPr/>
          <p:nvPr/>
        </p:nvGrpSpPr>
        <p:grpSpPr>
          <a:xfrm>
            <a:off x="463755" y="1497544"/>
            <a:ext cx="3860908" cy="1919324"/>
            <a:chOff x="813735" y="3012802"/>
            <a:chExt cx="3254644" cy="1379349"/>
          </a:xfrm>
        </p:grpSpPr>
        <p:sp>
          <p:nvSpPr>
            <p:cNvPr id="24" name="圆角矩形 23"/>
            <p:cNvSpPr/>
            <p:nvPr/>
          </p:nvSpPr>
          <p:spPr>
            <a:xfrm>
              <a:off x="813735" y="3012802"/>
              <a:ext cx="3254644" cy="1379349"/>
            </a:xfrm>
            <a:prstGeom prst="roundRect">
              <a:avLst>
                <a:gd name="adj" fmla="val 8334"/>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27" name="TextBox 7">
              <a:extLst>
                <a:ext uri="{FF2B5EF4-FFF2-40B4-BE49-F238E27FC236}">
                  <a16:creationId xmlns:a16="http://schemas.microsoft.com/office/drawing/2014/main" id="{8DE6CD62-A5CF-42EF-B6BB-0447C20B7252}"/>
                </a:ext>
              </a:extLst>
            </p:cNvPr>
            <p:cNvSpPr txBox="1"/>
            <p:nvPr/>
          </p:nvSpPr>
          <p:spPr>
            <a:xfrm>
              <a:off x="1580930" y="3087848"/>
              <a:ext cx="2137365" cy="320220"/>
            </a:xfrm>
            <a:prstGeom prst="rect">
              <a:avLst/>
            </a:prstGeom>
            <a:noFill/>
          </p:spPr>
          <p:txBody>
            <a:bodyPr wrap="square" rtlCol="0">
              <a:spAutoFit/>
            </a:bodyPr>
            <a:lstStyle/>
            <a:p>
              <a:pPr>
                <a:lnSpc>
                  <a:spcPct val="130000"/>
                </a:lnSpc>
              </a:pPr>
              <a:r>
                <a:rPr lang="zh-TW" altLang="en-US" sz="2000" b="1" dirty="0">
                  <a:latin typeface="微軟正黑體" panose="020B0604030504040204" pitchFamily="34" charset="-120"/>
                  <a:ea typeface="微軟正黑體" panose="020B0604030504040204" pitchFamily="34" charset="-120"/>
                  <a:cs typeface="+mn-ea"/>
                  <a:sym typeface="+mn-lt"/>
                </a:rPr>
                <a:t>策略損益</a:t>
              </a:r>
              <a:endParaRPr lang="en-US" altLang="zh-CN" sz="2000" b="1" dirty="0">
                <a:latin typeface="微軟正黑體" panose="020B0604030504040204" pitchFamily="34" charset="-120"/>
                <a:ea typeface="微軟正黑體" panose="020B0604030504040204" pitchFamily="34" charset="-120"/>
                <a:cs typeface="+mn-ea"/>
                <a:sym typeface="+mn-lt"/>
              </a:endParaRPr>
            </a:p>
          </p:txBody>
        </p:sp>
        <p:sp>
          <p:nvSpPr>
            <p:cNvPr id="28" name="文本框 27">
              <a:extLst>
                <a:ext uri="{FF2B5EF4-FFF2-40B4-BE49-F238E27FC236}">
                  <a16:creationId xmlns:a16="http://schemas.microsoft.com/office/drawing/2014/main" id="{503E0C68-DA60-417A-94AF-3E2A39D1D51A}"/>
                </a:ext>
              </a:extLst>
            </p:cNvPr>
            <p:cNvSpPr txBox="1"/>
            <p:nvPr/>
          </p:nvSpPr>
          <p:spPr>
            <a:xfrm>
              <a:off x="1547648" y="3505198"/>
              <a:ext cx="2505805" cy="260097"/>
            </a:xfrm>
            <a:prstGeom prst="rect">
              <a:avLst/>
            </a:prstGeom>
            <a:noFill/>
          </p:spPr>
          <p:txBody>
            <a:bodyPr wrap="square" rtlCol="0">
              <a:spAutoFit/>
            </a:bodyPr>
            <a:lstStyle/>
            <a:p>
              <a:pPr algn="just">
                <a:lnSpc>
                  <a:spcPct val="130000"/>
                </a:lnSpc>
              </a:pPr>
              <a:r>
                <a:rPr lang="zh-TW" altLang="en-US" sz="1600" b="1" dirty="0">
                  <a:latin typeface="微軟正黑體" panose="020B0604030504040204" pitchFamily="34" charset="-120"/>
                  <a:ea typeface="微軟正黑體" panose="020B0604030504040204" pitchFamily="34" charset="-120"/>
                  <a:cs typeface="+mn-ea"/>
                  <a:sym typeface="+mn-lt"/>
                </a:rPr>
                <a:t>策略回測的損益</a:t>
              </a:r>
              <a:endParaRPr lang="en-US" altLang="zh-TW" sz="1600" b="1" dirty="0">
                <a:latin typeface="微軟正黑體" panose="020B0604030504040204" pitchFamily="34" charset="-120"/>
                <a:ea typeface="微軟正黑體" panose="020B0604030504040204" pitchFamily="34" charset="-120"/>
                <a:cs typeface="+mn-ea"/>
                <a:sym typeface="+mn-lt"/>
              </a:endParaRPr>
            </a:p>
          </p:txBody>
        </p:sp>
      </p:grpSp>
      <p:grpSp>
        <p:nvGrpSpPr>
          <p:cNvPr id="29" name="组合 28"/>
          <p:cNvGrpSpPr/>
          <p:nvPr/>
        </p:nvGrpSpPr>
        <p:grpSpPr>
          <a:xfrm>
            <a:off x="7917468" y="1536920"/>
            <a:ext cx="3479540" cy="1892080"/>
            <a:chOff x="917509" y="2985786"/>
            <a:chExt cx="3254644" cy="1379349"/>
          </a:xfrm>
        </p:grpSpPr>
        <p:sp>
          <p:nvSpPr>
            <p:cNvPr id="30" name="圆角矩形 29"/>
            <p:cNvSpPr/>
            <p:nvPr/>
          </p:nvSpPr>
          <p:spPr>
            <a:xfrm>
              <a:off x="917509" y="2985786"/>
              <a:ext cx="3254644" cy="1379349"/>
            </a:xfrm>
            <a:prstGeom prst="roundRect">
              <a:avLst>
                <a:gd name="adj" fmla="val 8334"/>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31" name="椭圆 30"/>
            <p:cNvSpPr/>
            <p:nvPr/>
          </p:nvSpPr>
          <p:spPr>
            <a:xfrm>
              <a:off x="1023586" y="3026221"/>
              <a:ext cx="679215" cy="643364"/>
            </a:xfrm>
            <a:prstGeom prst="ellipse">
              <a:avLst/>
            </a:prstGeom>
            <a:solidFill>
              <a:srgbClr val="4F4D50"/>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130000"/>
                </a:lnSpc>
              </a:pPr>
              <a:endParaRPr lang="zh-CN" altLang="en-US" sz="3300" dirty="0">
                <a:solidFill>
                  <a:srgbClr val="FEFABC"/>
                </a:solidFill>
                <a:latin typeface="方正黑体简体" panose="02010601030101010101" pitchFamily="2" charset="-122"/>
                <a:ea typeface="方正黑体简体" panose="02010601030101010101" pitchFamily="2" charset="-122"/>
                <a:cs typeface="+mn-ea"/>
                <a:sym typeface="+mn-lt"/>
              </a:endParaRPr>
            </a:p>
          </p:txBody>
        </p:sp>
        <p:sp>
          <p:nvSpPr>
            <p:cNvPr id="33" name="TextBox 7">
              <a:extLst>
                <a:ext uri="{FF2B5EF4-FFF2-40B4-BE49-F238E27FC236}">
                  <a16:creationId xmlns:a16="http://schemas.microsoft.com/office/drawing/2014/main" id="{8DE6CD62-A5CF-42EF-B6BB-0447C20B7252}"/>
                </a:ext>
              </a:extLst>
            </p:cNvPr>
            <p:cNvSpPr txBox="1"/>
            <p:nvPr/>
          </p:nvSpPr>
          <p:spPr>
            <a:xfrm>
              <a:off x="1795707" y="3003727"/>
              <a:ext cx="1323439" cy="314094"/>
            </a:xfrm>
            <a:prstGeom prst="rect">
              <a:avLst/>
            </a:prstGeom>
            <a:noFill/>
          </p:spPr>
          <p:txBody>
            <a:bodyPr wrap="square" rtlCol="0">
              <a:spAutoFit/>
            </a:bodyPr>
            <a:lstStyle/>
            <a:p>
              <a:pPr>
                <a:lnSpc>
                  <a:spcPct val="130000"/>
                </a:lnSpc>
              </a:pPr>
              <a:r>
                <a:rPr lang="zh-TW" altLang="en-US" sz="2000" b="1" dirty="0">
                  <a:latin typeface="微軟正黑體" panose="020B0604030504040204" pitchFamily="34" charset="-120"/>
                  <a:ea typeface="微軟正黑體" panose="020B0604030504040204" pitchFamily="34" charset="-120"/>
                  <a:cs typeface="+mn-ea"/>
                  <a:sym typeface="+mn-lt"/>
                </a:rPr>
                <a:t>勝率</a:t>
              </a:r>
              <a:endParaRPr lang="en-US" altLang="zh-CN" sz="2000" b="1" dirty="0">
                <a:latin typeface="微軟正黑體" panose="020B0604030504040204" pitchFamily="34" charset="-120"/>
                <a:ea typeface="微軟正黑體" panose="020B0604030504040204" pitchFamily="34" charset="-120"/>
                <a:cs typeface="+mn-ea"/>
                <a:sym typeface="+mn-lt"/>
              </a:endParaRPr>
            </a:p>
          </p:txBody>
        </p:sp>
        <p:sp>
          <p:nvSpPr>
            <p:cNvPr id="34" name="文本框 33">
              <a:extLst>
                <a:ext uri="{FF2B5EF4-FFF2-40B4-BE49-F238E27FC236}">
                  <a16:creationId xmlns:a16="http://schemas.microsoft.com/office/drawing/2014/main" id="{503E0C68-DA60-417A-94AF-3E2A39D1D51A}"/>
                </a:ext>
              </a:extLst>
            </p:cNvPr>
            <p:cNvSpPr txBox="1"/>
            <p:nvPr/>
          </p:nvSpPr>
          <p:spPr>
            <a:xfrm>
              <a:off x="1808878" y="3423186"/>
              <a:ext cx="2143404" cy="454635"/>
            </a:xfrm>
            <a:prstGeom prst="rect">
              <a:avLst/>
            </a:prstGeom>
            <a:noFill/>
          </p:spPr>
          <p:txBody>
            <a:bodyPr wrap="square" rtlCol="0">
              <a:spAutoFit/>
            </a:bodyPr>
            <a:lstStyle/>
            <a:p>
              <a:pPr algn="just">
                <a:lnSpc>
                  <a:spcPct val="130000"/>
                </a:lnSpc>
              </a:pPr>
              <a:r>
                <a:rPr lang="zh-TW" altLang="en-US" sz="1400" b="1" i="0" dirty="0">
                  <a:solidFill>
                    <a:srgbClr val="2E3338"/>
                  </a:solidFill>
                  <a:effectLst/>
                  <a:latin typeface="微軟正黑體" panose="020B0604030504040204" pitchFamily="34" charset="-120"/>
                  <a:ea typeface="微軟正黑體" panose="020B0604030504040204" pitchFamily="34" charset="-120"/>
                </a:rPr>
                <a:t>透過獲利次數及交易次數算出勝率</a:t>
              </a:r>
              <a:endParaRPr lang="zh-CN" altLang="en-US" sz="1400" b="1" dirty="0">
                <a:latin typeface="微軟正黑體" panose="020B0604030504040204" pitchFamily="34" charset="-120"/>
                <a:ea typeface="微軟正黑體" panose="020B0604030504040204" pitchFamily="34" charset="-120"/>
                <a:cs typeface="+mn-ea"/>
                <a:sym typeface="+mn-lt"/>
              </a:endParaRPr>
            </a:p>
          </p:txBody>
        </p:sp>
      </p:grpSp>
      <p:grpSp>
        <p:nvGrpSpPr>
          <p:cNvPr id="35" name="组合 34"/>
          <p:cNvGrpSpPr/>
          <p:nvPr/>
        </p:nvGrpSpPr>
        <p:grpSpPr>
          <a:xfrm>
            <a:off x="463755" y="4251489"/>
            <a:ext cx="3763888" cy="1810178"/>
            <a:chOff x="861745" y="3040315"/>
            <a:chExt cx="3254644" cy="1379349"/>
          </a:xfrm>
        </p:grpSpPr>
        <p:sp>
          <p:nvSpPr>
            <p:cNvPr id="36" name="圆角矩形 35"/>
            <p:cNvSpPr/>
            <p:nvPr/>
          </p:nvSpPr>
          <p:spPr>
            <a:xfrm>
              <a:off x="861745" y="3040315"/>
              <a:ext cx="3254644" cy="1379349"/>
            </a:xfrm>
            <a:prstGeom prst="roundRect">
              <a:avLst>
                <a:gd name="adj" fmla="val 8334"/>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39" name="TextBox 7">
              <a:extLst>
                <a:ext uri="{FF2B5EF4-FFF2-40B4-BE49-F238E27FC236}">
                  <a16:creationId xmlns:a16="http://schemas.microsoft.com/office/drawing/2014/main" id="{8DE6CD62-A5CF-42EF-B6BB-0447C20B7252}"/>
                </a:ext>
              </a:extLst>
            </p:cNvPr>
            <p:cNvSpPr txBox="1"/>
            <p:nvPr/>
          </p:nvSpPr>
          <p:spPr>
            <a:xfrm>
              <a:off x="1993832" y="3193200"/>
              <a:ext cx="1323439" cy="374154"/>
            </a:xfrm>
            <a:prstGeom prst="rect">
              <a:avLst/>
            </a:prstGeom>
            <a:noFill/>
          </p:spPr>
          <p:txBody>
            <a:bodyPr wrap="square" rtlCol="0">
              <a:spAutoFit/>
            </a:bodyPr>
            <a:lstStyle/>
            <a:p>
              <a:pPr>
                <a:lnSpc>
                  <a:spcPct val="130000"/>
                </a:lnSpc>
              </a:pPr>
              <a:endParaRPr lang="en-US" altLang="zh-CN" sz="2000" b="1" dirty="0">
                <a:latin typeface="+mj-ea"/>
                <a:ea typeface="+mj-ea"/>
                <a:cs typeface="+mn-ea"/>
                <a:sym typeface="+mn-lt"/>
              </a:endParaRPr>
            </a:p>
          </p:txBody>
        </p:sp>
        <p:sp>
          <p:nvSpPr>
            <p:cNvPr id="40" name="文本框 39">
              <a:extLst>
                <a:ext uri="{FF2B5EF4-FFF2-40B4-BE49-F238E27FC236}">
                  <a16:creationId xmlns:a16="http://schemas.microsoft.com/office/drawing/2014/main" id="{503E0C68-DA60-417A-94AF-3E2A39D1D51A}"/>
                </a:ext>
              </a:extLst>
            </p:cNvPr>
            <p:cNvSpPr txBox="1"/>
            <p:nvPr/>
          </p:nvSpPr>
          <p:spPr>
            <a:xfrm>
              <a:off x="1699560" y="3553210"/>
              <a:ext cx="1929671" cy="830513"/>
            </a:xfrm>
            <a:prstGeom prst="rect">
              <a:avLst/>
            </a:prstGeom>
            <a:noFill/>
          </p:spPr>
          <p:txBody>
            <a:bodyPr wrap="square" rtlCol="0">
              <a:spAutoFit/>
            </a:bodyPr>
            <a:lstStyle/>
            <a:p>
              <a:pPr algn="just">
                <a:lnSpc>
                  <a:spcPct val="130000"/>
                </a:lnSpc>
              </a:pPr>
              <a:r>
                <a:rPr lang="zh-TW" altLang="en-US" sz="1600" b="1" dirty="0">
                  <a:latin typeface="微軟正黑體" panose="020B0604030504040204" pitchFamily="34" charset="-120"/>
                  <a:ea typeface="微軟正黑體" panose="020B0604030504040204" pitchFamily="34" charset="-120"/>
                  <a:cs typeface="+mn-ea"/>
                  <a:sym typeface="+mn-lt"/>
                </a:rPr>
                <a:t>透過損益點數、報酬率及交易次數獲得平均的損益及報酬率</a:t>
              </a:r>
              <a:endParaRPr lang="zh-CN" altLang="en-US" sz="1600" b="1" dirty="0">
                <a:latin typeface="微軟正黑體" panose="020B0604030504040204" pitchFamily="34" charset="-120"/>
                <a:ea typeface="微軟正黑體" panose="020B0604030504040204" pitchFamily="34" charset="-120"/>
                <a:cs typeface="+mn-ea"/>
                <a:sym typeface="+mn-lt"/>
              </a:endParaRPr>
            </a:p>
          </p:txBody>
        </p:sp>
      </p:grpSp>
      <p:grpSp>
        <p:nvGrpSpPr>
          <p:cNvPr id="41" name="组合 40"/>
          <p:cNvGrpSpPr/>
          <p:nvPr/>
        </p:nvGrpSpPr>
        <p:grpSpPr>
          <a:xfrm>
            <a:off x="4286982" y="4241764"/>
            <a:ext cx="3479539" cy="1819903"/>
            <a:chOff x="883403" y="3006670"/>
            <a:chExt cx="3254644" cy="1379349"/>
          </a:xfrm>
        </p:grpSpPr>
        <p:sp>
          <p:nvSpPr>
            <p:cNvPr id="42" name="圆角矩形 41"/>
            <p:cNvSpPr/>
            <p:nvPr/>
          </p:nvSpPr>
          <p:spPr>
            <a:xfrm>
              <a:off x="883403" y="3006670"/>
              <a:ext cx="3254644" cy="1379349"/>
            </a:xfrm>
            <a:prstGeom prst="roundRect">
              <a:avLst>
                <a:gd name="adj" fmla="val 8334"/>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45" name="TextBox 7">
              <a:extLst>
                <a:ext uri="{FF2B5EF4-FFF2-40B4-BE49-F238E27FC236}">
                  <a16:creationId xmlns:a16="http://schemas.microsoft.com/office/drawing/2014/main" id="{8DE6CD62-A5CF-42EF-B6BB-0447C20B7252}"/>
                </a:ext>
              </a:extLst>
            </p:cNvPr>
            <p:cNvSpPr txBox="1"/>
            <p:nvPr/>
          </p:nvSpPr>
          <p:spPr>
            <a:xfrm>
              <a:off x="1606212" y="3066785"/>
              <a:ext cx="2422382" cy="374154"/>
            </a:xfrm>
            <a:prstGeom prst="rect">
              <a:avLst/>
            </a:prstGeom>
            <a:noFill/>
          </p:spPr>
          <p:txBody>
            <a:bodyPr wrap="square" rtlCol="0">
              <a:spAutoFit/>
            </a:bodyPr>
            <a:lstStyle/>
            <a:p>
              <a:pPr>
                <a:lnSpc>
                  <a:spcPct val="130000"/>
                </a:lnSpc>
              </a:pPr>
              <a:r>
                <a:rPr lang="zh-TW" altLang="en-US" sz="2000" b="1" dirty="0">
                  <a:latin typeface="微軟正黑體" panose="020B0604030504040204" pitchFamily="34" charset="-120"/>
                  <a:ea typeface="微軟正黑體" panose="020B0604030504040204" pitchFamily="34" charset="-120"/>
                  <a:cs typeface="+mn-ea"/>
                  <a:sym typeface="+mn-lt"/>
                </a:rPr>
                <a:t>單次最大獲利及虧損</a:t>
              </a:r>
              <a:endParaRPr lang="en-US" altLang="zh-CN" sz="2000" b="1" dirty="0">
                <a:latin typeface="微軟正黑體" panose="020B0604030504040204" pitchFamily="34" charset="-120"/>
                <a:ea typeface="微軟正黑體" panose="020B0604030504040204" pitchFamily="34" charset="-120"/>
                <a:cs typeface="+mn-ea"/>
                <a:sym typeface="+mn-lt"/>
              </a:endParaRPr>
            </a:p>
          </p:txBody>
        </p:sp>
        <p:sp>
          <p:nvSpPr>
            <p:cNvPr id="46" name="文本框 45">
              <a:extLst>
                <a:ext uri="{FF2B5EF4-FFF2-40B4-BE49-F238E27FC236}">
                  <a16:creationId xmlns:a16="http://schemas.microsoft.com/office/drawing/2014/main" id="{503E0C68-DA60-417A-94AF-3E2A39D1D51A}"/>
                </a:ext>
              </a:extLst>
            </p:cNvPr>
            <p:cNvSpPr txBox="1"/>
            <p:nvPr/>
          </p:nvSpPr>
          <p:spPr>
            <a:xfrm>
              <a:off x="1766377" y="3490012"/>
              <a:ext cx="1929671" cy="830513"/>
            </a:xfrm>
            <a:prstGeom prst="rect">
              <a:avLst/>
            </a:prstGeom>
            <a:noFill/>
          </p:spPr>
          <p:txBody>
            <a:bodyPr wrap="square" rtlCol="0">
              <a:spAutoFit/>
            </a:bodyPr>
            <a:lstStyle/>
            <a:p>
              <a:pPr algn="just">
                <a:lnSpc>
                  <a:spcPct val="130000"/>
                </a:lnSpc>
              </a:pPr>
              <a:r>
                <a:rPr lang="zh-TW" altLang="en-US" sz="1600" b="1" dirty="0">
                  <a:latin typeface="微軟正黑體" panose="020B0604030504040204" pitchFamily="34" charset="-120"/>
                  <a:ea typeface="微軟正黑體" panose="020B0604030504040204" pitchFamily="34" charset="-120"/>
                  <a:cs typeface="+mn-ea"/>
                  <a:sym typeface="+mn-lt"/>
                </a:rPr>
                <a:t>在回測區間內，單次出現獲利最多及虧損最多</a:t>
              </a:r>
              <a:endParaRPr lang="zh-CN" altLang="en-US" sz="1600" b="1" dirty="0">
                <a:latin typeface="微軟正黑體" panose="020B0604030504040204" pitchFamily="34" charset="-120"/>
                <a:ea typeface="微軟正黑體" panose="020B0604030504040204" pitchFamily="34" charset="-120"/>
                <a:cs typeface="+mn-ea"/>
                <a:sym typeface="+mn-lt"/>
              </a:endParaRPr>
            </a:p>
          </p:txBody>
        </p:sp>
      </p:grpSp>
      <p:grpSp>
        <p:nvGrpSpPr>
          <p:cNvPr id="47" name="组合 46"/>
          <p:cNvGrpSpPr/>
          <p:nvPr/>
        </p:nvGrpSpPr>
        <p:grpSpPr>
          <a:xfrm>
            <a:off x="7879759" y="4251490"/>
            <a:ext cx="3602088" cy="1919058"/>
            <a:chOff x="883403" y="3006670"/>
            <a:chExt cx="3254644" cy="1399016"/>
          </a:xfrm>
        </p:grpSpPr>
        <p:sp>
          <p:nvSpPr>
            <p:cNvPr id="48" name="圆角矩形 47"/>
            <p:cNvSpPr/>
            <p:nvPr/>
          </p:nvSpPr>
          <p:spPr>
            <a:xfrm>
              <a:off x="883403" y="3006670"/>
              <a:ext cx="3254644" cy="1379349"/>
            </a:xfrm>
            <a:prstGeom prst="roundRect">
              <a:avLst>
                <a:gd name="adj" fmla="val 8334"/>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51" name="TextBox 7">
              <a:extLst>
                <a:ext uri="{FF2B5EF4-FFF2-40B4-BE49-F238E27FC236}">
                  <a16:creationId xmlns:a16="http://schemas.microsoft.com/office/drawing/2014/main" id="{8DE6CD62-A5CF-42EF-B6BB-0447C20B7252}"/>
                </a:ext>
              </a:extLst>
            </p:cNvPr>
            <p:cNvSpPr txBox="1"/>
            <p:nvPr/>
          </p:nvSpPr>
          <p:spPr>
            <a:xfrm>
              <a:off x="1729480" y="3066785"/>
              <a:ext cx="2174585" cy="367573"/>
            </a:xfrm>
            <a:prstGeom prst="rect">
              <a:avLst/>
            </a:prstGeom>
            <a:noFill/>
          </p:spPr>
          <p:txBody>
            <a:bodyPr wrap="square" rtlCol="0">
              <a:spAutoFit/>
            </a:bodyPr>
            <a:lstStyle/>
            <a:p>
              <a:pPr>
                <a:lnSpc>
                  <a:spcPct val="130000"/>
                </a:lnSpc>
              </a:pPr>
              <a:r>
                <a:rPr lang="zh-TW" altLang="en-US" sz="2000" b="1" dirty="0">
                  <a:latin typeface="微軟正黑體" panose="020B0604030504040204" pitchFamily="34" charset="-120"/>
                  <a:ea typeface="微軟正黑體" panose="020B0604030504040204" pitchFamily="34" charset="-120"/>
                  <a:cs typeface="+mn-ea"/>
                  <a:sym typeface="+mn-lt"/>
                </a:rPr>
                <a:t>獲利及虧損次數</a:t>
              </a:r>
              <a:endParaRPr lang="en-US" altLang="zh-CN" sz="2000" b="1" dirty="0">
                <a:latin typeface="微軟正黑體" panose="020B0604030504040204" pitchFamily="34" charset="-120"/>
                <a:ea typeface="微軟正黑體" panose="020B0604030504040204" pitchFamily="34" charset="-120"/>
                <a:cs typeface="+mn-ea"/>
                <a:sym typeface="+mn-lt"/>
              </a:endParaRPr>
            </a:p>
          </p:txBody>
        </p:sp>
        <p:sp>
          <p:nvSpPr>
            <p:cNvPr id="52" name="文本框 51">
              <a:extLst>
                <a:ext uri="{FF2B5EF4-FFF2-40B4-BE49-F238E27FC236}">
                  <a16:creationId xmlns:a16="http://schemas.microsoft.com/office/drawing/2014/main" id="{503E0C68-DA60-417A-94AF-3E2A39D1D51A}"/>
                </a:ext>
              </a:extLst>
            </p:cNvPr>
            <p:cNvSpPr txBox="1"/>
            <p:nvPr/>
          </p:nvSpPr>
          <p:spPr>
            <a:xfrm>
              <a:off x="1724125" y="3575173"/>
              <a:ext cx="2054888" cy="830513"/>
            </a:xfrm>
            <a:prstGeom prst="rect">
              <a:avLst/>
            </a:prstGeom>
            <a:noFill/>
          </p:spPr>
          <p:txBody>
            <a:bodyPr wrap="square" rtlCol="0">
              <a:spAutoFit/>
            </a:bodyPr>
            <a:lstStyle/>
            <a:p>
              <a:pPr algn="just">
                <a:lnSpc>
                  <a:spcPct val="130000"/>
                </a:lnSpc>
              </a:pPr>
              <a:r>
                <a:rPr lang="zh-TW" altLang="en-US" sz="1600" b="1" i="0" dirty="0">
                  <a:solidFill>
                    <a:srgbClr val="2E3338"/>
                  </a:solidFill>
                  <a:effectLst/>
                  <a:latin typeface="微軟正黑體" panose="020B0604030504040204" pitchFamily="34" charset="-120"/>
                  <a:ea typeface="微軟正黑體" panose="020B0604030504040204" pitchFamily="34" charset="-120"/>
                </a:rPr>
                <a:t>總交易次數內所賺錢及賠錢的次數</a:t>
              </a:r>
              <a:endParaRPr lang="en-US" altLang="zh-TW" sz="1600" b="1" dirty="0">
                <a:latin typeface="微軟正黑體" panose="020B0604030504040204" pitchFamily="34" charset="-120"/>
                <a:ea typeface="微軟正黑體" panose="020B0604030504040204" pitchFamily="34" charset="-120"/>
              </a:endParaRPr>
            </a:p>
            <a:p>
              <a:pPr algn="just">
                <a:lnSpc>
                  <a:spcPct val="130000"/>
                </a:lnSpc>
              </a:pPr>
              <a:endParaRPr lang="zh-CN" altLang="en-US" sz="1600" b="1" dirty="0">
                <a:latin typeface="微軟正黑體" panose="020B0604030504040204" pitchFamily="34" charset="-120"/>
                <a:ea typeface="微軟正黑體" panose="020B0604030504040204" pitchFamily="34" charset="-120"/>
                <a:cs typeface="+mn-ea"/>
                <a:sym typeface="+mn-lt"/>
              </a:endParaRPr>
            </a:p>
          </p:txBody>
        </p:sp>
      </p:grpSp>
      <p:sp>
        <p:nvSpPr>
          <p:cNvPr id="10" name="Freeform 158"/>
          <p:cNvSpPr>
            <a:spLocks noEditPoints="1"/>
          </p:cNvSpPr>
          <p:nvPr/>
        </p:nvSpPr>
        <p:spPr bwMode="auto">
          <a:xfrm>
            <a:off x="4875179" y="3655541"/>
            <a:ext cx="249536" cy="258308"/>
          </a:xfrm>
          <a:custGeom>
            <a:avLst/>
            <a:gdLst>
              <a:gd name="T0" fmla="*/ 107 w 108"/>
              <a:gd name="T1" fmla="*/ 7 h 112"/>
              <a:gd name="T2" fmla="*/ 108 w 108"/>
              <a:gd name="T3" fmla="*/ 4 h 112"/>
              <a:gd name="T4" fmla="*/ 105 w 108"/>
              <a:gd name="T5" fmla="*/ 0 h 112"/>
              <a:gd name="T6" fmla="*/ 104 w 108"/>
              <a:gd name="T7" fmla="*/ 0 h 112"/>
              <a:gd name="T8" fmla="*/ 4 w 108"/>
              <a:gd name="T9" fmla="*/ 0 h 112"/>
              <a:gd name="T10" fmla="*/ 1 w 108"/>
              <a:gd name="T11" fmla="*/ 1 h 112"/>
              <a:gd name="T12" fmla="*/ 1 w 108"/>
              <a:gd name="T13" fmla="*/ 7 h 112"/>
              <a:gd name="T14" fmla="*/ 52 w 108"/>
              <a:gd name="T15" fmla="*/ 70 h 112"/>
              <a:gd name="T16" fmla="*/ 52 w 108"/>
              <a:gd name="T17" fmla="*/ 104 h 112"/>
              <a:gd name="T18" fmla="*/ 36 w 108"/>
              <a:gd name="T19" fmla="*/ 104 h 112"/>
              <a:gd name="T20" fmla="*/ 32 w 108"/>
              <a:gd name="T21" fmla="*/ 108 h 112"/>
              <a:gd name="T22" fmla="*/ 36 w 108"/>
              <a:gd name="T23" fmla="*/ 112 h 112"/>
              <a:gd name="T24" fmla="*/ 76 w 108"/>
              <a:gd name="T25" fmla="*/ 112 h 112"/>
              <a:gd name="T26" fmla="*/ 80 w 108"/>
              <a:gd name="T27" fmla="*/ 108 h 112"/>
              <a:gd name="T28" fmla="*/ 76 w 108"/>
              <a:gd name="T29" fmla="*/ 104 h 112"/>
              <a:gd name="T30" fmla="*/ 60 w 108"/>
              <a:gd name="T31" fmla="*/ 104 h 112"/>
              <a:gd name="T32" fmla="*/ 60 w 108"/>
              <a:gd name="T33" fmla="*/ 69 h 112"/>
              <a:gd name="T34" fmla="*/ 107 w 108"/>
              <a:gd name="T35" fmla="*/ 7 h 112"/>
              <a:gd name="T36" fmla="*/ 56 w 108"/>
              <a:gd name="T37" fmla="*/ 62 h 112"/>
              <a:gd name="T38" fmla="*/ 12 w 108"/>
              <a:gd name="T39" fmla="*/ 8 h 112"/>
              <a:gd name="T40" fmla="*/ 96 w 108"/>
              <a:gd name="T41" fmla="*/ 8 h 112"/>
              <a:gd name="T42" fmla="*/ 56 w 108"/>
              <a:gd name="T43" fmla="*/ 6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12">
                <a:moveTo>
                  <a:pt x="107" y="7"/>
                </a:moveTo>
                <a:cubicBezTo>
                  <a:pt x="107" y="6"/>
                  <a:pt x="108" y="5"/>
                  <a:pt x="108" y="4"/>
                </a:cubicBezTo>
                <a:cubicBezTo>
                  <a:pt x="108" y="2"/>
                  <a:pt x="107" y="1"/>
                  <a:pt x="105" y="0"/>
                </a:cubicBezTo>
                <a:cubicBezTo>
                  <a:pt x="105" y="0"/>
                  <a:pt x="104" y="0"/>
                  <a:pt x="104" y="0"/>
                </a:cubicBezTo>
                <a:cubicBezTo>
                  <a:pt x="4" y="0"/>
                  <a:pt x="4" y="0"/>
                  <a:pt x="4" y="0"/>
                </a:cubicBezTo>
                <a:cubicBezTo>
                  <a:pt x="3" y="0"/>
                  <a:pt x="2" y="0"/>
                  <a:pt x="1" y="1"/>
                </a:cubicBezTo>
                <a:cubicBezTo>
                  <a:pt x="0" y="3"/>
                  <a:pt x="0" y="5"/>
                  <a:pt x="1" y="7"/>
                </a:cubicBezTo>
                <a:cubicBezTo>
                  <a:pt x="52" y="70"/>
                  <a:pt x="52" y="70"/>
                  <a:pt x="52" y="70"/>
                </a:cubicBezTo>
                <a:cubicBezTo>
                  <a:pt x="52" y="104"/>
                  <a:pt x="52" y="104"/>
                  <a:pt x="52" y="104"/>
                </a:cubicBezTo>
                <a:cubicBezTo>
                  <a:pt x="36" y="104"/>
                  <a:pt x="36" y="104"/>
                  <a:pt x="36" y="104"/>
                </a:cubicBezTo>
                <a:cubicBezTo>
                  <a:pt x="34" y="104"/>
                  <a:pt x="32" y="106"/>
                  <a:pt x="32" y="108"/>
                </a:cubicBezTo>
                <a:cubicBezTo>
                  <a:pt x="32" y="110"/>
                  <a:pt x="34" y="112"/>
                  <a:pt x="36" y="112"/>
                </a:cubicBezTo>
                <a:cubicBezTo>
                  <a:pt x="76" y="112"/>
                  <a:pt x="76" y="112"/>
                  <a:pt x="76" y="112"/>
                </a:cubicBezTo>
                <a:cubicBezTo>
                  <a:pt x="78" y="112"/>
                  <a:pt x="80" y="110"/>
                  <a:pt x="80" y="108"/>
                </a:cubicBezTo>
                <a:cubicBezTo>
                  <a:pt x="80" y="106"/>
                  <a:pt x="78" y="104"/>
                  <a:pt x="76" y="104"/>
                </a:cubicBezTo>
                <a:cubicBezTo>
                  <a:pt x="60" y="104"/>
                  <a:pt x="60" y="104"/>
                  <a:pt x="60" y="104"/>
                </a:cubicBezTo>
                <a:cubicBezTo>
                  <a:pt x="60" y="69"/>
                  <a:pt x="60" y="69"/>
                  <a:pt x="60" y="69"/>
                </a:cubicBezTo>
                <a:lnTo>
                  <a:pt x="107" y="7"/>
                </a:lnTo>
                <a:close/>
                <a:moveTo>
                  <a:pt x="56" y="62"/>
                </a:moveTo>
                <a:cubicBezTo>
                  <a:pt x="12" y="8"/>
                  <a:pt x="12" y="8"/>
                  <a:pt x="12" y="8"/>
                </a:cubicBezTo>
                <a:cubicBezTo>
                  <a:pt x="96" y="8"/>
                  <a:pt x="96" y="8"/>
                  <a:pt x="96" y="8"/>
                </a:cubicBezTo>
                <a:lnTo>
                  <a:pt x="56" y="62"/>
                </a:lnTo>
                <a:close/>
              </a:path>
            </a:pathLst>
          </a:custGeom>
          <a:solidFill>
            <a:srgbClr val="F6F6F6"/>
          </a:solidFill>
          <a:ln>
            <a:noFill/>
          </a:ln>
        </p:spPr>
        <p:txBody>
          <a:bodyPr vert="horz" wrap="square" lIns="68580" tIns="34290" rIns="68580" bIns="34290" numCol="1" anchor="t" anchorCtr="0" compatLnSpc="1">
            <a:prstTxWarp prst="textNoShape">
              <a:avLst/>
            </a:prstTxWarp>
          </a:bodyPr>
          <a:lstStyle/>
          <a:p>
            <a:pPr>
              <a:lnSpc>
                <a:spcPct val="130000"/>
              </a:lnSpc>
            </a:pPr>
            <a:endParaRPr lang="zh-CN" altLang="en-US" dirty="0">
              <a:solidFill>
                <a:prstClr val="black">
                  <a:lumMod val="75000"/>
                  <a:lumOff val="25000"/>
                </a:prstClr>
              </a:solidFill>
              <a:latin typeface="方正黑体简体" panose="02010601030101010101" pitchFamily="2" charset="-122"/>
              <a:ea typeface="方正黑体简体" panose="02010601030101010101" pitchFamily="2" charset="-122"/>
              <a:cs typeface="+mn-ea"/>
              <a:sym typeface="+mn-lt"/>
            </a:endParaRPr>
          </a:p>
        </p:txBody>
      </p:sp>
      <p:sp>
        <p:nvSpPr>
          <p:cNvPr id="14" name="AutoShape 126"/>
          <p:cNvSpPr/>
          <p:nvPr/>
        </p:nvSpPr>
        <p:spPr bwMode="auto">
          <a:xfrm>
            <a:off x="8310251" y="5235880"/>
            <a:ext cx="267994" cy="2679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3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方正黑体简体" panose="02010601030101010101" pitchFamily="2" charset="-122"/>
              <a:ea typeface="方正黑体简体" panose="02010601030101010101" pitchFamily="2" charset="-122"/>
              <a:cs typeface="+mn-ea"/>
              <a:sym typeface="+mn-lt"/>
            </a:endParaRPr>
          </a:p>
        </p:txBody>
      </p:sp>
      <p:sp>
        <p:nvSpPr>
          <p:cNvPr id="16" name="AutoShape 59"/>
          <p:cNvSpPr/>
          <p:nvPr/>
        </p:nvSpPr>
        <p:spPr bwMode="auto">
          <a:xfrm>
            <a:off x="4842128" y="5225109"/>
            <a:ext cx="268890" cy="26770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3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方正黑体简体" panose="02010601030101010101" pitchFamily="2" charset="-122"/>
              <a:ea typeface="方正黑体简体" panose="02010601030101010101" pitchFamily="2" charset="-122"/>
              <a:cs typeface="+mn-ea"/>
              <a:sym typeface="+mn-lt"/>
            </a:endParaRPr>
          </a:p>
        </p:txBody>
      </p:sp>
      <p:sp>
        <p:nvSpPr>
          <p:cNvPr id="50" name="TextBox 7">
            <a:extLst>
              <a:ext uri="{FF2B5EF4-FFF2-40B4-BE49-F238E27FC236}">
                <a16:creationId xmlns:a16="http://schemas.microsoft.com/office/drawing/2014/main" id="{727A0CE8-E41D-4A5E-8A62-6FBB5A3DF2E4}"/>
              </a:ext>
            </a:extLst>
          </p:cNvPr>
          <p:cNvSpPr txBox="1"/>
          <p:nvPr/>
        </p:nvSpPr>
        <p:spPr>
          <a:xfrm>
            <a:off x="1510079" y="4450627"/>
            <a:ext cx="2992012" cy="415370"/>
          </a:xfrm>
          <a:prstGeom prst="rect">
            <a:avLst/>
          </a:prstGeom>
          <a:noFill/>
        </p:spPr>
        <p:txBody>
          <a:bodyPr wrap="square" rtlCol="0">
            <a:spAutoFit/>
          </a:bodyPr>
          <a:lstStyle/>
          <a:p>
            <a:pPr>
              <a:lnSpc>
                <a:spcPct val="130000"/>
              </a:lnSpc>
            </a:pPr>
            <a:r>
              <a:rPr lang="zh-TW" altLang="en-US" b="1" dirty="0">
                <a:latin typeface="微軟正黑體" panose="020B0604030504040204" pitchFamily="34" charset="-120"/>
                <a:ea typeface="微軟正黑體" panose="020B0604030504040204" pitchFamily="34" charset="-120"/>
                <a:cs typeface="+mn-ea"/>
                <a:sym typeface="+mn-lt"/>
              </a:rPr>
              <a:t>平均每次交易損益</a:t>
            </a:r>
            <a:endParaRPr lang="en-US" altLang="zh-CN" b="1" dirty="0">
              <a:latin typeface="微軟正黑體" panose="020B0604030504040204" pitchFamily="34" charset="-120"/>
              <a:ea typeface="微軟正黑體" panose="020B0604030504040204" pitchFamily="34" charset="-120"/>
              <a:cs typeface="+mn-ea"/>
              <a:sym typeface="+mn-lt"/>
            </a:endParaRPr>
          </a:p>
        </p:txBody>
      </p:sp>
      <p:sp>
        <p:nvSpPr>
          <p:cNvPr id="54" name="椭圆 30">
            <a:extLst>
              <a:ext uri="{FF2B5EF4-FFF2-40B4-BE49-F238E27FC236}">
                <a16:creationId xmlns:a16="http://schemas.microsoft.com/office/drawing/2014/main" id="{B40D12F7-0B9B-4073-8419-612D073693AF}"/>
              </a:ext>
            </a:extLst>
          </p:cNvPr>
          <p:cNvSpPr/>
          <p:nvPr/>
        </p:nvSpPr>
        <p:spPr>
          <a:xfrm>
            <a:off x="4502091" y="1635326"/>
            <a:ext cx="679215" cy="940909"/>
          </a:xfrm>
          <a:prstGeom prst="ellipse">
            <a:avLst/>
          </a:prstGeom>
          <a:solidFill>
            <a:srgbClr val="4F4D50"/>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130000"/>
              </a:lnSpc>
            </a:pPr>
            <a:endParaRPr lang="zh-CN" altLang="en-US" sz="3300" dirty="0">
              <a:solidFill>
                <a:srgbClr val="FEFABC"/>
              </a:solidFill>
              <a:latin typeface="方正黑体简体" panose="02010601030101010101" pitchFamily="2" charset="-122"/>
              <a:ea typeface="方正黑体简体" panose="02010601030101010101" pitchFamily="2" charset="-122"/>
              <a:cs typeface="+mn-ea"/>
              <a:sym typeface="+mn-lt"/>
            </a:endParaRPr>
          </a:p>
        </p:txBody>
      </p:sp>
      <p:sp>
        <p:nvSpPr>
          <p:cNvPr id="56" name="椭圆 30">
            <a:extLst>
              <a:ext uri="{FF2B5EF4-FFF2-40B4-BE49-F238E27FC236}">
                <a16:creationId xmlns:a16="http://schemas.microsoft.com/office/drawing/2014/main" id="{E8237A93-F074-4197-8161-E2F27C6D3E04}"/>
              </a:ext>
            </a:extLst>
          </p:cNvPr>
          <p:cNvSpPr/>
          <p:nvPr/>
        </p:nvSpPr>
        <p:spPr>
          <a:xfrm>
            <a:off x="4399533" y="4376186"/>
            <a:ext cx="679215" cy="940909"/>
          </a:xfrm>
          <a:prstGeom prst="ellipse">
            <a:avLst/>
          </a:prstGeom>
          <a:solidFill>
            <a:srgbClr val="4F4D50"/>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130000"/>
              </a:lnSpc>
            </a:pPr>
            <a:endParaRPr lang="zh-CN" altLang="en-US" sz="3300" dirty="0">
              <a:solidFill>
                <a:srgbClr val="FEFABC"/>
              </a:solidFill>
              <a:latin typeface="方正黑体简体" panose="02010601030101010101" pitchFamily="2" charset="-122"/>
              <a:ea typeface="方正黑体简体" panose="02010601030101010101" pitchFamily="2" charset="-122"/>
              <a:cs typeface="+mn-ea"/>
              <a:sym typeface="+mn-lt"/>
            </a:endParaRPr>
          </a:p>
        </p:txBody>
      </p:sp>
      <p:sp>
        <p:nvSpPr>
          <p:cNvPr id="58" name="椭圆 30">
            <a:extLst>
              <a:ext uri="{FF2B5EF4-FFF2-40B4-BE49-F238E27FC236}">
                <a16:creationId xmlns:a16="http://schemas.microsoft.com/office/drawing/2014/main" id="{1CF3F4F4-E183-4C59-BB73-2B4E573704CD}"/>
              </a:ext>
            </a:extLst>
          </p:cNvPr>
          <p:cNvSpPr/>
          <p:nvPr/>
        </p:nvSpPr>
        <p:spPr>
          <a:xfrm>
            <a:off x="563856" y="1593409"/>
            <a:ext cx="679215" cy="940909"/>
          </a:xfrm>
          <a:prstGeom prst="ellipse">
            <a:avLst/>
          </a:prstGeom>
          <a:solidFill>
            <a:srgbClr val="9FB8D6"/>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130000"/>
              </a:lnSpc>
            </a:pPr>
            <a:endParaRPr lang="zh-CN" altLang="en-US" sz="3300" dirty="0">
              <a:solidFill>
                <a:srgbClr val="FEFABC"/>
              </a:solidFill>
              <a:latin typeface="方正黑体简体" panose="02010601030101010101" pitchFamily="2" charset="-122"/>
              <a:ea typeface="方正黑体简体" panose="02010601030101010101" pitchFamily="2" charset="-122"/>
              <a:cs typeface="+mn-ea"/>
              <a:sym typeface="+mn-lt"/>
            </a:endParaRPr>
          </a:p>
        </p:txBody>
      </p:sp>
      <p:sp>
        <p:nvSpPr>
          <p:cNvPr id="59" name="椭圆 30">
            <a:extLst>
              <a:ext uri="{FF2B5EF4-FFF2-40B4-BE49-F238E27FC236}">
                <a16:creationId xmlns:a16="http://schemas.microsoft.com/office/drawing/2014/main" id="{70B1658A-FAD1-4C36-8C52-743087107E44}"/>
              </a:ext>
            </a:extLst>
          </p:cNvPr>
          <p:cNvSpPr/>
          <p:nvPr/>
        </p:nvSpPr>
        <p:spPr>
          <a:xfrm>
            <a:off x="599915" y="4418402"/>
            <a:ext cx="679215" cy="940909"/>
          </a:xfrm>
          <a:prstGeom prst="ellipse">
            <a:avLst/>
          </a:prstGeom>
          <a:solidFill>
            <a:srgbClr val="9FB8D6"/>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130000"/>
              </a:lnSpc>
            </a:pPr>
            <a:endParaRPr lang="zh-CN" altLang="en-US" sz="3300" dirty="0">
              <a:solidFill>
                <a:srgbClr val="FEFABC"/>
              </a:solidFill>
              <a:latin typeface="方正黑体简体" panose="02010601030101010101" pitchFamily="2" charset="-122"/>
              <a:ea typeface="方正黑体简体" panose="02010601030101010101" pitchFamily="2" charset="-122"/>
              <a:cs typeface="+mn-ea"/>
              <a:sym typeface="+mn-lt"/>
            </a:endParaRPr>
          </a:p>
        </p:txBody>
      </p:sp>
      <p:sp>
        <p:nvSpPr>
          <p:cNvPr id="60" name="椭圆 30">
            <a:extLst>
              <a:ext uri="{FF2B5EF4-FFF2-40B4-BE49-F238E27FC236}">
                <a16:creationId xmlns:a16="http://schemas.microsoft.com/office/drawing/2014/main" id="{54A5095C-8260-4107-B96C-C5C05EE84B60}"/>
              </a:ext>
            </a:extLst>
          </p:cNvPr>
          <p:cNvSpPr/>
          <p:nvPr/>
        </p:nvSpPr>
        <p:spPr>
          <a:xfrm>
            <a:off x="8017778" y="4415345"/>
            <a:ext cx="679215" cy="940909"/>
          </a:xfrm>
          <a:prstGeom prst="ellipse">
            <a:avLst/>
          </a:prstGeom>
          <a:solidFill>
            <a:srgbClr val="9FB8D6"/>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130000"/>
              </a:lnSpc>
            </a:pPr>
            <a:endParaRPr lang="zh-CN" altLang="en-US" sz="3300" dirty="0">
              <a:solidFill>
                <a:srgbClr val="FEFABC"/>
              </a:solidFill>
              <a:latin typeface="方正黑体简体" panose="02010601030101010101" pitchFamily="2" charset="-122"/>
              <a:ea typeface="方正黑体简体" panose="02010601030101010101" pitchFamily="2" charset="-122"/>
              <a:cs typeface="+mn-ea"/>
              <a:sym typeface="+mn-lt"/>
            </a:endParaRPr>
          </a:p>
        </p:txBody>
      </p:sp>
      <p:pic>
        <p:nvPicPr>
          <p:cNvPr id="1026" name="Picture 2" descr="Trade premium icon">
            <a:extLst>
              <a:ext uri="{FF2B5EF4-FFF2-40B4-BE49-F238E27FC236}">
                <a16:creationId xmlns:a16="http://schemas.microsoft.com/office/drawing/2014/main" id="{CBF79D5E-BE6A-48AC-B6C6-D0D5A0E31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2375" y="1842829"/>
            <a:ext cx="460015" cy="460015"/>
          </a:xfrm>
          <a:prstGeom prst="rect">
            <a:avLst/>
          </a:prstGeom>
          <a:noFill/>
          <a:extLst>
            <a:ext uri="{909E8E84-426E-40DD-AFC4-6F175D3DCCD1}">
              <a14:hiddenFill xmlns:a14="http://schemas.microsoft.com/office/drawing/2010/main">
                <a:solidFill>
                  <a:srgbClr val="FFFFFF"/>
                </a:solidFill>
              </a14:hiddenFill>
            </a:ext>
          </a:extLst>
        </p:spPr>
      </p:pic>
      <p:pic>
        <p:nvPicPr>
          <p:cNvPr id="8" name="圖片 7">
            <a:extLst>
              <a:ext uri="{FF2B5EF4-FFF2-40B4-BE49-F238E27FC236}">
                <a16:creationId xmlns:a16="http://schemas.microsoft.com/office/drawing/2014/main" id="{3EF8E108-F942-4479-9AC7-0A60CA8BD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814" y="1842829"/>
            <a:ext cx="385140" cy="385140"/>
          </a:xfrm>
          <a:prstGeom prst="rect">
            <a:avLst/>
          </a:prstGeom>
        </p:spPr>
      </p:pic>
      <p:pic>
        <p:nvPicPr>
          <p:cNvPr id="15" name="圖片 14">
            <a:extLst>
              <a:ext uri="{FF2B5EF4-FFF2-40B4-BE49-F238E27FC236}">
                <a16:creationId xmlns:a16="http://schemas.microsoft.com/office/drawing/2014/main" id="{CAEA355B-17B1-4414-9827-EA7F299E96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9162" y="1727940"/>
            <a:ext cx="541386" cy="541386"/>
          </a:xfrm>
          <a:prstGeom prst="rect">
            <a:avLst/>
          </a:prstGeom>
        </p:spPr>
      </p:pic>
      <p:pic>
        <p:nvPicPr>
          <p:cNvPr id="21" name="圖片 20">
            <a:extLst>
              <a:ext uri="{FF2B5EF4-FFF2-40B4-BE49-F238E27FC236}">
                <a16:creationId xmlns:a16="http://schemas.microsoft.com/office/drawing/2014/main" id="{B0DE5529-083F-4BB4-AF8C-38CFEB16CB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973" y="4561653"/>
            <a:ext cx="607098" cy="607098"/>
          </a:xfrm>
          <a:prstGeom prst="rect">
            <a:avLst/>
          </a:prstGeom>
        </p:spPr>
      </p:pic>
      <p:pic>
        <p:nvPicPr>
          <p:cNvPr id="1036" name="Picture 12" descr="Trading premium icon">
            <a:extLst>
              <a:ext uri="{FF2B5EF4-FFF2-40B4-BE49-F238E27FC236}">
                <a16:creationId xmlns:a16="http://schemas.microsoft.com/office/drawing/2014/main" id="{58B7CE4D-5F86-4399-8443-CF6768F9B4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6244" y="4626346"/>
            <a:ext cx="500008" cy="50000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ransactions premium icon">
            <a:extLst>
              <a:ext uri="{FF2B5EF4-FFF2-40B4-BE49-F238E27FC236}">
                <a16:creationId xmlns:a16="http://schemas.microsoft.com/office/drawing/2014/main" id="{FC4A800C-D29D-4427-A55F-2AB996BFBC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50109" y="4596954"/>
            <a:ext cx="634207" cy="634207"/>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Connector 9">
            <a:extLst>
              <a:ext uri="{FF2B5EF4-FFF2-40B4-BE49-F238E27FC236}">
                <a16:creationId xmlns:a16="http://schemas.microsoft.com/office/drawing/2014/main" id="{E91C8562-7295-460F-AC12-CBCB462FD28A}"/>
              </a:ext>
            </a:extLst>
          </p:cNvPr>
          <p:cNvCxnSpPr>
            <a:cxnSpLocks/>
          </p:cNvCxnSpPr>
          <p:nvPr/>
        </p:nvCxnSpPr>
        <p:spPr>
          <a:xfrm flipV="1">
            <a:off x="1409086" y="2071486"/>
            <a:ext cx="1907054" cy="15608"/>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9">
            <a:extLst>
              <a:ext uri="{FF2B5EF4-FFF2-40B4-BE49-F238E27FC236}">
                <a16:creationId xmlns:a16="http://schemas.microsoft.com/office/drawing/2014/main" id="{7DFBCCAE-2D09-4926-A156-51AFFA46C6A4}"/>
              </a:ext>
            </a:extLst>
          </p:cNvPr>
          <p:cNvCxnSpPr>
            <a:cxnSpLocks/>
          </p:cNvCxnSpPr>
          <p:nvPr/>
        </p:nvCxnSpPr>
        <p:spPr>
          <a:xfrm flipV="1">
            <a:off x="5359066" y="2134203"/>
            <a:ext cx="1907054" cy="15608"/>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9">
            <a:extLst>
              <a:ext uri="{FF2B5EF4-FFF2-40B4-BE49-F238E27FC236}">
                <a16:creationId xmlns:a16="http://schemas.microsoft.com/office/drawing/2014/main" id="{24C971C7-15BD-4B7E-B64A-489228165B1B}"/>
              </a:ext>
            </a:extLst>
          </p:cNvPr>
          <p:cNvCxnSpPr>
            <a:cxnSpLocks/>
          </p:cNvCxnSpPr>
          <p:nvPr/>
        </p:nvCxnSpPr>
        <p:spPr>
          <a:xfrm flipV="1">
            <a:off x="9062660" y="2033642"/>
            <a:ext cx="1907054" cy="15608"/>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9">
            <a:extLst>
              <a:ext uri="{FF2B5EF4-FFF2-40B4-BE49-F238E27FC236}">
                <a16:creationId xmlns:a16="http://schemas.microsoft.com/office/drawing/2014/main" id="{FF9B7995-42CD-40E8-B779-657C001168C0}"/>
              </a:ext>
            </a:extLst>
          </p:cNvPr>
          <p:cNvCxnSpPr>
            <a:cxnSpLocks/>
          </p:cNvCxnSpPr>
          <p:nvPr/>
        </p:nvCxnSpPr>
        <p:spPr>
          <a:xfrm flipV="1">
            <a:off x="1482333" y="4833048"/>
            <a:ext cx="1907054" cy="15608"/>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9">
            <a:extLst>
              <a:ext uri="{FF2B5EF4-FFF2-40B4-BE49-F238E27FC236}">
                <a16:creationId xmlns:a16="http://schemas.microsoft.com/office/drawing/2014/main" id="{662EFC6B-2035-4541-8B91-82D292D6FDBE}"/>
              </a:ext>
            </a:extLst>
          </p:cNvPr>
          <p:cNvCxnSpPr>
            <a:cxnSpLocks/>
          </p:cNvCxnSpPr>
          <p:nvPr/>
        </p:nvCxnSpPr>
        <p:spPr>
          <a:xfrm flipV="1">
            <a:off x="5381391" y="4833048"/>
            <a:ext cx="1907054" cy="15608"/>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9">
            <a:extLst>
              <a:ext uri="{FF2B5EF4-FFF2-40B4-BE49-F238E27FC236}">
                <a16:creationId xmlns:a16="http://schemas.microsoft.com/office/drawing/2014/main" id="{B8C839EB-6149-4F88-9B61-0DAF2D047C11}"/>
              </a:ext>
            </a:extLst>
          </p:cNvPr>
          <p:cNvCxnSpPr>
            <a:cxnSpLocks/>
          </p:cNvCxnSpPr>
          <p:nvPr/>
        </p:nvCxnSpPr>
        <p:spPr>
          <a:xfrm flipV="1">
            <a:off x="8870431" y="4898449"/>
            <a:ext cx="1907054" cy="15608"/>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nvGrpSpPr>
          <p:cNvPr id="73" name="组合 29">
            <a:extLst>
              <a:ext uri="{FF2B5EF4-FFF2-40B4-BE49-F238E27FC236}">
                <a16:creationId xmlns:a16="http://schemas.microsoft.com/office/drawing/2014/main" id="{47BD54A3-6F33-4539-838E-168359CB8C94}"/>
              </a:ext>
            </a:extLst>
          </p:cNvPr>
          <p:cNvGrpSpPr/>
          <p:nvPr/>
        </p:nvGrpSpPr>
        <p:grpSpPr>
          <a:xfrm>
            <a:off x="515279" y="356413"/>
            <a:ext cx="3026094" cy="523092"/>
            <a:chOff x="481368" y="440281"/>
            <a:chExt cx="3026094" cy="523092"/>
          </a:xfrm>
        </p:grpSpPr>
        <p:sp>
          <p:nvSpPr>
            <p:cNvPr id="74" name="TextBox 7">
              <a:extLst>
                <a:ext uri="{FF2B5EF4-FFF2-40B4-BE49-F238E27FC236}">
                  <a16:creationId xmlns:a16="http://schemas.microsoft.com/office/drawing/2014/main" id="{A76BF844-8089-4B6A-9D0B-53C929976471}"/>
                </a:ext>
              </a:extLst>
            </p:cNvPr>
            <p:cNvSpPr txBox="1"/>
            <p:nvPr/>
          </p:nvSpPr>
          <p:spPr>
            <a:xfrm>
              <a:off x="539983" y="440281"/>
              <a:ext cx="2967479" cy="523092"/>
            </a:xfrm>
            <a:prstGeom prst="rect">
              <a:avLst/>
            </a:prstGeom>
            <a:noFill/>
          </p:spPr>
          <p:txBody>
            <a:bodyPr wrap="none" rtlCol="0">
              <a:spAutoFit/>
            </a:bodyPr>
            <a:lstStyle/>
            <a:p>
              <a:pPr>
                <a:lnSpc>
                  <a:spcPct val="130000"/>
                </a:lnSpc>
              </a:pP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回測系統 </a:t>
              </a:r>
              <a:r>
                <a:rPr lang="en-US" altLang="zh-TW" sz="2400" b="1" dirty="0">
                  <a:solidFill>
                    <a:srgbClr val="4F4D50"/>
                  </a:solidFill>
                  <a:latin typeface="微軟正黑體" panose="020B0604030504040204" pitchFamily="34" charset="-120"/>
                  <a:ea typeface="微軟正黑體" panose="020B0604030504040204" pitchFamily="34" charset="-120"/>
                  <a:cs typeface="+mn-ea"/>
                  <a:sym typeface="+mn-lt"/>
                </a:rPr>
                <a:t>– </a:t>
              </a: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回測結果</a:t>
              </a:r>
            </a:p>
          </p:txBody>
        </p:sp>
        <p:sp>
          <p:nvSpPr>
            <p:cNvPr id="75" name="矩形 74">
              <a:extLst>
                <a:ext uri="{FF2B5EF4-FFF2-40B4-BE49-F238E27FC236}">
                  <a16:creationId xmlns:a16="http://schemas.microsoft.com/office/drawing/2014/main" id="{EF36E853-AB46-43BD-AA7D-D9B92ABCFF80}"/>
                </a:ext>
              </a:extLst>
            </p:cNvPr>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9574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2">
            <a:extLst>
              <a:ext uri="{FF2B5EF4-FFF2-40B4-BE49-F238E27FC236}">
                <a16:creationId xmlns:a16="http://schemas.microsoft.com/office/drawing/2014/main" id="{4C9EE3A4-64B1-4FDD-A795-288EFBB33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907203"/>
            <a:ext cx="10905066" cy="5043593"/>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圓角 10">
            <a:extLst>
              <a:ext uri="{FF2B5EF4-FFF2-40B4-BE49-F238E27FC236}">
                <a16:creationId xmlns:a16="http://schemas.microsoft.com/office/drawing/2014/main" id="{7D5415B0-183E-4FA3-86FB-DBFEAB67D221}"/>
              </a:ext>
            </a:extLst>
          </p:cNvPr>
          <p:cNvSpPr/>
          <p:nvPr/>
        </p:nvSpPr>
        <p:spPr>
          <a:xfrm>
            <a:off x="1406229" y="1201175"/>
            <a:ext cx="9196920" cy="211595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highlight>
                <a:srgbClr val="000000"/>
              </a:highlight>
            </a:endParaRPr>
          </a:p>
        </p:txBody>
      </p:sp>
      <p:sp>
        <p:nvSpPr>
          <p:cNvPr id="4" name="文字方塊 3">
            <a:extLst>
              <a:ext uri="{FF2B5EF4-FFF2-40B4-BE49-F238E27FC236}">
                <a16:creationId xmlns:a16="http://schemas.microsoft.com/office/drawing/2014/main" id="{BEC4F49D-0E70-491C-82BF-1E2ADAB62233}"/>
              </a:ext>
            </a:extLst>
          </p:cNvPr>
          <p:cNvSpPr txBox="1"/>
          <p:nvPr/>
        </p:nvSpPr>
        <p:spPr>
          <a:xfrm>
            <a:off x="5813744" y="1383166"/>
            <a:ext cx="877163" cy="369332"/>
          </a:xfrm>
          <a:prstGeom prst="rect">
            <a:avLst/>
          </a:prstGeom>
          <a:noFill/>
        </p:spPr>
        <p:txBody>
          <a:bodyPr wrap="none" rtlCol="0">
            <a:spAutoFit/>
          </a:bodyPr>
          <a:lstStyle/>
          <a:p>
            <a:r>
              <a:rPr lang="zh-TW" altLang="en-US" b="1" dirty="0">
                <a:solidFill>
                  <a:srgbClr val="4F4D50"/>
                </a:solidFill>
                <a:latin typeface="微軟正黑體" panose="020B0604030504040204" pitchFamily="34" charset="-120"/>
                <a:ea typeface="微軟正黑體" panose="020B0604030504040204" pitchFamily="34" charset="-120"/>
              </a:rPr>
              <a:t>收盤價</a:t>
            </a:r>
          </a:p>
        </p:txBody>
      </p:sp>
      <p:sp>
        <p:nvSpPr>
          <p:cNvPr id="13" name="矩形: 圓角 12">
            <a:extLst>
              <a:ext uri="{FF2B5EF4-FFF2-40B4-BE49-F238E27FC236}">
                <a16:creationId xmlns:a16="http://schemas.microsoft.com/office/drawing/2014/main" id="{B24DA6FD-102A-45AD-A83B-AD482C22B67E}"/>
              </a:ext>
            </a:extLst>
          </p:cNvPr>
          <p:cNvSpPr/>
          <p:nvPr/>
        </p:nvSpPr>
        <p:spPr>
          <a:xfrm>
            <a:off x="1406229" y="3120136"/>
            <a:ext cx="9196920" cy="2536689"/>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highlight>
                <a:srgbClr val="000000"/>
              </a:highlight>
            </a:endParaRPr>
          </a:p>
        </p:txBody>
      </p:sp>
      <p:sp>
        <p:nvSpPr>
          <p:cNvPr id="15" name="文字方塊 14">
            <a:extLst>
              <a:ext uri="{FF2B5EF4-FFF2-40B4-BE49-F238E27FC236}">
                <a16:creationId xmlns:a16="http://schemas.microsoft.com/office/drawing/2014/main" id="{D67727E4-C28D-4652-8783-93D1D4455BAC}"/>
              </a:ext>
            </a:extLst>
          </p:cNvPr>
          <p:cNvSpPr txBox="1"/>
          <p:nvPr/>
        </p:nvSpPr>
        <p:spPr>
          <a:xfrm>
            <a:off x="5698328" y="3665185"/>
            <a:ext cx="1107996" cy="369332"/>
          </a:xfrm>
          <a:prstGeom prst="rect">
            <a:avLst/>
          </a:prstGeom>
          <a:noFill/>
        </p:spPr>
        <p:txBody>
          <a:bodyPr wrap="none" rtlCol="0">
            <a:spAutoFit/>
          </a:bodyPr>
          <a:lstStyle/>
          <a:p>
            <a:r>
              <a:rPr lang="zh-TW" altLang="en-US" b="1" dirty="0">
                <a:solidFill>
                  <a:srgbClr val="FF0000"/>
                </a:solidFill>
                <a:latin typeface="微軟正黑體" panose="020B0604030504040204" pitchFamily="34" charset="-120"/>
                <a:ea typeface="微軟正黑體" panose="020B0604030504040204" pitchFamily="34" charset="-120"/>
              </a:rPr>
              <a:t>策略損益</a:t>
            </a:r>
          </a:p>
        </p:txBody>
      </p:sp>
      <p:sp>
        <p:nvSpPr>
          <p:cNvPr id="17" name="TextBox 7">
            <a:extLst>
              <a:ext uri="{FF2B5EF4-FFF2-40B4-BE49-F238E27FC236}">
                <a16:creationId xmlns:a16="http://schemas.microsoft.com/office/drawing/2014/main" id="{1A8C37AE-0868-4DA1-8686-57520F41956D}"/>
              </a:ext>
            </a:extLst>
          </p:cNvPr>
          <p:cNvSpPr txBox="1"/>
          <p:nvPr/>
        </p:nvSpPr>
        <p:spPr>
          <a:xfrm>
            <a:off x="643467" y="223749"/>
            <a:ext cx="5121915" cy="523092"/>
          </a:xfrm>
          <a:prstGeom prst="rect">
            <a:avLst/>
          </a:prstGeom>
          <a:noFill/>
        </p:spPr>
        <p:txBody>
          <a:bodyPr wrap="none" rtlCol="0">
            <a:spAutoFit/>
          </a:bodyPr>
          <a:lstStyle/>
          <a:p>
            <a:pPr>
              <a:lnSpc>
                <a:spcPct val="130000"/>
              </a:lnSpc>
            </a:pP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回測系統 </a:t>
            </a:r>
            <a:r>
              <a:rPr lang="en-US" altLang="zh-TW" sz="2400" b="1" dirty="0">
                <a:solidFill>
                  <a:srgbClr val="4F4D50"/>
                </a:solidFill>
                <a:latin typeface="微軟正黑體" panose="020B0604030504040204" pitchFamily="34" charset="-120"/>
                <a:ea typeface="微軟正黑體" panose="020B0604030504040204" pitchFamily="34" charset="-120"/>
                <a:cs typeface="+mn-ea"/>
                <a:sym typeface="+mn-lt"/>
              </a:rPr>
              <a:t>– </a:t>
            </a: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股票走勢與策略走勢比較</a:t>
            </a:r>
          </a:p>
        </p:txBody>
      </p:sp>
    </p:spTree>
    <p:extLst>
      <p:ext uri="{BB962C8B-B14F-4D97-AF65-F5344CB8AC3E}">
        <p14:creationId xmlns:p14="http://schemas.microsoft.com/office/powerpoint/2010/main" val="35649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2">
            <a:extLst>
              <a:ext uri="{FF2B5EF4-FFF2-40B4-BE49-F238E27FC236}">
                <a16:creationId xmlns:a16="http://schemas.microsoft.com/office/drawing/2014/main" id="{00730DB4-A7EB-4D92-8090-3BC7AEAD5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016254"/>
            <a:ext cx="10905066" cy="4825491"/>
          </a:xfrm>
          <a:prstGeom prst="rect">
            <a:avLst/>
          </a:prstGeom>
          <a:ln>
            <a:noFill/>
          </a:ln>
        </p:spPr>
      </p:pic>
      <p:sp>
        <p:nvSpPr>
          <p:cNvPr id="13" name="TextBox 7">
            <a:extLst>
              <a:ext uri="{FF2B5EF4-FFF2-40B4-BE49-F238E27FC236}">
                <a16:creationId xmlns:a16="http://schemas.microsoft.com/office/drawing/2014/main" id="{13088F0F-705C-4CF0-94D8-778BE6ADAE7D}"/>
              </a:ext>
            </a:extLst>
          </p:cNvPr>
          <p:cNvSpPr txBox="1"/>
          <p:nvPr/>
        </p:nvSpPr>
        <p:spPr>
          <a:xfrm>
            <a:off x="643467" y="223749"/>
            <a:ext cx="4198585" cy="523092"/>
          </a:xfrm>
          <a:prstGeom prst="rect">
            <a:avLst/>
          </a:prstGeom>
          <a:noFill/>
        </p:spPr>
        <p:txBody>
          <a:bodyPr wrap="none" rtlCol="0">
            <a:spAutoFit/>
          </a:bodyPr>
          <a:lstStyle/>
          <a:p>
            <a:pPr>
              <a:lnSpc>
                <a:spcPct val="130000"/>
              </a:lnSpc>
            </a:pP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回測系統 </a:t>
            </a:r>
            <a:r>
              <a:rPr lang="en-US" altLang="zh-TW" sz="2400" b="1" dirty="0">
                <a:solidFill>
                  <a:srgbClr val="4F4D50"/>
                </a:solidFill>
                <a:latin typeface="微軟正黑體" panose="020B0604030504040204" pitchFamily="34" charset="-120"/>
                <a:ea typeface="微軟正黑體" panose="020B0604030504040204" pitchFamily="34" charset="-120"/>
                <a:cs typeface="+mn-ea"/>
                <a:sym typeface="+mn-lt"/>
              </a:rPr>
              <a:t>– </a:t>
            </a: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策略進出場點顯示</a:t>
            </a:r>
          </a:p>
        </p:txBody>
      </p:sp>
      <p:pic>
        <p:nvPicPr>
          <p:cNvPr id="5" name="圖片 4">
            <a:extLst>
              <a:ext uri="{FF2B5EF4-FFF2-40B4-BE49-F238E27FC236}">
                <a16:creationId xmlns:a16="http://schemas.microsoft.com/office/drawing/2014/main" id="{2312CB8F-CC1B-434E-8C8A-3385F55C7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69" y="1182221"/>
            <a:ext cx="443270" cy="4580762"/>
          </a:xfrm>
          <a:prstGeom prst="rect">
            <a:avLst/>
          </a:prstGeom>
        </p:spPr>
      </p:pic>
    </p:spTree>
    <p:extLst>
      <p:ext uri="{BB962C8B-B14F-4D97-AF65-F5344CB8AC3E}">
        <p14:creationId xmlns:p14="http://schemas.microsoft.com/office/powerpoint/2010/main" val="1822140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D9DBC62-F4EE-4243-BBDD-3E28EB9DF059}"/>
              </a:ext>
            </a:extLst>
          </p:cNvPr>
          <p:cNvSpPr/>
          <p:nvPr/>
        </p:nvSpPr>
        <p:spPr>
          <a:xfrm>
            <a:off x="0" y="4284324"/>
            <a:ext cx="12192000" cy="2573676"/>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graphicFrame>
        <p:nvGraphicFramePr>
          <p:cNvPr id="4" name="資料庫圖表 3">
            <a:extLst>
              <a:ext uri="{FF2B5EF4-FFF2-40B4-BE49-F238E27FC236}">
                <a16:creationId xmlns:a16="http://schemas.microsoft.com/office/drawing/2014/main" id="{25C51F28-52E6-45DB-B737-C265BF0640E1}"/>
              </a:ext>
            </a:extLst>
          </p:cNvPr>
          <p:cNvGraphicFramePr/>
          <p:nvPr>
            <p:extLst>
              <p:ext uri="{D42A27DB-BD31-4B8C-83A1-F6EECF244321}">
                <p14:modId xmlns:p14="http://schemas.microsoft.com/office/powerpoint/2010/main" val="283786338"/>
              </p:ext>
            </p:extLst>
          </p:nvPr>
        </p:nvGraphicFramePr>
        <p:xfrm>
          <a:off x="-1" y="1478865"/>
          <a:ext cx="8380429" cy="4526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群組 5">
            <a:extLst>
              <a:ext uri="{FF2B5EF4-FFF2-40B4-BE49-F238E27FC236}">
                <a16:creationId xmlns:a16="http://schemas.microsoft.com/office/drawing/2014/main" id="{47DBEEDE-3A9F-4C81-9728-EB920FE2AE02}"/>
              </a:ext>
            </a:extLst>
          </p:cNvPr>
          <p:cNvGrpSpPr/>
          <p:nvPr/>
        </p:nvGrpSpPr>
        <p:grpSpPr>
          <a:xfrm>
            <a:off x="8255717" y="599440"/>
            <a:ext cx="3438443" cy="6258560"/>
            <a:chOff x="0" y="-558458"/>
            <a:chExt cx="1889760" cy="4054386"/>
          </a:xfrm>
        </p:grpSpPr>
        <p:pic>
          <p:nvPicPr>
            <p:cNvPr id="7" name="圖片 6">
              <a:extLst>
                <a:ext uri="{FF2B5EF4-FFF2-40B4-BE49-F238E27FC236}">
                  <a16:creationId xmlns:a16="http://schemas.microsoft.com/office/drawing/2014/main" id="{F3F26D27-825C-4929-9C3C-39AC760FFF8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0" y="297403"/>
              <a:ext cx="1889760" cy="3198525"/>
            </a:xfrm>
            <a:prstGeom prst="rect">
              <a:avLst/>
            </a:prstGeom>
            <a:noFill/>
          </p:spPr>
        </p:pic>
        <p:sp>
          <p:nvSpPr>
            <p:cNvPr id="8" name="文字方塊 43">
              <a:extLst>
                <a:ext uri="{FF2B5EF4-FFF2-40B4-BE49-F238E27FC236}">
                  <a16:creationId xmlns:a16="http://schemas.microsoft.com/office/drawing/2014/main" id="{99E1A2C2-BD4B-4637-8A88-CEF9798D0232}"/>
                </a:ext>
              </a:extLst>
            </p:cNvPr>
            <p:cNvSpPr txBox="1"/>
            <p:nvPr/>
          </p:nvSpPr>
          <p:spPr>
            <a:xfrm>
              <a:off x="458102" y="-558458"/>
              <a:ext cx="1068971" cy="2413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nSpc>
                  <a:spcPts val="1600"/>
                </a:lnSpc>
              </a:pPr>
              <a:r>
                <a:rPr lang="zh-TW" b="1" dirty="0">
                  <a:effectLst/>
                  <a:latin typeface="微軟正黑體" panose="020B0604030504040204" pitchFamily="34" charset="-120"/>
                  <a:ea typeface="微軟正黑體" panose="020B0604030504040204" pitchFamily="34" charset="-120"/>
                </a:rPr>
                <a:t>最佳策略損益表</a:t>
              </a:r>
            </a:p>
          </p:txBody>
        </p:sp>
      </p:grpSp>
      <p:grpSp>
        <p:nvGrpSpPr>
          <p:cNvPr id="9" name="组合 29">
            <a:extLst>
              <a:ext uri="{FF2B5EF4-FFF2-40B4-BE49-F238E27FC236}">
                <a16:creationId xmlns:a16="http://schemas.microsoft.com/office/drawing/2014/main" id="{8916BFF6-A9AC-4C65-8950-0EC452BD0DA0}"/>
              </a:ext>
            </a:extLst>
          </p:cNvPr>
          <p:cNvGrpSpPr/>
          <p:nvPr/>
        </p:nvGrpSpPr>
        <p:grpSpPr>
          <a:xfrm>
            <a:off x="729705" y="364533"/>
            <a:ext cx="1474387" cy="523092"/>
            <a:chOff x="481368" y="440281"/>
            <a:chExt cx="1474387" cy="523092"/>
          </a:xfrm>
        </p:grpSpPr>
        <p:sp>
          <p:nvSpPr>
            <p:cNvPr id="10" name="TextBox 7">
              <a:extLst>
                <a:ext uri="{FF2B5EF4-FFF2-40B4-BE49-F238E27FC236}">
                  <a16:creationId xmlns:a16="http://schemas.microsoft.com/office/drawing/2014/main" id="{517BFCC8-1D00-43F0-B883-D27BA1E633D2}"/>
                </a:ext>
              </a:extLst>
            </p:cNvPr>
            <p:cNvSpPr txBox="1"/>
            <p:nvPr/>
          </p:nvSpPr>
          <p:spPr>
            <a:xfrm>
              <a:off x="539983" y="440281"/>
              <a:ext cx="1415772" cy="523092"/>
            </a:xfrm>
            <a:prstGeom prst="rect">
              <a:avLst/>
            </a:prstGeom>
            <a:noFill/>
          </p:spPr>
          <p:txBody>
            <a:bodyPr wrap="none" rtlCol="0">
              <a:spAutoFit/>
            </a:bodyPr>
            <a:lstStyle/>
            <a:p>
              <a:pPr>
                <a:lnSpc>
                  <a:spcPct val="130000"/>
                </a:lnSpc>
              </a:pP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回測成果</a:t>
              </a:r>
            </a:p>
          </p:txBody>
        </p:sp>
        <p:sp>
          <p:nvSpPr>
            <p:cNvPr id="11" name="矩形 10">
              <a:extLst>
                <a:ext uri="{FF2B5EF4-FFF2-40B4-BE49-F238E27FC236}">
                  <a16:creationId xmlns:a16="http://schemas.microsoft.com/office/drawing/2014/main" id="{4A2954AE-AD3D-4B51-AE4A-D970036E470B}"/>
                </a:ext>
              </a:extLst>
            </p:cNvPr>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id="{C5333867-FBDF-430B-9209-AE0E9A907705}"/>
              </a:ext>
            </a:extLst>
          </p:cNvPr>
          <p:cNvSpPr/>
          <p:nvPr/>
        </p:nvSpPr>
        <p:spPr>
          <a:xfrm>
            <a:off x="8800240" y="887625"/>
            <a:ext cx="2704132" cy="923330"/>
          </a:xfrm>
          <a:prstGeom prst="rect">
            <a:avLst/>
          </a:prstGeom>
        </p:spPr>
        <p:txBody>
          <a:bodyPr wrap="square">
            <a:spAutoFit/>
          </a:bodyPr>
          <a:lstStyle/>
          <a:p>
            <a:r>
              <a:rPr lang="zh-TW" altLang="en-US" dirty="0">
                <a:latin typeface="微軟正黑體" panose="020B0604030504040204" pitchFamily="34" charset="-120"/>
                <a:ea typeface="微軟正黑體" panose="020B0604030504040204" pitchFamily="34" charset="-120"/>
              </a:rPr>
              <a:t>總共</a:t>
            </a:r>
            <a:r>
              <a:rPr lang="en-US" altLang="zh-TW" dirty="0">
                <a:latin typeface="微軟正黑體" panose="020B0604030504040204" pitchFamily="34" charset="-120"/>
                <a:ea typeface="微軟正黑體" panose="020B0604030504040204" pitchFamily="34" charset="-120"/>
              </a:rPr>
              <a:t>68</a:t>
            </a:r>
            <a:r>
              <a:rPr lang="zh-TW" altLang="en-US" dirty="0">
                <a:latin typeface="微軟正黑體" panose="020B0604030504040204" pitchFamily="34" charset="-120"/>
                <a:ea typeface="微軟正黑體" panose="020B0604030504040204" pitchFamily="34" charset="-120"/>
              </a:rPr>
              <a:t>檔，約</a:t>
            </a:r>
            <a:r>
              <a:rPr lang="en-US" altLang="zh-TW" dirty="0">
                <a:latin typeface="微軟正黑體" panose="020B0604030504040204" pitchFamily="34" charset="-120"/>
                <a:ea typeface="微軟正黑體" panose="020B0604030504040204" pitchFamily="34" charset="-120"/>
              </a:rPr>
              <a:t>70%</a:t>
            </a:r>
            <a:r>
              <a:rPr lang="zh-TW" altLang="en-US" dirty="0">
                <a:latin typeface="微軟正黑體" panose="020B0604030504040204" pitchFamily="34" charset="-120"/>
                <a:ea typeface="微軟正黑體" panose="020B0604030504040204" pitchFamily="34" charset="-120"/>
              </a:rPr>
              <a:t>的股票</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有判斷依據</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5128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3">
            <a:extLst>
              <a:ext uri="{FF2B5EF4-FFF2-40B4-BE49-F238E27FC236}">
                <a16:creationId xmlns:a16="http://schemas.microsoft.com/office/drawing/2014/main" id="{631D1246-BDEE-4B20-BEB3-D2B83CDB9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8837" y="1525577"/>
            <a:ext cx="6859322" cy="4201335"/>
          </a:xfrm>
          <a:prstGeom prst="rect">
            <a:avLst/>
          </a:prstGeom>
          <a:ln>
            <a:noFill/>
          </a:ln>
        </p:spPr>
      </p:pic>
      <p:sp>
        <p:nvSpPr>
          <p:cNvPr id="10" name="矩形 9">
            <a:extLst>
              <a:ext uri="{FF2B5EF4-FFF2-40B4-BE49-F238E27FC236}">
                <a16:creationId xmlns:a16="http://schemas.microsoft.com/office/drawing/2014/main" id="{E67075CA-47A1-4090-884B-38244711C2FD}"/>
              </a:ext>
            </a:extLst>
          </p:cNvPr>
          <p:cNvSpPr/>
          <p:nvPr/>
        </p:nvSpPr>
        <p:spPr>
          <a:xfrm>
            <a:off x="657317" y="319745"/>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7">
            <a:extLst>
              <a:ext uri="{FF2B5EF4-FFF2-40B4-BE49-F238E27FC236}">
                <a16:creationId xmlns:a16="http://schemas.microsoft.com/office/drawing/2014/main" id="{BBD2D62F-CE3C-4BC0-B8FF-F20F5FF4BFDB}"/>
              </a:ext>
            </a:extLst>
          </p:cNvPr>
          <p:cNvSpPr txBox="1"/>
          <p:nvPr/>
        </p:nvSpPr>
        <p:spPr>
          <a:xfrm>
            <a:off x="813260" y="223807"/>
            <a:ext cx="4633000" cy="523092"/>
          </a:xfrm>
          <a:prstGeom prst="rect">
            <a:avLst/>
          </a:prstGeom>
          <a:noFill/>
        </p:spPr>
        <p:txBody>
          <a:bodyPr wrap="none" rtlCol="0">
            <a:spAutoFit/>
          </a:bodyPr>
          <a:lstStyle/>
          <a:p>
            <a:pPr>
              <a:lnSpc>
                <a:spcPct val="130000"/>
              </a:lnSpc>
            </a:pP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專題簡介</a:t>
            </a:r>
            <a:r>
              <a:rPr lang="en-US" altLang="zh-TW" sz="2400" b="1" dirty="0">
                <a:solidFill>
                  <a:srgbClr val="4F4D50"/>
                </a:solidFill>
                <a:latin typeface="微軟正黑體" panose="020B0604030504040204" pitchFamily="34" charset="-120"/>
                <a:ea typeface="微軟正黑體" panose="020B0604030504040204" pitchFamily="34" charset="-120"/>
                <a:cs typeface="+mn-ea"/>
                <a:sym typeface="+mn-lt"/>
              </a:rPr>
              <a:t>(</a:t>
            </a: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二</a:t>
            </a:r>
            <a:r>
              <a:rPr lang="en-US" altLang="zh-TW" sz="2400" b="1" dirty="0">
                <a:solidFill>
                  <a:srgbClr val="4F4D50"/>
                </a:solidFill>
                <a:latin typeface="微軟正黑體" panose="020B0604030504040204" pitchFamily="34" charset="-120"/>
                <a:ea typeface="微軟正黑體" panose="020B0604030504040204" pitchFamily="34" charset="-120"/>
                <a:cs typeface="+mn-ea"/>
                <a:sym typeface="+mn-lt"/>
              </a:rPr>
              <a:t>) : </a:t>
            </a: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預測系統運行介面</a:t>
            </a:r>
          </a:p>
        </p:txBody>
      </p:sp>
      <p:sp>
        <p:nvSpPr>
          <p:cNvPr id="17" name="箭號: 向右 16">
            <a:extLst>
              <a:ext uri="{FF2B5EF4-FFF2-40B4-BE49-F238E27FC236}">
                <a16:creationId xmlns:a16="http://schemas.microsoft.com/office/drawing/2014/main" id="{0D04BCB7-C655-43FA-A0F0-1CFCEF773502}"/>
              </a:ext>
            </a:extLst>
          </p:cNvPr>
          <p:cNvSpPr/>
          <p:nvPr/>
        </p:nvSpPr>
        <p:spPr>
          <a:xfrm>
            <a:off x="100828" y="1215893"/>
            <a:ext cx="4401142" cy="4456750"/>
          </a:xfrm>
          <a:prstGeom prst="rightArrow">
            <a:avLst/>
          </a:prstGeom>
          <a:scene3d>
            <a:camera prst="orthographicFront"/>
            <a:lightRig rig="chilly" dir="t"/>
          </a:scene3d>
          <a:sp3d z="-12700" extrusionH="1700" prstMaterial="translucentPowder">
            <a:bevelT w="25400" h="6350" prst="softRound"/>
            <a:bevelB w="0" h="0" prst="convex"/>
          </a:sp3d>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11" name="群組 10">
            <a:extLst>
              <a:ext uri="{FF2B5EF4-FFF2-40B4-BE49-F238E27FC236}">
                <a16:creationId xmlns:a16="http://schemas.microsoft.com/office/drawing/2014/main" id="{DDD43BB9-19E7-400B-ADE3-D36A9436913D}"/>
              </a:ext>
            </a:extLst>
          </p:cNvPr>
          <p:cNvGrpSpPr/>
          <p:nvPr/>
        </p:nvGrpSpPr>
        <p:grpSpPr>
          <a:xfrm>
            <a:off x="262366" y="2523730"/>
            <a:ext cx="1611607" cy="1810539"/>
            <a:chOff x="5011703" y="1367337"/>
            <a:chExt cx="1611607" cy="1810539"/>
          </a:xfrm>
          <a:scene3d>
            <a:camera prst="orthographicFront"/>
            <a:lightRig rig="chilly" dir="t"/>
          </a:scene3d>
        </p:grpSpPr>
        <p:sp>
          <p:nvSpPr>
            <p:cNvPr id="12" name="矩形: 圓角 11">
              <a:extLst>
                <a:ext uri="{FF2B5EF4-FFF2-40B4-BE49-F238E27FC236}">
                  <a16:creationId xmlns:a16="http://schemas.microsoft.com/office/drawing/2014/main" id="{32240E4D-6F2B-4BA4-9847-7E6A3B08CCCA}"/>
                </a:ext>
              </a:extLst>
            </p:cNvPr>
            <p:cNvSpPr/>
            <p:nvPr/>
          </p:nvSpPr>
          <p:spPr>
            <a:xfrm>
              <a:off x="5011703" y="1367337"/>
              <a:ext cx="1611607" cy="1810539"/>
            </a:xfrm>
            <a:prstGeom prst="roundRect">
              <a:avLst/>
            </a:prstGeom>
            <a:sp3d prstMaterial="translucentPowder">
              <a:bevelT w="127000" h="25400" prst="softRound"/>
            </a:sp3d>
          </p:spPr>
          <p:style>
            <a:lnRef idx="0">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矩形: 圓角 4">
              <a:extLst>
                <a:ext uri="{FF2B5EF4-FFF2-40B4-BE49-F238E27FC236}">
                  <a16:creationId xmlns:a16="http://schemas.microsoft.com/office/drawing/2014/main" id="{F09572DD-218C-4782-973C-DC5518EAED98}"/>
                </a:ext>
              </a:extLst>
            </p:cNvPr>
            <p:cNvSpPr txBox="1"/>
            <p:nvPr/>
          </p:nvSpPr>
          <p:spPr>
            <a:xfrm>
              <a:off x="5090375" y="1446009"/>
              <a:ext cx="1454263" cy="1653195"/>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zh-TW" sz="2000" b="1" kern="1200" dirty="0">
                  <a:latin typeface="微軟正黑體" panose="020B0604030504040204" pitchFamily="34" charset="-120"/>
                  <a:ea typeface="微軟正黑體" panose="020B0604030504040204" pitchFamily="34" charset="-120"/>
                </a:rPr>
                <a:t>每日收盤結束抓取最新日的股價</a:t>
              </a:r>
              <a:endParaRPr lang="zh-TW" altLang="en-US" sz="2000" b="1" kern="1200" dirty="0">
                <a:latin typeface="微軟正黑體" panose="020B0604030504040204" pitchFamily="34" charset="-120"/>
                <a:ea typeface="微軟正黑體" panose="020B0604030504040204" pitchFamily="34" charset="-120"/>
              </a:endParaRPr>
            </a:p>
          </p:txBody>
        </p:sp>
      </p:grpSp>
      <p:grpSp>
        <p:nvGrpSpPr>
          <p:cNvPr id="14" name="群組 13">
            <a:extLst>
              <a:ext uri="{FF2B5EF4-FFF2-40B4-BE49-F238E27FC236}">
                <a16:creationId xmlns:a16="http://schemas.microsoft.com/office/drawing/2014/main" id="{996386F3-2EEF-4C28-B41C-36BA66DFFBCA}"/>
              </a:ext>
            </a:extLst>
          </p:cNvPr>
          <p:cNvGrpSpPr/>
          <p:nvPr/>
        </p:nvGrpSpPr>
        <p:grpSpPr>
          <a:xfrm>
            <a:off x="2024957" y="2523730"/>
            <a:ext cx="1584806" cy="1810539"/>
            <a:chOff x="6782186" y="1357904"/>
            <a:chExt cx="1584806" cy="1810539"/>
          </a:xfrm>
          <a:scene3d>
            <a:camera prst="orthographicFront"/>
            <a:lightRig rig="chilly" dir="t"/>
          </a:scene3d>
        </p:grpSpPr>
        <p:sp>
          <p:nvSpPr>
            <p:cNvPr id="15" name="矩形: 圓角 14">
              <a:extLst>
                <a:ext uri="{FF2B5EF4-FFF2-40B4-BE49-F238E27FC236}">
                  <a16:creationId xmlns:a16="http://schemas.microsoft.com/office/drawing/2014/main" id="{77E8498B-82FD-427A-ADD3-DCC194A8BB60}"/>
                </a:ext>
              </a:extLst>
            </p:cNvPr>
            <p:cNvSpPr/>
            <p:nvPr/>
          </p:nvSpPr>
          <p:spPr>
            <a:xfrm>
              <a:off x="6782186" y="1357904"/>
              <a:ext cx="1584806" cy="1810539"/>
            </a:xfrm>
            <a:prstGeom prst="roundRect">
              <a:avLst/>
            </a:prstGeom>
            <a:sp3d prstMaterial="translucentPowder">
              <a:bevelT w="127000" h="25400" prst="softRound"/>
            </a:sp3d>
          </p:spPr>
          <p:style>
            <a:lnRef idx="0">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矩形: 圓角 4">
              <a:extLst>
                <a:ext uri="{FF2B5EF4-FFF2-40B4-BE49-F238E27FC236}">
                  <a16:creationId xmlns:a16="http://schemas.microsoft.com/office/drawing/2014/main" id="{44FBEB3E-6A4C-40E1-9CD0-1E754BFF2C0F}"/>
                </a:ext>
              </a:extLst>
            </p:cNvPr>
            <p:cNvSpPr txBox="1"/>
            <p:nvPr/>
          </p:nvSpPr>
          <p:spPr>
            <a:xfrm>
              <a:off x="6859550" y="1435268"/>
              <a:ext cx="1430078" cy="1655811"/>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zh-TW" sz="2000" b="1" kern="1200" dirty="0">
                  <a:latin typeface="微軟正黑體" panose="020B0604030504040204" pitchFamily="34" charset="-120"/>
                  <a:ea typeface="微軟正黑體" panose="020B0604030504040204" pitchFamily="34" charset="-120"/>
                </a:rPr>
                <a:t>預測明日股票是漲還是跌</a:t>
              </a:r>
              <a:endParaRPr lang="zh-TW" altLang="en-US" sz="2000" b="1" kern="1200"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124331760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4F460571-563C-4049-913F-334065A89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705" y="1288458"/>
            <a:ext cx="7815872" cy="4787222"/>
          </a:xfrm>
          <a:prstGeom prst="rect">
            <a:avLst/>
          </a:prstGeom>
          <a:ln>
            <a:noFill/>
          </a:ln>
        </p:spPr>
      </p:pic>
      <p:graphicFrame>
        <p:nvGraphicFramePr>
          <p:cNvPr id="15" name="表格 14">
            <a:extLst>
              <a:ext uri="{FF2B5EF4-FFF2-40B4-BE49-F238E27FC236}">
                <a16:creationId xmlns:a16="http://schemas.microsoft.com/office/drawing/2014/main" id="{B43E2757-8C98-4D31-9B09-BE369087FA3F}"/>
              </a:ext>
            </a:extLst>
          </p:cNvPr>
          <p:cNvGraphicFramePr>
            <a:graphicFrameLocks noGrp="1"/>
          </p:cNvGraphicFramePr>
          <p:nvPr>
            <p:extLst>
              <p:ext uri="{D42A27DB-BD31-4B8C-83A1-F6EECF244321}">
                <p14:modId xmlns:p14="http://schemas.microsoft.com/office/powerpoint/2010/main" val="3027253668"/>
              </p:ext>
            </p:extLst>
          </p:nvPr>
        </p:nvGraphicFramePr>
        <p:xfrm>
          <a:off x="8774073" y="2196169"/>
          <a:ext cx="3213100" cy="2971800"/>
        </p:xfrm>
        <a:graphic>
          <a:graphicData uri="http://schemas.openxmlformats.org/drawingml/2006/table">
            <a:tbl>
              <a:tblPr>
                <a:tableStyleId>{5C22544A-7EE6-4342-B048-85BDC9FD1C3A}</a:tableStyleId>
              </a:tblPr>
              <a:tblGrid>
                <a:gridCol w="1041400">
                  <a:extLst>
                    <a:ext uri="{9D8B030D-6E8A-4147-A177-3AD203B41FA5}">
                      <a16:colId xmlns:a16="http://schemas.microsoft.com/office/drawing/2014/main" val="3994883232"/>
                    </a:ext>
                  </a:extLst>
                </a:gridCol>
                <a:gridCol w="1092200">
                  <a:extLst>
                    <a:ext uri="{9D8B030D-6E8A-4147-A177-3AD203B41FA5}">
                      <a16:colId xmlns:a16="http://schemas.microsoft.com/office/drawing/2014/main" val="3048427920"/>
                    </a:ext>
                  </a:extLst>
                </a:gridCol>
                <a:gridCol w="1079500">
                  <a:extLst>
                    <a:ext uri="{9D8B030D-6E8A-4147-A177-3AD203B41FA5}">
                      <a16:colId xmlns:a16="http://schemas.microsoft.com/office/drawing/2014/main" val="3768782306"/>
                    </a:ext>
                  </a:extLst>
                </a:gridCol>
              </a:tblGrid>
              <a:tr h="541020">
                <a:tc>
                  <a:txBody>
                    <a:bodyPr/>
                    <a:lstStyle/>
                    <a:p>
                      <a:pPr algn="l" fontAlgn="ctr"/>
                      <a:endParaRPr lang="zh-TW" altLang="en-US" sz="1600" b="1"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7620" marR="7620" marT="7620" marB="0" anchor="ctr"/>
                </a:tc>
                <a:tc>
                  <a:txBody>
                    <a:bodyPr/>
                    <a:lstStyle/>
                    <a:p>
                      <a:pPr algn="l" fontAlgn="ctr"/>
                      <a:r>
                        <a:rPr lang="en-US" altLang="zh-TW" sz="1600" u="none" strike="noStrike">
                          <a:effectLst/>
                        </a:rPr>
                        <a:t>109/11/27</a:t>
                      </a:r>
                      <a:endParaRPr lang="en-US" altLang="zh-TW" sz="1600" b="1"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7620" marR="7620" marT="7620" marB="0" anchor="ctr"/>
                </a:tc>
                <a:tc>
                  <a:txBody>
                    <a:bodyPr/>
                    <a:lstStyle/>
                    <a:p>
                      <a:pPr algn="ctr" fontAlgn="ctr"/>
                      <a:r>
                        <a:rPr lang="en-US" altLang="zh-TW" sz="1600" u="none" strike="noStrike">
                          <a:effectLst/>
                        </a:rPr>
                        <a:t>109/12/17</a:t>
                      </a:r>
                      <a:endParaRPr lang="en-US" altLang="zh-TW" sz="1600" b="1"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7620" marR="7620" marT="7620" marB="0" anchor="ctr"/>
                </a:tc>
                <a:extLst>
                  <a:ext uri="{0D108BD9-81ED-4DB2-BD59-A6C34878D82A}">
                    <a16:rowId xmlns:a16="http://schemas.microsoft.com/office/drawing/2014/main" val="2641373799"/>
                  </a:ext>
                </a:extLst>
              </a:tr>
              <a:tr h="266700">
                <a:tc>
                  <a:txBody>
                    <a:bodyPr/>
                    <a:lstStyle/>
                    <a:p>
                      <a:pPr algn="l" fontAlgn="ctr"/>
                      <a:r>
                        <a:rPr lang="en-US" altLang="zh-TW" sz="1600" u="none" strike="noStrike">
                          <a:effectLst/>
                        </a:rPr>
                        <a:t>2015</a:t>
                      </a:r>
                      <a:r>
                        <a:rPr lang="zh-TW" altLang="en-US" sz="1600" u="none" strike="noStrike">
                          <a:effectLst/>
                        </a:rPr>
                        <a:t>豐興</a:t>
                      </a:r>
                      <a:endParaRPr lang="zh-TW" altLang="en-US" sz="1600" b="1"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7620" marR="7620" marT="7620" marB="0" anchor="ctr"/>
                </a:tc>
                <a:tc>
                  <a:txBody>
                    <a:bodyPr/>
                    <a:lstStyle/>
                    <a:p>
                      <a:pPr algn="r" fontAlgn="ctr"/>
                      <a:r>
                        <a:rPr lang="en-US" altLang="zh-TW" sz="1600" u="none" strike="noStrike" dirty="0">
                          <a:effectLst/>
                        </a:rPr>
                        <a:t>58.7</a:t>
                      </a:r>
                      <a:endParaRPr lang="en-US" altLang="zh-TW" sz="1600" b="1"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7620" marR="7620" marT="7620" marB="0" anchor="ctr"/>
                </a:tc>
                <a:tc>
                  <a:txBody>
                    <a:bodyPr/>
                    <a:lstStyle/>
                    <a:p>
                      <a:pPr algn="r" fontAlgn="ctr"/>
                      <a:r>
                        <a:rPr lang="en-US" altLang="zh-TW" sz="1600" u="none" strike="noStrike">
                          <a:effectLst/>
                        </a:rPr>
                        <a:t>65.5</a:t>
                      </a:r>
                      <a:endParaRPr lang="en-US" altLang="zh-TW" sz="1600" b="1"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7620" marR="7620" marT="7620" marB="0" anchor="ctr"/>
                </a:tc>
                <a:extLst>
                  <a:ext uri="{0D108BD9-81ED-4DB2-BD59-A6C34878D82A}">
                    <a16:rowId xmlns:a16="http://schemas.microsoft.com/office/drawing/2014/main" val="585113740"/>
                  </a:ext>
                </a:extLst>
              </a:tr>
              <a:tr h="541020">
                <a:tc>
                  <a:txBody>
                    <a:bodyPr/>
                    <a:lstStyle/>
                    <a:p>
                      <a:pPr algn="ctr" fontAlgn="ctr"/>
                      <a:r>
                        <a:rPr lang="en-US" altLang="zh-TW" sz="1600" u="none" strike="noStrike">
                          <a:effectLst/>
                        </a:rPr>
                        <a:t>2308 </a:t>
                      </a:r>
                      <a:r>
                        <a:rPr lang="zh-TW" altLang="en-US" sz="1600" u="none" strike="noStrike">
                          <a:effectLst/>
                        </a:rPr>
                        <a:t>台達電</a:t>
                      </a:r>
                      <a:endParaRPr lang="zh-TW" altLang="en-US" sz="1600" b="1"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7620" marR="7620" marT="7620" marB="0" anchor="ctr"/>
                </a:tc>
                <a:tc>
                  <a:txBody>
                    <a:bodyPr/>
                    <a:lstStyle/>
                    <a:p>
                      <a:pPr algn="r" fontAlgn="ctr"/>
                      <a:r>
                        <a:rPr lang="en-US" altLang="zh-TW" sz="1600" u="none" strike="noStrike" dirty="0">
                          <a:effectLst/>
                        </a:rPr>
                        <a:t>220</a:t>
                      </a:r>
                      <a:endParaRPr lang="en-US" altLang="zh-TW" sz="1600" b="1"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7620" marR="7620" marT="7620" marB="0" anchor="ctr"/>
                </a:tc>
                <a:tc>
                  <a:txBody>
                    <a:bodyPr/>
                    <a:lstStyle/>
                    <a:p>
                      <a:pPr algn="r" fontAlgn="ctr"/>
                      <a:r>
                        <a:rPr lang="en-US" altLang="zh-TW" sz="1600" u="none" strike="noStrike" dirty="0">
                          <a:effectLst/>
                        </a:rPr>
                        <a:t>247</a:t>
                      </a:r>
                      <a:endParaRPr lang="en-US" altLang="zh-TW" sz="1600" b="1"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7620" marR="7620" marT="7620" marB="0" anchor="ctr"/>
                </a:tc>
                <a:extLst>
                  <a:ext uri="{0D108BD9-81ED-4DB2-BD59-A6C34878D82A}">
                    <a16:rowId xmlns:a16="http://schemas.microsoft.com/office/drawing/2014/main" val="2984415906"/>
                  </a:ext>
                </a:extLst>
              </a:tr>
              <a:tr h="541020">
                <a:tc>
                  <a:txBody>
                    <a:bodyPr/>
                    <a:lstStyle/>
                    <a:p>
                      <a:pPr algn="ctr" fontAlgn="ctr"/>
                      <a:r>
                        <a:rPr lang="en-US" altLang="zh-TW" sz="1600" u="none" strike="noStrike">
                          <a:effectLst/>
                        </a:rPr>
                        <a:t>2395 </a:t>
                      </a:r>
                      <a:r>
                        <a:rPr lang="zh-TW" altLang="en-US" sz="1600" u="none" strike="noStrike">
                          <a:effectLst/>
                        </a:rPr>
                        <a:t>研華</a:t>
                      </a:r>
                      <a:endParaRPr lang="zh-TW" altLang="en-US" sz="1600" b="1"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7620" marR="7620" marT="7620" marB="0" anchor="ctr"/>
                </a:tc>
                <a:tc>
                  <a:txBody>
                    <a:bodyPr/>
                    <a:lstStyle/>
                    <a:p>
                      <a:pPr algn="r" fontAlgn="ctr"/>
                      <a:r>
                        <a:rPr lang="en-US" altLang="zh-TW" sz="1600" u="none" strike="noStrike">
                          <a:effectLst/>
                        </a:rPr>
                        <a:t>311</a:t>
                      </a:r>
                      <a:endParaRPr lang="en-US" altLang="zh-TW" sz="1600" b="1"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7620" marR="7620" marT="7620" marB="0" anchor="ctr"/>
                </a:tc>
                <a:tc>
                  <a:txBody>
                    <a:bodyPr/>
                    <a:lstStyle/>
                    <a:p>
                      <a:pPr algn="r" fontAlgn="ctr"/>
                      <a:r>
                        <a:rPr lang="en-US" altLang="zh-TW" sz="1600" u="none" strike="noStrike" dirty="0">
                          <a:effectLst/>
                        </a:rPr>
                        <a:t>329.5</a:t>
                      </a:r>
                      <a:endParaRPr lang="en-US" altLang="zh-TW" sz="1600" b="1"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7620" marR="7620" marT="7620" marB="0" anchor="ctr"/>
                </a:tc>
                <a:extLst>
                  <a:ext uri="{0D108BD9-81ED-4DB2-BD59-A6C34878D82A}">
                    <a16:rowId xmlns:a16="http://schemas.microsoft.com/office/drawing/2014/main" val="2145181688"/>
                  </a:ext>
                </a:extLst>
              </a:tr>
              <a:tr h="541020">
                <a:tc>
                  <a:txBody>
                    <a:bodyPr/>
                    <a:lstStyle/>
                    <a:p>
                      <a:pPr algn="ctr" fontAlgn="ctr"/>
                      <a:r>
                        <a:rPr lang="en-US" altLang="zh-TW" sz="1600" u="none" strike="noStrike">
                          <a:effectLst/>
                        </a:rPr>
                        <a:t>3044 </a:t>
                      </a:r>
                      <a:r>
                        <a:rPr lang="zh-TW" altLang="en-US" sz="1600" u="none" strike="noStrike">
                          <a:effectLst/>
                        </a:rPr>
                        <a:t>健鼎</a:t>
                      </a:r>
                      <a:endParaRPr lang="zh-TW" altLang="en-US" sz="1600" b="1"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7620" marR="7620" marT="7620" marB="0" anchor="ctr"/>
                </a:tc>
                <a:tc>
                  <a:txBody>
                    <a:bodyPr/>
                    <a:lstStyle/>
                    <a:p>
                      <a:pPr algn="r" fontAlgn="ctr"/>
                      <a:r>
                        <a:rPr lang="en-US" altLang="zh-TW" sz="1600" u="none" strike="noStrike">
                          <a:effectLst/>
                        </a:rPr>
                        <a:t>123.5</a:t>
                      </a:r>
                      <a:endParaRPr lang="en-US" altLang="zh-TW" sz="1600" b="1"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7620" marR="7620" marT="7620" marB="0" anchor="ctr"/>
                </a:tc>
                <a:tc>
                  <a:txBody>
                    <a:bodyPr/>
                    <a:lstStyle/>
                    <a:p>
                      <a:pPr algn="r" fontAlgn="ctr"/>
                      <a:r>
                        <a:rPr lang="en-US" altLang="zh-TW" sz="1600" u="none" strike="noStrike">
                          <a:effectLst/>
                        </a:rPr>
                        <a:t>121.5</a:t>
                      </a:r>
                      <a:endParaRPr lang="en-US" altLang="zh-TW" sz="1600" b="1"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7620" marR="7620" marT="7620" marB="0" anchor="ctr"/>
                </a:tc>
                <a:extLst>
                  <a:ext uri="{0D108BD9-81ED-4DB2-BD59-A6C34878D82A}">
                    <a16:rowId xmlns:a16="http://schemas.microsoft.com/office/drawing/2014/main" val="2187552240"/>
                  </a:ext>
                </a:extLst>
              </a:tr>
              <a:tr h="541020">
                <a:tc>
                  <a:txBody>
                    <a:bodyPr/>
                    <a:lstStyle/>
                    <a:p>
                      <a:pPr algn="ctr" fontAlgn="ctr"/>
                      <a:r>
                        <a:rPr lang="en-US" altLang="zh-TW" sz="1600" u="none" strike="noStrike">
                          <a:effectLst/>
                        </a:rPr>
                        <a:t>3045 </a:t>
                      </a:r>
                      <a:r>
                        <a:rPr lang="zh-TW" altLang="en-US" sz="1600" u="none" strike="noStrike">
                          <a:effectLst/>
                        </a:rPr>
                        <a:t>台灣大</a:t>
                      </a:r>
                      <a:endParaRPr lang="zh-TW" altLang="en-US" sz="1600" b="1"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7620" marR="7620" marT="7620" marB="0" anchor="ctr"/>
                </a:tc>
                <a:tc>
                  <a:txBody>
                    <a:bodyPr/>
                    <a:lstStyle/>
                    <a:p>
                      <a:pPr algn="r" fontAlgn="ctr"/>
                      <a:r>
                        <a:rPr lang="en-US" altLang="zh-TW" sz="1600" u="none" strike="noStrike">
                          <a:effectLst/>
                        </a:rPr>
                        <a:t>99.2</a:t>
                      </a:r>
                      <a:endParaRPr lang="en-US" altLang="zh-TW" sz="1600" b="1"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7620" marR="7620" marT="7620" marB="0" anchor="ctr"/>
                </a:tc>
                <a:tc>
                  <a:txBody>
                    <a:bodyPr/>
                    <a:lstStyle/>
                    <a:p>
                      <a:pPr algn="r" fontAlgn="ctr"/>
                      <a:r>
                        <a:rPr lang="en-US" altLang="zh-TW" sz="1600" u="none" strike="noStrike" dirty="0">
                          <a:effectLst/>
                        </a:rPr>
                        <a:t>99.2</a:t>
                      </a:r>
                      <a:endParaRPr lang="en-US" altLang="zh-TW" sz="1600" b="1"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7620" marR="7620" marT="7620" marB="0" anchor="ctr"/>
                </a:tc>
                <a:extLst>
                  <a:ext uri="{0D108BD9-81ED-4DB2-BD59-A6C34878D82A}">
                    <a16:rowId xmlns:a16="http://schemas.microsoft.com/office/drawing/2014/main" val="3166174281"/>
                  </a:ext>
                </a:extLst>
              </a:tr>
            </a:tbl>
          </a:graphicData>
        </a:graphic>
      </p:graphicFrame>
      <p:grpSp>
        <p:nvGrpSpPr>
          <p:cNvPr id="17" name="组合 29">
            <a:extLst>
              <a:ext uri="{FF2B5EF4-FFF2-40B4-BE49-F238E27FC236}">
                <a16:creationId xmlns:a16="http://schemas.microsoft.com/office/drawing/2014/main" id="{209B8771-4679-41E0-9F6F-B9740BB1F401}"/>
              </a:ext>
            </a:extLst>
          </p:cNvPr>
          <p:cNvGrpSpPr/>
          <p:nvPr/>
        </p:nvGrpSpPr>
        <p:grpSpPr>
          <a:xfrm>
            <a:off x="729705" y="364533"/>
            <a:ext cx="1474387" cy="523092"/>
            <a:chOff x="481368" y="440281"/>
            <a:chExt cx="1474387" cy="523092"/>
          </a:xfrm>
        </p:grpSpPr>
        <p:sp>
          <p:nvSpPr>
            <p:cNvPr id="18" name="TextBox 7">
              <a:extLst>
                <a:ext uri="{FF2B5EF4-FFF2-40B4-BE49-F238E27FC236}">
                  <a16:creationId xmlns:a16="http://schemas.microsoft.com/office/drawing/2014/main" id="{012CA945-04FB-4253-82FD-2B465FAA25D4}"/>
                </a:ext>
              </a:extLst>
            </p:cNvPr>
            <p:cNvSpPr txBox="1"/>
            <p:nvPr/>
          </p:nvSpPr>
          <p:spPr>
            <a:xfrm>
              <a:off x="539983" y="440281"/>
              <a:ext cx="1415772" cy="523092"/>
            </a:xfrm>
            <a:prstGeom prst="rect">
              <a:avLst/>
            </a:prstGeom>
            <a:noFill/>
          </p:spPr>
          <p:txBody>
            <a:bodyPr wrap="none" rtlCol="0">
              <a:spAutoFit/>
            </a:bodyPr>
            <a:lstStyle/>
            <a:p>
              <a:pPr>
                <a:lnSpc>
                  <a:spcPct val="130000"/>
                </a:lnSpc>
              </a:pP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預測成果</a:t>
              </a:r>
            </a:p>
          </p:txBody>
        </p:sp>
        <p:sp>
          <p:nvSpPr>
            <p:cNvPr id="19" name="矩形 18">
              <a:extLst>
                <a:ext uri="{FF2B5EF4-FFF2-40B4-BE49-F238E27FC236}">
                  <a16:creationId xmlns:a16="http://schemas.microsoft.com/office/drawing/2014/main" id="{3D63DDD2-8007-4FAB-A5CD-C2CE8C698B56}"/>
                </a:ext>
              </a:extLst>
            </p:cNvPr>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37129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98831" y="0"/>
            <a:ext cx="6893169" cy="6858000"/>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圆角矩形 4"/>
          <p:cNvSpPr/>
          <p:nvPr/>
        </p:nvSpPr>
        <p:spPr>
          <a:xfrm>
            <a:off x="5575364" y="868517"/>
            <a:ext cx="5603631" cy="5451230"/>
          </a:xfrm>
          <a:prstGeom prst="roundRect">
            <a:avLst>
              <a:gd name="adj" fmla="val 1282"/>
            </a:avLst>
          </a:prstGeom>
          <a:blipFill dpi="0" rotWithShape="1">
            <a:blip r:embed="rId3">
              <a:extLst>
                <a:ext uri="{28A0092B-C50C-407E-A947-70E740481C1C}">
                  <a14:useLocalDpi xmlns:a14="http://schemas.microsoft.com/office/drawing/2010/main" val="0"/>
                </a:ext>
              </a:extLst>
            </a:blip>
            <a:srcRect/>
            <a:stretch>
              <a:fillRect l="-22924" r="-22924"/>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510675" y="1114707"/>
            <a:ext cx="4131840" cy="729142"/>
            <a:chOff x="562708" y="2625624"/>
            <a:chExt cx="2838919" cy="729142"/>
          </a:xfrm>
        </p:grpSpPr>
        <p:sp>
          <p:nvSpPr>
            <p:cNvPr id="15" name="TextBox 7">
              <a:extLst>
                <a:ext uri="{FF2B5EF4-FFF2-40B4-BE49-F238E27FC236}">
                  <a16:creationId xmlns:a16="http://schemas.microsoft.com/office/drawing/2014/main" id="{8DE6CD62-A5CF-42EF-B6BB-0447C20B7252}"/>
                </a:ext>
              </a:extLst>
            </p:cNvPr>
            <p:cNvSpPr txBox="1"/>
            <p:nvPr/>
          </p:nvSpPr>
          <p:spPr>
            <a:xfrm>
              <a:off x="562708" y="2954656"/>
              <a:ext cx="2838919" cy="400110"/>
            </a:xfrm>
            <a:prstGeom prst="rect">
              <a:avLst/>
            </a:prstGeom>
            <a:noFill/>
          </p:spPr>
          <p:txBody>
            <a:bodyPr wrap="square" rtlCol="0">
              <a:spAutoFit/>
            </a:bodyPr>
            <a:lstStyle/>
            <a:p>
              <a:pPr marL="342900" indent="-342900">
                <a:buFont typeface="Arial" panose="020B0604020202020204" pitchFamily="34" charset="0"/>
                <a:buChar char="•"/>
              </a:pPr>
              <a:r>
                <a:rPr lang="zh-TW" altLang="zh-TW" sz="2000" b="1" dirty="0">
                  <a:latin typeface="微軟正黑體" panose="020B0604030504040204" pitchFamily="34" charset="-120"/>
                  <a:ea typeface="微軟正黑體" panose="020B0604030504040204" pitchFamily="34" charset="-120"/>
                </a:rPr>
                <a:t>建立多平台的應用</a:t>
              </a:r>
              <a:endParaRPr lang="en-US" altLang="zh-TW" sz="2000" b="1" dirty="0">
                <a:latin typeface="微軟正黑體" panose="020B0604030504040204" pitchFamily="34" charset="-120"/>
                <a:ea typeface="微軟正黑體" panose="020B0604030504040204" pitchFamily="34" charset="-120"/>
              </a:endParaRPr>
            </a:p>
          </p:txBody>
        </p:sp>
        <p:sp>
          <p:nvSpPr>
            <p:cNvPr id="31" name="Freeform 207"/>
            <p:cNvSpPr>
              <a:spLocks noEditPoints="1"/>
            </p:cNvSpPr>
            <p:nvPr/>
          </p:nvSpPr>
          <p:spPr bwMode="auto">
            <a:xfrm>
              <a:off x="675033" y="2625624"/>
              <a:ext cx="295350" cy="258308"/>
            </a:xfrm>
            <a:custGeom>
              <a:avLst/>
              <a:gdLst>
                <a:gd name="T0" fmla="*/ 112 w 128"/>
                <a:gd name="T1" fmla="*/ 60 h 112"/>
                <a:gd name="T2" fmla="*/ 104 w 128"/>
                <a:gd name="T3" fmla="*/ 60 h 112"/>
                <a:gd name="T4" fmla="*/ 104 w 128"/>
                <a:gd name="T5" fmla="*/ 16 h 112"/>
                <a:gd name="T6" fmla="*/ 88 w 128"/>
                <a:gd name="T7" fmla="*/ 0 h 112"/>
                <a:gd name="T8" fmla="*/ 40 w 128"/>
                <a:gd name="T9" fmla="*/ 0 h 112"/>
                <a:gd name="T10" fmla="*/ 24 w 128"/>
                <a:gd name="T11" fmla="*/ 16 h 112"/>
                <a:gd name="T12" fmla="*/ 24 w 128"/>
                <a:gd name="T13" fmla="*/ 52 h 112"/>
                <a:gd name="T14" fmla="*/ 24 w 128"/>
                <a:gd name="T15" fmla="*/ 56 h 112"/>
                <a:gd name="T16" fmla="*/ 24 w 128"/>
                <a:gd name="T17" fmla="*/ 56 h 112"/>
                <a:gd name="T18" fmla="*/ 24 w 128"/>
                <a:gd name="T19" fmla="*/ 60 h 112"/>
                <a:gd name="T20" fmla="*/ 16 w 128"/>
                <a:gd name="T21" fmla="*/ 60 h 112"/>
                <a:gd name="T22" fmla="*/ 0 w 128"/>
                <a:gd name="T23" fmla="*/ 76 h 112"/>
                <a:gd name="T24" fmla="*/ 0 w 128"/>
                <a:gd name="T25" fmla="*/ 84 h 112"/>
                <a:gd name="T26" fmla="*/ 16 w 128"/>
                <a:gd name="T27" fmla="*/ 100 h 112"/>
                <a:gd name="T28" fmla="*/ 25 w 128"/>
                <a:gd name="T29" fmla="*/ 100 h 112"/>
                <a:gd name="T30" fmla="*/ 40 w 128"/>
                <a:gd name="T31" fmla="*/ 112 h 112"/>
                <a:gd name="T32" fmla="*/ 88 w 128"/>
                <a:gd name="T33" fmla="*/ 112 h 112"/>
                <a:gd name="T34" fmla="*/ 103 w 128"/>
                <a:gd name="T35" fmla="*/ 100 h 112"/>
                <a:gd name="T36" fmla="*/ 112 w 128"/>
                <a:gd name="T37" fmla="*/ 100 h 112"/>
                <a:gd name="T38" fmla="*/ 128 w 128"/>
                <a:gd name="T39" fmla="*/ 84 h 112"/>
                <a:gd name="T40" fmla="*/ 128 w 128"/>
                <a:gd name="T41" fmla="*/ 76 h 112"/>
                <a:gd name="T42" fmla="*/ 112 w 128"/>
                <a:gd name="T43" fmla="*/ 60 h 112"/>
                <a:gd name="T44" fmla="*/ 32 w 128"/>
                <a:gd name="T45" fmla="*/ 16 h 112"/>
                <a:gd name="T46" fmla="*/ 40 w 128"/>
                <a:gd name="T47" fmla="*/ 8 h 112"/>
                <a:gd name="T48" fmla="*/ 88 w 128"/>
                <a:gd name="T49" fmla="*/ 8 h 112"/>
                <a:gd name="T50" fmla="*/ 96 w 128"/>
                <a:gd name="T51" fmla="*/ 16 h 112"/>
                <a:gd name="T52" fmla="*/ 96 w 128"/>
                <a:gd name="T53" fmla="*/ 60 h 112"/>
                <a:gd name="T54" fmla="*/ 32 w 128"/>
                <a:gd name="T55" fmla="*/ 60 h 112"/>
                <a:gd name="T56" fmla="*/ 32 w 128"/>
                <a:gd name="T57" fmla="*/ 16 h 112"/>
                <a:gd name="T58" fmla="*/ 88 w 128"/>
                <a:gd name="T59" fmla="*/ 104 h 112"/>
                <a:gd name="T60" fmla="*/ 40 w 128"/>
                <a:gd name="T61" fmla="*/ 104 h 112"/>
                <a:gd name="T62" fmla="*/ 32 w 128"/>
                <a:gd name="T63" fmla="*/ 96 h 112"/>
                <a:gd name="T64" fmla="*/ 40 w 128"/>
                <a:gd name="T65" fmla="*/ 88 h 112"/>
                <a:gd name="T66" fmla="*/ 88 w 128"/>
                <a:gd name="T67" fmla="*/ 88 h 112"/>
                <a:gd name="T68" fmla="*/ 96 w 128"/>
                <a:gd name="T69" fmla="*/ 96 h 112"/>
                <a:gd name="T70" fmla="*/ 88 w 128"/>
                <a:gd name="T71" fmla="*/ 104 h 112"/>
                <a:gd name="T72" fmla="*/ 120 w 128"/>
                <a:gd name="T73" fmla="*/ 84 h 112"/>
                <a:gd name="T74" fmla="*/ 112 w 128"/>
                <a:gd name="T75" fmla="*/ 92 h 112"/>
                <a:gd name="T76" fmla="*/ 103 w 128"/>
                <a:gd name="T77" fmla="*/ 92 h 112"/>
                <a:gd name="T78" fmla="*/ 88 w 128"/>
                <a:gd name="T79" fmla="*/ 80 h 112"/>
                <a:gd name="T80" fmla="*/ 40 w 128"/>
                <a:gd name="T81" fmla="*/ 80 h 112"/>
                <a:gd name="T82" fmla="*/ 25 w 128"/>
                <a:gd name="T83" fmla="*/ 92 h 112"/>
                <a:gd name="T84" fmla="*/ 16 w 128"/>
                <a:gd name="T85" fmla="*/ 92 h 112"/>
                <a:gd name="T86" fmla="*/ 8 w 128"/>
                <a:gd name="T87" fmla="*/ 84 h 112"/>
                <a:gd name="T88" fmla="*/ 8 w 128"/>
                <a:gd name="T89" fmla="*/ 76 h 112"/>
                <a:gd name="T90" fmla="*/ 16 w 128"/>
                <a:gd name="T91" fmla="*/ 68 h 112"/>
                <a:gd name="T92" fmla="*/ 112 w 128"/>
                <a:gd name="T93" fmla="*/ 68 h 112"/>
                <a:gd name="T94" fmla="*/ 120 w 128"/>
                <a:gd name="T95" fmla="*/ 76 h 112"/>
                <a:gd name="T96" fmla="*/ 120 w 128"/>
                <a:gd name="T97"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12">
                  <a:moveTo>
                    <a:pt x="112" y="60"/>
                  </a:moveTo>
                  <a:cubicBezTo>
                    <a:pt x="104" y="60"/>
                    <a:pt x="104" y="60"/>
                    <a:pt x="104" y="60"/>
                  </a:cubicBezTo>
                  <a:cubicBezTo>
                    <a:pt x="104" y="16"/>
                    <a:pt x="104" y="16"/>
                    <a:pt x="104" y="16"/>
                  </a:cubicBezTo>
                  <a:cubicBezTo>
                    <a:pt x="104" y="7"/>
                    <a:pt x="97" y="0"/>
                    <a:pt x="88" y="0"/>
                  </a:cubicBezTo>
                  <a:cubicBezTo>
                    <a:pt x="40" y="0"/>
                    <a:pt x="40" y="0"/>
                    <a:pt x="40" y="0"/>
                  </a:cubicBezTo>
                  <a:cubicBezTo>
                    <a:pt x="31" y="0"/>
                    <a:pt x="24" y="7"/>
                    <a:pt x="24" y="16"/>
                  </a:cubicBezTo>
                  <a:cubicBezTo>
                    <a:pt x="24" y="52"/>
                    <a:pt x="24" y="52"/>
                    <a:pt x="24" y="52"/>
                  </a:cubicBezTo>
                  <a:cubicBezTo>
                    <a:pt x="24" y="55"/>
                    <a:pt x="24" y="56"/>
                    <a:pt x="24" y="56"/>
                  </a:cubicBezTo>
                  <a:cubicBezTo>
                    <a:pt x="24" y="56"/>
                    <a:pt x="24" y="56"/>
                    <a:pt x="24" y="56"/>
                  </a:cubicBezTo>
                  <a:cubicBezTo>
                    <a:pt x="24" y="56"/>
                    <a:pt x="24" y="57"/>
                    <a:pt x="24" y="60"/>
                  </a:cubicBezTo>
                  <a:cubicBezTo>
                    <a:pt x="16" y="60"/>
                    <a:pt x="16" y="60"/>
                    <a:pt x="16" y="60"/>
                  </a:cubicBezTo>
                  <a:cubicBezTo>
                    <a:pt x="7" y="60"/>
                    <a:pt x="0" y="67"/>
                    <a:pt x="0" y="76"/>
                  </a:cubicBezTo>
                  <a:cubicBezTo>
                    <a:pt x="0" y="84"/>
                    <a:pt x="0" y="84"/>
                    <a:pt x="0" y="84"/>
                  </a:cubicBezTo>
                  <a:cubicBezTo>
                    <a:pt x="0" y="93"/>
                    <a:pt x="7" y="100"/>
                    <a:pt x="16" y="100"/>
                  </a:cubicBezTo>
                  <a:cubicBezTo>
                    <a:pt x="25" y="100"/>
                    <a:pt x="25" y="100"/>
                    <a:pt x="25" y="100"/>
                  </a:cubicBezTo>
                  <a:cubicBezTo>
                    <a:pt x="26" y="107"/>
                    <a:pt x="33" y="112"/>
                    <a:pt x="40" y="112"/>
                  </a:cubicBezTo>
                  <a:cubicBezTo>
                    <a:pt x="88" y="112"/>
                    <a:pt x="88" y="112"/>
                    <a:pt x="88" y="112"/>
                  </a:cubicBezTo>
                  <a:cubicBezTo>
                    <a:pt x="95" y="112"/>
                    <a:pt x="102" y="107"/>
                    <a:pt x="103" y="100"/>
                  </a:cubicBezTo>
                  <a:cubicBezTo>
                    <a:pt x="112" y="100"/>
                    <a:pt x="112" y="100"/>
                    <a:pt x="112" y="100"/>
                  </a:cubicBezTo>
                  <a:cubicBezTo>
                    <a:pt x="121" y="100"/>
                    <a:pt x="128" y="93"/>
                    <a:pt x="128" y="84"/>
                  </a:cubicBezTo>
                  <a:cubicBezTo>
                    <a:pt x="128" y="76"/>
                    <a:pt x="128" y="76"/>
                    <a:pt x="128" y="76"/>
                  </a:cubicBezTo>
                  <a:cubicBezTo>
                    <a:pt x="128" y="67"/>
                    <a:pt x="121" y="60"/>
                    <a:pt x="112" y="60"/>
                  </a:cubicBezTo>
                  <a:close/>
                  <a:moveTo>
                    <a:pt x="32" y="16"/>
                  </a:moveTo>
                  <a:cubicBezTo>
                    <a:pt x="32" y="12"/>
                    <a:pt x="36" y="8"/>
                    <a:pt x="40" y="8"/>
                  </a:cubicBezTo>
                  <a:cubicBezTo>
                    <a:pt x="88" y="8"/>
                    <a:pt x="88" y="8"/>
                    <a:pt x="88" y="8"/>
                  </a:cubicBezTo>
                  <a:cubicBezTo>
                    <a:pt x="92" y="8"/>
                    <a:pt x="96" y="12"/>
                    <a:pt x="96" y="16"/>
                  </a:cubicBezTo>
                  <a:cubicBezTo>
                    <a:pt x="96" y="60"/>
                    <a:pt x="96" y="60"/>
                    <a:pt x="96" y="60"/>
                  </a:cubicBezTo>
                  <a:cubicBezTo>
                    <a:pt x="32" y="60"/>
                    <a:pt x="32" y="60"/>
                    <a:pt x="32" y="60"/>
                  </a:cubicBezTo>
                  <a:lnTo>
                    <a:pt x="32" y="16"/>
                  </a:lnTo>
                  <a:close/>
                  <a:moveTo>
                    <a:pt x="88" y="104"/>
                  </a:moveTo>
                  <a:cubicBezTo>
                    <a:pt x="40" y="104"/>
                    <a:pt x="40" y="104"/>
                    <a:pt x="40" y="104"/>
                  </a:cubicBezTo>
                  <a:cubicBezTo>
                    <a:pt x="36" y="104"/>
                    <a:pt x="32" y="100"/>
                    <a:pt x="32" y="96"/>
                  </a:cubicBezTo>
                  <a:cubicBezTo>
                    <a:pt x="32" y="92"/>
                    <a:pt x="36" y="88"/>
                    <a:pt x="40" y="88"/>
                  </a:cubicBezTo>
                  <a:cubicBezTo>
                    <a:pt x="88" y="88"/>
                    <a:pt x="88" y="88"/>
                    <a:pt x="88" y="88"/>
                  </a:cubicBezTo>
                  <a:cubicBezTo>
                    <a:pt x="92" y="88"/>
                    <a:pt x="96" y="92"/>
                    <a:pt x="96" y="96"/>
                  </a:cubicBezTo>
                  <a:cubicBezTo>
                    <a:pt x="96" y="100"/>
                    <a:pt x="92" y="104"/>
                    <a:pt x="88" y="104"/>
                  </a:cubicBezTo>
                  <a:close/>
                  <a:moveTo>
                    <a:pt x="120" y="84"/>
                  </a:moveTo>
                  <a:cubicBezTo>
                    <a:pt x="120" y="88"/>
                    <a:pt x="116" y="92"/>
                    <a:pt x="112" y="92"/>
                  </a:cubicBezTo>
                  <a:cubicBezTo>
                    <a:pt x="103" y="92"/>
                    <a:pt x="103" y="92"/>
                    <a:pt x="103" y="92"/>
                  </a:cubicBezTo>
                  <a:cubicBezTo>
                    <a:pt x="102" y="85"/>
                    <a:pt x="95" y="80"/>
                    <a:pt x="88" y="80"/>
                  </a:cubicBezTo>
                  <a:cubicBezTo>
                    <a:pt x="40" y="80"/>
                    <a:pt x="40" y="80"/>
                    <a:pt x="40" y="80"/>
                  </a:cubicBezTo>
                  <a:cubicBezTo>
                    <a:pt x="33" y="80"/>
                    <a:pt x="26" y="85"/>
                    <a:pt x="25" y="92"/>
                  </a:cubicBezTo>
                  <a:cubicBezTo>
                    <a:pt x="16" y="92"/>
                    <a:pt x="16" y="92"/>
                    <a:pt x="16" y="92"/>
                  </a:cubicBezTo>
                  <a:cubicBezTo>
                    <a:pt x="12" y="92"/>
                    <a:pt x="8" y="88"/>
                    <a:pt x="8" y="84"/>
                  </a:cubicBezTo>
                  <a:cubicBezTo>
                    <a:pt x="8" y="76"/>
                    <a:pt x="8" y="76"/>
                    <a:pt x="8" y="76"/>
                  </a:cubicBezTo>
                  <a:cubicBezTo>
                    <a:pt x="8" y="72"/>
                    <a:pt x="12" y="68"/>
                    <a:pt x="16" y="68"/>
                  </a:cubicBezTo>
                  <a:cubicBezTo>
                    <a:pt x="112" y="68"/>
                    <a:pt x="112" y="68"/>
                    <a:pt x="112" y="68"/>
                  </a:cubicBezTo>
                  <a:cubicBezTo>
                    <a:pt x="116" y="68"/>
                    <a:pt x="120" y="72"/>
                    <a:pt x="120" y="76"/>
                  </a:cubicBezTo>
                  <a:lnTo>
                    <a:pt x="120" y="84"/>
                  </a:lnTo>
                  <a:close/>
                </a:path>
              </a:pathLst>
            </a:custGeom>
            <a:solidFill>
              <a:srgbClr val="4F4D50"/>
            </a:solidFill>
            <a:ln>
              <a:noFill/>
            </a:ln>
          </p:spPr>
          <p:txBody>
            <a:bodyPr vert="horz" wrap="square" lIns="68580" tIns="34290" rIns="68580" bIns="34290" numCol="1" anchor="t" anchorCtr="0" compatLnSpc="1">
              <a:prstTxWarp prst="textNoShape">
                <a:avLst/>
              </a:prstTxWarp>
            </a:bodyPr>
            <a:lstStyle/>
            <a:p>
              <a:endParaRPr lang="zh-CN" altLang="en-US" sz="2800">
                <a:solidFill>
                  <a:prstClr val="black">
                    <a:lumMod val="75000"/>
                    <a:lumOff val="25000"/>
                  </a:prstClr>
                </a:solidFill>
                <a:latin typeface="Bebas" pitchFamily="2" charset="0"/>
                <a:ea typeface="微软雅黑" panose="020B0503020204020204" pitchFamily="34" charset="-122"/>
                <a:sym typeface="Bebas" pitchFamily="2" charset="0"/>
              </a:endParaRPr>
            </a:p>
          </p:txBody>
        </p:sp>
      </p:grpSp>
      <p:grpSp>
        <p:nvGrpSpPr>
          <p:cNvPr id="4" name="组合 3"/>
          <p:cNvGrpSpPr/>
          <p:nvPr/>
        </p:nvGrpSpPr>
        <p:grpSpPr>
          <a:xfrm>
            <a:off x="562708" y="2240692"/>
            <a:ext cx="3653510" cy="618607"/>
            <a:chOff x="562707" y="4657868"/>
            <a:chExt cx="3196605" cy="618607"/>
          </a:xfrm>
        </p:grpSpPr>
        <p:sp>
          <p:nvSpPr>
            <p:cNvPr id="23" name="TextBox 7">
              <a:extLst>
                <a:ext uri="{FF2B5EF4-FFF2-40B4-BE49-F238E27FC236}">
                  <a16:creationId xmlns:a16="http://schemas.microsoft.com/office/drawing/2014/main" id="{8DE6CD62-A5CF-42EF-B6BB-0447C20B7252}"/>
                </a:ext>
              </a:extLst>
            </p:cNvPr>
            <p:cNvSpPr txBox="1"/>
            <p:nvPr/>
          </p:nvSpPr>
          <p:spPr>
            <a:xfrm>
              <a:off x="562707" y="4876365"/>
              <a:ext cx="3196605" cy="400110"/>
            </a:xfrm>
            <a:prstGeom prst="rect">
              <a:avLst/>
            </a:prstGeom>
            <a:noFill/>
          </p:spPr>
          <p:txBody>
            <a:bodyPr wrap="square" rtlCol="0">
              <a:spAutoFit/>
            </a:bodyPr>
            <a:lstStyle/>
            <a:p>
              <a:pPr marL="342900" indent="-342900">
                <a:buFont typeface="Arial" panose="020B0604020202020204" pitchFamily="34" charset="0"/>
                <a:buChar char="•"/>
              </a:pPr>
              <a:r>
                <a:rPr lang="zh-TW" altLang="zh-TW" sz="2000" b="1" dirty="0">
                  <a:latin typeface="微軟正黑體" panose="020B0604030504040204" pitchFamily="34" charset="-120"/>
                  <a:ea typeface="微軟正黑體" panose="020B0604030504040204" pitchFamily="34" charset="-120"/>
                </a:rPr>
                <a:t>擴大資料庫的容量</a:t>
              </a:r>
              <a:endParaRPr lang="en-US" altLang="zh-TW" sz="2000" b="1" dirty="0">
                <a:latin typeface="微軟正黑體" panose="020B0604030504040204" pitchFamily="34" charset="-120"/>
                <a:ea typeface="微軟正黑體" panose="020B0604030504040204" pitchFamily="34" charset="-120"/>
              </a:endParaRPr>
            </a:p>
          </p:txBody>
        </p:sp>
        <p:sp>
          <p:nvSpPr>
            <p:cNvPr id="35" name="AutoShape 20"/>
            <p:cNvSpPr/>
            <p:nvPr/>
          </p:nvSpPr>
          <p:spPr bwMode="auto">
            <a:xfrm>
              <a:off x="742910" y="4657868"/>
              <a:ext cx="36159" cy="261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rgbClr val="4F4D50"/>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7" name="TextBox 7">
            <a:extLst>
              <a:ext uri="{FF2B5EF4-FFF2-40B4-BE49-F238E27FC236}">
                <a16:creationId xmlns:a16="http://schemas.microsoft.com/office/drawing/2014/main" id="{8DE6CD62-A5CF-42EF-B6BB-0447C20B7252}"/>
              </a:ext>
            </a:extLst>
          </p:cNvPr>
          <p:cNvSpPr txBox="1"/>
          <p:nvPr/>
        </p:nvSpPr>
        <p:spPr>
          <a:xfrm>
            <a:off x="562708" y="3383349"/>
            <a:ext cx="3147832" cy="453650"/>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lang="zh-TW" altLang="zh-TW" sz="2000" b="1" dirty="0">
                <a:latin typeface="微軟正黑體" panose="020B0604030504040204" pitchFamily="34" charset="-120"/>
                <a:ea typeface="微軟正黑體" panose="020B0604030504040204" pitchFamily="34" charset="-120"/>
              </a:rPr>
              <a:t>提高預測系統的準確率</a:t>
            </a:r>
            <a:endParaRPr lang="en-US" altLang="zh-CN" sz="2000" dirty="0">
              <a:solidFill>
                <a:srgbClr val="4F4D50"/>
              </a:solidFill>
              <a:latin typeface="微軟正黑體" panose="020B0604030504040204" pitchFamily="34" charset="-120"/>
              <a:ea typeface="微軟正黑體" panose="020B0604030504040204" pitchFamily="34" charset="-120"/>
              <a:cs typeface="+mn-ea"/>
              <a:sym typeface="+mn-lt"/>
            </a:endParaRPr>
          </a:p>
        </p:txBody>
      </p:sp>
      <p:grpSp>
        <p:nvGrpSpPr>
          <p:cNvPr id="30" name="组合 29">
            <a:extLst>
              <a:ext uri="{FF2B5EF4-FFF2-40B4-BE49-F238E27FC236}">
                <a16:creationId xmlns:a16="http://schemas.microsoft.com/office/drawing/2014/main" id="{9C4035E7-E39E-4F33-9075-485A612A9581}"/>
              </a:ext>
            </a:extLst>
          </p:cNvPr>
          <p:cNvGrpSpPr/>
          <p:nvPr/>
        </p:nvGrpSpPr>
        <p:grpSpPr>
          <a:xfrm>
            <a:off x="510675" y="289068"/>
            <a:ext cx="1474387" cy="523092"/>
            <a:chOff x="481368" y="440281"/>
            <a:chExt cx="1474387" cy="523092"/>
          </a:xfrm>
        </p:grpSpPr>
        <p:sp>
          <p:nvSpPr>
            <p:cNvPr id="48" name="TextBox 7">
              <a:extLst>
                <a:ext uri="{FF2B5EF4-FFF2-40B4-BE49-F238E27FC236}">
                  <a16:creationId xmlns:a16="http://schemas.microsoft.com/office/drawing/2014/main" id="{53AE2C50-5A3E-419D-B8BC-B63BF9ECC9A1}"/>
                </a:ext>
              </a:extLst>
            </p:cNvPr>
            <p:cNvSpPr txBox="1"/>
            <p:nvPr/>
          </p:nvSpPr>
          <p:spPr>
            <a:xfrm>
              <a:off x="539983" y="440281"/>
              <a:ext cx="1415772" cy="523092"/>
            </a:xfrm>
            <a:prstGeom prst="rect">
              <a:avLst/>
            </a:prstGeom>
            <a:noFill/>
          </p:spPr>
          <p:txBody>
            <a:bodyPr wrap="none" rtlCol="0">
              <a:spAutoFit/>
            </a:bodyPr>
            <a:lstStyle/>
            <a:p>
              <a:pPr>
                <a:lnSpc>
                  <a:spcPct val="130000"/>
                </a:lnSpc>
              </a:pP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未來展望</a:t>
              </a:r>
            </a:p>
          </p:txBody>
        </p:sp>
        <p:sp>
          <p:nvSpPr>
            <p:cNvPr id="50" name="矩形 49">
              <a:extLst>
                <a:ext uri="{FF2B5EF4-FFF2-40B4-BE49-F238E27FC236}">
                  <a16:creationId xmlns:a16="http://schemas.microsoft.com/office/drawing/2014/main" id="{5D2C6775-F0D1-4B23-94FD-FA8EBC17056E}"/>
                </a:ext>
              </a:extLst>
            </p:cNvPr>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圖片 8">
            <a:extLst>
              <a:ext uri="{FF2B5EF4-FFF2-40B4-BE49-F238E27FC236}">
                <a16:creationId xmlns:a16="http://schemas.microsoft.com/office/drawing/2014/main" id="{35E154F6-A1E5-4A9B-A7AE-5897AF4DF2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806" y="2925867"/>
            <a:ext cx="538210" cy="538210"/>
          </a:xfrm>
          <a:prstGeom prst="rect">
            <a:avLst/>
          </a:prstGeom>
        </p:spPr>
      </p:pic>
      <p:pic>
        <p:nvPicPr>
          <p:cNvPr id="2052" name="Picture 4" descr="Diskette premium icon">
            <a:extLst>
              <a:ext uri="{FF2B5EF4-FFF2-40B4-BE49-F238E27FC236}">
                <a16:creationId xmlns:a16="http://schemas.microsoft.com/office/drawing/2014/main" id="{FF530720-17B0-4B84-9589-245BB5AD04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156" y="2021052"/>
            <a:ext cx="371569" cy="371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0957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圖片 4">
            <a:extLst>
              <a:ext uri="{FF2B5EF4-FFF2-40B4-BE49-F238E27FC236}">
                <a16:creationId xmlns:a16="http://schemas.microsoft.com/office/drawing/2014/main" id="{8FFEC254-8962-4511-B931-D4AA863BB01C}"/>
              </a:ext>
            </a:extLst>
          </p:cNvPr>
          <p:cNvPicPr>
            <a:picLocks noChangeAspect="1"/>
          </p:cNvPicPr>
          <p:nvPr/>
        </p:nvPicPr>
        <p:blipFill rotWithShape="1">
          <a:blip r:embed="rId3">
            <a:extLst>
              <a:ext uri="{28A0092B-C50C-407E-A947-70E740481C1C}">
                <a14:useLocalDpi xmlns:a14="http://schemas.microsoft.com/office/drawing/2010/main" val="0"/>
              </a:ext>
            </a:extLst>
          </a:blip>
          <a:srcRect l="4280" r="372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3" name="Freeform: Shape 12">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文本框 3"/>
          <p:cNvSpPr txBox="1"/>
          <p:nvPr/>
        </p:nvSpPr>
        <p:spPr>
          <a:xfrm>
            <a:off x="371094" y="1161288"/>
            <a:ext cx="3438144" cy="1125728"/>
          </a:xfrm>
          <a:prstGeom prst="rect">
            <a:avLst/>
          </a:prstGeom>
        </p:spPr>
        <p:txBody>
          <a:bodyPr vert="horz" lIns="91440" tIns="45720" rIns="91440" bIns="45720" rtlCol="0" anchor="b">
            <a:normAutofit/>
          </a:bodyPr>
          <a:lstStyle/>
          <a:p>
            <a:pPr>
              <a:lnSpc>
                <a:spcPct val="90000"/>
              </a:lnSpc>
              <a:spcBef>
                <a:spcPct val="0"/>
              </a:spcBef>
              <a:spcAft>
                <a:spcPts val="600"/>
              </a:spcAft>
            </a:pPr>
            <a:r>
              <a:rPr lang="zh-TW" altLang="en-US" sz="3600" b="1" dirty="0">
                <a:latin typeface="微軟正黑體" panose="020B0604030504040204" pitchFamily="34" charset="-120"/>
                <a:ea typeface="微軟正黑體" panose="020B0604030504040204" pitchFamily="34" charset="-120"/>
                <a:cs typeface="+mj-cs"/>
                <a:sym typeface="+mn-lt"/>
              </a:rPr>
              <a:t>目錄</a:t>
            </a:r>
            <a:endParaRPr lang="en-US" altLang="zh-CN" sz="3600" b="1" dirty="0">
              <a:latin typeface="微軟正黑體" panose="020B0604030504040204" pitchFamily="34" charset="-120"/>
              <a:ea typeface="微軟正黑體" panose="020B0604030504040204" pitchFamily="34" charset="-120"/>
              <a:cs typeface="+mj-cs"/>
              <a:sym typeface="+mn-lt"/>
            </a:endParaRP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文本框 5"/>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ltLang="zh-CN" sz="2400" b="1" dirty="0">
                <a:latin typeface="微軟正黑體" panose="020B0604030504040204" pitchFamily="34" charset="-120"/>
                <a:ea typeface="微軟正黑體" panose="020B0604030504040204" pitchFamily="34" charset="-120"/>
                <a:sym typeface="+mn-lt"/>
              </a:rPr>
              <a:t>01</a:t>
            </a:r>
            <a:r>
              <a:rPr lang="en-US" altLang="zh-TW" sz="2400" b="1" dirty="0">
                <a:latin typeface="微軟正黑體" panose="020B0604030504040204" pitchFamily="34" charset="-120"/>
                <a:ea typeface="微軟正黑體" panose="020B0604030504040204" pitchFamily="34" charset="-120"/>
                <a:sym typeface="+mn-lt"/>
              </a:rPr>
              <a:t>.</a:t>
            </a:r>
            <a:r>
              <a:rPr lang="zh-TW" altLang="en-US" sz="2400" b="1" dirty="0">
                <a:latin typeface="微軟正黑體" panose="020B0604030504040204" pitchFamily="34" charset="-120"/>
                <a:ea typeface="微軟正黑體" panose="020B0604030504040204" pitchFamily="34" charset="-120"/>
                <a:sym typeface="+mn-lt"/>
              </a:rPr>
              <a:t>專題動機</a:t>
            </a:r>
            <a:endParaRPr lang="en-US" altLang="zh-TW" sz="2400" b="1" dirty="0">
              <a:latin typeface="微軟正黑體" panose="020B0604030504040204" pitchFamily="34" charset="-120"/>
              <a:ea typeface="微軟正黑體" panose="020B0604030504040204" pitchFamily="34" charset="-120"/>
              <a:sym typeface="+mn-lt"/>
            </a:endParaRPr>
          </a:p>
          <a:p>
            <a:pPr indent="-228600">
              <a:lnSpc>
                <a:spcPct val="90000"/>
              </a:lnSpc>
              <a:spcAft>
                <a:spcPts val="600"/>
              </a:spcAft>
              <a:buFont typeface="Arial" panose="020B0604020202020204" pitchFamily="34" charset="0"/>
              <a:buChar char="•"/>
            </a:pPr>
            <a:r>
              <a:rPr lang="en-US" altLang="zh-TW" sz="2400" b="1" dirty="0">
                <a:latin typeface="微軟正黑體" panose="020B0604030504040204" pitchFamily="34" charset="-120"/>
                <a:ea typeface="微軟正黑體" panose="020B0604030504040204" pitchFamily="34" charset="-120"/>
                <a:sym typeface="+mn-lt"/>
              </a:rPr>
              <a:t>02.</a:t>
            </a:r>
            <a:r>
              <a:rPr lang="zh-TW" altLang="en-US" sz="2400" b="1" dirty="0">
                <a:latin typeface="微軟正黑體" panose="020B0604030504040204" pitchFamily="34" charset="-120"/>
                <a:ea typeface="微軟正黑體" panose="020B0604030504040204" pitchFamily="34" charset="-120"/>
                <a:sym typeface="+mn-lt"/>
              </a:rPr>
              <a:t>系統架構</a:t>
            </a:r>
            <a:endParaRPr lang="en-US" altLang="zh-TW" sz="2400" b="1" dirty="0">
              <a:latin typeface="微軟正黑體" panose="020B0604030504040204" pitchFamily="34" charset="-120"/>
              <a:ea typeface="微軟正黑體" panose="020B0604030504040204" pitchFamily="34" charset="-120"/>
              <a:sym typeface="+mn-lt"/>
            </a:endParaRPr>
          </a:p>
          <a:p>
            <a:pPr indent="-228600">
              <a:lnSpc>
                <a:spcPct val="90000"/>
              </a:lnSpc>
              <a:spcAft>
                <a:spcPts val="600"/>
              </a:spcAft>
              <a:buFont typeface="Arial" panose="020B0604020202020204" pitchFamily="34" charset="0"/>
              <a:buChar char="•"/>
            </a:pPr>
            <a:r>
              <a:rPr lang="en-US" altLang="zh-TW" sz="2400" b="1" dirty="0">
                <a:latin typeface="微軟正黑體" panose="020B0604030504040204" pitchFamily="34" charset="-120"/>
                <a:ea typeface="微軟正黑體" panose="020B0604030504040204" pitchFamily="34" charset="-120"/>
                <a:sym typeface="+mn-lt"/>
              </a:rPr>
              <a:t>03.</a:t>
            </a:r>
            <a:r>
              <a:rPr lang="zh-TW" altLang="en-US" sz="2400" b="1" dirty="0">
                <a:latin typeface="微軟正黑體" panose="020B0604030504040204" pitchFamily="34" charset="-120"/>
                <a:ea typeface="微軟正黑體" panose="020B0604030504040204" pitchFamily="34" charset="-120"/>
                <a:sym typeface="+mn-lt"/>
              </a:rPr>
              <a:t>專題簡介</a:t>
            </a:r>
            <a:endParaRPr lang="en-US" altLang="zh-TW" sz="2400" b="1" dirty="0">
              <a:latin typeface="微軟正黑體" panose="020B0604030504040204" pitchFamily="34" charset="-120"/>
              <a:ea typeface="微軟正黑體" panose="020B0604030504040204" pitchFamily="34" charset="-120"/>
              <a:sym typeface="+mn-lt"/>
            </a:endParaRPr>
          </a:p>
          <a:p>
            <a:pPr indent="-228600">
              <a:lnSpc>
                <a:spcPct val="90000"/>
              </a:lnSpc>
              <a:spcAft>
                <a:spcPts val="600"/>
              </a:spcAft>
              <a:buFont typeface="Arial" panose="020B0604020202020204" pitchFamily="34" charset="0"/>
              <a:buChar char="•"/>
            </a:pPr>
            <a:r>
              <a:rPr lang="en-US" altLang="zh-TW" sz="2400" b="1" dirty="0">
                <a:latin typeface="微軟正黑體" panose="020B0604030504040204" pitchFamily="34" charset="-120"/>
                <a:ea typeface="微軟正黑體" panose="020B0604030504040204" pitchFamily="34" charset="-120"/>
                <a:sym typeface="+mn-lt"/>
              </a:rPr>
              <a:t>04.</a:t>
            </a:r>
            <a:r>
              <a:rPr lang="zh-TW" altLang="en-US" sz="2400" b="1" dirty="0">
                <a:latin typeface="微軟正黑體" panose="020B0604030504040204" pitchFamily="34" charset="-120"/>
                <a:ea typeface="微軟正黑體" panose="020B0604030504040204" pitchFamily="34" charset="-120"/>
                <a:sym typeface="+mn-lt"/>
              </a:rPr>
              <a:t>結論</a:t>
            </a:r>
            <a:endParaRPr lang="en-US" altLang="zh-TW" sz="2400" b="1" dirty="0">
              <a:latin typeface="微軟正黑體" panose="020B0604030504040204" pitchFamily="34" charset="-120"/>
              <a:ea typeface="微軟正黑體" panose="020B0604030504040204" pitchFamily="34" charset="-120"/>
              <a:sym typeface="+mn-lt"/>
            </a:endParaRPr>
          </a:p>
          <a:p>
            <a:pPr indent="-228600">
              <a:lnSpc>
                <a:spcPct val="90000"/>
              </a:lnSpc>
              <a:spcAft>
                <a:spcPts val="600"/>
              </a:spcAft>
              <a:buFont typeface="Arial" panose="020B0604020202020204" pitchFamily="34" charset="0"/>
              <a:buChar char="•"/>
            </a:pPr>
            <a:r>
              <a:rPr lang="en-US" altLang="zh-TW" sz="2400" b="1" dirty="0">
                <a:latin typeface="微軟正黑體" panose="020B0604030504040204" pitchFamily="34" charset="-120"/>
                <a:ea typeface="微軟正黑體" panose="020B0604030504040204" pitchFamily="34" charset="-120"/>
                <a:sym typeface="+mn-lt"/>
              </a:rPr>
              <a:t>05.</a:t>
            </a:r>
            <a:r>
              <a:rPr lang="zh-TW" altLang="en-US" sz="2400" b="1" dirty="0">
                <a:latin typeface="微軟正黑體" panose="020B0604030504040204" pitchFamily="34" charset="-120"/>
                <a:ea typeface="微軟正黑體" panose="020B0604030504040204" pitchFamily="34" charset="-120"/>
                <a:sym typeface="+mn-lt"/>
              </a:rPr>
              <a:t>未來展望</a:t>
            </a:r>
            <a:endParaRPr lang="en-US" altLang="zh-TW" sz="2400" b="1" dirty="0">
              <a:latin typeface="微軟正黑體" panose="020B0604030504040204" pitchFamily="34" charset="-120"/>
              <a:ea typeface="微軟正黑體" panose="020B0604030504040204" pitchFamily="34" charset="-120"/>
              <a:sym typeface="+mn-lt"/>
            </a:endParaRPr>
          </a:p>
        </p:txBody>
      </p:sp>
    </p:spTree>
    <p:extLst>
      <p:ext uri="{BB962C8B-B14F-4D97-AF65-F5344CB8AC3E}">
        <p14:creationId xmlns:p14="http://schemas.microsoft.com/office/powerpoint/2010/main" val="412632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4769963" cy="4326903"/>
          </a:xfrm>
          <a:custGeom>
            <a:avLst/>
            <a:gdLst>
              <a:gd name="connsiteX0" fmla="*/ 0 w 7328263"/>
              <a:gd name="connsiteY0" fmla="*/ 0 h 6217920"/>
              <a:gd name="connsiteX1" fmla="*/ 7328263 w 7328263"/>
              <a:gd name="connsiteY1" fmla="*/ 0 h 6217920"/>
              <a:gd name="connsiteX2" fmla="*/ 7328263 w 7328263"/>
              <a:gd name="connsiteY2" fmla="*/ 6217920 h 6217920"/>
              <a:gd name="connsiteX3" fmla="*/ 0 w 7328263"/>
              <a:gd name="connsiteY3" fmla="*/ 6217920 h 6217920"/>
              <a:gd name="connsiteX4" fmla="*/ 0 w 7328263"/>
              <a:gd name="connsiteY4" fmla="*/ 0 h 6217920"/>
              <a:gd name="connsiteX0" fmla="*/ 13063 w 7341326"/>
              <a:gd name="connsiteY0" fmla="*/ 0 h 6217920"/>
              <a:gd name="connsiteX1" fmla="*/ 7341326 w 7341326"/>
              <a:gd name="connsiteY1" fmla="*/ 0 h 6217920"/>
              <a:gd name="connsiteX2" fmla="*/ 7341326 w 7341326"/>
              <a:gd name="connsiteY2" fmla="*/ 6217920 h 6217920"/>
              <a:gd name="connsiteX3" fmla="*/ 13063 w 7341326"/>
              <a:gd name="connsiteY3" fmla="*/ 6217920 h 6217920"/>
              <a:gd name="connsiteX4" fmla="*/ 0 w 7341326"/>
              <a:gd name="connsiteY4" fmla="*/ 4976949 h 6217920"/>
              <a:gd name="connsiteX5" fmla="*/ 13063 w 7341326"/>
              <a:gd name="connsiteY5" fmla="*/ 0 h 6217920"/>
              <a:gd name="connsiteX0" fmla="*/ 13063 w 7341326"/>
              <a:gd name="connsiteY0" fmla="*/ 0 h 6348548"/>
              <a:gd name="connsiteX1" fmla="*/ 7341326 w 7341326"/>
              <a:gd name="connsiteY1" fmla="*/ 0 h 6348548"/>
              <a:gd name="connsiteX2" fmla="*/ 7341326 w 7341326"/>
              <a:gd name="connsiteY2" fmla="*/ 6217920 h 6348548"/>
              <a:gd name="connsiteX3" fmla="*/ 1972492 w 7341326"/>
              <a:gd name="connsiteY3" fmla="*/ 6348548 h 6348548"/>
              <a:gd name="connsiteX4" fmla="*/ 0 w 7341326"/>
              <a:gd name="connsiteY4" fmla="*/ 4976949 h 6348548"/>
              <a:gd name="connsiteX5" fmla="*/ 13063 w 7341326"/>
              <a:gd name="connsiteY5" fmla="*/ 0 h 6348548"/>
              <a:gd name="connsiteX0" fmla="*/ 13063 w 7341326"/>
              <a:gd name="connsiteY0" fmla="*/ 0 h 6348548"/>
              <a:gd name="connsiteX1" fmla="*/ 7341326 w 7341326"/>
              <a:gd name="connsiteY1" fmla="*/ 0 h 6348548"/>
              <a:gd name="connsiteX2" fmla="*/ 7341326 w 7341326"/>
              <a:gd name="connsiteY2" fmla="*/ 6217920 h 6348548"/>
              <a:gd name="connsiteX3" fmla="*/ 1972492 w 7341326"/>
              <a:gd name="connsiteY3" fmla="*/ 6348548 h 6348548"/>
              <a:gd name="connsiteX4" fmla="*/ 0 w 7341326"/>
              <a:gd name="connsiteY4" fmla="*/ 4976949 h 6348548"/>
              <a:gd name="connsiteX5" fmla="*/ 13063 w 7341326"/>
              <a:gd name="connsiteY5" fmla="*/ 0 h 6348548"/>
              <a:gd name="connsiteX0" fmla="*/ 13063 w 7341326"/>
              <a:gd name="connsiteY0" fmla="*/ 0 h 6780566"/>
              <a:gd name="connsiteX1" fmla="*/ 7341326 w 7341326"/>
              <a:gd name="connsiteY1" fmla="*/ 0 h 6780566"/>
              <a:gd name="connsiteX2" fmla="*/ 7341326 w 7341326"/>
              <a:gd name="connsiteY2" fmla="*/ 6217920 h 6780566"/>
              <a:gd name="connsiteX3" fmla="*/ 1972492 w 7341326"/>
              <a:gd name="connsiteY3" fmla="*/ 6348548 h 6780566"/>
              <a:gd name="connsiteX4" fmla="*/ 0 w 7341326"/>
              <a:gd name="connsiteY4" fmla="*/ 4976949 h 6780566"/>
              <a:gd name="connsiteX5" fmla="*/ 13063 w 7341326"/>
              <a:gd name="connsiteY5" fmla="*/ 0 h 6780566"/>
              <a:gd name="connsiteX0" fmla="*/ 13063 w 7341326"/>
              <a:gd name="connsiteY0" fmla="*/ 0 h 6762067"/>
              <a:gd name="connsiteX1" fmla="*/ 7341326 w 7341326"/>
              <a:gd name="connsiteY1" fmla="*/ 0 h 6762067"/>
              <a:gd name="connsiteX2" fmla="*/ 7341326 w 7341326"/>
              <a:gd name="connsiteY2" fmla="*/ 6217920 h 6762067"/>
              <a:gd name="connsiteX3" fmla="*/ 1972492 w 7341326"/>
              <a:gd name="connsiteY3" fmla="*/ 6348548 h 6762067"/>
              <a:gd name="connsiteX4" fmla="*/ 0 w 7341326"/>
              <a:gd name="connsiteY4" fmla="*/ 4976949 h 6762067"/>
              <a:gd name="connsiteX5" fmla="*/ 13063 w 7341326"/>
              <a:gd name="connsiteY5" fmla="*/ 0 h 6762067"/>
              <a:gd name="connsiteX0" fmla="*/ 13063 w 7341326"/>
              <a:gd name="connsiteY0" fmla="*/ 0 h 6762067"/>
              <a:gd name="connsiteX1" fmla="*/ 7341326 w 7341326"/>
              <a:gd name="connsiteY1" fmla="*/ 0 h 6762067"/>
              <a:gd name="connsiteX2" fmla="*/ 7341326 w 7341326"/>
              <a:gd name="connsiteY2" fmla="*/ 6217920 h 6762067"/>
              <a:gd name="connsiteX3" fmla="*/ 1972492 w 7341326"/>
              <a:gd name="connsiteY3" fmla="*/ 6348548 h 6762067"/>
              <a:gd name="connsiteX4" fmla="*/ 0 w 7341326"/>
              <a:gd name="connsiteY4" fmla="*/ 4976949 h 6762067"/>
              <a:gd name="connsiteX5" fmla="*/ 13063 w 7341326"/>
              <a:gd name="connsiteY5" fmla="*/ 0 h 6762067"/>
              <a:gd name="connsiteX0" fmla="*/ 13063 w 7341326"/>
              <a:gd name="connsiteY0" fmla="*/ 0 h 6730700"/>
              <a:gd name="connsiteX1" fmla="*/ 7341326 w 7341326"/>
              <a:gd name="connsiteY1" fmla="*/ 0 h 6730700"/>
              <a:gd name="connsiteX2" fmla="*/ 7341326 w 7341326"/>
              <a:gd name="connsiteY2" fmla="*/ 6217920 h 6730700"/>
              <a:gd name="connsiteX3" fmla="*/ 1972492 w 7341326"/>
              <a:gd name="connsiteY3" fmla="*/ 6348548 h 6730700"/>
              <a:gd name="connsiteX4" fmla="*/ 0 w 7341326"/>
              <a:gd name="connsiteY4" fmla="*/ 4976949 h 6730700"/>
              <a:gd name="connsiteX5" fmla="*/ 13063 w 7341326"/>
              <a:gd name="connsiteY5" fmla="*/ 0 h 6730700"/>
              <a:gd name="connsiteX0" fmla="*/ 13063 w 7341326"/>
              <a:gd name="connsiteY0" fmla="*/ 0 h 6349673"/>
              <a:gd name="connsiteX1" fmla="*/ 7341326 w 7341326"/>
              <a:gd name="connsiteY1" fmla="*/ 0 h 6349673"/>
              <a:gd name="connsiteX2" fmla="*/ 4349932 w 7341326"/>
              <a:gd name="connsiteY2" fmla="*/ 4794069 h 6349673"/>
              <a:gd name="connsiteX3" fmla="*/ 1972492 w 7341326"/>
              <a:gd name="connsiteY3" fmla="*/ 6348548 h 6349673"/>
              <a:gd name="connsiteX4" fmla="*/ 0 w 7341326"/>
              <a:gd name="connsiteY4" fmla="*/ 4976949 h 6349673"/>
              <a:gd name="connsiteX5" fmla="*/ 13063 w 7341326"/>
              <a:gd name="connsiteY5" fmla="*/ 0 h 6349673"/>
              <a:gd name="connsiteX0" fmla="*/ 13063 w 7341326"/>
              <a:gd name="connsiteY0" fmla="*/ 0 h 6349673"/>
              <a:gd name="connsiteX1" fmla="*/ 7341326 w 7341326"/>
              <a:gd name="connsiteY1" fmla="*/ 0 h 6349673"/>
              <a:gd name="connsiteX2" fmla="*/ 4349932 w 7341326"/>
              <a:gd name="connsiteY2" fmla="*/ 4794069 h 6349673"/>
              <a:gd name="connsiteX3" fmla="*/ 1972492 w 7341326"/>
              <a:gd name="connsiteY3" fmla="*/ 6348548 h 6349673"/>
              <a:gd name="connsiteX4" fmla="*/ 0 w 7341326"/>
              <a:gd name="connsiteY4" fmla="*/ 4976949 h 6349673"/>
              <a:gd name="connsiteX5" fmla="*/ 13063 w 7341326"/>
              <a:gd name="connsiteY5" fmla="*/ 0 h 6349673"/>
              <a:gd name="connsiteX0" fmla="*/ 13063 w 7341326"/>
              <a:gd name="connsiteY0" fmla="*/ 0 h 6348930"/>
              <a:gd name="connsiteX1" fmla="*/ 7341326 w 7341326"/>
              <a:gd name="connsiteY1" fmla="*/ 0 h 6348930"/>
              <a:gd name="connsiteX2" fmla="*/ 4349932 w 7341326"/>
              <a:gd name="connsiteY2" fmla="*/ 4794069 h 6348930"/>
              <a:gd name="connsiteX3" fmla="*/ 1972492 w 7341326"/>
              <a:gd name="connsiteY3" fmla="*/ 6348548 h 6348930"/>
              <a:gd name="connsiteX4" fmla="*/ 0 w 7341326"/>
              <a:gd name="connsiteY4" fmla="*/ 4976949 h 6348930"/>
              <a:gd name="connsiteX5" fmla="*/ 13063 w 7341326"/>
              <a:gd name="connsiteY5" fmla="*/ 0 h 6348930"/>
              <a:gd name="connsiteX0" fmla="*/ 13063 w 7341326"/>
              <a:gd name="connsiteY0" fmla="*/ 0 h 6375040"/>
              <a:gd name="connsiteX1" fmla="*/ 7341326 w 7341326"/>
              <a:gd name="connsiteY1" fmla="*/ 0 h 6375040"/>
              <a:gd name="connsiteX2" fmla="*/ 4349932 w 7341326"/>
              <a:gd name="connsiteY2" fmla="*/ 4794069 h 6375040"/>
              <a:gd name="connsiteX3" fmla="*/ 2612572 w 7341326"/>
              <a:gd name="connsiteY3" fmla="*/ 6374674 h 6375040"/>
              <a:gd name="connsiteX4" fmla="*/ 0 w 7341326"/>
              <a:gd name="connsiteY4" fmla="*/ 4976949 h 6375040"/>
              <a:gd name="connsiteX5" fmla="*/ 13063 w 7341326"/>
              <a:gd name="connsiteY5" fmla="*/ 0 h 6375040"/>
              <a:gd name="connsiteX0" fmla="*/ 13063 w 7341326"/>
              <a:gd name="connsiteY0" fmla="*/ 0 h 6845145"/>
              <a:gd name="connsiteX1" fmla="*/ 7341326 w 7341326"/>
              <a:gd name="connsiteY1" fmla="*/ 0 h 6845145"/>
              <a:gd name="connsiteX2" fmla="*/ 4349932 w 7341326"/>
              <a:gd name="connsiteY2" fmla="*/ 4794069 h 6845145"/>
              <a:gd name="connsiteX3" fmla="*/ 2207623 w 7341326"/>
              <a:gd name="connsiteY3" fmla="*/ 6844937 h 6845145"/>
              <a:gd name="connsiteX4" fmla="*/ 0 w 7341326"/>
              <a:gd name="connsiteY4" fmla="*/ 4976949 h 6845145"/>
              <a:gd name="connsiteX5" fmla="*/ 13063 w 7341326"/>
              <a:gd name="connsiteY5" fmla="*/ 0 h 6845145"/>
              <a:gd name="connsiteX0" fmla="*/ 13063 w 7341326"/>
              <a:gd name="connsiteY0" fmla="*/ 0 h 6414207"/>
              <a:gd name="connsiteX1" fmla="*/ 7341326 w 7341326"/>
              <a:gd name="connsiteY1" fmla="*/ 0 h 6414207"/>
              <a:gd name="connsiteX2" fmla="*/ 4349932 w 7341326"/>
              <a:gd name="connsiteY2" fmla="*/ 4794069 h 6414207"/>
              <a:gd name="connsiteX3" fmla="*/ 2651760 w 7341326"/>
              <a:gd name="connsiteY3" fmla="*/ 6413863 h 6414207"/>
              <a:gd name="connsiteX4" fmla="*/ 0 w 7341326"/>
              <a:gd name="connsiteY4" fmla="*/ 4976949 h 6414207"/>
              <a:gd name="connsiteX5" fmla="*/ 13063 w 7341326"/>
              <a:gd name="connsiteY5" fmla="*/ 0 h 6414207"/>
              <a:gd name="connsiteX0" fmla="*/ 13063 w 7341326"/>
              <a:gd name="connsiteY0" fmla="*/ 0 h 6417144"/>
              <a:gd name="connsiteX1" fmla="*/ 7341326 w 7341326"/>
              <a:gd name="connsiteY1" fmla="*/ 0 h 6417144"/>
              <a:gd name="connsiteX2" fmla="*/ 4349932 w 7341326"/>
              <a:gd name="connsiteY2" fmla="*/ 4794069 h 6417144"/>
              <a:gd name="connsiteX3" fmla="*/ 2651760 w 7341326"/>
              <a:gd name="connsiteY3" fmla="*/ 6413863 h 6417144"/>
              <a:gd name="connsiteX4" fmla="*/ 0 w 7341326"/>
              <a:gd name="connsiteY4" fmla="*/ 4976949 h 6417144"/>
              <a:gd name="connsiteX5" fmla="*/ 13063 w 7341326"/>
              <a:gd name="connsiteY5" fmla="*/ 0 h 6417144"/>
              <a:gd name="connsiteX0" fmla="*/ 13063 w 7341326"/>
              <a:gd name="connsiteY0" fmla="*/ 0 h 6422423"/>
              <a:gd name="connsiteX1" fmla="*/ 7341326 w 7341326"/>
              <a:gd name="connsiteY1" fmla="*/ 0 h 6422423"/>
              <a:gd name="connsiteX2" fmla="*/ 4349932 w 7341326"/>
              <a:gd name="connsiteY2" fmla="*/ 4794069 h 6422423"/>
              <a:gd name="connsiteX3" fmla="*/ 2651760 w 7341326"/>
              <a:gd name="connsiteY3" fmla="*/ 6413863 h 6422423"/>
              <a:gd name="connsiteX4" fmla="*/ 0 w 7341326"/>
              <a:gd name="connsiteY4" fmla="*/ 4976949 h 6422423"/>
              <a:gd name="connsiteX5" fmla="*/ 13063 w 7341326"/>
              <a:gd name="connsiteY5" fmla="*/ 0 h 6422423"/>
              <a:gd name="connsiteX0" fmla="*/ 13063 w 7341326"/>
              <a:gd name="connsiteY0" fmla="*/ 0 h 6422423"/>
              <a:gd name="connsiteX1" fmla="*/ 7341326 w 7341326"/>
              <a:gd name="connsiteY1" fmla="*/ 0 h 6422423"/>
              <a:gd name="connsiteX2" fmla="*/ 4349932 w 7341326"/>
              <a:gd name="connsiteY2" fmla="*/ 4794069 h 6422423"/>
              <a:gd name="connsiteX3" fmla="*/ 2651760 w 7341326"/>
              <a:gd name="connsiteY3" fmla="*/ 6413863 h 6422423"/>
              <a:gd name="connsiteX4" fmla="*/ 0 w 7341326"/>
              <a:gd name="connsiteY4" fmla="*/ 4976949 h 6422423"/>
              <a:gd name="connsiteX5" fmla="*/ 13063 w 7341326"/>
              <a:gd name="connsiteY5" fmla="*/ 0 h 6422423"/>
              <a:gd name="connsiteX0" fmla="*/ 13063 w 7341326"/>
              <a:gd name="connsiteY0" fmla="*/ 0 h 6422423"/>
              <a:gd name="connsiteX1" fmla="*/ 7341326 w 7341326"/>
              <a:gd name="connsiteY1" fmla="*/ 0 h 6422423"/>
              <a:gd name="connsiteX2" fmla="*/ 4349932 w 7341326"/>
              <a:gd name="connsiteY2" fmla="*/ 4794069 h 6422423"/>
              <a:gd name="connsiteX3" fmla="*/ 2651760 w 7341326"/>
              <a:gd name="connsiteY3" fmla="*/ 6413863 h 6422423"/>
              <a:gd name="connsiteX4" fmla="*/ 0 w 7341326"/>
              <a:gd name="connsiteY4" fmla="*/ 4976949 h 6422423"/>
              <a:gd name="connsiteX5" fmla="*/ 13063 w 7341326"/>
              <a:gd name="connsiteY5" fmla="*/ 0 h 6422423"/>
              <a:gd name="connsiteX0" fmla="*/ 13063 w 7341326"/>
              <a:gd name="connsiteY0" fmla="*/ 0 h 6422423"/>
              <a:gd name="connsiteX1" fmla="*/ 7341326 w 7341326"/>
              <a:gd name="connsiteY1" fmla="*/ 0 h 6422423"/>
              <a:gd name="connsiteX2" fmla="*/ 4349932 w 7341326"/>
              <a:gd name="connsiteY2" fmla="*/ 4794069 h 6422423"/>
              <a:gd name="connsiteX3" fmla="*/ 2651760 w 7341326"/>
              <a:gd name="connsiteY3" fmla="*/ 6413863 h 6422423"/>
              <a:gd name="connsiteX4" fmla="*/ 0 w 7341326"/>
              <a:gd name="connsiteY4" fmla="*/ 4976949 h 6422423"/>
              <a:gd name="connsiteX5" fmla="*/ 13063 w 7341326"/>
              <a:gd name="connsiteY5" fmla="*/ 0 h 6422423"/>
              <a:gd name="connsiteX0" fmla="*/ 13063 w 7593919"/>
              <a:gd name="connsiteY0" fmla="*/ 0 h 6422423"/>
              <a:gd name="connsiteX1" fmla="*/ 7341326 w 7593919"/>
              <a:gd name="connsiteY1" fmla="*/ 0 h 6422423"/>
              <a:gd name="connsiteX2" fmla="*/ 5760720 w 7593919"/>
              <a:gd name="connsiteY2" fmla="*/ 2364378 h 6422423"/>
              <a:gd name="connsiteX3" fmla="*/ 4349932 w 7593919"/>
              <a:gd name="connsiteY3" fmla="*/ 4794069 h 6422423"/>
              <a:gd name="connsiteX4" fmla="*/ 2651760 w 7593919"/>
              <a:gd name="connsiteY4" fmla="*/ 6413863 h 6422423"/>
              <a:gd name="connsiteX5" fmla="*/ 0 w 7593919"/>
              <a:gd name="connsiteY5" fmla="*/ 4976949 h 6422423"/>
              <a:gd name="connsiteX6" fmla="*/ 13063 w 7593919"/>
              <a:gd name="connsiteY6" fmla="*/ 0 h 6422423"/>
              <a:gd name="connsiteX0" fmla="*/ 13063 w 7541097"/>
              <a:gd name="connsiteY0" fmla="*/ 0 h 6422423"/>
              <a:gd name="connsiteX1" fmla="*/ 7341326 w 7541097"/>
              <a:gd name="connsiteY1" fmla="*/ 0 h 6422423"/>
              <a:gd name="connsiteX2" fmla="*/ 5029200 w 7541097"/>
              <a:gd name="connsiteY2" fmla="*/ 3148149 h 6422423"/>
              <a:gd name="connsiteX3" fmla="*/ 4349932 w 7541097"/>
              <a:gd name="connsiteY3" fmla="*/ 4794069 h 6422423"/>
              <a:gd name="connsiteX4" fmla="*/ 2651760 w 7541097"/>
              <a:gd name="connsiteY4" fmla="*/ 6413863 h 6422423"/>
              <a:gd name="connsiteX5" fmla="*/ 0 w 7541097"/>
              <a:gd name="connsiteY5" fmla="*/ 4976949 h 6422423"/>
              <a:gd name="connsiteX6" fmla="*/ 13063 w 7541097"/>
              <a:gd name="connsiteY6" fmla="*/ 0 h 6422423"/>
              <a:gd name="connsiteX0" fmla="*/ 13063 w 7541097"/>
              <a:gd name="connsiteY0" fmla="*/ 0 h 6422423"/>
              <a:gd name="connsiteX1" fmla="*/ 7341326 w 7541097"/>
              <a:gd name="connsiteY1" fmla="*/ 0 h 6422423"/>
              <a:gd name="connsiteX2" fmla="*/ 5029200 w 7541097"/>
              <a:gd name="connsiteY2" fmla="*/ 3148149 h 6422423"/>
              <a:gd name="connsiteX3" fmla="*/ 4349932 w 7541097"/>
              <a:gd name="connsiteY3" fmla="*/ 4794069 h 6422423"/>
              <a:gd name="connsiteX4" fmla="*/ 2651760 w 7541097"/>
              <a:gd name="connsiteY4" fmla="*/ 6413863 h 6422423"/>
              <a:gd name="connsiteX5" fmla="*/ 0 w 7541097"/>
              <a:gd name="connsiteY5" fmla="*/ 4976949 h 6422423"/>
              <a:gd name="connsiteX6" fmla="*/ 13063 w 7541097"/>
              <a:gd name="connsiteY6" fmla="*/ 0 h 6422423"/>
              <a:gd name="connsiteX0" fmla="*/ 13063 w 7541097"/>
              <a:gd name="connsiteY0" fmla="*/ 0 h 6422423"/>
              <a:gd name="connsiteX1" fmla="*/ 7341326 w 7541097"/>
              <a:gd name="connsiteY1" fmla="*/ 0 h 6422423"/>
              <a:gd name="connsiteX2" fmla="*/ 5029200 w 7541097"/>
              <a:gd name="connsiteY2" fmla="*/ 3148149 h 6422423"/>
              <a:gd name="connsiteX3" fmla="*/ 4349932 w 7541097"/>
              <a:gd name="connsiteY3" fmla="*/ 4794069 h 6422423"/>
              <a:gd name="connsiteX4" fmla="*/ 2651760 w 7541097"/>
              <a:gd name="connsiteY4" fmla="*/ 6413863 h 6422423"/>
              <a:gd name="connsiteX5" fmla="*/ 0 w 7541097"/>
              <a:gd name="connsiteY5" fmla="*/ 4976949 h 6422423"/>
              <a:gd name="connsiteX6" fmla="*/ 13063 w 7541097"/>
              <a:gd name="connsiteY6" fmla="*/ 0 h 6422423"/>
              <a:gd name="connsiteX0" fmla="*/ 13063 w 7597530"/>
              <a:gd name="connsiteY0" fmla="*/ 0 h 6422423"/>
              <a:gd name="connsiteX1" fmla="*/ 7341326 w 7597530"/>
              <a:gd name="connsiteY1" fmla="*/ 0 h 6422423"/>
              <a:gd name="connsiteX2" fmla="*/ 5799908 w 7597530"/>
              <a:gd name="connsiteY2" fmla="*/ 3004457 h 6422423"/>
              <a:gd name="connsiteX3" fmla="*/ 4349932 w 7597530"/>
              <a:gd name="connsiteY3" fmla="*/ 4794069 h 6422423"/>
              <a:gd name="connsiteX4" fmla="*/ 2651760 w 7597530"/>
              <a:gd name="connsiteY4" fmla="*/ 6413863 h 6422423"/>
              <a:gd name="connsiteX5" fmla="*/ 0 w 7597530"/>
              <a:gd name="connsiteY5" fmla="*/ 4976949 h 6422423"/>
              <a:gd name="connsiteX6" fmla="*/ 13063 w 7597530"/>
              <a:gd name="connsiteY6" fmla="*/ 0 h 6422423"/>
              <a:gd name="connsiteX0" fmla="*/ 13063 w 7599965"/>
              <a:gd name="connsiteY0" fmla="*/ 0 h 6422423"/>
              <a:gd name="connsiteX1" fmla="*/ 7341326 w 7599965"/>
              <a:gd name="connsiteY1" fmla="*/ 0 h 6422423"/>
              <a:gd name="connsiteX2" fmla="*/ 5799908 w 7599965"/>
              <a:gd name="connsiteY2" fmla="*/ 3004457 h 6422423"/>
              <a:gd name="connsiteX3" fmla="*/ 4349932 w 7599965"/>
              <a:gd name="connsiteY3" fmla="*/ 4794069 h 6422423"/>
              <a:gd name="connsiteX4" fmla="*/ 2651760 w 7599965"/>
              <a:gd name="connsiteY4" fmla="*/ 6413863 h 6422423"/>
              <a:gd name="connsiteX5" fmla="*/ 0 w 7599965"/>
              <a:gd name="connsiteY5" fmla="*/ 4976949 h 6422423"/>
              <a:gd name="connsiteX6" fmla="*/ 13063 w 7599965"/>
              <a:gd name="connsiteY6" fmla="*/ 0 h 6422423"/>
              <a:gd name="connsiteX0" fmla="*/ 13063 w 7618328"/>
              <a:gd name="connsiteY0" fmla="*/ 0 h 6422423"/>
              <a:gd name="connsiteX1" fmla="*/ 7341326 w 7618328"/>
              <a:gd name="connsiteY1" fmla="*/ 0 h 6422423"/>
              <a:gd name="connsiteX2" fmla="*/ 5982788 w 7618328"/>
              <a:gd name="connsiteY2" fmla="*/ 2860766 h 6422423"/>
              <a:gd name="connsiteX3" fmla="*/ 4349932 w 7618328"/>
              <a:gd name="connsiteY3" fmla="*/ 4794069 h 6422423"/>
              <a:gd name="connsiteX4" fmla="*/ 2651760 w 7618328"/>
              <a:gd name="connsiteY4" fmla="*/ 6413863 h 6422423"/>
              <a:gd name="connsiteX5" fmla="*/ 0 w 7618328"/>
              <a:gd name="connsiteY5" fmla="*/ 4976949 h 6422423"/>
              <a:gd name="connsiteX6" fmla="*/ 13063 w 7618328"/>
              <a:gd name="connsiteY6" fmla="*/ 0 h 6422423"/>
              <a:gd name="connsiteX0" fmla="*/ 13063 w 7777702"/>
              <a:gd name="connsiteY0" fmla="*/ 0 h 6422423"/>
              <a:gd name="connsiteX1" fmla="*/ 7341326 w 7777702"/>
              <a:gd name="connsiteY1" fmla="*/ 0 h 6422423"/>
              <a:gd name="connsiteX2" fmla="*/ 5982788 w 7777702"/>
              <a:gd name="connsiteY2" fmla="*/ 2860766 h 6422423"/>
              <a:gd name="connsiteX3" fmla="*/ 4349932 w 7777702"/>
              <a:gd name="connsiteY3" fmla="*/ 4794069 h 6422423"/>
              <a:gd name="connsiteX4" fmla="*/ 2651760 w 7777702"/>
              <a:gd name="connsiteY4" fmla="*/ 6413863 h 6422423"/>
              <a:gd name="connsiteX5" fmla="*/ 0 w 7777702"/>
              <a:gd name="connsiteY5" fmla="*/ 4976949 h 6422423"/>
              <a:gd name="connsiteX6" fmla="*/ 13063 w 7777702"/>
              <a:gd name="connsiteY6" fmla="*/ 0 h 6422423"/>
              <a:gd name="connsiteX0" fmla="*/ 13063 w 7777702"/>
              <a:gd name="connsiteY0" fmla="*/ 0 h 6422423"/>
              <a:gd name="connsiteX1" fmla="*/ 7341326 w 7777702"/>
              <a:gd name="connsiteY1" fmla="*/ 0 h 6422423"/>
              <a:gd name="connsiteX2" fmla="*/ 5982788 w 7777702"/>
              <a:gd name="connsiteY2" fmla="*/ 2860766 h 6422423"/>
              <a:gd name="connsiteX3" fmla="*/ 4349932 w 7777702"/>
              <a:gd name="connsiteY3" fmla="*/ 4794069 h 6422423"/>
              <a:gd name="connsiteX4" fmla="*/ 2651760 w 7777702"/>
              <a:gd name="connsiteY4" fmla="*/ 6413863 h 6422423"/>
              <a:gd name="connsiteX5" fmla="*/ 0 w 7777702"/>
              <a:gd name="connsiteY5" fmla="*/ 4976949 h 6422423"/>
              <a:gd name="connsiteX6" fmla="*/ 13063 w 7777702"/>
              <a:gd name="connsiteY6" fmla="*/ 0 h 6422423"/>
              <a:gd name="connsiteX0" fmla="*/ 13063 w 7777702"/>
              <a:gd name="connsiteY0" fmla="*/ 0 h 6422423"/>
              <a:gd name="connsiteX1" fmla="*/ 7341326 w 7777702"/>
              <a:gd name="connsiteY1" fmla="*/ 0 h 6422423"/>
              <a:gd name="connsiteX2" fmla="*/ 5982788 w 7777702"/>
              <a:gd name="connsiteY2" fmla="*/ 2860766 h 6422423"/>
              <a:gd name="connsiteX3" fmla="*/ 4349932 w 7777702"/>
              <a:gd name="connsiteY3" fmla="*/ 4794069 h 6422423"/>
              <a:gd name="connsiteX4" fmla="*/ 2651760 w 7777702"/>
              <a:gd name="connsiteY4" fmla="*/ 6413863 h 6422423"/>
              <a:gd name="connsiteX5" fmla="*/ 0 w 7777702"/>
              <a:gd name="connsiteY5" fmla="*/ 4976949 h 6422423"/>
              <a:gd name="connsiteX6" fmla="*/ 13063 w 7777702"/>
              <a:gd name="connsiteY6" fmla="*/ 0 h 6422423"/>
              <a:gd name="connsiteX0" fmla="*/ 13063 w 7777702"/>
              <a:gd name="connsiteY0" fmla="*/ 0 h 6422423"/>
              <a:gd name="connsiteX1" fmla="*/ 7341326 w 7777702"/>
              <a:gd name="connsiteY1" fmla="*/ 0 h 6422423"/>
              <a:gd name="connsiteX2" fmla="*/ 5982788 w 7777702"/>
              <a:gd name="connsiteY2" fmla="*/ 2860766 h 6422423"/>
              <a:gd name="connsiteX3" fmla="*/ 4349932 w 7777702"/>
              <a:gd name="connsiteY3" fmla="*/ 4794069 h 6422423"/>
              <a:gd name="connsiteX4" fmla="*/ 2651760 w 7777702"/>
              <a:gd name="connsiteY4" fmla="*/ 6413863 h 6422423"/>
              <a:gd name="connsiteX5" fmla="*/ 0 w 7777702"/>
              <a:gd name="connsiteY5" fmla="*/ 4976949 h 6422423"/>
              <a:gd name="connsiteX6" fmla="*/ 13063 w 7777702"/>
              <a:gd name="connsiteY6" fmla="*/ 0 h 6422423"/>
              <a:gd name="connsiteX0" fmla="*/ 13063 w 7750337"/>
              <a:gd name="connsiteY0" fmla="*/ 0 h 6422423"/>
              <a:gd name="connsiteX1" fmla="*/ 7341326 w 7750337"/>
              <a:gd name="connsiteY1" fmla="*/ 0 h 6422423"/>
              <a:gd name="connsiteX2" fmla="*/ 5982788 w 7750337"/>
              <a:gd name="connsiteY2" fmla="*/ 2860766 h 6422423"/>
              <a:gd name="connsiteX3" fmla="*/ 4349932 w 7750337"/>
              <a:gd name="connsiteY3" fmla="*/ 4794069 h 6422423"/>
              <a:gd name="connsiteX4" fmla="*/ 2651760 w 7750337"/>
              <a:gd name="connsiteY4" fmla="*/ 6413863 h 6422423"/>
              <a:gd name="connsiteX5" fmla="*/ 0 w 7750337"/>
              <a:gd name="connsiteY5" fmla="*/ 4976949 h 6422423"/>
              <a:gd name="connsiteX6" fmla="*/ 13063 w 7750337"/>
              <a:gd name="connsiteY6" fmla="*/ 0 h 6422423"/>
              <a:gd name="connsiteX0" fmla="*/ 13063 w 7750337"/>
              <a:gd name="connsiteY0" fmla="*/ 0 h 6422423"/>
              <a:gd name="connsiteX1" fmla="*/ 7341326 w 7750337"/>
              <a:gd name="connsiteY1" fmla="*/ 0 h 6422423"/>
              <a:gd name="connsiteX2" fmla="*/ 5982788 w 7750337"/>
              <a:gd name="connsiteY2" fmla="*/ 2860766 h 6422423"/>
              <a:gd name="connsiteX3" fmla="*/ 4349932 w 7750337"/>
              <a:gd name="connsiteY3" fmla="*/ 4794069 h 6422423"/>
              <a:gd name="connsiteX4" fmla="*/ 2651760 w 7750337"/>
              <a:gd name="connsiteY4" fmla="*/ 6413863 h 6422423"/>
              <a:gd name="connsiteX5" fmla="*/ 0 w 7750337"/>
              <a:gd name="connsiteY5" fmla="*/ 4976949 h 6422423"/>
              <a:gd name="connsiteX6" fmla="*/ 13063 w 7750337"/>
              <a:gd name="connsiteY6" fmla="*/ 0 h 6422423"/>
              <a:gd name="connsiteX0" fmla="*/ 13063 w 7750337"/>
              <a:gd name="connsiteY0" fmla="*/ 0 h 6414207"/>
              <a:gd name="connsiteX1" fmla="*/ 7341326 w 7750337"/>
              <a:gd name="connsiteY1" fmla="*/ 0 h 6414207"/>
              <a:gd name="connsiteX2" fmla="*/ 5982788 w 7750337"/>
              <a:gd name="connsiteY2" fmla="*/ 2860766 h 6414207"/>
              <a:gd name="connsiteX3" fmla="*/ 4349932 w 7750337"/>
              <a:gd name="connsiteY3" fmla="*/ 4794069 h 6414207"/>
              <a:gd name="connsiteX4" fmla="*/ 2651760 w 7750337"/>
              <a:gd name="connsiteY4" fmla="*/ 6413863 h 6414207"/>
              <a:gd name="connsiteX5" fmla="*/ 0 w 7750337"/>
              <a:gd name="connsiteY5" fmla="*/ 4976949 h 6414207"/>
              <a:gd name="connsiteX6" fmla="*/ 13063 w 7750337"/>
              <a:gd name="connsiteY6" fmla="*/ 0 h 64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50337" h="6414207">
                <a:moveTo>
                  <a:pt x="13063" y="0"/>
                </a:moveTo>
                <a:lnTo>
                  <a:pt x="7341326" y="0"/>
                </a:lnTo>
                <a:cubicBezTo>
                  <a:pt x="8305800" y="487680"/>
                  <a:pt x="7448005" y="2584269"/>
                  <a:pt x="5982788" y="2860766"/>
                </a:cubicBezTo>
                <a:cubicBezTo>
                  <a:pt x="4517571" y="3137263"/>
                  <a:pt x="4513217" y="3731623"/>
                  <a:pt x="4349932" y="4794069"/>
                </a:cubicBezTo>
                <a:cubicBezTo>
                  <a:pt x="4186647" y="5856515"/>
                  <a:pt x="3376748" y="6396446"/>
                  <a:pt x="2651760" y="6413863"/>
                </a:cubicBezTo>
                <a:cubicBezTo>
                  <a:pt x="1926772" y="6431280"/>
                  <a:pt x="457199" y="5786846"/>
                  <a:pt x="0" y="4976949"/>
                </a:cubicBezTo>
                <a:cubicBezTo>
                  <a:pt x="4354" y="3317966"/>
                  <a:pt x="8709" y="1658983"/>
                  <a:pt x="13063" y="0"/>
                </a:cubicBezTo>
                <a:close/>
              </a:path>
            </a:pathLst>
          </a:custGeom>
          <a:blipFill dpi="0" rotWithShape="1">
            <a:blip r:embed="rId3">
              <a:extLst>
                <a:ext uri="{28A0092B-C50C-407E-A947-70E740481C1C}">
                  <a14:useLocalDpi xmlns:a14="http://schemas.microsoft.com/office/drawing/2010/main" val="0"/>
                </a:ext>
              </a:extLst>
            </a:blip>
            <a:srcRect/>
            <a:stretch>
              <a:fillRect l="-69929" r="-5829"/>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8264725" y="910185"/>
            <a:ext cx="3033470" cy="7479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30000"/>
              </a:lnSpc>
              <a:spcBef>
                <a:spcPts val="0"/>
              </a:spcBef>
              <a:defRPr/>
            </a:pPr>
            <a:endParaRPr lang="id-ID" sz="2800" b="1" spc="300" dirty="0">
              <a:latin typeface="新細明體" panose="02020500000000000000" pitchFamily="18" charset="-120"/>
              <a:ea typeface="新細明體" panose="02020500000000000000" pitchFamily="18" charset="-120"/>
              <a:cs typeface="Lato" panose="020F0502020204030203" pitchFamily="34" charset="0"/>
            </a:endParaRPr>
          </a:p>
        </p:txBody>
      </p:sp>
      <p:sp>
        <p:nvSpPr>
          <p:cNvPr id="30" name="Subtitle 2">
            <a:extLst>
              <a:ext uri="{FF2B5EF4-FFF2-40B4-BE49-F238E27FC236}">
                <a16:creationId xmlns:a16="http://schemas.microsoft.com/office/drawing/2014/main" id="{5313FBF4-C4C8-42A5-BD65-1B1AD08E8688}"/>
              </a:ext>
            </a:extLst>
          </p:cNvPr>
          <p:cNvSpPr txBox="1">
            <a:spLocks/>
          </p:cNvSpPr>
          <p:nvPr/>
        </p:nvSpPr>
        <p:spPr>
          <a:xfrm>
            <a:off x="3744002" y="2031974"/>
            <a:ext cx="8246893" cy="35392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zh-TW" altLang="zh-TW" b="1" dirty="0">
                <a:latin typeface="微軟正黑體" panose="020B0604030504040204" pitchFamily="34" charset="-120"/>
                <a:ea typeface="微軟正黑體" panose="020B0604030504040204" pitchFamily="34" charset="-120"/>
              </a:rPr>
              <a:t>市面上有許多股票看盤程式可以讓使用者投資、但許多人都無法找尋到其中獲利的規律，造成投資失利</a:t>
            </a:r>
            <a:r>
              <a:rPr lang="zh-TW" altLang="en-US" b="1" dirty="0">
                <a:latin typeface="微軟正黑體" panose="020B0604030504040204" pitchFamily="34" charset="-120"/>
                <a:ea typeface="微軟正黑體" panose="020B0604030504040204" pitchFamily="34" charset="-120"/>
              </a:rPr>
              <a:t>。</a:t>
            </a:r>
            <a:endParaRPr lang="en-US" altLang="zh-TW" b="1" dirty="0">
              <a:latin typeface="微軟正黑體" panose="020B0604030504040204" pitchFamily="34" charset="-120"/>
              <a:ea typeface="微軟正黑體" panose="020B0604030504040204" pitchFamily="34" charset="-120"/>
            </a:endParaRPr>
          </a:p>
          <a:p>
            <a:pPr marL="342900" indent="-342900">
              <a:lnSpc>
                <a:spcPct val="150000"/>
              </a:lnSpc>
              <a:buFont typeface="Arial" panose="020B0604020202020204" pitchFamily="34" charset="0"/>
              <a:buChar char="•"/>
            </a:pPr>
            <a:r>
              <a:rPr lang="zh-TW" altLang="zh-TW" b="1" dirty="0">
                <a:latin typeface="微軟正黑體" panose="020B0604030504040204" pitchFamily="34" charset="-120"/>
                <a:ea typeface="微軟正黑體" panose="020B0604030504040204" pitchFamily="34" charset="-120"/>
              </a:rPr>
              <a:t>我們決定</a:t>
            </a:r>
            <a:r>
              <a:rPr lang="zh-TW" altLang="en-US" b="1" dirty="0">
                <a:latin typeface="微軟正黑體" panose="020B0604030504040204" pitchFamily="34" charset="-120"/>
                <a:ea typeface="微軟正黑體" panose="020B0604030504040204" pitchFamily="34" charset="-120"/>
              </a:rPr>
              <a:t>設計</a:t>
            </a:r>
            <a:r>
              <a:rPr lang="zh-TW" altLang="zh-TW" b="1" dirty="0">
                <a:latin typeface="微軟正黑體" panose="020B0604030504040204" pitchFamily="34" charset="-120"/>
                <a:ea typeface="微軟正黑體" panose="020B0604030504040204" pitchFamily="34" charset="-120"/>
              </a:rPr>
              <a:t>一個回測股票</a:t>
            </a:r>
            <a:r>
              <a:rPr lang="zh-TW" altLang="en-US" b="1" dirty="0">
                <a:latin typeface="微軟正黑體" panose="020B0604030504040204" pitchFamily="34" charset="-120"/>
                <a:ea typeface="微軟正黑體" panose="020B0604030504040204" pitchFamily="34" charset="-120"/>
              </a:rPr>
              <a:t>，幫助使用者找到適合的投資策略，</a:t>
            </a:r>
            <a:r>
              <a:rPr lang="zh-TW" altLang="zh-TW" b="1" dirty="0">
                <a:latin typeface="微軟正黑體" panose="020B0604030504040204" pitchFamily="34" charset="-120"/>
                <a:ea typeface="微軟正黑體" panose="020B0604030504040204" pitchFamily="34" charset="-120"/>
              </a:rPr>
              <a:t>以及</a:t>
            </a:r>
            <a:r>
              <a:rPr lang="zh-TW" altLang="en-US" b="1" dirty="0">
                <a:latin typeface="微軟正黑體" panose="020B0604030504040204" pitchFamily="34" charset="-120"/>
                <a:ea typeface="微軟正黑體" panose="020B0604030504040204" pitchFamily="34" charset="-120"/>
              </a:rPr>
              <a:t>利</a:t>
            </a:r>
            <a:r>
              <a:rPr lang="zh-TW" altLang="zh-TW" b="1" dirty="0">
                <a:latin typeface="微軟正黑體" panose="020B0604030504040204" pitchFamily="34" charset="-120"/>
                <a:ea typeface="微軟正黑體" panose="020B0604030504040204" pitchFamily="34" charset="-120"/>
              </a:rPr>
              <a:t>用回測結果去實行預測的系統，</a:t>
            </a:r>
            <a:r>
              <a:rPr lang="zh-TW" altLang="en-US" b="1" dirty="0">
                <a:latin typeface="微軟正黑體" panose="020B0604030504040204" pitchFamily="34" charset="-120"/>
                <a:ea typeface="微軟正黑體" panose="020B0604030504040204" pitchFamily="34" charset="-120"/>
              </a:rPr>
              <a:t>推薦給使用者買賣股票。</a:t>
            </a:r>
            <a:endParaRPr lang="id-ID" sz="2800" b="1" spc="300" dirty="0">
              <a:solidFill>
                <a:srgbClr val="4F4D50"/>
              </a:solidFill>
              <a:latin typeface="微軟正黑體" panose="020B0604030504040204" pitchFamily="34" charset="-120"/>
              <a:ea typeface="微軟正黑體" panose="020B0604030504040204" pitchFamily="34" charset="-120"/>
              <a:cs typeface="Lato" panose="020F0502020204030203" pitchFamily="34" charset="0"/>
            </a:endParaRPr>
          </a:p>
        </p:txBody>
      </p:sp>
      <p:grpSp>
        <p:nvGrpSpPr>
          <p:cNvPr id="7" name="组合 29">
            <a:extLst>
              <a:ext uri="{FF2B5EF4-FFF2-40B4-BE49-F238E27FC236}">
                <a16:creationId xmlns:a16="http://schemas.microsoft.com/office/drawing/2014/main" id="{B0393E02-9388-4489-B9D9-15B5C71BB8C9}"/>
              </a:ext>
            </a:extLst>
          </p:cNvPr>
          <p:cNvGrpSpPr/>
          <p:nvPr/>
        </p:nvGrpSpPr>
        <p:grpSpPr>
          <a:xfrm>
            <a:off x="6393061" y="227502"/>
            <a:ext cx="2500309" cy="882036"/>
            <a:chOff x="481368" y="440281"/>
            <a:chExt cx="2500309" cy="882036"/>
          </a:xfrm>
        </p:grpSpPr>
        <p:sp>
          <p:nvSpPr>
            <p:cNvPr id="8" name="TextBox 7">
              <a:extLst>
                <a:ext uri="{FF2B5EF4-FFF2-40B4-BE49-F238E27FC236}">
                  <a16:creationId xmlns:a16="http://schemas.microsoft.com/office/drawing/2014/main" id="{77E30B55-A7D2-4BBC-B5C9-C11D97D5820A}"/>
                </a:ext>
              </a:extLst>
            </p:cNvPr>
            <p:cNvSpPr txBox="1"/>
            <p:nvPr/>
          </p:nvSpPr>
          <p:spPr>
            <a:xfrm>
              <a:off x="539983" y="440281"/>
              <a:ext cx="2441694" cy="882036"/>
            </a:xfrm>
            <a:prstGeom prst="rect">
              <a:avLst/>
            </a:prstGeom>
            <a:noFill/>
          </p:spPr>
          <p:txBody>
            <a:bodyPr wrap="none" rtlCol="0">
              <a:spAutoFit/>
            </a:bodyPr>
            <a:lstStyle/>
            <a:p>
              <a:pPr>
                <a:lnSpc>
                  <a:spcPct val="130000"/>
                </a:lnSpc>
              </a:pPr>
              <a:r>
                <a:rPr lang="zh-TW" altLang="en-US" sz="4400" b="1" dirty="0">
                  <a:solidFill>
                    <a:srgbClr val="4F4D50"/>
                  </a:solidFill>
                  <a:latin typeface="微軟正黑體" panose="020B0604030504040204" pitchFamily="34" charset="-120"/>
                  <a:ea typeface="微軟正黑體" panose="020B0604030504040204" pitchFamily="34" charset="-120"/>
                  <a:cs typeface="+mn-ea"/>
                  <a:sym typeface="+mn-lt"/>
                </a:rPr>
                <a:t>專題動機</a:t>
              </a:r>
              <a:endParaRPr lang="en-US" altLang="zh-CN" sz="4400" b="1" dirty="0">
                <a:solidFill>
                  <a:srgbClr val="4F4D50"/>
                </a:solidFill>
                <a:latin typeface="微軟正黑體" panose="020B0604030504040204" pitchFamily="34" charset="-120"/>
                <a:ea typeface="微軟正黑體" panose="020B0604030504040204" pitchFamily="34" charset="-120"/>
                <a:cs typeface="+mn-ea"/>
                <a:sym typeface="+mn-lt"/>
              </a:endParaRPr>
            </a:p>
          </p:txBody>
        </p:sp>
        <p:sp>
          <p:nvSpPr>
            <p:cNvPr id="9" name="矩形 8">
              <a:extLst>
                <a:ext uri="{FF2B5EF4-FFF2-40B4-BE49-F238E27FC236}">
                  <a16:creationId xmlns:a16="http://schemas.microsoft.com/office/drawing/2014/main" id="{EB4A10B9-802E-48A8-B592-2BF6E0A54BAF}"/>
                </a:ext>
              </a:extLst>
            </p:cNvPr>
            <p:cNvSpPr/>
            <p:nvPr/>
          </p:nvSpPr>
          <p:spPr>
            <a:xfrm>
              <a:off x="481368" y="7521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582646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3" cstate="print">
            <a:extLst>
              <a:ext uri="{28A0092B-C50C-407E-A947-70E740481C1C}">
                <a14:useLocalDpi xmlns:a14="http://schemas.microsoft.com/office/drawing/2010/main" val="0"/>
              </a:ext>
            </a:extLst>
          </a:blip>
          <a:srcRect t="-59"/>
          <a:stretch/>
        </p:blipFill>
        <p:spPr>
          <a:xfrm>
            <a:off x="529085" y="1127811"/>
            <a:ext cx="3332390" cy="4571999"/>
          </a:xfrm>
          <a:custGeom>
            <a:avLst/>
            <a:gdLst>
              <a:gd name="connsiteX0" fmla="*/ 0 w 3309533"/>
              <a:gd name="connsiteY0" fmla="*/ 0 h 5892800"/>
              <a:gd name="connsiteX1" fmla="*/ 3309533 w 3309533"/>
              <a:gd name="connsiteY1" fmla="*/ 0 h 5892800"/>
              <a:gd name="connsiteX2" fmla="*/ 3309533 w 3309533"/>
              <a:gd name="connsiteY2" fmla="*/ 5892800 h 5892800"/>
              <a:gd name="connsiteX3" fmla="*/ 0 w 3309533"/>
              <a:gd name="connsiteY3" fmla="*/ 5892800 h 5892800"/>
            </a:gdLst>
            <a:ahLst/>
            <a:cxnLst>
              <a:cxn ang="0">
                <a:pos x="connsiteX0" y="connsiteY0"/>
              </a:cxn>
              <a:cxn ang="0">
                <a:pos x="connsiteX1" y="connsiteY1"/>
              </a:cxn>
              <a:cxn ang="0">
                <a:pos x="connsiteX2" y="connsiteY2"/>
              </a:cxn>
              <a:cxn ang="0">
                <a:pos x="connsiteX3" y="connsiteY3"/>
              </a:cxn>
            </a:cxnLst>
            <a:rect l="l" t="t" r="r" b="b"/>
            <a:pathLst>
              <a:path w="3309533" h="5892800">
                <a:moveTo>
                  <a:pt x="0" y="0"/>
                </a:moveTo>
                <a:lnTo>
                  <a:pt x="3309533" y="0"/>
                </a:lnTo>
                <a:lnTo>
                  <a:pt x="3309533" y="5892800"/>
                </a:lnTo>
                <a:lnTo>
                  <a:pt x="0" y="5892800"/>
                </a:lnTo>
                <a:close/>
              </a:path>
            </a:pathLst>
          </a:custGeom>
          <a:effectLst>
            <a:outerShdw blurRad="1117600" dist="698500" dir="5400000" sx="91000" sy="91000" algn="t" rotWithShape="0">
              <a:prstClr val="black">
                <a:alpha val="12000"/>
              </a:prstClr>
            </a:outerShdw>
          </a:effectLst>
        </p:spPr>
      </p:pic>
      <p:sp>
        <p:nvSpPr>
          <p:cNvPr id="23" name="矩形 22"/>
          <p:cNvSpPr/>
          <p:nvPr/>
        </p:nvSpPr>
        <p:spPr>
          <a:xfrm>
            <a:off x="9532974" y="1307015"/>
            <a:ext cx="2191656"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516845" y="1133795"/>
            <a:ext cx="230188" cy="0"/>
          </a:xfrm>
          <a:prstGeom prst="line">
            <a:avLst/>
          </a:prstGeom>
          <a:ln w="254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008209" y="942220"/>
            <a:ext cx="2692174" cy="572977"/>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r>
              <a:rPr lang="zh-TW" altLang="en-US" sz="2800" b="1"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回測系統</a:t>
            </a:r>
          </a:p>
        </p:txBody>
      </p:sp>
      <p:sp>
        <p:nvSpPr>
          <p:cNvPr id="7" name="矩形 6"/>
          <p:cNvSpPr/>
          <p:nvPr/>
        </p:nvSpPr>
        <p:spPr>
          <a:xfrm>
            <a:off x="4161520" y="1606705"/>
            <a:ext cx="4855632" cy="1253228"/>
          </a:xfrm>
          <a:prstGeom prst="rect">
            <a:avLst/>
          </a:prstGeom>
          <a:noFill/>
        </p:spPr>
        <p:txBody>
          <a:bodyPr wrap="square" rtlCol="0">
            <a:spAutoFit/>
          </a:bodyPr>
          <a:lstStyle/>
          <a:p>
            <a:pPr>
              <a:lnSpc>
                <a:spcPct val="130000"/>
              </a:lnSpc>
            </a:pPr>
            <a:r>
              <a:rPr lang="zh-TW" altLang="en-US" sz="2000" b="1" dirty="0">
                <a:latin typeface="微軟正黑體" panose="020B0604030504040204" pitchFamily="34" charset="-120"/>
                <a:ea typeface="微軟正黑體" panose="020B0604030504040204" pitchFamily="34" charset="-120"/>
              </a:rPr>
              <a:t>使用技術指標來進行回測，幫助使用者找到參數範圍內獲利最大的策略，並顯示回測結果、圖形化獲利曲線、買賣點。</a:t>
            </a:r>
            <a:endParaRPr lang="zh-CN" altLang="en-US" sz="1600" dirty="0">
              <a:solidFill>
                <a:schemeClr val="accent2">
                  <a:alpha val="78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061930" y="4244870"/>
            <a:ext cx="266700" cy="0"/>
          </a:xfrm>
          <a:prstGeom prst="line">
            <a:avLst/>
          </a:prstGeom>
          <a:ln w="12700">
            <a:solidFill>
              <a:schemeClr val="accent2">
                <a:alpha val="23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215115" y="3429000"/>
            <a:ext cx="2308776" cy="572977"/>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r>
              <a:rPr lang="zh-TW" altLang="en-US" sz="2800" b="1" dirty="0">
                <a:ln w="0"/>
                <a:solidFill>
                  <a:schemeClr val="tx1"/>
                </a:solidFill>
                <a:effectLst>
                  <a:outerShdw blurRad="38100" dist="19050" dir="2700000" algn="tl" rotWithShape="0">
                    <a:schemeClr val="dk1">
                      <a:alpha val="40000"/>
                    </a:schemeClr>
                  </a:outerShdw>
                </a:effectLst>
                <a:latin typeface="微軟正黑體" panose="020B0604030504040204" pitchFamily="34" charset="-120"/>
                <a:ea typeface="微軟正黑體" panose="020B0604030504040204" pitchFamily="34" charset="-120"/>
              </a:rPr>
              <a:t>預測系統</a:t>
            </a:r>
          </a:p>
        </p:txBody>
      </p:sp>
      <p:sp>
        <p:nvSpPr>
          <p:cNvPr id="12" name="矩形 11"/>
          <p:cNvSpPr/>
          <p:nvPr/>
        </p:nvSpPr>
        <p:spPr>
          <a:xfrm>
            <a:off x="6096000" y="4080459"/>
            <a:ext cx="5628630" cy="1251496"/>
          </a:xfrm>
          <a:prstGeom prst="rect">
            <a:avLst/>
          </a:prstGeom>
          <a:noFill/>
        </p:spPr>
        <p:txBody>
          <a:bodyPr wrap="square" rtlCol="0">
            <a:spAutoFit/>
          </a:bodyPr>
          <a:lstStyle/>
          <a:p>
            <a:pPr>
              <a:lnSpc>
                <a:spcPct val="130000"/>
              </a:lnSpc>
            </a:pPr>
            <a:r>
              <a:rPr lang="zh-TW" altLang="en-US" sz="2000" b="1" dirty="0">
                <a:latin typeface="微軟正黑體" panose="020B0604030504040204" pitchFamily="34" charset="-120"/>
                <a:ea typeface="微軟正黑體" panose="020B0604030504040204" pitchFamily="34" charset="-120"/>
              </a:rPr>
              <a:t>利用回測系統找到每檔股票的最佳策略，並作為推薦</a:t>
            </a:r>
            <a:r>
              <a:rPr lang="zh-TW" altLang="zh-TW" sz="2000" b="1" dirty="0">
                <a:latin typeface="微軟正黑體" panose="020B0604030504040204" pitchFamily="34" charset="-120"/>
                <a:ea typeface="微軟正黑體" panose="020B0604030504040204" pitchFamily="34" charset="-120"/>
              </a:rPr>
              <a:t>明日有機會上漲、下跌股票</a:t>
            </a:r>
            <a:r>
              <a:rPr lang="zh-TW" altLang="en-US" sz="2000" b="1" dirty="0">
                <a:latin typeface="微軟正黑體" panose="020B0604030504040204" pitchFamily="34" charset="-120"/>
                <a:ea typeface="微軟正黑體" panose="020B0604030504040204" pitchFamily="34" charset="-120"/>
              </a:rPr>
              <a:t>的依據，給</a:t>
            </a:r>
            <a:r>
              <a:rPr lang="zh-TW" altLang="zh-TW" sz="2000" b="1" dirty="0">
                <a:latin typeface="微軟正黑體" panose="020B0604030504040204" pitchFamily="34" charset="-120"/>
                <a:ea typeface="微軟正黑體" panose="020B0604030504040204" pitchFamily="34" charset="-120"/>
              </a:rPr>
              <a:t>較忙碌且較沒有時間看股票</a:t>
            </a:r>
            <a:r>
              <a:rPr lang="zh-TW" altLang="en-US" sz="2000" b="1" dirty="0">
                <a:latin typeface="微軟正黑體" panose="020B0604030504040204" pitchFamily="34" charset="-120"/>
                <a:ea typeface="微軟正黑體" panose="020B0604030504040204" pitchFamily="34" charset="-120"/>
              </a:rPr>
              <a:t>的</a:t>
            </a:r>
            <a:r>
              <a:rPr lang="zh-TW" altLang="zh-TW" sz="2000" b="1" dirty="0">
                <a:latin typeface="微軟正黑體" panose="020B0604030504040204" pitchFamily="34" charset="-120"/>
                <a:ea typeface="微軟正黑體" panose="020B0604030504040204" pitchFamily="34" charset="-120"/>
              </a:rPr>
              <a:t>使用者</a:t>
            </a:r>
            <a:r>
              <a:rPr lang="zh-TW" altLang="en-US" sz="2000" b="1" dirty="0">
                <a:latin typeface="微軟正黑體" panose="020B0604030504040204" pitchFamily="34" charset="-120"/>
                <a:ea typeface="微軟正黑體" panose="020B0604030504040204" pitchFamily="34" charset="-120"/>
              </a:rPr>
              <a:t>。</a:t>
            </a:r>
            <a:endParaRPr lang="zh-CN" altLang="en-US" sz="2000" b="1" dirty="0">
              <a:solidFill>
                <a:schemeClr val="accent2">
                  <a:alpha val="78000"/>
                </a:schemeClr>
              </a:solidFill>
              <a:latin typeface="微軟正黑體" panose="020B0604030504040204" pitchFamily="34" charset="-120"/>
              <a:ea typeface="微軟正黑體" panose="020B0604030504040204" pitchFamily="34" charset="-120"/>
            </a:endParaRPr>
          </a:p>
        </p:txBody>
      </p:sp>
      <p:cxnSp>
        <p:nvCxnSpPr>
          <p:cNvPr id="13" name="直接连接符 12"/>
          <p:cNvCxnSpPr/>
          <p:nvPr/>
        </p:nvCxnSpPr>
        <p:spPr>
          <a:xfrm>
            <a:off x="9848855" y="4244870"/>
            <a:ext cx="266700" cy="0"/>
          </a:xfrm>
          <a:prstGeom prst="line">
            <a:avLst/>
          </a:prstGeom>
          <a:ln w="12700">
            <a:solidFill>
              <a:schemeClr val="accent2">
                <a:alpha val="23000"/>
              </a:schemeClr>
            </a:solidFill>
          </a:ln>
        </p:spPr>
        <p:style>
          <a:lnRef idx="1">
            <a:schemeClr val="accent1"/>
          </a:lnRef>
          <a:fillRef idx="0">
            <a:schemeClr val="accent1"/>
          </a:fillRef>
          <a:effectRef idx="0">
            <a:schemeClr val="accent1"/>
          </a:effectRef>
          <a:fontRef idx="minor">
            <a:schemeClr val="tx1"/>
          </a:fontRef>
        </p:style>
      </p:cxnSp>
      <p:grpSp>
        <p:nvGrpSpPr>
          <p:cNvPr id="16" name="Group 4"/>
          <p:cNvGrpSpPr>
            <a:grpSpLocks noChangeAspect="1"/>
          </p:cNvGrpSpPr>
          <p:nvPr/>
        </p:nvGrpSpPr>
        <p:grpSpPr bwMode="auto">
          <a:xfrm>
            <a:off x="6879116" y="1167465"/>
            <a:ext cx="194096" cy="380100"/>
            <a:chOff x="2233" y="-986"/>
            <a:chExt cx="3214" cy="6294"/>
          </a:xfrm>
          <a:solidFill>
            <a:schemeClr val="bg1"/>
          </a:solidFill>
        </p:grpSpPr>
        <p:sp>
          <p:nvSpPr>
            <p:cNvPr id="18" name="Freeform 5"/>
            <p:cNvSpPr>
              <a:spLocks noEditPoints="1"/>
            </p:cNvSpPr>
            <p:nvPr/>
          </p:nvSpPr>
          <p:spPr bwMode="auto">
            <a:xfrm>
              <a:off x="2233" y="-986"/>
              <a:ext cx="3214" cy="6294"/>
            </a:xfrm>
            <a:custGeom>
              <a:avLst/>
              <a:gdLst>
                <a:gd name="T0" fmla="*/ 0 w 3214"/>
                <a:gd name="T1" fmla="*/ 0 h 6294"/>
                <a:gd name="T2" fmla="*/ 0 w 3214"/>
                <a:gd name="T3" fmla="*/ 3391 h 6294"/>
                <a:gd name="T4" fmla="*/ 971 w 3214"/>
                <a:gd name="T5" fmla="*/ 3391 h 6294"/>
                <a:gd name="T6" fmla="*/ 971 w 3214"/>
                <a:gd name="T7" fmla="*/ 6294 h 6294"/>
                <a:gd name="T8" fmla="*/ 3214 w 3214"/>
                <a:gd name="T9" fmla="*/ 2421 h 6294"/>
                <a:gd name="T10" fmla="*/ 1951 w 3214"/>
                <a:gd name="T11" fmla="*/ 2421 h 6294"/>
                <a:gd name="T12" fmla="*/ 3214 w 3214"/>
                <a:gd name="T13" fmla="*/ 0 h 6294"/>
                <a:gd name="T14" fmla="*/ 0 w 3214"/>
                <a:gd name="T15" fmla="*/ 0 h 6294"/>
                <a:gd name="T16" fmla="*/ 0 w 3214"/>
                <a:gd name="T17" fmla="*/ 0 h 6294"/>
                <a:gd name="T18" fmla="*/ 0 w 3214"/>
                <a:gd name="T19" fmla="*/ 0 h 6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4" h="6294">
                  <a:moveTo>
                    <a:pt x="0" y="0"/>
                  </a:moveTo>
                  <a:lnTo>
                    <a:pt x="0" y="3391"/>
                  </a:lnTo>
                  <a:lnTo>
                    <a:pt x="971" y="3391"/>
                  </a:lnTo>
                  <a:lnTo>
                    <a:pt x="971" y="6294"/>
                  </a:lnTo>
                  <a:lnTo>
                    <a:pt x="3214" y="2421"/>
                  </a:lnTo>
                  <a:lnTo>
                    <a:pt x="1951" y="2421"/>
                  </a:lnTo>
                  <a:lnTo>
                    <a:pt x="3214" y="0"/>
                  </a:lnTo>
                  <a:lnTo>
                    <a:pt x="0" y="0"/>
                  </a:lnTo>
                  <a:close/>
                  <a:moveTo>
                    <a:pt x="0" y="0"/>
                  </a:move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Freeform 6"/>
            <p:cNvSpPr>
              <a:spLocks noEditPoints="1"/>
            </p:cNvSpPr>
            <p:nvPr/>
          </p:nvSpPr>
          <p:spPr bwMode="auto">
            <a:xfrm>
              <a:off x="2233" y="-986"/>
              <a:ext cx="3214" cy="6294"/>
            </a:xfrm>
            <a:custGeom>
              <a:avLst/>
              <a:gdLst>
                <a:gd name="T0" fmla="*/ 0 w 3214"/>
                <a:gd name="T1" fmla="*/ 0 h 6294"/>
                <a:gd name="T2" fmla="*/ 0 w 3214"/>
                <a:gd name="T3" fmla="*/ 3391 h 6294"/>
                <a:gd name="T4" fmla="*/ 971 w 3214"/>
                <a:gd name="T5" fmla="*/ 3391 h 6294"/>
                <a:gd name="T6" fmla="*/ 971 w 3214"/>
                <a:gd name="T7" fmla="*/ 6294 h 6294"/>
                <a:gd name="T8" fmla="*/ 3214 w 3214"/>
                <a:gd name="T9" fmla="*/ 2421 h 6294"/>
                <a:gd name="T10" fmla="*/ 1951 w 3214"/>
                <a:gd name="T11" fmla="*/ 2421 h 6294"/>
                <a:gd name="T12" fmla="*/ 3214 w 3214"/>
                <a:gd name="T13" fmla="*/ 0 h 6294"/>
                <a:gd name="T14" fmla="*/ 0 w 3214"/>
                <a:gd name="T15" fmla="*/ 0 h 6294"/>
                <a:gd name="T16" fmla="*/ 0 w 3214"/>
                <a:gd name="T17" fmla="*/ 0 h 6294"/>
                <a:gd name="T18" fmla="*/ 0 w 3214"/>
                <a:gd name="T19" fmla="*/ 0 h 6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4" h="6294">
                  <a:moveTo>
                    <a:pt x="0" y="0"/>
                  </a:moveTo>
                  <a:lnTo>
                    <a:pt x="0" y="3391"/>
                  </a:lnTo>
                  <a:lnTo>
                    <a:pt x="971" y="3391"/>
                  </a:lnTo>
                  <a:lnTo>
                    <a:pt x="971" y="6294"/>
                  </a:lnTo>
                  <a:lnTo>
                    <a:pt x="3214" y="2421"/>
                  </a:lnTo>
                  <a:lnTo>
                    <a:pt x="1951" y="2421"/>
                  </a:lnTo>
                  <a:lnTo>
                    <a:pt x="3214" y="0"/>
                  </a:lnTo>
                  <a:lnTo>
                    <a:pt x="0" y="0"/>
                  </a:lnTo>
                  <a:moveTo>
                    <a:pt x="0" y="0"/>
                  </a:move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2" name="Freeform 10"/>
          <p:cNvSpPr>
            <a:spLocks noEditPoints="1"/>
          </p:cNvSpPr>
          <p:nvPr/>
        </p:nvSpPr>
        <p:spPr bwMode="auto">
          <a:xfrm>
            <a:off x="9812566" y="2124835"/>
            <a:ext cx="339278" cy="316390"/>
          </a:xfrm>
          <a:custGeom>
            <a:avLst/>
            <a:gdLst>
              <a:gd name="T0" fmla="*/ 2348 w 2376"/>
              <a:gd name="T1" fmla="*/ 85 h 2215"/>
              <a:gd name="T2" fmla="*/ 1393 w 2376"/>
              <a:gd name="T3" fmla="*/ 1229 h 2215"/>
              <a:gd name="T4" fmla="*/ 1393 w 2376"/>
              <a:gd name="T5" fmla="*/ 1895 h 2215"/>
              <a:gd name="T6" fmla="*/ 1375 w 2376"/>
              <a:gd name="T7" fmla="*/ 1936 h 2215"/>
              <a:gd name="T8" fmla="*/ 1068 w 2376"/>
              <a:gd name="T9" fmla="*/ 2187 h 2215"/>
              <a:gd name="T10" fmla="*/ 983 w 2376"/>
              <a:gd name="T11" fmla="*/ 2146 h 2215"/>
              <a:gd name="T12" fmla="*/ 983 w 2376"/>
              <a:gd name="T13" fmla="*/ 1229 h 2215"/>
              <a:gd name="T14" fmla="*/ 28 w 2376"/>
              <a:gd name="T15" fmla="*/ 85 h 2215"/>
              <a:gd name="T16" fmla="*/ 67 w 2376"/>
              <a:gd name="T17" fmla="*/ 0 h 2215"/>
              <a:gd name="T18" fmla="*/ 2307 w 2376"/>
              <a:gd name="T19" fmla="*/ 0 h 2215"/>
              <a:gd name="T20" fmla="*/ 2348 w 2376"/>
              <a:gd name="T21" fmla="*/ 85 h 2215"/>
              <a:gd name="T22" fmla="*/ 2348 w 2376"/>
              <a:gd name="T23" fmla="*/ 85 h 2215"/>
              <a:gd name="T24" fmla="*/ 2348 w 2376"/>
              <a:gd name="T25" fmla="*/ 85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6" h="2215">
                <a:moveTo>
                  <a:pt x="2348" y="85"/>
                </a:moveTo>
                <a:cubicBezTo>
                  <a:pt x="1393" y="1229"/>
                  <a:pt x="1393" y="1229"/>
                  <a:pt x="1393" y="1229"/>
                </a:cubicBezTo>
                <a:cubicBezTo>
                  <a:pt x="1393" y="1895"/>
                  <a:pt x="1393" y="1895"/>
                  <a:pt x="1393" y="1895"/>
                </a:cubicBezTo>
                <a:cubicBezTo>
                  <a:pt x="1393" y="1910"/>
                  <a:pt x="1385" y="1925"/>
                  <a:pt x="1375" y="1936"/>
                </a:cubicBezTo>
                <a:cubicBezTo>
                  <a:pt x="1068" y="2187"/>
                  <a:pt x="1068" y="2187"/>
                  <a:pt x="1068" y="2187"/>
                </a:cubicBezTo>
                <a:cubicBezTo>
                  <a:pt x="1034" y="2215"/>
                  <a:pt x="983" y="2189"/>
                  <a:pt x="983" y="2146"/>
                </a:cubicBezTo>
                <a:cubicBezTo>
                  <a:pt x="983" y="1229"/>
                  <a:pt x="983" y="1229"/>
                  <a:pt x="983" y="1229"/>
                </a:cubicBezTo>
                <a:cubicBezTo>
                  <a:pt x="28" y="85"/>
                  <a:pt x="28" y="85"/>
                  <a:pt x="28" y="85"/>
                </a:cubicBezTo>
                <a:cubicBezTo>
                  <a:pt x="0" y="52"/>
                  <a:pt x="23" y="0"/>
                  <a:pt x="67" y="0"/>
                </a:cubicBezTo>
                <a:cubicBezTo>
                  <a:pt x="2307" y="0"/>
                  <a:pt x="2307" y="0"/>
                  <a:pt x="2307" y="0"/>
                </a:cubicBezTo>
                <a:cubicBezTo>
                  <a:pt x="2350" y="0"/>
                  <a:pt x="2376" y="52"/>
                  <a:pt x="2348" y="85"/>
                </a:cubicBezTo>
                <a:close/>
                <a:moveTo>
                  <a:pt x="2348" y="85"/>
                </a:moveTo>
                <a:cubicBezTo>
                  <a:pt x="2348" y="85"/>
                  <a:pt x="2348" y="85"/>
                  <a:pt x="2348" y="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20" name="组合 29">
            <a:extLst>
              <a:ext uri="{FF2B5EF4-FFF2-40B4-BE49-F238E27FC236}">
                <a16:creationId xmlns:a16="http://schemas.microsoft.com/office/drawing/2014/main" id="{2F8F6AEC-4DE9-458E-A6D4-832F7916BCD2}"/>
              </a:ext>
            </a:extLst>
          </p:cNvPr>
          <p:cNvGrpSpPr/>
          <p:nvPr/>
        </p:nvGrpSpPr>
        <p:grpSpPr>
          <a:xfrm>
            <a:off x="620145" y="293483"/>
            <a:ext cx="1474387" cy="523092"/>
            <a:chOff x="481368" y="440281"/>
            <a:chExt cx="1474387" cy="523092"/>
          </a:xfrm>
        </p:grpSpPr>
        <p:sp>
          <p:nvSpPr>
            <p:cNvPr id="21" name="TextBox 7">
              <a:extLst>
                <a:ext uri="{FF2B5EF4-FFF2-40B4-BE49-F238E27FC236}">
                  <a16:creationId xmlns:a16="http://schemas.microsoft.com/office/drawing/2014/main" id="{6F913BC6-BFB0-4B78-B9E1-B46028C80C44}"/>
                </a:ext>
              </a:extLst>
            </p:cNvPr>
            <p:cNvSpPr txBox="1"/>
            <p:nvPr/>
          </p:nvSpPr>
          <p:spPr>
            <a:xfrm>
              <a:off x="539983" y="440281"/>
              <a:ext cx="1415772" cy="523092"/>
            </a:xfrm>
            <a:prstGeom prst="rect">
              <a:avLst/>
            </a:prstGeom>
            <a:noFill/>
          </p:spPr>
          <p:txBody>
            <a:bodyPr wrap="none" rtlCol="0">
              <a:spAutoFit/>
            </a:bodyPr>
            <a:lstStyle/>
            <a:p>
              <a:pPr>
                <a:lnSpc>
                  <a:spcPct val="130000"/>
                </a:lnSpc>
              </a:pP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系統介紹</a:t>
              </a:r>
            </a:p>
          </p:txBody>
        </p:sp>
        <p:sp>
          <p:nvSpPr>
            <p:cNvPr id="24" name="矩形 23">
              <a:extLst>
                <a:ext uri="{FF2B5EF4-FFF2-40B4-BE49-F238E27FC236}">
                  <a16:creationId xmlns:a16="http://schemas.microsoft.com/office/drawing/2014/main" id="{E13981A0-BDC3-45B5-8020-326B8F888F51}"/>
                </a:ext>
              </a:extLst>
            </p:cNvPr>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12000891"/>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a:extLst>
              <a:ext uri="{FF2B5EF4-FFF2-40B4-BE49-F238E27FC236}">
                <a16:creationId xmlns:a16="http://schemas.microsoft.com/office/drawing/2014/main" id="{A3B294BD-FC5F-476F-B5EE-A1DCEBC6E23E}"/>
              </a:ext>
            </a:extLst>
          </p:cNvPr>
          <p:cNvPicPr>
            <a:picLocks noGrp="1" noChangeAspect="1"/>
          </p:cNvPicPr>
          <p:nvPr>
            <p:ph type="pic" sz="quarter" idx="12"/>
          </p:nvPr>
        </p:nvPicPr>
        <p:blipFill rotWithShape="1">
          <a:blip r:embed="rId3" cstate="print">
            <a:alphaModFix amt="35000"/>
            <a:extLst>
              <a:ext uri="{28A0092B-C50C-407E-A947-70E740481C1C}">
                <a14:useLocalDpi xmlns:a14="http://schemas.microsoft.com/office/drawing/2010/main" val="0"/>
              </a:ext>
            </a:extLst>
          </a:blip>
          <a:srcRect/>
          <a:stretch/>
        </p:blipFill>
        <p:spPr>
          <a:xfrm>
            <a:off x="8977526" y="3789574"/>
            <a:ext cx="2793638" cy="2839553"/>
          </a:xfrm>
          <a:effectLst>
            <a:outerShdw blurRad="254000" dist="63500" dir="2700000" algn="tl" rotWithShape="0">
              <a:prstClr val="black">
                <a:alpha val="30000"/>
              </a:prstClr>
            </a:outerShdw>
          </a:effectLst>
        </p:spPr>
      </p:pic>
      <p:cxnSp>
        <p:nvCxnSpPr>
          <p:cNvPr id="6" name="Straight Connector 5"/>
          <p:cNvCxnSpPr/>
          <p:nvPr/>
        </p:nvCxnSpPr>
        <p:spPr>
          <a:xfrm>
            <a:off x="1386590" y="0"/>
            <a:ext cx="0" cy="121025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id="{61BCCAFB-EB18-4A6C-B3E5-CACEE2727FF6}"/>
              </a:ext>
            </a:extLst>
          </p:cNvPr>
          <p:cNvSpPr txBox="1"/>
          <p:nvPr/>
        </p:nvSpPr>
        <p:spPr>
          <a:xfrm>
            <a:off x="8643999" y="2060422"/>
            <a:ext cx="3212006" cy="1015663"/>
          </a:xfrm>
          <a:prstGeom prst="rect">
            <a:avLst/>
          </a:prstGeom>
          <a:noFill/>
        </p:spPr>
        <p:txBody>
          <a:bodyPr wrap="square" rtlCol="0">
            <a:spAutoFit/>
          </a:bodyPr>
          <a:lstStyle/>
          <a:p>
            <a:r>
              <a:rPr lang="zh-TW" altLang="en-US" sz="2000" b="1" dirty="0">
                <a:latin typeface="微軟正黑體" panose="020B0604030504040204" pitchFamily="34" charset="-120"/>
                <a:ea typeface="微軟正黑體" panose="020B0604030504040204" pitchFamily="34" charset="-120"/>
              </a:rPr>
              <a:t>股票系統有回測的模組進行回測歷史資料以及預測的模組的明日漲跌</a:t>
            </a:r>
          </a:p>
        </p:txBody>
      </p:sp>
      <p:pic>
        <p:nvPicPr>
          <p:cNvPr id="3" name="圖片 2" descr="一張含有 坐, 房間, 桌 的圖片&#10;&#10;自動產生的描述">
            <a:extLst>
              <a:ext uri="{FF2B5EF4-FFF2-40B4-BE49-F238E27FC236}">
                <a16:creationId xmlns:a16="http://schemas.microsoft.com/office/drawing/2014/main" id="{38B0B17F-DE66-446A-AC92-FF7B83A2AA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5022" y="3616318"/>
            <a:ext cx="862552" cy="996042"/>
          </a:xfrm>
          <a:prstGeom prst="rect">
            <a:avLst/>
          </a:prstGeom>
        </p:spPr>
      </p:pic>
      <p:pic>
        <p:nvPicPr>
          <p:cNvPr id="7" name="圖形 6" descr="膝上型電腦">
            <a:extLst>
              <a:ext uri="{FF2B5EF4-FFF2-40B4-BE49-F238E27FC236}">
                <a16:creationId xmlns:a16="http://schemas.microsoft.com/office/drawing/2014/main" id="{E4F9B706-A6CB-4A19-B211-BBFA93DD5F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43209" y="592310"/>
            <a:ext cx="914400" cy="914400"/>
          </a:xfrm>
          <a:prstGeom prst="rect">
            <a:avLst/>
          </a:prstGeom>
        </p:spPr>
      </p:pic>
      <p:cxnSp>
        <p:nvCxnSpPr>
          <p:cNvPr id="9" name="直線單箭頭接點 8">
            <a:extLst>
              <a:ext uri="{FF2B5EF4-FFF2-40B4-BE49-F238E27FC236}">
                <a16:creationId xmlns:a16="http://schemas.microsoft.com/office/drawing/2014/main" id="{46FE45C6-C39B-4400-8B5F-E44B6D92A23E}"/>
              </a:ext>
            </a:extLst>
          </p:cNvPr>
          <p:cNvCxnSpPr>
            <a:cxnSpLocks/>
            <a:stCxn id="27" idx="3"/>
          </p:cNvCxnSpPr>
          <p:nvPr/>
        </p:nvCxnSpPr>
        <p:spPr>
          <a:xfrm>
            <a:off x="4022394" y="1995485"/>
            <a:ext cx="648843" cy="7339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文字方塊 20">
            <a:extLst>
              <a:ext uri="{FF2B5EF4-FFF2-40B4-BE49-F238E27FC236}">
                <a16:creationId xmlns:a16="http://schemas.microsoft.com/office/drawing/2014/main" id="{2FD1317F-1372-4CCB-A9AE-75D7644904A0}"/>
              </a:ext>
            </a:extLst>
          </p:cNvPr>
          <p:cNvSpPr txBox="1"/>
          <p:nvPr/>
        </p:nvSpPr>
        <p:spPr>
          <a:xfrm>
            <a:off x="4762130" y="329918"/>
            <a:ext cx="1175712" cy="369332"/>
          </a:xfrm>
          <a:prstGeom prst="rect">
            <a:avLst/>
          </a:prstGeom>
          <a:noFill/>
        </p:spPr>
        <p:txBody>
          <a:bodyPr wrap="square" rtlCol="0">
            <a:spAutoFit/>
          </a:bodyPr>
          <a:lstStyle/>
          <a:p>
            <a:r>
              <a:rPr lang="zh-TW" altLang="en-US" b="1" dirty="0">
                <a:latin typeface="微軟正黑體" panose="020B0604030504040204" pitchFamily="34" charset="-120"/>
                <a:ea typeface="微軟正黑體" panose="020B0604030504040204" pitchFamily="34" charset="-120"/>
              </a:rPr>
              <a:t>使用者</a:t>
            </a:r>
          </a:p>
        </p:txBody>
      </p:sp>
      <p:sp>
        <p:nvSpPr>
          <p:cNvPr id="22" name="文字方塊 21">
            <a:extLst>
              <a:ext uri="{FF2B5EF4-FFF2-40B4-BE49-F238E27FC236}">
                <a16:creationId xmlns:a16="http://schemas.microsoft.com/office/drawing/2014/main" id="{35FCE3B4-69E6-48EA-B526-A4B4F63E2DC7}"/>
              </a:ext>
            </a:extLst>
          </p:cNvPr>
          <p:cNvSpPr txBox="1"/>
          <p:nvPr/>
        </p:nvSpPr>
        <p:spPr>
          <a:xfrm>
            <a:off x="5720560" y="4690082"/>
            <a:ext cx="1078992" cy="369332"/>
          </a:xfrm>
          <a:prstGeom prst="rect">
            <a:avLst/>
          </a:prstGeom>
          <a:noFill/>
        </p:spPr>
        <p:txBody>
          <a:bodyPr wrap="square" rtlCol="0">
            <a:spAutoFit/>
          </a:bodyPr>
          <a:lstStyle/>
          <a:p>
            <a:r>
              <a:rPr lang="zh-TW" altLang="en-US" b="1" dirty="0">
                <a:latin typeface="微軟正黑體" panose="020B0604030504040204" pitchFamily="34" charset="-120"/>
                <a:ea typeface="微軟正黑體" panose="020B0604030504040204" pitchFamily="34" charset="-120"/>
              </a:rPr>
              <a:t>資料庫</a:t>
            </a:r>
          </a:p>
        </p:txBody>
      </p:sp>
      <p:pic>
        <p:nvPicPr>
          <p:cNvPr id="1026" name="Picture 2" descr="機械學習、大數據要怎麼開始，總之先安裝Python 3 跑跑先吧！">
            <a:extLst>
              <a:ext uri="{FF2B5EF4-FFF2-40B4-BE49-F238E27FC236}">
                <a16:creationId xmlns:a16="http://schemas.microsoft.com/office/drawing/2014/main" id="{C5954E12-A47B-44D2-8CBB-BDC9475030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3952" y="2568254"/>
            <a:ext cx="785676" cy="785676"/>
          </a:xfrm>
          <a:prstGeom prst="rect">
            <a:avLst/>
          </a:prstGeom>
          <a:noFill/>
          <a:extLst>
            <a:ext uri="{909E8E84-426E-40DD-AFC4-6F175D3DCCD1}">
              <a14:hiddenFill xmlns:a14="http://schemas.microsoft.com/office/drawing/2010/main">
                <a:solidFill>
                  <a:srgbClr val="FFFFFF"/>
                </a:solidFill>
              </a14:hiddenFill>
            </a:ext>
          </a:extLst>
        </p:spPr>
      </p:pic>
      <p:pic>
        <p:nvPicPr>
          <p:cNvPr id="27" name="圖形 26" descr="功能區">
            <a:extLst>
              <a:ext uri="{FF2B5EF4-FFF2-40B4-BE49-F238E27FC236}">
                <a16:creationId xmlns:a16="http://schemas.microsoft.com/office/drawing/2014/main" id="{3B0A3ADE-8F76-41AC-B721-9114C88779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93192" y="1630884"/>
            <a:ext cx="729202" cy="729202"/>
          </a:xfrm>
          <a:prstGeom prst="rect">
            <a:avLst/>
          </a:prstGeom>
        </p:spPr>
      </p:pic>
      <p:pic>
        <p:nvPicPr>
          <p:cNvPr id="30" name="圖形 29" descr="功能區">
            <a:extLst>
              <a:ext uri="{FF2B5EF4-FFF2-40B4-BE49-F238E27FC236}">
                <a16:creationId xmlns:a16="http://schemas.microsoft.com/office/drawing/2014/main" id="{61E6E0B1-F746-4B91-9574-7BA73F70731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90776" y="1630884"/>
            <a:ext cx="729202" cy="729202"/>
          </a:xfrm>
          <a:prstGeom prst="rect">
            <a:avLst/>
          </a:prstGeom>
        </p:spPr>
      </p:pic>
      <p:cxnSp>
        <p:nvCxnSpPr>
          <p:cNvPr id="48" name="直線單箭頭接點 47">
            <a:extLst>
              <a:ext uri="{FF2B5EF4-FFF2-40B4-BE49-F238E27FC236}">
                <a16:creationId xmlns:a16="http://schemas.microsoft.com/office/drawing/2014/main" id="{E5133D79-F3DA-4F3C-9D52-1D8CE22D2D03}"/>
              </a:ext>
            </a:extLst>
          </p:cNvPr>
          <p:cNvCxnSpPr>
            <a:cxnSpLocks/>
            <a:stCxn id="7" idx="1"/>
          </p:cNvCxnSpPr>
          <p:nvPr/>
        </p:nvCxnSpPr>
        <p:spPr>
          <a:xfrm flipH="1">
            <a:off x="3878031" y="1049510"/>
            <a:ext cx="865178" cy="581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直線單箭頭接點 49">
            <a:extLst>
              <a:ext uri="{FF2B5EF4-FFF2-40B4-BE49-F238E27FC236}">
                <a16:creationId xmlns:a16="http://schemas.microsoft.com/office/drawing/2014/main" id="{EFFA50C7-E31E-4AA5-8C6E-58B7DF770138}"/>
              </a:ext>
            </a:extLst>
          </p:cNvPr>
          <p:cNvCxnSpPr>
            <a:cxnSpLocks/>
            <a:stCxn id="7" idx="3"/>
          </p:cNvCxnSpPr>
          <p:nvPr/>
        </p:nvCxnSpPr>
        <p:spPr>
          <a:xfrm>
            <a:off x="5657609" y="1049510"/>
            <a:ext cx="809179" cy="581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文字方塊 50">
            <a:extLst>
              <a:ext uri="{FF2B5EF4-FFF2-40B4-BE49-F238E27FC236}">
                <a16:creationId xmlns:a16="http://schemas.microsoft.com/office/drawing/2014/main" id="{81E30C1C-A7EF-4886-A0E3-9B26991FD438}"/>
              </a:ext>
            </a:extLst>
          </p:cNvPr>
          <p:cNvSpPr txBox="1"/>
          <p:nvPr/>
        </p:nvSpPr>
        <p:spPr>
          <a:xfrm>
            <a:off x="4776545" y="2031936"/>
            <a:ext cx="959658" cy="369332"/>
          </a:xfrm>
          <a:prstGeom prst="rect">
            <a:avLst/>
          </a:prstGeom>
          <a:noFill/>
        </p:spPr>
        <p:txBody>
          <a:bodyPr wrap="square" rtlCol="0">
            <a:spAutoFit/>
          </a:bodyPr>
          <a:lstStyle/>
          <a:p>
            <a:r>
              <a:rPr lang="en-US" altLang="zh-TW" b="1" dirty="0"/>
              <a:t>python</a:t>
            </a:r>
            <a:endParaRPr lang="zh-TW" altLang="en-US" b="1" dirty="0"/>
          </a:p>
        </p:txBody>
      </p:sp>
      <p:sp>
        <p:nvSpPr>
          <p:cNvPr id="52" name="文字方塊 51">
            <a:extLst>
              <a:ext uri="{FF2B5EF4-FFF2-40B4-BE49-F238E27FC236}">
                <a16:creationId xmlns:a16="http://schemas.microsoft.com/office/drawing/2014/main" id="{5F68D572-A24D-4F80-A066-F18035941FE3}"/>
              </a:ext>
            </a:extLst>
          </p:cNvPr>
          <p:cNvSpPr txBox="1"/>
          <p:nvPr/>
        </p:nvSpPr>
        <p:spPr>
          <a:xfrm>
            <a:off x="3099537" y="2415263"/>
            <a:ext cx="1116511" cy="369332"/>
          </a:xfrm>
          <a:prstGeom prst="rect">
            <a:avLst/>
          </a:prstGeom>
          <a:noFill/>
        </p:spPr>
        <p:txBody>
          <a:bodyPr wrap="square" rtlCol="0">
            <a:spAutoFit/>
          </a:bodyPr>
          <a:lstStyle/>
          <a:p>
            <a:r>
              <a:rPr lang="zh-TW" altLang="en-US" b="1" dirty="0">
                <a:latin typeface="微軟正黑體" panose="020B0604030504040204" pitchFamily="34" charset="-120"/>
                <a:ea typeface="微軟正黑體" panose="020B0604030504040204" pitchFamily="34" charset="-120"/>
              </a:rPr>
              <a:t>回測系統</a:t>
            </a:r>
          </a:p>
        </p:txBody>
      </p:sp>
      <p:sp>
        <p:nvSpPr>
          <p:cNvPr id="57" name="文字方塊 56">
            <a:extLst>
              <a:ext uri="{FF2B5EF4-FFF2-40B4-BE49-F238E27FC236}">
                <a16:creationId xmlns:a16="http://schemas.microsoft.com/office/drawing/2014/main" id="{6CD23233-8563-4577-9F95-B901CACAEA9C}"/>
              </a:ext>
            </a:extLst>
          </p:cNvPr>
          <p:cNvSpPr txBox="1"/>
          <p:nvPr/>
        </p:nvSpPr>
        <p:spPr>
          <a:xfrm>
            <a:off x="6096000" y="2360086"/>
            <a:ext cx="1116511" cy="369332"/>
          </a:xfrm>
          <a:prstGeom prst="rect">
            <a:avLst/>
          </a:prstGeom>
          <a:noFill/>
        </p:spPr>
        <p:txBody>
          <a:bodyPr wrap="square" rtlCol="0">
            <a:spAutoFit/>
          </a:bodyPr>
          <a:lstStyle/>
          <a:p>
            <a:r>
              <a:rPr lang="zh-TW" altLang="en-US" b="1" dirty="0">
                <a:latin typeface="微軟正黑體" panose="020B0604030504040204" pitchFamily="34" charset="-120"/>
                <a:ea typeface="微軟正黑體" panose="020B0604030504040204" pitchFamily="34" charset="-120"/>
              </a:rPr>
              <a:t>預測系統</a:t>
            </a:r>
          </a:p>
        </p:txBody>
      </p:sp>
      <p:cxnSp>
        <p:nvCxnSpPr>
          <p:cNvPr id="1031" name="直線單箭頭接點 1030">
            <a:extLst>
              <a:ext uri="{FF2B5EF4-FFF2-40B4-BE49-F238E27FC236}">
                <a16:creationId xmlns:a16="http://schemas.microsoft.com/office/drawing/2014/main" id="{D096E668-8AAF-4022-BA30-B403D4531578}"/>
              </a:ext>
            </a:extLst>
          </p:cNvPr>
          <p:cNvCxnSpPr>
            <a:cxnSpLocks/>
            <a:stCxn id="3" idx="0"/>
            <a:endCxn id="1026" idx="2"/>
          </p:cNvCxnSpPr>
          <p:nvPr/>
        </p:nvCxnSpPr>
        <p:spPr>
          <a:xfrm flipH="1" flipV="1">
            <a:off x="5206790" y="3353930"/>
            <a:ext cx="919508" cy="26238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pic>
        <p:nvPicPr>
          <p:cNvPr id="1035" name="Picture 4" descr="Download PyQt Logo in SVG Vector or PNG File Format - Logo.wine">
            <a:extLst>
              <a:ext uri="{FF2B5EF4-FFF2-40B4-BE49-F238E27FC236}">
                <a16:creationId xmlns:a16="http://schemas.microsoft.com/office/drawing/2014/main" id="{80BD2431-9385-4B00-ABD3-EA089253A26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19086" y="3693674"/>
            <a:ext cx="1396769" cy="931179"/>
          </a:xfrm>
          <a:prstGeom prst="rect">
            <a:avLst/>
          </a:prstGeom>
          <a:noFill/>
          <a:extLst>
            <a:ext uri="{909E8E84-426E-40DD-AFC4-6F175D3DCCD1}">
              <a14:hiddenFill xmlns:a14="http://schemas.microsoft.com/office/drawing/2010/main">
                <a:solidFill>
                  <a:srgbClr val="FFFFFF"/>
                </a:solidFill>
              </a14:hiddenFill>
            </a:ext>
          </a:extLst>
        </p:spPr>
      </p:pic>
      <p:cxnSp>
        <p:nvCxnSpPr>
          <p:cNvPr id="1039" name="直線單箭頭接點 1038">
            <a:extLst>
              <a:ext uri="{FF2B5EF4-FFF2-40B4-BE49-F238E27FC236}">
                <a16:creationId xmlns:a16="http://schemas.microsoft.com/office/drawing/2014/main" id="{D30A3002-0D47-45FF-A9F7-B53C339A7659}"/>
              </a:ext>
            </a:extLst>
          </p:cNvPr>
          <p:cNvCxnSpPr>
            <a:cxnSpLocks/>
            <a:stCxn id="1026" idx="2"/>
            <a:endCxn id="1035" idx="0"/>
          </p:cNvCxnSpPr>
          <p:nvPr/>
        </p:nvCxnSpPr>
        <p:spPr>
          <a:xfrm flipH="1">
            <a:off x="4317471" y="3353930"/>
            <a:ext cx="889319" cy="3397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041" name="圖形 1040" descr="瀏覽器視窗">
            <a:extLst>
              <a:ext uri="{FF2B5EF4-FFF2-40B4-BE49-F238E27FC236}">
                <a16:creationId xmlns:a16="http://schemas.microsoft.com/office/drawing/2014/main" id="{1BF77296-B264-418C-B2C8-84CB7E46DBD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48322" y="4988695"/>
            <a:ext cx="1116511" cy="914400"/>
          </a:xfrm>
          <a:prstGeom prst="rect">
            <a:avLst/>
          </a:prstGeom>
        </p:spPr>
      </p:pic>
      <p:cxnSp>
        <p:nvCxnSpPr>
          <p:cNvPr id="82" name="直線單箭頭接點 81">
            <a:extLst>
              <a:ext uri="{FF2B5EF4-FFF2-40B4-BE49-F238E27FC236}">
                <a16:creationId xmlns:a16="http://schemas.microsoft.com/office/drawing/2014/main" id="{994BFBEC-C807-4A8C-8C16-2F5FBFA61251}"/>
              </a:ext>
            </a:extLst>
          </p:cNvPr>
          <p:cNvCxnSpPr>
            <a:cxnSpLocks/>
            <a:stCxn id="1035" idx="2"/>
            <a:endCxn id="1041" idx="0"/>
          </p:cNvCxnSpPr>
          <p:nvPr/>
        </p:nvCxnSpPr>
        <p:spPr>
          <a:xfrm flipH="1">
            <a:off x="3506578" y="4624853"/>
            <a:ext cx="810893" cy="3638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7" name="文字方塊 86">
            <a:extLst>
              <a:ext uri="{FF2B5EF4-FFF2-40B4-BE49-F238E27FC236}">
                <a16:creationId xmlns:a16="http://schemas.microsoft.com/office/drawing/2014/main" id="{13DB59C6-46AD-4B17-A869-77685C812156}"/>
              </a:ext>
            </a:extLst>
          </p:cNvPr>
          <p:cNvSpPr txBox="1"/>
          <p:nvPr/>
        </p:nvSpPr>
        <p:spPr>
          <a:xfrm>
            <a:off x="3177963" y="5808490"/>
            <a:ext cx="959658" cy="369332"/>
          </a:xfrm>
          <a:prstGeom prst="rect">
            <a:avLst/>
          </a:prstGeom>
          <a:noFill/>
        </p:spPr>
        <p:txBody>
          <a:bodyPr wrap="square" rtlCol="0">
            <a:spAutoFit/>
          </a:bodyPr>
          <a:lstStyle/>
          <a:p>
            <a:r>
              <a:rPr lang="zh-TW" altLang="en-US" b="1" dirty="0">
                <a:latin typeface="微軟正黑體" panose="020B0604030504040204" pitchFamily="34" charset="-120"/>
                <a:ea typeface="微軟正黑體" panose="020B0604030504040204" pitchFamily="34" charset="-120"/>
              </a:rPr>
              <a:t>介面</a:t>
            </a:r>
          </a:p>
        </p:txBody>
      </p:sp>
      <p:sp>
        <p:nvSpPr>
          <p:cNvPr id="88" name="文字方塊 87">
            <a:extLst>
              <a:ext uri="{FF2B5EF4-FFF2-40B4-BE49-F238E27FC236}">
                <a16:creationId xmlns:a16="http://schemas.microsoft.com/office/drawing/2014/main" id="{9705EA12-6011-4B44-9E69-10DB2542818A}"/>
              </a:ext>
            </a:extLst>
          </p:cNvPr>
          <p:cNvSpPr txBox="1"/>
          <p:nvPr/>
        </p:nvSpPr>
        <p:spPr>
          <a:xfrm>
            <a:off x="3878031" y="3302859"/>
            <a:ext cx="959658" cy="369332"/>
          </a:xfrm>
          <a:prstGeom prst="rect">
            <a:avLst/>
          </a:prstGeom>
          <a:noFill/>
        </p:spPr>
        <p:txBody>
          <a:bodyPr wrap="square" rtlCol="0">
            <a:spAutoFit/>
          </a:bodyPr>
          <a:lstStyle/>
          <a:p>
            <a:r>
              <a:rPr lang="en-US" altLang="zh-TW" b="1" dirty="0"/>
              <a:t>PYQT5</a:t>
            </a:r>
            <a:endParaRPr lang="zh-TW" altLang="en-US" b="1" dirty="0"/>
          </a:p>
        </p:txBody>
      </p:sp>
      <p:grpSp>
        <p:nvGrpSpPr>
          <p:cNvPr id="28" name="组合 29">
            <a:extLst>
              <a:ext uri="{FF2B5EF4-FFF2-40B4-BE49-F238E27FC236}">
                <a16:creationId xmlns:a16="http://schemas.microsoft.com/office/drawing/2014/main" id="{54A5E4A4-B704-4BBE-B29B-984F4664F5BA}"/>
              </a:ext>
            </a:extLst>
          </p:cNvPr>
          <p:cNvGrpSpPr/>
          <p:nvPr/>
        </p:nvGrpSpPr>
        <p:grpSpPr>
          <a:xfrm>
            <a:off x="495508" y="192502"/>
            <a:ext cx="1782164" cy="523092"/>
            <a:chOff x="481368" y="440281"/>
            <a:chExt cx="1782164" cy="523092"/>
          </a:xfrm>
        </p:grpSpPr>
        <p:sp>
          <p:nvSpPr>
            <p:cNvPr id="29" name="TextBox 7">
              <a:extLst>
                <a:ext uri="{FF2B5EF4-FFF2-40B4-BE49-F238E27FC236}">
                  <a16:creationId xmlns:a16="http://schemas.microsoft.com/office/drawing/2014/main" id="{42CB6B39-1E7D-4864-90B4-1496755308D4}"/>
                </a:ext>
              </a:extLst>
            </p:cNvPr>
            <p:cNvSpPr txBox="1"/>
            <p:nvPr/>
          </p:nvSpPr>
          <p:spPr>
            <a:xfrm>
              <a:off x="539983" y="440281"/>
              <a:ext cx="1723549" cy="523092"/>
            </a:xfrm>
            <a:prstGeom prst="rect">
              <a:avLst/>
            </a:prstGeom>
            <a:noFill/>
          </p:spPr>
          <p:txBody>
            <a:bodyPr wrap="none" rtlCol="0">
              <a:spAutoFit/>
            </a:bodyPr>
            <a:lstStyle/>
            <a:p>
              <a:pPr>
                <a:lnSpc>
                  <a:spcPct val="130000"/>
                </a:lnSpc>
              </a:pP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系統架構圖</a:t>
              </a:r>
              <a:endParaRPr lang="en-US" altLang="zh-CN" sz="2400" b="1" dirty="0">
                <a:solidFill>
                  <a:srgbClr val="4F4D50"/>
                </a:solidFill>
                <a:latin typeface="微軟正黑體" panose="020B0604030504040204" pitchFamily="34" charset="-120"/>
                <a:ea typeface="微軟正黑體" panose="020B0604030504040204" pitchFamily="34" charset="-120"/>
                <a:cs typeface="+mn-ea"/>
                <a:sym typeface="+mn-lt"/>
              </a:endParaRPr>
            </a:p>
          </p:txBody>
        </p:sp>
        <p:sp>
          <p:nvSpPr>
            <p:cNvPr id="31" name="矩形 30">
              <a:extLst>
                <a:ext uri="{FF2B5EF4-FFF2-40B4-BE49-F238E27FC236}">
                  <a16:creationId xmlns:a16="http://schemas.microsoft.com/office/drawing/2014/main" id="{CE2BB943-17AA-4F95-B8C4-9BD2B41387B3}"/>
                </a:ext>
              </a:extLst>
            </p:cNvPr>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3" name="直線單箭頭接點 52">
            <a:extLst>
              <a:ext uri="{FF2B5EF4-FFF2-40B4-BE49-F238E27FC236}">
                <a16:creationId xmlns:a16="http://schemas.microsoft.com/office/drawing/2014/main" id="{D1454ABF-0352-4806-8170-54993332983C}"/>
              </a:ext>
            </a:extLst>
          </p:cNvPr>
          <p:cNvCxnSpPr>
            <a:cxnSpLocks/>
            <a:stCxn id="30" idx="1"/>
          </p:cNvCxnSpPr>
          <p:nvPr/>
        </p:nvCxnSpPr>
        <p:spPr>
          <a:xfrm flipH="1">
            <a:off x="5736203" y="1995485"/>
            <a:ext cx="554573" cy="7891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7010564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號: 向右 1">
            <a:extLst>
              <a:ext uri="{FF2B5EF4-FFF2-40B4-BE49-F238E27FC236}">
                <a16:creationId xmlns:a16="http://schemas.microsoft.com/office/drawing/2014/main" id="{531B9896-E0F0-4DC6-BD5E-7AC38EC8B922}"/>
              </a:ext>
            </a:extLst>
          </p:cNvPr>
          <p:cNvSpPr/>
          <p:nvPr/>
        </p:nvSpPr>
        <p:spPr>
          <a:xfrm>
            <a:off x="3936958" y="1319752"/>
            <a:ext cx="4318084" cy="3878574"/>
          </a:xfrm>
          <a:prstGeom prst="rightArrow">
            <a:avLst/>
          </a:prstGeom>
          <a:scene3d>
            <a:camera prst="orthographicFront"/>
            <a:lightRig rig="chilly" dir="t"/>
          </a:scene3d>
          <a:sp3d z="-12700" extrusionH="1700" prstMaterial="translucentPowder">
            <a:bevelT w="25400" h="6350" prst="softRound"/>
            <a:bevelB w="0" h="0" prst="convex"/>
          </a:sp3d>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3" name="群組 2">
            <a:extLst>
              <a:ext uri="{FF2B5EF4-FFF2-40B4-BE49-F238E27FC236}">
                <a16:creationId xmlns:a16="http://schemas.microsoft.com/office/drawing/2014/main" id="{38333A8E-929A-446C-94DA-092B90508776}"/>
              </a:ext>
            </a:extLst>
          </p:cNvPr>
          <p:cNvGrpSpPr/>
          <p:nvPr/>
        </p:nvGrpSpPr>
        <p:grpSpPr>
          <a:xfrm>
            <a:off x="4239899" y="2432115"/>
            <a:ext cx="3044183" cy="1654081"/>
            <a:chOff x="5011703" y="1367337"/>
            <a:chExt cx="1611607" cy="1810539"/>
          </a:xfrm>
          <a:scene3d>
            <a:camera prst="orthographicFront"/>
            <a:lightRig rig="chilly" dir="t"/>
          </a:scene3d>
        </p:grpSpPr>
        <p:sp>
          <p:nvSpPr>
            <p:cNvPr id="4" name="矩形: 圓角 3">
              <a:extLst>
                <a:ext uri="{FF2B5EF4-FFF2-40B4-BE49-F238E27FC236}">
                  <a16:creationId xmlns:a16="http://schemas.microsoft.com/office/drawing/2014/main" id="{0EA9F340-BC68-425D-A341-99A001847F55}"/>
                </a:ext>
              </a:extLst>
            </p:cNvPr>
            <p:cNvSpPr/>
            <p:nvPr/>
          </p:nvSpPr>
          <p:spPr>
            <a:xfrm>
              <a:off x="5011703" y="1367337"/>
              <a:ext cx="1611607" cy="1810539"/>
            </a:xfrm>
            <a:prstGeom prst="roundRect">
              <a:avLst/>
            </a:prstGeom>
            <a:sp3d prstMaterial="translucentPowder">
              <a:bevelT w="127000" h="25400" prst="softRound"/>
            </a:sp3d>
          </p:spPr>
          <p:style>
            <a:lnRef idx="0">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 name="矩形: 圓角 4">
              <a:extLst>
                <a:ext uri="{FF2B5EF4-FFF2-40B4-BE49-F238E27FC236}">
                  <a16:creationId xmlns:a16="http://schemas.microsoft.com/office/drawing/2014/main" id="{21550F8A-1BB6-4925-B755-00FAC9025B4E}"/>
                </a:ext>
              </a:extLst>
            </p:cNvPr>
            <p:cNvSpPr txBox="1"/>
            <p:nvPr/>
          </p:nvSpPr>
          <p:spPr>
            <a:xfrm>
              <a:off x="5090375" y="1446009"/>
              <a:ext cx="1454263" cy="1653195"/>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zh-TW" altLang="en-US" sz="2000" b="1" dirty="0">
                  <a:latin typeface="微軟正黑體" panose="020B0604030504040204" pitchFamily="34" charset="-120"/>
                  <a:ea typeface="微軟正黑體" panose="020B0604030504040204" pitchFamily="34" charset="-120"/>
                </a:rPr>
                <a:t>抓取</a:t>
              </a:r>
              <a:r>
                <a:rPr lang="en-US" altLang="zh-TW" sz="2000" b="1" dirty="0">
                  <a:latin typeface="微軟正黑體" panose="020B0604030504040204" pitchFamily="34" charset="-120"/>
                  <a:ea typeface="微軟正黑體" panose="020B0604030504040204" pitchFamily="34" charset="-120"/>
                </a:rPr>
                <a:t>2010~2020</a:t>
              </a:r>
              <a:r>
                <a:rPr lang="zh-TW" altLang="en-US" sz="2000" b="1" dirty="0">
                  <a:latin typeface="微軟正黑體" panose="020B0604030504040204" pitchFamily="34" charset="-120"/>
                  <a:ea typeface="微軟正黑體" panose="020B0604030504040204" pitchFamily="34" charset="-120"/>
                </a:rPr>
                <a:t>年未退出</a:t>
              </a:r>
              <a:r>
                <a:rPr lang="en-US" altLang="zh-TW" sz="2000" b="1" dirty="0">
                  <a:latin typeface="微軟正黑體" panose="020B0604030504040204" pitchFamily="34" charset="-120"/>
                  <a:ea typeface="微軟正黑體" panose="020B0604030504040204" pitchFamily="34" charset="-120"/>
                </a:rPr>
                <a:t>0050</a:t>
              </a:r>
              <a:r>
                <a:rPr lang="zh-TW" altLang="en-US" sz="2000" b="1" dirty="0">
                  <a:latin typeface="微軟正黑體" panose="020B0604030504040204" pitchFamily="34" charset="-120"/>
                  <a:ea typeface="微軟正黑體" panose="020B0604030504040204" pitchFamily="34" charset="-120"/>
                </a:rPr>
                <a:t>、中型</a:t>
              </a:r>
              <a:r>
                <a:rPr lang="en-US" altLang="zh-TW" sz="2000" b="1" dirty="0">
                  <a:latin typeface="微軟正黑體" panose="020B0604030504040204" pitchFamily="34" charset="-120"/>
                  <a:ea typeface="微軟正黑體" panose="020B0604030504040204" pitchFamily="34" charset="-120"/>
                </a:rPr>
                <a:t>100</a:t>
              </a:r>
              <a:r>
                <a:rPr lang="zh-TW" altLang="en-US" sz="2000" b="1" dirty="0">
                  <a:latin typeface="微軟正黑體" panose="020B0604030504040204" pitchFamily="34" charset="-120"/>
                  <a:ea typeface="微軟正黑體" panose="020B0604030504040204" pitchFamily="34" charset="-120"/>
                </a:rPr>
                <a:t>成分股的股票，總共</a:t>
              </a:r>
              <a:r>
                <a:rPr lang="en-US" altLang="zh-TW" sz="2000" b="1" dirty="0">
                  <a:latin typeface="微軟正黑體" panose="020B0604030504040204" pitchFamily="34" charset="-120"/>
                  <a:ea typeface="微軟正黑體" panose="020B0604030504040204" pitchFamily="34" charset="-120"/>
                </a:rPr>
                <a:t>99</a:t>
              </a:r>
              <a:r>
                <a:rPr lang="zh-TW" altLang="en-US" sz="2000" b="1" dirty="0">
                  <a:latin typeface="微軟正黑體" panose="020B0604030504040204" pitchFamily="34" charset="-120"/>
                  <a:ea typeface="微軟正黑體" panose="020B0604030504040204" pitchFamily="34" charset="-120"/>
                </a:rPr>
                <a:t>檔</a:t>
              </a:r>
            </a:p>
          </p:txBody>
        </p:sp>
      </p:grpSp>
      <p:pic>
        <p:nvPicPr>
          <p:cNvPr id="10" name="圖片 9">
            <a:extLst>
              <a:ext uri="{FF2B5EF4-FFF2-40B4-BE49-F238E27FC236}">
                <a16:creationId xmlns:a16="http://schemas.microsoft.com/office/drawing/2014/main" id="{064A3F04-C540-4D73-B510-34C5D6B27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74" y="1934172"/>
            <a:ext cx="3585973" cy="2649734"/>
          </a:xfrm>
          <a:prstGeom prst="rect">
            <a:avLst/>
          </a:prstGeom>
        </p:spPr>
      </p:pic>
      <p:pic>
        <p:nvPicPr>
          <p:cNvPr id="11" name="圖片 10">
            <a:extLst>
              <a:ext uri="{FF2B5EF4-FFF2-40B4-BE49-F238E27FC236}">
                <a16:creationId xmlns:a16="http://schemas.microsoft.com/office/drawing/2014/main" id="{178BB7CA-3BB1-4EDE-9CB1-550EF8BC2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7983" y="1472430"/>
            <a:ext cx="3147149" cy="4103398"/>
          </a:xfrm>
          <a:prstGeom prst="rect">
            <a:avLst/>
          </a:prstGeom>
        </p:spPr>
      </p:pic>
      <p:pic>
        <p:nvPicPr>
          <p:cNvPr id="12" name="Picture 14">
            <a:extLst>
              <a:ext uri="{FF2B5EF4-FFF2-40B4-BE49-F238E27FC236}">
                <a16:creationId xmlns:a16="http://schemas.microsoft.com/office/drawing/2014/main" id="{E6A26897-2DC4-44E5-BC54-EFDC2D30F0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8273" y="467003"/>
            <a:ext cx="2376264" cy="72511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29">
            <a:extLst>
              <a:ext uri="{FF2B5EF4-FFF2-40B4-BE49-F238E27FC236}">
                <a16:creationId xmlns:a16="http://schemas.microsoft.com/office/drawing/2014/main" id="{8F360ADC-5051-4494-A13B-769A45381DF2}"/>
              </a:ext>
            </a:extLst>
          </p:cNvPr>
          <p:cNvGrpSpPr/>
          <p:nvPr/>
        </p:nvGrpSpPr>
        <p:grpSpPr>
          <a:xfrm>
            <a:off x="541168" y="241984"/>
            <a:ext cx="2235844" cy="523092"/>
            <a:chOff x="481368" y="440281"/>
            <a:chExt cx="1833725" cy="523092"/>
          </a:xfrm>
        </p:grpSpPr>
        <p:sp>
          <p:nvSpPr>
            <p:cNvPr id="14" name="TextBox 7">
              <a:extLst>
                <a:ext uri="{FF2B5EF4-FFF2-40B4-BE49-F238E27FC236}">
                  <a16:creationId xmlns:a16="http://schemas.microsoft.com/office/drawing/2014/main" id="{F4C31282-29A0-4EA5-B86F-82B66943BFA7}"/>
                </a:ext>
              </a:extLst>
            </p:cNvPr>
            <p:cNvSpPr txBox="1"/>
            <p:nvPr/>
          </p:nvSpPr>
          <p:spPr>
            <a:xfrm>
              <a:off x="539983" y="440281"/>
              <a:ext cx="1775110" cy="523092"/>
            </a:xfrm>
            <a:prstGeom prst="rect">
              <a:avLst/>
            </a:prstGeom>
            <a:noFill/>
          </p:spPr>
          <p:txBody>
            <a:bodyPr wrap="none" rtlCol="0">
              <a:spAutoFit/>
            </a:bodyPr>
            <a:lstStyle/>
            <a:p>
              <a:pPr>
                <a:lnSpc>
                  <a:spcPct val="130000"/>
                </a:lnSpc>
              </a:pP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回測系統</a:t>
              </a:r>
              <a:r>
                <a:rPr lang="en-US" altLang="zh-TW" sz="2400" b="1" dirty="0">
                  <a:solidFill>
                    <a:srgbClr val="4F4D50"/>
                  </a:solidFill>
                  <a:latin typeface="微軟正黑體" panose="020B0604030504040204" pitchFamily="34" charset="-120"/>
                  <a:ea typeface="微軟正黑體" panose="020B0604030504040204" pitchFamily="34" charset="-120"/>
                  <a:cs typeface="+mn-ea"/>
                  <a:sym typeface="+mn-lt"/>
                </a:rPr>
                <a:t>-</a:t>
              </a: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資料</a:t>
              </a:r>
            </a:p>
          </p:txBody>
        </p:sp>
        <p:sp>
          <p:nvSpPr>
            <p:cNvPr id="15" name="矩形 14">
              <a:extLst>
                <a:ext uri="{FF2B5EF4-FFF2-40B4-BE49-F238E27FC236}">
                  <a16:creationId xmlns:a16="http://schemas.microsoft.com/office/drawing/2014/main" id="{D4FFFD7B-D734-405B-A1CF-EC698F90E7F3}"/>
                </a:ext>
              </a:extLst>
            </p:cNvPr>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7413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3403010" y="540813"/>
            <a:ext cx="5702352" cy="5702344"/>
          </a:xfrm>
          <a:prstGeom prst="ellipse">
            <a:avLst/>
          </a:prstGeom>
          <a:solidFill>
            <a:schemeClr val="bg1"/>
          </a:solidFill>
          <a:ln w="508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5" name="21085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196C324-CCA7-425C-8B1F-E86D835D1073}"/>
              </a:ext>
            </a:extLst>
          </p:cNvPr>
          <p:cNvGrpSpPr>
            <a:grpSpLocks noChangeAspect="1"/>
          </p:cNvGrpSpPr>
          <p:nvPr>
            <p:custDataLst>
              <p:tags r:id="rId1"/>
            </p:custDataLst>
          </p:nvPr>
        </p:nvGrpSpPr>
        <p:grpSpPr>
          <a:xfrm>
            <a:off x="672305" y="1360285"/>
            <a:ext cx="11010460" cy="4869321"/>
            <a:chOff x="673100" y="1240372"/>
            <a:chExt cx="11010460" cy="4869321"/>
          </a:xfrm>
        </p:grpSpPr>
        <p:cxnSp>
          <p:nvCxnSpPr>
            <p:cNvPr id="46" name="直接连接符 45">
              <a:extLst>
                <a:ext uri="{FF2B5EF4-FFF2-40B4-BE49-F238E27FC236}">
                  <a16:creationId xmlns:a16="http://schemas.microsoft.com/office/drawing/2014/main" id="{4C8EC54F-B808-46F4-AAB5-3D7C7B10277C}"/>
                </a:ext>
              </a:extLst>
            </p:cNvPr>
            <p:cNvCxnSpPr/>
            <p:nvPr/>
          </p:nvCxnSpPr>
          <p:spPr>
            <a:xfrm flipV="1">
              <a:off x="2367764" y="3272072"/>
              <a:ext cx="1289537" cy="6567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8248D1D2-5851-4F97-B000-A1817D8AD119}"/>
                </a:ext>
              </a:extLst>
            </p:cNvPr>
            <p:cNvCxnSpPr/>
            <p:nvPr/>
          </p:nvCxnSpPr>
          <p:spPr>
            <a:xfrm>
              <a:off x="3993211" y="3303145"/>
              <a:ext cx="1872985" cy="10886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7523D847-9889-4075-84F1-9065F3DAD1CE}"/>
                </a:ext>
              </a:extLst>
            </p:cNvPr>
            <p:cNvCxnSpPr/>
            <p:nvPr/>
          </p:nvCxnSpPr>
          <p:spPr>
            <a:xfrm flipV="1">
              <a:off x="6202106" y="2895747"/>
              <a:ext cx="1368920" cy="15746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6" name="iṡḷîďé">
              <a:extLst>
                <a:ext uri="{FF2B5EF4-FFF2-40B4-BE49-F238E27FC236}">
                  <a16:creationId xmlns:a16="http://schemas.microsoft.com/office/drawing/2014/main" id="{218885DF-B198-4D4F-8E65-81A6F6B24D5A}"/>
                </a:ext>
              </a:extLst>
            </p:cNvPr>
            <p:cNvSpPr/>
            <p:nvPr/>
          </p:nvSpPr>
          <p:spPr>
            <a:xfrm>
              <a:off x="1881454" y="3905479"/>
              <a:ext cx="486310" cy="486282"/>
            </a:xfrm>
            <a:prstGeom prst="rect">
              <a:avLst/>
            </a:prstGeom>
            <a:solidFill>
              <a:srgbClr val="3A4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panose="020B0503020204020204" pitchFamily="34" charset="-122"/>
                  <a:ea typeface="微软雅黑" panose="020B0503020204020204" pitchFamily="34" charset="-122"/>
                </a:rPr>
                <a:t>1</a:t>
              </a:r>
              <a:endParaRPr lang="zh-CN" altLang="en-US" sz="1600" b="1" dirty="0">
                <a:latin typeface="微软雅黑" panose="020B0503020204020204" pitchFamily="34" charset="-122"/>
                <a:ea typeface="微软雅黑" panose="020B0503020204020204" pitchFamily="34" charset="-122"/>
              </a:endParaRPr>
            </a:p>
          </p:txBody>
        </p:sp>
        <p:sp>
          <p:nvSpPr>
            <p:cNvPr id="57" name="iŝḻíḓe">
              <a:extLst>
                <a:ext uri="{FF2B5EF4-FFF2-40B4-BE49-F238E27FC236}">
                  <a16:creationId xmlns:a16="http://schemas.microsoft.com/office/drawing/2014/main" id="{2C0D1316-4E81-40F7-89BF-3724ECE022E8}"/>
                </a:ext>
              </a:extLst>
            </p:cNvPr>
            <p:cNvSpPr/>
            <p:nvPr/>
          </p:nvSpPr>
          <p:spPr>
            <a:xfrm>
              <a:off x="3642117" y="2948853"/>
              <a:ext cx="354312" cy="354292"/>
            </a:xfrm>
            <a:prstGeom prst="rect">
              <a:avLst/>
            </a:prstGeom>
            <a:solidFill>
              <a:srgbClr val="3A4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58" name="iṥ1íďé">
              <a:extLst>
                <a:ext uri="{FF2B5EF4-FFF2-40B4-BE49-F238E27FC236}">
                  <a16:creationId xmlns:a16="http://schemas.microsoft.com/office/drawing/2014/main" id="{3EB25568-79E1-4518-9428-DCFCAA1241D8}"/>
                </a:ext>
              </a:extLst>
            </p:cNvPr>
            <p:cNvSpPr/>
            <p:nvPr/>
          </p:nvSpPr>
          <p:spPr>
            <a:xfrm>
              <a:off x="5879174" y="4391761"/>
              <a:ext cx="400490" cy="400467"/>
            </a:xfrm>
            <a:prstGeom prst="rect">
              <a:avLst/>
            </a:prstGeom>
            <a:solidFill>
              <a:srgbClr val="3A4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panose="020B0503020204020204" pitchFamily="34" charset="-122"/>
                  <a:ea typeface="微软雅黑" panose="020B0503020204020204" pitchFamily="34" charset="-122"/>
                </a:rPr>
                <a:t>3</a:t>
              </a:r>
              <a:endParaRPr lang="zh-CN" altLang="en-US" sz="1600" b="1" dirty="0">
                <a:latin typeface="微软雅黑" panose="020B0503020204020204" pitchFamily="34" charset="-122"/>
                <a:ea typeface="微软雅黑" panose="020B0503020204020204" pitchFamily="34" charset="-122"/>
              </a:endParaRPr>
            </a:p>
          </p:txBody>
        </p:sp>
        <p:sp>
          <p:nvSpPr>
            <p:cNvPr id="61" name="îṡlïḍe">
              <a:extLst>
                <a:ext uri="{FF2B5EF4-FFF2-40B4-BE49-F238E27FC236}">
                  <a16:creationId xmlns:a16="http://schemas.microsoft.com/office/drawing/2014/main" id="{662E8C24-056B-4EF2-BCB2-C00F0BCE3866}"/>
                </a:ext>
              </a:extLst>
            </p:cNvPr>
            <p:cNvSpPr/>
            <p:nvPr/>
          </p:nvSpPr>
          <p:spPr>
            <a:xfrm>
              <a:off x="7571027" y="2521155"/>
              <a:ext cx="474033" cy="427698"/>
            </a:xfrm>
            <a:prstGeom prst="rect">
              <a:avLst/>
            </a:prstGeom>
            <a:solidFill>
              <a:srgbClr val="3A4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pitchFamily="34" charset="-122"/>
                  <a:ea typeface="微软雅黑" panose="020B0503020204020204" pitchFamily="34" charset="-122"/>
                </a:rPr>
                <a:t>4</a:t>
              </a:r>
              <a:endParaRPr lang="zh-CN" altLang="en-US" sz="2000" b="1" dirty="0">
                <a:latin typeface="微软雅黑" panose="020B0503020204020204" pitchFamily="34" charset="-122"/>
                <a:ea typeface="微软雅黑" panose="020B0503020204020204" pitchFamily="34" charset="-122"/>
              </a:endParaRPr>
            </a:p>
          </p:txBody>
        </p:sp>
        <p:sp>
          <p:nvSpPr>
            <p:cNvPr id="62" name="îSľíḍe">
              <a:extLst>
                <a:ext uri="{FF2B5EF4-FFF2-40B4-BE49-F238E27FC236}">
                  <a16:creationId xmlns:a16="http://schemas.microsoft.com/office/drawing/2014/main" id="{535F7021-C0CB-426A-810D-8D1667468E83}"/>
                </a:ext>
              </a:extLst>
            </p:cNvPr>
            <p:cNvSpPr/>
            <p:nvPr/>
          </p:nvSpPr>
          <p:spPr>
            <a:xfrm>
              <a:off x="9889146" y="3539718"/>
              <a:ext cx="359666" cy="359646"/>
            </a:xfrm>
            <a:prstGeom prst="rect">
              <a:avLst/>
            </a:prstGeom>
            <a:solidFill>
              <a:srgbClr val="3A4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panose="020B0503020204020204" pitchFamily="34" charset="-122"/>
                  <a:ea typeface="微软雅黑" panose="020B0503020204020204" pitchFamily="34" charset="-122"/>
                </a:rPr>
                <a:t>5</a:t>
              </a:r>
              <a:endParaRPr lang="zh-CN" altLang="en-US" sz="1600" b="1" dirty="0">
                <a:latin typeface="微软雅黑" panose="020B0503020204020204" pitchFamily="34" charset="-122"/>
                <a:ea typeface="微软雅黑" panose="020B0503020204020204" pitchFamily="34" charset="-122"/>
              </a:endParaRPr>
            </a:p>
          </p:txBody>
        </p:sp>
        <p:cxnSp>
          <p:nvCxnSpPr>
            <p:cNvPr id="65" name="直接连接符 64">
              <a:extLst>
                <a:ext uri="{FF2B5EF4-FFF2-40B4-BE49-F238E27FC236}">
                  <a16:creationId xmlns:a16="http://schemas.microsoft.com/office/drawing/2014/main" id="{998CEEEC-D30C-4921-80CA-B11BD03E7345}"/>
                </a:ext>
              </a:extLst>
            </p:cNvPr>
            <p:cNvCxnSpPr/>
            <p:nvPr/>
          </p:nvCxnSpPr>
          <p:spPr>
            <a:xfrm>
              <a:off x="7948943" y="2897109"/>
              <a:ext cx="1966026" cy="642608"/>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ïs1ïḑê">
              <a:extLst>
                <a:ext uri="{FF2B5EF4-FFF2-40B4-BE49-F238E27FC236}">
                  <a16:creationId xmlns:a16="http://schemas.microsoft.com/office/drawing/2014/main" id="{D85C0F86-4CDF-49E6-BEF2-B7E3DA038D69}"/>
                </a:ext>
              </a:extLst>
            </p:cNvPr>
            <p:cNvSpPr txBox="1"/>
            <p:nvPr/>
          </p:nvSpPr>
          <p:spPr>
            <a:xfrm>
              <a:off x="673100" y="4574560"/>
              <a:ext cx="2903019" cy="449700"/>
            </a:xfrm>
            <a:prstGeom prst="rect">
              <a:avLst/>
            </a:prstGeom>
            <a:noFill/>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TW" altLang="en-US" sz="2000" b="1" u="sng" dirty="0">
                  <a:latin typeface="微软雅黑" panose="020B0503020204020204" pitchFamily="34" charset="-122"/>
                  <a:ea typeface="微软雅黑" panose="020B0503020204020204" pitchFamily="34" charset="-122"/>
                </a:rPr>
                <a:t>選擇股票回測的策略</a:t>
              </a:r>
              <a:endParaRPr lang="zh-CN" altLang="en-US" sz="2000" b="1" u="sng" dirty="0">
                <a:latin typeface="微软雅黑" panose="020B0503020204020204" pitchFamily="34" charset="-122"/>
                <a:ea typeface="微软雅黑" panose="020B0503020204020204" pitchFamily="34" charset="-122"/>
              </a:endParaRPr>
            </a:p>
          </p:txBody>
        </p:sp>
        <p:sp>
          <p:nvSpPr>
            <p:cNvPr id="67" name="ï$ḷiḋe">
              <a:extLst>
                <a:ext uri="{FF2B5EF4-FFF2-40B4-BE49-F238E27FC236}">
                  <a16:creationId xmlns:a16="http://schemas.microsoft.com/office/drawing/2014/main" id="{9D7E71F5-CE05-4327-8233-424DD4792EDD}"/>
                </a:ext>
              </a:extLst>
            </p:cNvPr>
            <p:cNvSpPr txBox="1"/>
            <p:nvPr/>
          </p:nvSpPr>
          <p:spPr>
            <a:xfrm>
              <a:off x="673100" y="5127877"/>
              <a:ext cx="3171821" cy="909915"/>
            </a:xfrm>
            <a:prstGeom prst="rect">
              <a:avLst/>
            </a:prstGeom>
            <a:noFill/>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TW" altLang="en-US" sz="1600" b="1" dirty="0">
                  <a:latin typeface="微軟正黑體" panose="020B0604030504040204" pitchFamily="34" charset="-120"/>
                  <a:ea typeface="微軟正黑體" panose="020B0604030504040204" pitchFamily="34" charset="-120"/>
                </a:rPr>
                <a:t>五種技術指標</a:t>
              </a:r>
              <a:r>
                <a:rPr lang="en-US" altLang="zh-TW" sz="1600" b="1" dirty="0">
                  <a:latin typeface="微軟正黑體" panose="020B0604030504040204" pitchFamily="34" charset="-120"/>
                  <a:ea typeface="微軟正黑體" panose="020B0604030504040204" pitchFamily="34" charset="-120"/>
                </a:rPr>
                <a:t>MA</a:t>
              </a:r>
              <a:r>
                <a:rPr lang="zh-TW" altLang="zh-TW"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KD</a:t>
              </a:r>
              <a:r>
                <a:rPr lang="zh-TW" altLang="zh-TW"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MACD</a:t>
              </a:r>
              <a:r>
                <a:rPr lang="zh-TW" altLang="zh-TW"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Boiling</a:t>
              </a:r>
              <a:r>
                <a:rPr lang="zh-TW" altLang="zh-TW"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RSI</a:t>
              </a:r>
              <a:endParaRPr lang="zh-CN" altLang="en-US" sz="1600" b="1" dirty="0">
                <a:latin typeface="微軟正黑體" panose="020B0604030504040204" pitchFamily="34" charset="-120"/>
                <a:ea typeface="微軟正黑體" panose="020B0604030504040204" pitchFamily="34" charset="-120"/>
              </a:endParaRPr>
            </a:p>
          </p:txBody>
        </p:sp>
        <p:sp>
          <p:nvSpPr>
            <p:cNvPr id="68" name="iśḻiḍê">
              <a:extLst>
                <a:ext uri="{FF2B5EF4-FFF2-40B4-BE49-F238E27FC236}">
                  <a16:creationId xmlns:a16="http://schemas.microsoft.com/office/drawing/2014/main" id="{382BA6BC-1729-49B4-BFB9-3A10E328145C}"/>
                </a:ext>
              </a:extLst>
            </p:cNvPr>
            <p:cNvSpPr txBox="1"/>
            <p:nvPr/>
          </p:nvSpPr>
          <p:spPr>
            <a:xfrm>
              <a:off x="4645285" y="4999421"/>
              <a:ext cx="2903019" cy="449700"/>
            </a:xfrm>
            <a:prstGeom prst="rect">
              <a:avLst/>
            </a:prstGeom>
            <a:noFill/>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TW" altLang="en-US" sz="2000" b="1" u="sng" dirty="0">
                  <a:latin typeface="微软雅黑" panose="020B0503020204020204" pitchFamily="34" charset="-122"/>
                  <a:ea typeface="微软雅黑" panose="020B0503020204020204" pitchFamily="34" charset="-122"/>
                </a:rPr>
                <a:t>開始回測</a:t>
              </a:r>
              <a:endParaRPr lang="zh-CN" altLang="en-US" sz="2000" b="1" u="sng" dirty="0">
                <a:latin typeface="微软雅黑" panose="020B0503020204020204" pitchFamily="34" charset="-122"/>
                <a:ea typeface="微软雅黑" panose="020B0503020204020204" pitchFamily="34" charset="-122"/>
              </a:endParaRPr>
            </a:p>
          </p:txBody>
        </p:sp>
        <p:sp>
          <p:nvSpPr>
            <p:cNvPr id="69" name="îṧlíḍé">
              <a:extLst>
                <a:ext uri="{FF2B5EF4-FFF2-40B4-BE49-F238E27FC236}">
                  <a16:creationId xmlns:a16="http://schemas.microsoft.com/office/drawing/2014/main" id="{7BBBAD8B-50CE-43CA-AD92-EE37E3564E59}"/>
                </a:ext>
              </a:extLst>
            </p:cNvPr>
            <p:cNvSpPr txBox="1"/>
            <p:nvPr/>
          </p:nvSpPr>
          <p:spPr>
            <a:xfrm>
              <a:off x="4634505" y="5510619"/>
              <a:ext cx="2903018" cy="599074"/>
            </a:xfrm>
            <a:prstGeom prst="rect">
              <a:avLst/>
            </a:prstGeom>
            <a:noFill/>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TW" altLang="en-US" sz="1600" b="1" dirty="0">
                  <a:latin typeface="微软雅黑" panose="020B0503020204020204" pitchFamily="34" charset="-122"/>
                  <a:ea typeface="微软雅黑" panose="020B0503020204020204" pitchFamily="34" charset="-122"/>
                </a:rPr>
                <a:t>開始進行程式化的處理</a:t>
              </a:r>
              <a:endParaRPr lang="zh-CN" altLang="en-US" sz="1600" b="1" dirty="0">
                <a:latin typeface="微软雅黑" panose="020B0503020204020204" pitchFamily="34" charset="-122"/>
                <a:ea typeface="微软雅黑" panose="020B0503020204020204" pitchFamily="34" charset="-122"/>
              </a:endParaRPr>
            </a:p>
          </p:txBody>
        </p:sp>
        <p:sp>
          <p:nvSpPr>
            <p:cNvPr id="70" name="i$1îďê">
              <a:extLst>
                <a:ext uri="{FF2B5EF4-FFF2-40B4-BE49-F238E27FC236}">
                  <a16:creationId xmlns:a16="http://schemas.microsoft.com/office/drawing/2014/main" id="{5E0423AE-8062-4C8B-9D7E-9858ED6867B5}"/>
                </a:ext>
              </a:extLst>
            </p:cNvPr>
            <p:cNvSpPr txBox="1"/>
            <p:nvPr/>
          </p:nvSpPr>
          <p:spPr>
            <a:xfrm>
              <a:off x="8582719" y="4621315"/>
              <a:ext cx="3100841" cy="805889"/>
            </a:xfrm>
            <a:prstGeom prst="rect">
              <a:avLst/>
            </a:prstGeom>
            <a:noFill/>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TW" altLang="en-US" sz="1600" b="1" dirty="0">
                  <a:latin typeface="微软雅黑" panose="020B0503020204020204" pitchFamily="34" charset="-122"/>
                  <a:ea typeface="微软雅黑" panose="020B0503020204020204" pitchFamily="34" charset="-122"/>
                </a:rPr>
                <a:t>策略的買賣點顯示、</a:t>
              </a:r>
              <a:endParaRPr lang="en-US" altLang="zh-TW" sz="1600" b="1" dirty="0">
                <a:latin typeface="微软雅黑" panose="020B0503020204020204" pitchFamily="34" charset="-122"/>
                <a:ea typeface="微软雅黑" panose="020B0503020204020204" pitchFamily="34" charset="-122"/>
              </a:endParaRPr>
            </a:p>
            <a:p>
              <a:pPr algn="ctr"/>
              <a:r>
                <a:rPr lang="zh-TW" altLang="en-US" sz="1600" b="1" dirty="0">
                  <a:latin typeface="微软雅黑" panose="020B0503020204020204" pitchFamily="34" charset="-122"/>
                  <a:ea typeface="微软雅黑" panose="020B0503020204020204" pitchFamily="34" charset="-122"/>
                </a:rPr>
                <a:t>策略損益與價格走勢圖</a:t>
              </a:r>
              <a:endParaRPr lang="zh-CN" altLang="en-US" sz="1600" b="1" dirty="0">
                <a:latin typeface="微软雅黑" panose="020B0503020204020204" pitchFamily="34" charset="-122"/>
                <a:ea typeface="微软雅黑" panose="020B0503020204020204" pitchFamily="34" charset="-122"/>
              </a:endParaRPr>
            </a:p>
          </p:txBody>
        </p:sp>
        <p:sp>
          <p:nvSpPr>
            <p:cNvPr id="71" name="íṧlïḋé">
              <a:extLst>
                <a:ext uri="{FF2B5EF4-FFF2-40B4-BE49-F238E27FC236}">
                  <a16:creationId xmlns:a16="http://schemas.microsoft.com/office/drawing/2014/main" id="{E8B2369C-F654-4D43-A335-0467D87DA901}"/>
                </a:ext>
              </a:extLst>
            </p:cNvPr>
            <p:cNvSpPr txBox="1"/>
            <p:nvPr/>
          </p:nvSpPr>
          <p:spPr>
            <a:xfrm>
              <a:off x="8582719" y="4110030"/>
              <a:ext cx="2903018" cy="599074"/>
            </a:xfrm>
            <a:prstGeom prst="rect">
              <a:avLst/>
            </a:prstGeom>
            <a:noFill/>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TW" altLang="en-US" sz="2000" b="1" u="sng" dirty="0">
                  <a:latin typeface="微软雅黑" panose="020B0503020204020204" pitchFamily="34" charset="-122"/>
                  <a:ea typeface="微软雅黑" panose="020B0503020204020204" pitchFamily="34" charset="-122"/>
                </a:rPr>
                <a:t>顯示圖形化結果</a:t>
              </a:r>
              <a:endParaRPr lang="zh-CN" altLang="en-US" sz="2000" b="1" u="sng" dirty="0">
                <a:latin typeface="微软雅黑" panose="020B0503020204020204" pitchFamily="34" charset="-122"/>
                <a:ea typeface="微软雅黑" panose="020B0503020204020204" pitchFamily="34" charset="-122"/>
              </a:endParaRPr>
            </a:p>
          </p:txBody>
        </p:sp>
        <p:sp>
          <p:nvSpPr>
            <p:cNvPr id="72" name="iṩ1íḍé">
              <a:extLst>
                <a:ext uri="{FF2B5EF4-FFF2-40B4-BE49-F238E27FC236}">
                  <a16:creationId xmlns:a16="http://schemas.microsoft.com/office/drawing/2014/main" id="{DFE17A19-7357-4B5B-B3C5-D9A9FA61D37B}"/>
                </a:ext>
              </a:extLst>
            </p:cNvPr>
            <p:cNvSpPr txBox="1"/>
            <p:nvPr/>
          </p:nvSpPr>
          <p:spPr>
            <a:xfrm>
              <a:off x="2241498" y="1467273"/>
              <a:ext cx="3156072" cy="538801"/>
            </a:xfrm>
            <a:prstGeom prst="rect">
              <a:avLst/>
            </a:prstGeom>
            <a:noFill/>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TW" altLang="en-US" sz="2000" b="1" u="sng" dirty="0">
                  <a:latin typeface="微软雅黑" panose="020B0503020204020204" pitchFamily="34" charset="-122"/>
                  <a:ea typeface="微软雅黑" panose="020B0503020204020204" pitchFamily="34" charset="-122"/>
                </a:rPr>
                <a:t>選擇日期以及策略參數</a:t>
              </a:r>
              <a:endParaRPr lang="zh-CN" altLang="en-US" sz="2000" b="1" u="sng" dirty="0">
                <a:latin typeface="微软雅黑" panose="020B0503020204020204" pitchFamily="34" charset="-122"/>
                <a:ea typeface="微软雅黑" panose="020B0503020204020204" pitchFamily="34" charset="-122"/>
              </a:endParaRPr>
            </a:p>
          </p:txBody>
        </p:sp>
        <p:sp>
          <p:nvSpPr>
            <p:cNvPr id="73" name="ïṣliḓe">
              <a:extLst>
                <a:ext uri="{FF2B5EF4-FFF2-40B4-BE49-F238E27FC236}">
                  <a16:creationId xmlns:a16="http://schemas.microsoft.com/office/drawing/2014/main" id="{AEBA826A-4BD6-4541-8A30-B680315C9DD3}"/>
                </a:ext>
              </a:extLst>
            </p:cNvPr>
            <p:cNvSpPr txBox="1"/>
            <p:nvPr/>
          </p:nvSpPr>
          <p:spPr>
            <a:xfrm>
              <a:off x="2261046" y="1997038"/>
              <a:ext cx="3338359" cy="902176"/>
            </a:xfrm>
            <a:prstGeom prst="rect">
              <a:avLst/>
            </a:prstGeom>
            <a:noFill/>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TW" altLang="zh-TW" sz="1600" b="1" dirty="0">
                  <a:latin typeface="微軟正黑體" panose="020B0604030504040204" pitchFamily="34" charset="-120"/>
                  <a:ea typeface="微軟正黑體" panose="020B0604030504040204" pitchFamily="34" charset="-120"/>
                </a:rPr>
                <a:t>均線天數、</a:t>
              </a:r>
              <a:r>
                <a:rPr lang="en-US" altLang="zh-TW" sz="1600" b="1" dirty="0">
                  <a:latin typeface="微軟正黑體" panose="020B0604030504040204" pitchFamily="34" charset="-120"/>
                  <a:ea typeface="微軟正黑體" panose="020B0604030504040204" pitchFamily="34" charset="-120"/>
                </a:rPr>
                <a:t>RSI</a:t>
              </a:r>
              <a:r>
                <a:rPr lang="zh-TW" altLang="zh-TW" sz="1600" b="1" dirty="0">
                  <a:latin typeface="微軟正黑體" panose="020B0604030504040204" pitchFamily="34" charset="-120"/>
                  <a:ea typeface="微軟正黑體" panose="020B0604030504040204" pitchFamily="34" charset="-120"/>
                </a:rPr>
                <a:t>上下限、</a:t>
              </a:r>
              <a:r>
                <a:rPr lang="en-US" altLang="zh-TW" sz="1600" b="1" dirty="0">
                  <a:latin typeface="微軟正黑體" panose="020B0604030504040204" pitchFamily="34" charset="-120"/>
                  <a:ea typeface="微軟正黑體" panose="020B0604030504040204" pitchFamily="34" charset="-120"/>
                </a:rPr>
                <a:t>KD</a:t>
              </a:r>
              <a:r>
                <a:rPr lang="zh-TW" altLang="zh-TW" sz="1600" b="1" dirty="0">
                  <a:latin typeface="微軟正黑體" panose="020B0604030504040204" pitchFamily="34" charset="-120"/>
                  <a:ea typeface="微軟正黑體" panose="020B0604030504040204" pitchFamily="34" charset="-120"/>
                </a:rPr>
                <a:t>上下限，</a:t>
              </a:r>
              <a:r>
                <a:rPr lang="zh-TW" altLang="en-US" sz="1600" b="1" dirty="0">
                  <a:latin typeface="微軟正黑體" panose="020B0604030504040204" pitchFamily="34" charset="-120"/>
                  <a:ea typeface="微軟正黑體" panose="020B0604030504040204" pitchFamily="34" charset="-120"/>
                </a:rPr>
                <a:t>日期</a:t>
              </a:r>
              <a:r>
                <a:rPr lang="zh-TW" altLang="zh-TW" sz="1600" b="1" dirty="0">
                  <a:latin typeface="微軟正黑體" panose="020B0604030504040204" pitchFamily="34" charset="-120"/>
                  <a:ea typeface="微軟正黑體" panose="020B0604030504040204" pitchFamily="34" charset="-120"/>
                </a:rPr>
                <a:t>，提供給使用自由輸入</a:t>
              </a:r>
              <a:endParaRPr lang="zh-CN" altLang="en-US" sz="1600" b="1" dirty="0">
                <a:latin typeface="微軟正黑體" panose="020B0604030504040204" pitchFamily="34" charset="-120"/>
                <a:ea typeface="微軟正黑體" panose="020B0604030504040204" pitchFamily="34" charset="-120"/>
              </a:endParaRPr>
            </a:p>
          </p:txBody>
        </p:sp>
        <p:sp>
          <p:nvSpPr>
            <p:cNvPr id="74" name="íŝḷîḓé">
              <a:extLst>
                <a:ext uri="{FF2B5EF4-FFF2-40B4-BE49-F238E27FC236}">
                  <a16:creationId xmlns:a16="http://schemas.microsoft.com/office/drawing/2014/main" id="{0E2D78EB-5C16-4B62-A365-41E02F0525F6}"/>
                </a:ext>
              </a:extLst>
            </p:cNvPr>
            <p:cNvSpPr txBox="1"/>
            <p:nvPr/>
          </p:nvSpPr>
          <p:spPr>
            <a:xfrm>
              <a:off x="6356533" y="1240372"/>
              <a:ext cx="2903019" cy="449700"/>
            </a:xfrm>
            <a:prstGeom prst="rect">
              <a:avLst/>
            </a:prstGeom>
            <a:noFill/>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TW" altLang="en-US" sz="2000" b="1" u="sng" dirty="0">
                  <a:latin typeface="微软雅黑" panose="020B0503020204020204" pitchFamily="34" charset="-122"/>
                  <a:ea typeface="微软雅黑" panose="020B0503020204020204" pitchFamily="34" charset="-122"/>
                </a:rPr>
                <a:t>數據結果</a:t>
              </a:r>
              <a:endParaRPr lang="zh-CN" altLang="en-US" sz="2000" b="1" u="sng" dirty="0">
                <a:latin typeface="微软雅黑" panose="020B0503020204020204" pitchFamily="34" charset="-122"/>
                <a:ea typeface="微软雅黑" panose="020B0503020204020204" pitchFamily="34" charset="-122"/>
              </a:endParaRPr>
            </a:p>
          </p:txBody>
        </p:sp>
        <p:sp>
          <p:nvSpPr>
            <p:cNvPr id="75" name="ïṩḷîḓè">
              <a:extLst>
                <a:ext uri="{FF2B5EF4-FFF2-40B4-BE49-F238E27FC236}">
                  <a16:creationId xmlns:a16="http://schemas.microsoft.com/office/drawing/2014/main" id="{10182086-3A62-4363-AC6F-CAE8F8E51093}"/>
                </a:ext>
              </a:extLst>
            </p:cNvPr>
            <p:cNvSpPr txBox="1"/>
            <p:nvPr/>
          </p:nvSpPr>
          <p:spPr>
            <a:xfrm>
              <a:off x="6465011" y="1765127"/>
              <a:ext cx="3045552" cy="599074"/>
            </a:xfrm>
            <a:prstGeom prst="rect">
              <a:avLst/>
            </a:prstGeom>
            <a:noFill/>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TW" altLang="en-US" sz="1600" b="1" dirty="0">
                  <a:latin typeface="微軟正黑體" panose="020B0604030504040204" pitchFamily="34" charset="-120"/>
                  <a:ea typeface="微軟正黑體" panose="020B0604030504040204" pitchFamily="34" charset="-120"/>
                </a:rPr>
                <a:t>策略損益 、交易次數 、勝率 等</a:t>
              </a:r>
              <a:endParaRPr lang="zh-CN" altLang="en-US" sz="1600" b="1" dirty="0">
                <a:latin typeface="微軟正黑體" panose="020B0604030504040204" pitchFamily="34" charset="-120"/>
                <a:ea typeface="微軟正黑體" panose="020B0604030504040204" pitchFamily="34" charset="-120"/>
              </a:endParaRPr>
            </a:p>
          </p:txBody>
        </p:sp>
      </p:grpSp>
      <p:grpSp>
        <p:nvGrpSpPr>
          <p:cNvPr id="24" name="组合 29">
            <a:extLst>
              <a:ext uri="{FF2B5EF4-FFF2-40B4-BE49-F238E27FC236}">
                <a16:creationId xmlns:a16="http://schemas.microsoft.com/office/drawing/2014/main" id="{0DB814E7-7615-434D-A24C-E83A04CB0605}"/>
              </a:ext>
            </a:extLst>
          </p:cNvPr>
          <p:cNvGrpSpPr/>
          <p:nvPr/>
        </p:nvGrpSpPr>
        <p:grpSpPr>
          <a:xfrm>
            <a:off x="460781" y="330371"/>
            <a:ext cx="2838543" cy="523092"/>
            <a:chOff x="481368" y="440281"/>
            <a:chExt cx="2838543" cy="523092"/>
          </a:xfrm>
        </p:grpSpPr>
        <p:sp>
          <p:nvSpPr>
            <p:cNvPr id="26" name="TextBox 7">
              <a:extLst>
                <a:ext uri="{FF2B5EF4-FFF2-40B4-BE49-F238E27FC236}">
                  <a16:creationId xmlns:a16="http://schemas.microsoft.com/office/drawing/2014/main" id="{C546112A-1D1A-4D11-8A9E-1DDEFF2A97B8}"/>
                </a:ext>
              </a:extLst>
            </p:cNvPr>
            <p:cNvSpPr txBox="1"/>
            <p:nvPr/>
          </p:nvSpPr>
          <p:spPr>
            <a:xfrm>
              <a:off x="539983" y="440281"/>
              <a:ext cx="2779928" cy="523092"/>
            </a:xfrm>
            <a:prstGeom prst="rect">
              <a:avLst/>
            </a:prstGeom>
            <a:noFill/>
          </p:spPr>
          <p:txBody>
            <a:bodyPr wrap="none" rtlCol="0">
              <a:spAutoFit/>
            </a:bodyPr>
            <a:lstStyle/>
            <a:p>
              <a:pPr>
                <a:lnSpc>
                  <a:spcPct val="130000"/>
                </a:lnSpc>
              </a:pP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回測系統</a:t>
              </a:r>
              <a:r>
                <a:rPr lang="en-US" altLang="zh-TW" sz="2400" b="1" dirty="0">
                  <a:solidFill>
                    <a:srgbClr val="4F4D50"/>
                  </a:solidFill>
                  <a:latin typeface="微軟正黑體" panose="020B0604030504040204" pitchFamily="34" charset="-120"/>
                  <a:ea typeface="微軟正黑體" panose="020B0604030504040204" pitchFamily="34" charset="-120"/>
                  <a:cs typeface="+mn-ea"/>
                  <a:sym typeface="+mn-lt"/>
                </a:rPr>
                <a:t>-</a:t>
              </a: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回測流程</a:t>
              </a:r>
              <a:endParaRPr lang="en-US" altLang="zh-CN" sz="2400" b="1" dirty="0">
                <a:solidFill>
                  <a:srgbClr val="4F4D50"/>
                </a:solidFill>
                <a:latin typeface="微軟正黑體" panose="020B0604030504040204" pitchFamily="34" charset="-120"/>
                <a:ea typeface="微軟正黑體" panose="020B0604030504040204" pitchFamily="34" charset="-120"/>
                <a:cs typeface="+mn-ea"/>
                <a:sym typeface="+mn-lt"/>
              </a:endParaRPr>
            </a:p>
          </p:txBody>
        </p:sp>
        <p:sp>
          <p:nvSpPr>
            <p:cNvPr id="27" name="矩形 26">
              <a:extLst>
                <a:ext uri="{FF2B5EF4-FFF2-40B4-BE49-F238E27FC236}">
                  <a16:creationId xmlns:a16="http://schemas.microsoft.com/office/drawing/2014/main" id="{7B3C21D5-223E-4FB8-9F03-52DA186F2208}"/>
                </a:ext>
              </a:extLst>
            </p:cNvPr>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47354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29">
            <a:extLst>
              <a:ext uri="{FF2B5EF4-FFF2-40B4-BE49-F238E27FC236}">
                <a16:creationId xmlns:a16="http://schemas.microsoft.com/office/drawing/2014/main" id="{8916BFF6-A9AC-4C65-8950-0EC452BD0DA0}"/>
              </a:ext>
            </a:extLst>
          </p:cNvPr>
          <p:cNvGrpSpPr/>
          <p:nvPr/>
        </p:nvGrpSpPr>
        <p:grpSpPr>
          <a:xfrm>
            <a:off x="729704" y="364533"/>
            <a:ext cx="3466950" cy="523092"/>
            <a:chOff x="481368" y="440281"/>
            <a:chExt cx="2843415" cy="523092"/>
          </a:xfrm>
        </p:grpSpPr>
        <p:sp>
          <p:nvSpPr>
            <p:cNvPr id="10" name="TextBox 7">
              <a:extLst>
                <a:ext uri="{FF2B5EF4-FFF2-40B4-BE49-F238E27FC236}">
                  <a16:creationId xmlns:a16="http://schemas.microsoft.com/office/drawing/2014/main" id="{517BFCC8-1D00-43F0-B883-D27BA1E633D2}"/>
                </a:ext>
              </a:extLst>
            </p:cNvPr>
            <p:cNvSpPr txBox="1"/>
            <p:nvPr/>
          </p:nvSpPr>
          <p:spPr>
            <a:xfrm>
              <a:off x="539983" y="440281"/>
              <a:ext cx="2784800" cy="523092"/>
            </a:xfrm>
            <a:prstGeom prst="rect">
              <a:avLst/>
            </a:prstGeom>
            <a:noFill/>
          </p:spPr>
          <p:txBody>
            <a:bodyPr wrap="none" rtlCol="0">
              <a:spAutoFit/>
            </a:bodyPr>
            <a:lstStyle/>
            <a:p>
              <a:pPr>
                <a:lnSpc>
                  <a:spcPct val="130000"/>
                </a:lnSpc>
              </a:pP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回測系統</a:t>
              </a:r>
              <a:r>
                <a:rPr lang="en-US" altLang="zh-TW" sz="2400" b="1" dirty="0">
                  <a:solidFill>
                    <a:srgbClr val="4F4D50"/>
                  </a:solidFill>
                  <a:latin typeface="微軟正黑體" panose="020B0604030504040204" pitchFamily="34" charset="-120"/>
                  <a:ea typeface="微軟正黑體" panose="020B0604030504040204" pitchFamily="34" charset="-120"/>
                  <a:cs typeface="+mn-ea"/>
                  <a:sym typeface="+mn-lt"/>
                </a:rPr>
                <a:t>-</a:t>
              </a:r>
              <a:r>
                <a:rPr lang="zh-TW" altLang="en-US" sz="2400" b="1" dirty="0">
                  <a:solidFill>
                    <a:srgbClr val="4F4D50"/>
                  </a:solidFill>
                  <a:latin typeface="微軟正黑體" panose="020B0604030504040204" pitchFamily="34" charset="-120"/>
                  <a:ea typeface="微軟正黑體" panose="020B0604030504040204" pitchFamily="34" charset="-120"/>
                </a:rPr>
                <a:t>買賣訊號</a:t>
              </a: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介紹</a:t>
              </a:r>
            </a:p>
          </p:txBody>
        </p:sp>
        <p:sp>
          <p:nvSpPr>
            <p:cNvPr id="11" name="矩形 10">
              <a:extLst>
                <a:ext uri="{FF2B5EF4-FFF2-40B4-BE49-F238E27FC236}">
                  <a16:creationId xmlns:a16="http://schemas.microsoft.com/office/drawing/2014/main" id="{4A2954AE-AD3D-4B51-AE4A-D970036E470B}"/>
                </a:ext>
              </a:extLst>
            </p:cNvPr>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群組 5">
            <a:extLst>
              <a:ext uri="{FF2B5EF4-FFF2-40B4-BE49-F238E27FC236}">
                <a16:creationId xmlns:a16="http://schemas.microsoft.com/office/drawing/2014/main" id="{D15AAB2F-20F9-4E07-9493-87375EF5CFD7}"/>
              </a:ext>
            </a:extLst>
          </p:cNvPr>
          <p:cNvGrpSpPr/>
          <p:nvPr/>
        </p:nvGrpSpPr>
        <p:grpSpPr>
          <a:xfrm>
            <a:off x="698996" y="1316252"/>
            <a:ext cx="4689906" cy="2033337"/>
            <a:chOff x="787067" y="1266044"/>
            <a:chExt cx="4644195" cy="1917229"/>
          </a:xfrm>
        </p:grpSpPr>
        <p:sp>
          <p:nvSpPr>
            <p:cNvPr id="2" name="文字方塊 1">
              <a:extLst>
                <a:ext uri="{FF2B5EF4-FFF2-40B4-BE49-F238E27FC236}">
                  <a16:creationId xmlns:a16="http://schemas.microsoft.com/office/drawing/2014/main" id="{A9E33586-305A-4AC3-8B25-7CA0C7898D7A}"/>
                </a:ext>
              </a:extLst>
            </p:cNvPr>
            <p:cNvSpPr txBox="1"/>
            <p:nvPr/>
          </p:nvSpPr>
          <p:spPr>
            <a:xfrm>
              <a:off x="787067" y="1266044"/>
              <a:ext cx="3096776" cy="369332"/>
            </a:xfrm>
            <a:prstGeom prst="rect">
              <a:avLst/>
            </a:prstGeom>
            <a:noFill/>
          </p:spPr>
          <p:txBody>
            <a:bodyPr wrap="square" rtlCol="0">
              <a:spAutoFit/>
            </a:bodyPr>
            <a:lstStyle/>
            <a:p>
              <a:r>
                <a:rPr lang="en-US" altLang="zh-TW" b="1" dirty="0">
                  <a:latin typeface="微軟正黑體" panose="020B0604030504040204" pitchFamily="34" charset="-120"/>
                  <a:ea typeface="微軟正黑體" panose="020B0604030504040204" pitchFamily="34" charset="-120"/>
                </a:rPr>
                <a:t>1.MA</a:t>
              </a: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&amp;</a:t>
              </a: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MACD(</a:t>
              </a:r>
              <a:r>
                <a:rPr lang="zh-TW" altLang="en-US" b="1" dirty="0">
                  <a:latin typeface="微軟正黑體" panose="020B0604030504040204" pitchFamily="34" charset="-120"/>
                  <a:ea typeface="微軟正黑體" panose="020B0604030504040204" pitchFamily="34" charset="-120"/>
                </a:rPr>
                <a:t>均線指標</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 </a:t>
              </a:r>
            </a:p>
          </p:txBody>
        </p:sp>
        <p:sp>
          <p:nvSpPr>
            <p:cNvPr id="20" name="手繪多邊形: 圖案 19">
              <a:extLst>
                <a:ext uri="{FF2B5EF4-FFF2-40B4-BE49-F238E27FC236}">
                  <a16:creationId xmlns:a16="http://schemas.microsoft.com/office/drawing/2014/main" id="{1C51E17B-B936-4515-B797-D92661A4E21B}"/>
                </a:ext>
              </a:extLst>
            </p:cNvPr>
            <p:cNvSpPr/>
            <p:nvPr/>
          </p:nvSpPr>
          <p:spPr>
            <a:xfrm>
              <a:off x="2641123" y="1938935"/>
              <a:ext cx="1423447" cy="1244338"/>
            </a:xfrm>
            <a:custGeom>
              <a:avLst/>
              <a:gdLst>
                <a:gd name="connsiteX0" fmla="*/ 0 w 1423447"/>
                <a:gd name="connsiteY0" fmla="*/ 1244338 h 1244338"/>
                <a:gd name="connsiteX1" fmla="*/ 622169 w 1423447"/>
                <a:gd name="connsiteY1" fmla="*/ 989814 h 1244338"/>
                <a:gd name="connsiteX2" fmla="*/ 980388 w 1423447"/>
                <a:gd name="connsiteY2" fmla="*/ 424206 h 1244338"/>
                <a:gd name="connsiteX3" fmla="*/ 1423447 w 1423447"/>
                <a:gd name="connsiteY3" fmla="*/ 0 h 1244338"/>
              </a:gdLst>
              <a:ahLst/>
              <a:cxnLst>
                <a:cxn ang="0">
                  <a:pos x="connsiteX0" y="connsiteY0"/>
                </a:cxn>
                <a:cxn ang="0">
                  <a:pos x="connsiteX1" y="connsiteY1"/>
                </a:cxn>
                <a:cxn ang="0">
                  <a:pos x="connsiteX2" y="connsiteY2"/>
                </a:cxn>
                <a:cxn ang="0">
                  <a:pos x="connsiteX3" y="connsiteY3"/>
                </a:cxn>
              </a:cxnLst>
              <a:rect l="l" t="t" r="r" b="b"/>
              <a:pathLst>
                <a:path w="1423447" h="1244338">
                  <a:moveTo>
                    <a:pt x="0" y="1244338"/>
                  </a:moveTo>
                  <a:cubicBezTo>
                    <a:pt x="229385" y="1185420"/>
                    <a:pt x="458771" y="1126503"/>
                    <a:pt x="622169" y="989814"/>
                  </a:cubicBezTo>
                  <a:cubicBezTo>
                    <a:pt x="785567" y="853125"/>
                    <a:pt x="846842" y="589175"/>
                    <a:pt x="980388" y="424206"/>
                  </a:cubicBezTo>
                  <a:cubicBezTo>
                    <a:pt x="1113934" y="259237"/>
                    <a:pt x="1268690" y="129618"/>
                    <a:pt x="1423447" y="0"/>
                  </a:cubicBezTo>
                </a:path>
              </a:pathLst>
            </a:custGeom>
            <a:ln w="28575"/>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txBody>
            <a:bodyPr rtlCol="0" anchor="ctr"/>
            <a:lstStyle/>
            <a:p>
              <a:pPr algn="ctr"/>
              <a:endParaRPr lang="zh-TW" altLang="en-US"/>
            </a:p>
          </p:txBody>
        </p:sp>
        <p:sp>
          <p:nvSpPr>
            <p:cNvPr id="23" name="手繪多邊形: 圖案 22">
              <a:extLst>
                <a:ext uri="{FF2B5EF4-FFF2-40B4-BE49-F238E27FC236}">
                  <a16:creationId xmlns:a16="http://schemas.microsoft.com/office/drawing/2014/main" id="{72A5FD7E-8B44-4E04-89E0-EE8B6E1C6A57}"/>
                </a:ext>
              </a:extLst>
            </p:cNvPr>
            <p:cNvSpPr/>
            <p:nvPr/>
          </p:nvSpPr>
          <p:spPr>
            <a:xfrm>
              <a:off x="2339759" y="2212854"/>
              <a:ext cx="2026173" cy="670384"/>
            </a:xfrm>
            <a:custGeom>
              <a:avLst/>
              <a:gdLst>
                <a:gd name="connsiteX0" fmla="*/ 0 w 2549115"/>
                <a:gd name="connsiteY0" fmla="*/ 670384 h 670384"/>
                <a:gd name="connsiteX1" fmla="*/ 688157 w 2549115"/>
                <a:gd name="connsiteY1" fmla="*/ 642104 h 670384"/>
                <a:gd name="connsiteX2" fmla="*/ 1489435 w 2549115"/>
                <a:gd name="connsiteY2" fmla="*/ 547836 h 670384"/>
                <a:gd name="connsiteX3" fmla="*/ 2187019 w 2549115"/>
                <a:gd name="connsiteY3" fmla="*/ 255605 h 670384"/>
                <a:gd name="connsiteX4" fmla="*/ 2498103 w 2549115"/>
                <a:gd name="connsiteY4" fmla="*/ 38788 h 670384"/>
                <a:gd name="connsiteX5" fmla="*/ 2545237 w 2549115"/>
                <a:gd name="connsiteY5" fmla="*/ 1081 h 67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9115" h="670384">
                  <a:moveTo>
                    <a:pt x="0" y="670384"/>
                  </a:moveTo>
                  <a:cubicBezTo>
                    <a:pt x="219959" y="666456"/>
                    <a:pt x="439918" y="662529"/>
                    <a:pt x="688157" y="642104"/>
                  </a:cubicBezTo>
                  <a:cubicBezTo>
                    <a:pt x="936396" y="621679"/>
                    <a:pt x="1239625" y="612252"/>
                    <a:pt x="1489435" y="547836"/>
                  </a:cubicBezTo>
                  <a:cubicBezTo>
                    <a:pt x="1739245" y="483420"/>
                    <a:pt x="2018908" y="340446"/>
                    <a:pt x="2187019" y="255605"/>
                  </a:cubicBezTo>
                  <a:cubicBezTo>
                    <a:pt x="2355130" y="170764"/>
                    <a:pt x="2438400" y="81209"/>
                    <a:pt x="2498103" y="38788"/>
                  </a:cubicBezTo>
                  <a:cubicBezTo>
                    <a:pt x="2557806" y="-3633"/>
                    <a:pt x="2551521" y="-1276"/>
                    <a:pt x="2545237" y="1081"/>
                  </a:cubicBezTo>
                </a:path>
              </a:pathLst>
            </a:custGeom>
            <a:ln w="28575"/>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60BE6470-50C6-4CFF-B7D9-D83DAA2DFD71}"/>
                </a:ext>
              </a:extLst>
            </p:cNvPr>
            <p:cNvSpPr txBox="1"/>
            <p:nvPr/>
          </p:nvSpPr>
          <p:spPr>
            <a:xfrm>
              <a:off x="4064570" y="1688312"/>
              <a:ext cx="969390" cy="369332"/>
            </a:xfrm>
            <a:prstGeom prst="rect">
              <a:avLst/>
            </a:prstGeom>
            <a:noFill/>
          </p:spPr>
          <p:txBody>
            <a:bodyPr wrap="square" rtlCol="0">
              <a:spAutoFit/>
            </a:bodyPr>
            <a:lstStyle/>
            <a:p>
              <a:r>
                <a:rPr lang="zh-TW" altLang="en-US" b="1" dirty="0">
                  <a:latin typeface="微軟正黑體" panose="020B0604030504040204" pitchFamily="34" charset="-120"/>
                  <a:ea typeface="微軟正黑體" panose="020B0604030504040204" pitchFamily="34" charset="-120"/>
                </a:rPr>
                <a:t>短均線 </a:t>
              </a:r>
            </a:p>
          </p:txBody>
        </p:sp>
        <p:sp>
          <p:nvSpPr>
            <p:cNvPr id="27" name="文字方塊 26">
              <a:extLst>
                <a:ext uri="{FF2B5EF4-FFF2-40B4-BE49-F238E27FC236}">
                  <a16:creationId xmlns:a16="http://schemas.microsoft.com/office/drawing/2014/main" id="{C8AEE12B-AF7A-4B27-BD57-09BAE92CCC02}"/>
                </a:ext>
              </a:extLst>
            </p:cNvPr>
            <p:cNvSpPr txBox="1"/>
            <p:nvPr/>
          </p:nvSpPr>
          <p:spPr>
            <a:xfrm>
              <a:off x="4461872" y="2212854"/>
              <a:ext cx="969390" cy="369332"/>
            </a:xfrm>
            <a:prstGeom prst="rect">
              <a:avLst/>
            </a:prstGeom>
            <a:noFill/>
          </p:spPr>
          <p:txBody>
            <a:bodyPr wrap="square" rtlCol="0">
              <a:spAutoFit/>
            </a:bodyPr>
            <a:lstStyle/>
            <a:p>
              <a:r>
                <a:rPr lang="zh-TW" altLang="en-US" b="1" dirty="0">
                  <a:latin typeface="微軟正黑體" panose="020B0604030504040204" pitchFamily="34" charset="-120"/>
                  <a:ea typeface="微軟正黑體" panose="020B0604030504040204" pitchFamily="34" charset="-120"/>
                </a:rPr>
                <a:t>長均線 </a:t>
              </a:r>
            </a:p>
          </p:txBody>
        </p:sp>
      </p:grpSp>
      <p:grpSp>
        <p:nvGrpSpPr>
          <p:cNvPr id="8" name="群組 7">
            <a:extLst>
              <a:ext uri="{FF2B5EF4-FFF2-40B4-BE49-F238E27FC236}">
                <a16:creationId xmlns:a16="http://schemas.microsoft.com/office/drawing/2014/main" id="{EF3911A6-D2BE-4286-B24D-6FA65E08D83B}"/>
              </a:ext>
            </a:extLst>
          </p:cNvPr>
          <p:cNvGrpSpPr/>
          <p:nvPr/>
        </p:nvGrpSpPr>
        <p:grpSpPr>
          <a:xfrm>
            <a:off x="7020971" y="4091149"/>
            <a:ext cx="3892781" cy="2050114"/>
            <a:chOff x="7020971" y="4091149"/>
            <a:chExt cx="3892781" cy="2050114"/>
          </a:xfrm>
        </p:grpSpPr>
        <p:sp>
          <p:nvSpPr>
            <p:cNvPr id="35" name="文字方塊 34">
              <a:extLst>
                <a:ext uri="{FF2B5EF4-FFF2-40B4-BE49-F238E27FC236}">
                  <a16:creationId xmlns:a16="http://schemas.microsoft.com/office/drawing/2014/main" id="{42AC6744-7E2D-483A-92A4-C84C08E39834}"/>
                </a:ext>
              </a:extLst>
            </p:cNvPr>
            <p:cNvSpPr txBox="1"/>
            <p:nvPr/>
          </p:nvSpPr>
          <p:spPr>
            <a:xfrm>
              <a:off x="7020971" y="4091149"/>
              <a:ext cx="2433024" cy="369332"/>
            </a:xfrm>
            <a:prstGeom prst="rect">
              <a:avLst/>
            </a:prstGeom>
            <a:noFill/>
          </p:spPr>
          <p:txBody>
            <a:bodyPr wrap="square" rtlCol="0">
              <a:spAutoFit/>
            </a:bodyPr>
            <a:lstStyle/>
            <a:p>
              <a:r>
                <a:rPr lang="en-US" altLang="zh-TW" b="1" dirty="0">
                  <a:latin typeface="微軟正黑體" panose="020B0604030504040204" pitchFamily="34" charset="-120"/>
                  <a:ea typeface="微軟正黑體" panose="020B0604030504040204" pitchFamily="34" charset="-120"/>
                </a:rPr>
                <a:t>4.</a:t>
              </a:r>
              <a:r>
                <a:rPr lang="zh-TW" altLang="en-US" u="sng" dirty="0"/>
                <a:t> </a:t>
              </a:r>
              <a:r>
                <a:rPr lang="en-US" altLang="zh-TW" b="1" dirty="0">
                  <a:latin typeface="微軟正黑體" panose="020B0604030504040204" pitchFamily="34" charset="-120"/>
                  <a:ea typeface="微軟正黑體" panose="020B0604030504040204" pitchFamily="34" charset="-120"/>
                </a:rPr>
                <a:t>RSI(</a:t>
              </a:r>
              <a:r>
                <a:rPr lang="zh-TW" altLang="en-US" b="1" dirty="0">
                  <a:latin typeface="微軟正黑體" panose="020B0604030504040204" pitchFamily="34" charset="-120"/>
                  <a:ea typeface="微軟正黑體" panose="020B0604030504040204" pitchFamily="34" charset="-120"/>
                </a:rPr>
                <a:t>相對強弱指標</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 </a:t>
              </a:r>
            </a:p>
          </p:txBody>
        </p:sp>
        <p:sp>
          <p:nvSpPr>
            <p:cNvPr id="36" name="手繪多邊形: 圖案 35">
              <a:extLst>
                <a:ext uri="{FF2B5EF4-FFF2-40B4-BE49-F238E27FC236}">
                  <a16:creationId xmlns:a16="http://schemas.microsoft.com/office/drawing/2014/main" id="{C8F5C1E8-7436-4370-92FF-1E8D66B824F7}"/>
                </a:ext>
              </a:extLst>
            </p:cNvPr>
            <p:cNvSpPr/>
            <p:nvPr/>
          </p:nvSpPr>
          <p:spPr>
            <a:xfrm>
              <a:off x="8123613" y="4896925"/>
              <a:ext cx="1423447" cy="1244338"/>
            </a:xfrm>
            <a:custGeom>
              <a:avLst/>
              <a:gdLst>
                <a:gd name="connsiteX0" fmla="*/ 0 w 1423447"/>
                <a:gd name="connsiteY0" fmla="*/ 1244338 h 1244338"/>
                <a:gd name="connsiteX1" fmla="*/ 622169 w 1423447"/>
                <a:gd name="connsiteY1" fmla="*/ 989814 h 1244338"/>
                <a:gd name="connsiteX2" fmla="*/ 980388 w 1423447"/>
                <a:gd name="connsiteY2" fmla="*/ 424206 h 1244338"/>
                <a:gd name="connsiteX3" fmla="*/ 1423447 w 1423447"/>
                <a:gd name="connsiteY3" fmla="*/ 0 h 1244338"/>
              </a:gdLst>
              <a:ahLst/>
              <a:cxnLst>
                <a:cxn ang="0">
                  <a:pos x="connsiteX0" y="connsiteY0"/>
                </a:cxn>
                <a:cxn ang="0">
                  <a:pos x="connsiteX1" y="connsiteY1"/>
                </a:cxn>
                <a:cxn ang="0">
                  <a:pos x="connsiteX2" y="connsiteY2"/>
                </a:cxn>
                <a:cxn ang="0">
                  <a:pos x="connsiteX3" y="connsiteY3"/>
                </a:cxn>
              </a:cxnLst>
              <a:rect l="l" t="t" r="r" b="b"/>
              <a:pathLst>
                <a:path w="1423447" h="1244338">
                  <a:moveTo>
                    <a:pt x="0" y="1244338"/>
                  </a:moveTo>
                  <a:cubicBezTo>
                    <a:pt x="229385" y="1185420"/>
                    <a:pt x="458771" y="1126503"/>
                    <a:pt x="622169" y="989814"/>
                  </a:cubicBezTo>
                  <a:cubicBezTo>
                    <a:pt x="785567" y="853125"/>
                    <a:pt x="846842" y="589175"/>
                    <a:pt x="980388" y="424206"/>
                  </a:cubicBezTo>
                  <a:cubicBezTo>
                    <a:pt x="1113934" y="259237"/>
                    <a:pt x="1268690" y="129618"/>
                    <a:pt x="1423447" y="0"/>
                  </a:cubicBezTo>
                </a:path>
              </a:pathLst>
            </a:custGeom>
            <a:ln w="28575"/>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txBody>
            <a:bodyPr rtlCol="0" anchor="ctr"/>
            <a:lstStyle/>
            <a:p>
              <a:pPr algn="ctr"/>
              <a:endParaRPr lang="zh-TW" altLang="en-US"/>
            </a:p>
          </p:txBody>
        </p:sp>
        <p:sp>
          <p:nvSpPr>
            <p:cNvPr id="37" name="手繪多邊形: 圖案 36">
              <a:extLst>
                <a:ext uri="{FF2B5EF4-FFF2-40B4-BE49-F238E27FC236}">
                  <a16:creationId xmlns:a16="http://schemas.microsoft.com/office/drawing/2014/main" id="{AAB4A8F2-1E15-4957-97A0-F99EC318285F}"/>
                </a:ext>
              </a:extLst>
            </p:cNvPr>
            <p:cNvSpPr/>
            <p:nvPr/>
          </p:nvSpPr>
          <p:spPr>
            <a:xfrm>
              <a:off x="7822249" y="5170844"/>
              <a:ext cx="2026173" cy="670384"/>
            </a:xfrm>
            <a:custGeom>
              <a:avLst/>
              <a:gdLst>
                <a:gd name="connsiteX0" fmla="*/ 0 w 2549115"/>
                <a:gd name="connsiteY0" fmla="*/ 670384 h 670384"/>
                <a:gd name="connsiteX1" fmla="*/ 688157 w 2549115"/>
                <a:gd name="connsiteY1" fmla="*/ 642104 h 670384"/>
                <a:gd name="connsiteX2" fmla="*/ 1489435 w 2549115"/>
                <a:gd name="connsiteY2" fmla="*/ 547836 h 670384"/>
                <a:gd name="connsiteX3" fmla="*/ 2187019 w 2549115"/>
                <a:gd name="connsiteY3" fmla="*/ 255605 h 670384"/>
                <a:gd name="connsiteX4" fmla="*/ 2498103 w 2549115"/>
                <a:gd name="connsiteY4" fmla="*/ 38788 h 670384"/>
                <a:gd name="connsiteX5" fmla="*/ 2545237 w 2549115"/>
                <a:gd name="connsiteY5" fmla="*/ 1081 h 67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9115" h="670384">
                  <a:moveTo>
                    <a:pt x="0" y="670384"/>
                  </a:moveTo>
                  <a:cubicBezTo>
                    <a:pt x="219959" y="666456"/>
                    <a:pt x="439918" y="662529"/>
                    <a:pt x="688157" y="642104"/>
                  </a:cubicBezTo>
                  <a:cubicBezTo>
                    <a:pt x="936396" y="621679"/>
                    <a:pt x="1239625" y="612252"/>
                    <a:pt x="1489435" y="547836"/>
                  </a:cubicBezTo>
                  <a:cubicBezTo>
                    <a:pt x="1739245" y="483420"/>
                    <a:pt x="2018908" y="340446"/>
                    <a:pt x="2187019" y="255605"/>
                  </a:cubicBezTo>
                  <a:cubicBezTo>
                    <a:pt x="2355130" y="170764"/>
                    <a:pt x="2438400" y="81209"/>
                    <a:pt x="2498103" y="38788"/>
                  </a:cubicBezTo>
                  <a:cubicBezTo>
                    <a:pt x="2557806" y="-3633"/>
                    <a:pt x="2551521" y="-1276"/>
                    <a:pt x="2545237" y="1081"/>
                  </a:cubicBezTo>
                </a:path>
              </a:pathLst>
            </a:custGeom>
            <a:ln w="28575"/>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txBody>
            <a:bodyPr rtlCol="0" anchor="ctr"/>
            <a:lstStyle/>
            <a:p>
              <a:pPr algn="ctr"/>
              <a:endParaRPr lang="zh-TW" altLang="en-US"/>
            </a:p>
          </p:txBody>
        </p:sp>
        <p:sp>
          <p:nvSpPr>
            <p:cNvPr id="38" name="文字方塊 37">
              <a:extLst>
                <a:ext uri="{FF2B5EF4-FFF2-40B4-BE49-F238E27FC236}">
                  <a16:creationId xmlns:a16="http://schemas.microsoft.com/office/drawing/2014/main" id="{687E4164-E530-4EFE-9BA6-561683D209A4}"/>
                </a:ext>
              </a:extLst>
            </p:cNvPr>
            <p:cNvSpPr txBox="1"/>
            <p:nvPr/>
          </p:nvSpPr>
          <p:spPr>
            <a:xfrm>
              <a:off x="9547060" y="4646302"/>
              <a:ext cx="969390" cy="369332"/>
            </a:xfrm>
            <a:prstGeom prst="rect">
              <a:avLst/>
            </a:prstGeom>
            <a:noFill/>
          </p:spPr>
          <p:txBody>
            <a:bodyPr wrap="square" rtlCol="0">
              <a:spAutoFit/>
            </a:bodyPr>
            <a:lstStyle/>
            <a:p>
              <a:r>
                <a:rPr lang="zh-TW" altLang="en-US" b="1" dirty="0">
                  <a:latin typeface="微軟正黑體" panose="020B0604030504040204" pitchFamily="34" charset="-120"/>
                  <a:ea typeface="微軟正黑體" panose="020B0604030504040204" pitchFamily="34" charset="-120"/>
                </a:rPr>
                <a:t>短</a:t>
              </a:r>
              <a:r>
                <a:rPr lang="en-US" altLang="zh-TW" b="1" dirty="0">
                  <a:latin typeface="微軟正黑體" panose="020B0604030504040204" pitchFamily="34" charset="-120"/>
                  <a:ea typeface="微軟正黑體" panose="020B0604030504040204" pitchFamily="34" charset="-120"/>
                </a:rPr>
                <a:t>RSI</a:t>
              </a:r>
              <a:endParaRPr lang="zh-TW" altLang="en-US" b="1" dirty="0">
                <a:latin typeface="微軟正黑體" panose="020B0604030504040204" pitchFamily="34" charset="-120"/>
                <a:ea typeface="微軟正黑體" panose="020B0604030504040204" pitchFamily="34" charset="-120"/>
              </a:endParaRPr>
            </a:p>
          </p:txBody>
        </p:sp>
        <p:sp>
          <p:nvSpPr>
            <p:cNvPr id="40" name="文字方塊 39">
              <a:extLst>
                <a:ext uri="{FF2B5EF4-FFF2-40B4-BE49-F238E27FC236}">
                  <a16:creationId xmlns:a16="http://schemas.microsoft.com/office/drawing/2014/main" id="{A8289750-CC4C-40CE-AD26-7B7D3B7859D6}"/>
                </a:ext>
              </a:extLst>
            </p:cNvPr>
            <p:cNvSpPr txBox="1"/>
            <p:nvPr/>
          </p:nvSpPr>
          <p:spPr>
            <a:xfrm>
              <a:off x="9944362" y="5170844"/>
              <a:ext cx="969390" cy="369332"/>
            </a:xfrm>
            <a:prstGeom prst="rect">
              <a:avLst/>
            </a:prstGeom>
            <a:noFill/>
          </p:spPr>
          <p:txBody>
            <a:bodyPr wrap="square" rtlCol="0">
              <a:spAutoFit/>
            </a:bodyPr>
            <a:lstStyle/>
            <a:p>
              <a:r>
                <a:rPr lang="zh-TW" altLang="en-US" b="1" dirty="0">
                  <a:latin typeface="微軟正黑體" panose="020B0604030504040204" pitchFamily="34" charset="-120"/>
                  <a:ea typeface="微軟正黑體" panose="020B0604030504040204" pitchFamily="34" charset="-120"/>
                </a:rPr>
                <a:t>長</a:t>
              </a:r>
              <a:r>
                <a:rPr lang="en-US" altLang="zh-TW" b="1" dirty="0">
                  <a:latin typeface="微軟正黑體" panose="020B0604030504040204" pitchFamily="34" charset="-120"/>
                  <a:ea typeface="微軟正黑體" panose="020B0604030504040204" pitchFamily="34" charset="-120"/>
                </a:rPr>
                <a:t>RSI</a:t>
              </a:r>
              <a:r>
                <a:rPr lang="zh-TW" altLang="en-US" b="1" dirty="0">
                  <a:latin typeface="微軟正黑體" panose="020B0604030504040204" pitchFamily="34" charset="-120"/>
                  <a:ea typeface="微軟正黑體" panose="020B0604030504040204" pitchFamily="34" charset="-120"/>
                </a:rPr>
                <a:t> </a:t>
              </a:r>
            </a:p>
          </p:txBody>
        </p:sp>
      </p:grpSp>
      <p:grpSp>
        <p:nvGrpSpPr>
          <p:cNvPr id="12" name="群組 11">
            <a:extLst>
              <a:ext uri="{FF2B5EF4-FFF2-40B4-BE49-F238E27FC236}">
                <a16:creationId xmlns:a16="http://schemas.microsoft.com/office/drawing/2014/main" id="{13BEA0E5-E092-44B8-B6AE-53C719A50E5C}"/>
              </a:ext>
            </a:extLst>
          </p:cNvPr>
          <p:cNvGrpSpPr/>
          <p:nvPr/>
        </p:nvGrpSpPr>
        <p:grpSpPr>
          <a:xfrm>
            <a:off x="6803100" y="1202673"/>
            <a:ext cx="3330240" cy="2057365"/>
            <a:chOff x="7020971" y="1266044"/>
            <a:chExt cx="3330240" cy="2057365"/>
          </a:xfrm>
        </p:grpSpPr>
        <p:sp>
          <p:nvSpPr>
            <p:cNvPr id="43" name="手繪多邊形: 圖案 42">
              <a:extLst>
                <a:ext uri="{FF2B5EF4-FFF2-40B4-BE49-F238E27FC236}">
                  <a16:creationId xmlns:a16="http://schemas.microsoft.com/office/drawing/2014/main" id="{2B0D257B-303E-47F1-9F4C-B0973A7B1EC1}"/>
                </a:ext>
              </a:extLst>
            </p:cNvPr>
            <p:cNvSpPr/>
            <p:nvPr/>
          </p:nvSpPr>
          <p:spPr>
            <a:xfrm flipV="1">
              <a:off x="7918189" y="2211698"/>
              <a:ext cx="2026173" cy="1111711"/>
            </a:xfrm>
            <a:custGeom>
              <a:avLst/>
              <a:gdLst>
                <a:gd name="connsiteX0" fmla="*/ 0 w 2272238"/>
                <a:gd name="connsiteY0" fmla="*/ 1461427 h 1530142"/>
                <a:gd name="connsiteX1" fmla="*/ 282804 w 2272238"/>
                <a:gd name="connsiteY1" fmla="*/ 1517988 h 1530142"/>
                <a:gd name="connsiteX2" fmla="*/ 527901 w 2272238"/>
                <a:gd name="connsiteY2" fmla="*/ 1254037 h 1530142"/>
                <a:gd name="connsiteX3" fmla="*/ 904973 w 2272238"/>
                <a:gd name="connsiteY3" fmla="*/ 1395439 h 1530142"/>
                <a:gd name="connsiteX4" fmla="*/ 1102936 w 2272238"/>
                <a:gd name="connsiteY4" fmla="*/ 942953 h 1530142"/>
                <a:gd name="connsiteX5" fmla="*/ 1630837 w 2272238"/>
                <a:gd name="connsiteY5" fmla="*/ 1056074 h 1530142"/>
                <a:gd name="connsiteX6" fmla="*/ 2168165 w 2272238"/>
                <a:gd name="connsiteY6" fmla="*/ 151101 h 1530142"/>
                <a:gd name="connsiteX7" fmla="*/ 2271860 w 2272238"/>
                <a:gd name="connsiteY7" fmla="*/ 9699 h 1530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2238" h="1530142">
                  <a:moveTo>
                    <a:pt x="0" y="1461427"/>
                  </a:moveTo>
                  <a:cubicBezTo>
                    <a:pt x="97410" y="1506990"/>
                    <a:pt x="194821" y="1552553"/>
                    <a:pt x="282804" y="1517988"/>
                  </a:cubicBezTo>
                  <a:cubicBezTo>
                    <a:pt x="370787" y="1483423"/>
                    <a:pt x="424206" y="1274462"/>
                    <a:pt x="527901" y="1254037"/>
                  </a:cubicBezTo>
                  <a:cubicBezTo>
                    <a:pt x="631596" y="1233612"/>
                    <a:pt x="809134" y="1447286"/>
                    <a:pt x="904973" y="1395439"/>
                  </a:cubicBezTo>
                  <a:cubicBezTo>
                    <a:pt x="1000812" y="1343592"/>
                    <a:pt x="981959" y="999514"/>
                    <a:pt x="1102936" y="942953"/>
                  </a:cubicBezTo>
                  <a:cubicBezTo>
                    <a:pt x="1223913" y="886392"/>
                    <a:pt x="1453299" y="1188049"/>
                    <a:pt x="1630837" y="1056074"/>
                  </a:cubicBezTo>
                  <a:cubicBezTo>
                    <a:pt x="1808375" y="924099"/>
                    <a:pt x="2061328" y="325497"/>
                    <a:pt x="2168165" y="151101"/>
                  </a:cubicBezTo>
                  <a:cubicBezTo>
                    <a:pt x="2275002" y="-23295"/>
                    <a:pt x="2273431" y="-6798"/>
                    <a:pt x="2271860" y="9699"/>
                  </a:cubicBezTo>
                </a:path>
              </a:pathLst>
            </a:custGeom>
            <a:ln w="28575"/>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1CBC6F29-02DA-4F74-BCEE-A0DF659BB32E}"/>
                </a:ext>
              </a:extLst>
            </p:cNvPr>
            <p:cNvSpPr txBox="1"/>
            <p:nvPr/>
          </p:nvSpPr>
          <p:spPr>
            <a:xfrm>
              <a:off x="7020971" y="1266044"/>
              <a:ext cx="2433024" cy="369332"/>
            </a:xfrm>
            <a:prstGeom prst="rect">
              <a:avLst/>
            </a:prstGeom>
            <a:noFill/>
          </p:spPr>
          <p:txBody>
            <a:bodyPr wrap="square" rtlCol="0">
              <a:spAutoFit/>
            </a:bodyPr>
            <a:lstStyle/>
            <a:p>
              <a:r>
                <a:rPr lang="en-US" altLang="zh-TW" b="1" dirty="0">
                  <a:latin typeface="微軟正黑體" panose="020B0604030504040204" pitchFamily="34" charset="-120"/>
                  <a:ea typeface="微軟正黑體" panose="020B0604030504040204" pitchFamily="34" charset="-120"/>
                </a:rPr>
                <a:t>3.</a:t>
              </a:r>
              <a:r>
                <a:rPr lang="zh-TW" altLang="en-US" u="sng" dirty="0"/>
                <a:t> </a:t>
              </a:r>
              <a:r>
                <a:rPr lang="en-US" altLang="zh-TW" b="1" dirty="0">
                  <a:latin typeface="微軟正黑體" panose="020B0604030504040204" pitchFamily="34" charset="-120"/>
                  <a:ea typeface="微軟正黑體" panose="020B0604030504040204" pitchFamily="34" charset="-120"/>
                </a:rPr>
                <a:t>Bolling(</a:t>
              </a:r>
              <a:r>
                <a:rPr lang="zh-TW" altLang="en-US" b="1" dirty="0">
                  <a:latin typeface="微軟正黑體" panose="020B0604030504040204" pitchFamily="34" charset="-120"/>
                  <a:ea typeface="微軟正黑體" panose="020B0604030504040204" pitchFamily="34" charset="-120"/>
                </a:rPr>
                <a:t>布林通道</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 </a:t>
              </a:r>
            </a:p>
          </p:txBody>
        </p:sp>
        <p:sp>
          <p:nvSpPr>
            <p:cNvPr id="45" name="手繪多邊形: 圖案 44">
              <a:extLst>
                <a:ext uri="{FF2B5EF4-FFF2-40B4-BE49-F238E27FC236}">
                  <a16:creationId xmlns:a16="http://schemas.microsoft.com/office/drawing/2014/main" id="{000690E8-8FBB-4EBA-8DFB-1C81B65933B0}"/>
                </a:ext>
              </a:extLst>
            </p:cNvPr>
            <p:cNvSpPr/>
            <p:nvPr/>
          </p:nvSpPr>
          <p:spPr>
            <a:xfrm>
              <a:off x="7918189" y="2034330"/>
              <a:ext cx="2433022" cy="450950"/>
            </a:xfrm>
            <a:custGeom>
              <a:avLst/>
              <a:gdLst>
                <a:gd name="connsiteX0" fmla="*/ 0 w 2611225"/>
                <a:gd name="connsiteY0" fmla="*/ 0 h 527901"/>
                <a:gd name="connsiteX1" fmla="*/ 433633 w 2611225"/>
                <a:gd name="connsiteY1" fmla="*/ 47134 h 527901"/>
                <a:gd name="connsiteX2" fmla="*/ 829559 w 2611225"/>
                <a:gd name="connsiteY2" fmla="*/ 56560 h 527901"/>
                <a:gd name="connsiteX3" fmla="*/ 1668544 w 2611225"/>
                <a:gd name="connsiteY3" fmla="*/ 235670 h 527901"/>
                <a:gd name="connsiteX4" fmla="*/ 2102177 w 2611225"/>
                <a:gd name="connsiteY4" fmla="*/ 339365 h 527901"/>
                <a:gd name="connsiteX5" fmla="*/ 2460396 w 2611225"/>
                <a:gd name="connsiteY5" fmla="*/ 480767 h 527901"/>
                <a:gd name="connsiteX6" fmla="*/ 2611225 w 2611225"/>
                <a:gd name="connsiteY6" fmla="*/ 527901 h 527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1225" h="527901">
                  <a:moveTo>
                    <a:pt x="0" y="0"/>
                  </a:moveTo>
                  <a:cubicBezTo>
                    <a:pt x="147686" y="18853"/>
                    <a:pt x="295373" y="37707"/>
                    <a:pt x="433633" y="47134"/>
                  </a:cubicBezTo>
                  <a:cubicBezTo>
                    <a:pt x="571893" y="56561"/>
                    <a:pt x="623741" y="25137"/>
                    <a:pt x="829559" y="56560"/>
                  </a:cubicBezTo>
                  <a:cubicBezTo>
                    <a:pt x="1035378" y="87983"/>
                    <a:pt x="1456441" y="188536"/>
                    <a:pt x="1668544" y="235670"/>
                  </a:cubicBezTo>
                  <a:cubicBezTo>
                    <a:pt x="1880647" y="282804"/>
                    <a:pt x="1970202" y="298516"/>
                    <a:pt x="2102177" y="339365"/>
                  </a:cubicBezTo>
                  <a:cubicBezTo>
                    <a:pt x="2234152" y="380214"/>
                    <a:pt x="2375555" y="449344"/>
                    <a:pt x="2460396" y="480767"/>
                  </a:cubicBezTo>
                  <a:cubicBezTo>
                    <a:pt x="2545237" y="512190"/>
                    <a:pt x="2578231" y="520045"/>
                    <a:pt x="2611225" y="527901"/>
                  </a:cubicBezTo>
                </a:path>
              </a:pathLst>
            </a:custGeom>
            <a:ln w="28575">
              <a:prstDash val="sysDas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46" name="手繪多邊形: 圖案 45">
              <a:extLst>
                <a:ext uri="{FF2B5EF4-FFF2-40B4-BE49-F238E27FC236}">
                  <a16:creationId xmlns:a16="http://schemas.microsoft.com/office/drawing/2014/main" id="{323B96B2-3761-4071-94BE-F18A556AB7F3}"/>
                </a:ext>
              </a:extLst>
            </p:cNvPr>
            <p:cNvSpPr/>
            <p:nvPr/>
          </p:nvSpPr>
          <p:spPr>
            <a:xfrm>
              <a:off x="7918188" y="2485280"/>
              <a:ext cx="2433023" cy="755966"/>
            </a:xfrm>
            <a:custGeom>
              <a:avLst/>
              <a:gdLst>
                <a:gd name="connsiteX0" fmla="*/ 0 w 2611225"/>
                <a:gd name="connsiteY0" fmla="*/ 0 h 527901"/>
                <a:gd name="connsiteX1" fmla="*/ 433633 w 2611225"/>
                <a:gd name="connsiteY1" fmla="*/ 47134 h 527901"/>
                <a:gd name="connsiteX2" fmla="*/ 829559 w 2611225"/>
                <a:gd name="connsiteY2" fmla="*/ 56560 h 527901"/>
                <a:gd name="connsiteX3" fmla="*/ 1668544 w 2611225"/>
                <a:gd name="connsiteY3" fmla="*/ 235670 h 527901"/>
                <a:gd name="connsiteX4" fmla="*/ 2102177 w 2611225"/>
                <a:gd name="connsiteY4" fmla="*/ 339365 h 527901"/>
                <a:gd name="connsiteX5" fmla="*/ 2460396 w 2611225"/>
                <a:gd name="connsiteY5" fmla="*/ 480767 h 527901"/>
                <a:gd name="connsiteX6" fmla="*/ 2611225 w 2611225"/>
                <a:gd name="connsiteY6" fmla="*/ 527901 h 527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1225" h="527901">
                  <a:moveTo>
                    <a:pt x="0" y="0"/>
                  </a:moveTo>
                  <a:cubicBezTo>
                    <a:pt x="147686" y="18853"/>
                    <a:pt x="295373" y="37707"/>
                    <a:pt x="433633" y="47134"/>
                  </a:cubicBezTo>
                  <a:cubicBezTo>
                    <a:pt x="571893" y="56561"/>
                    <a:pt x="623741" y="25137"/>
                    <a:pt x="829559" y="56560"/>
                  </a:cubicBezTo>
                  <a:cubicBezTo>
                    <a:pt x="1035378" y="87983"/>
                    <a:pt x="1456441" y="188536"/>
                    <a:pt x="1668544" y="235670"/>
                  </a:cubicBezTo>
                  <a:cubicBezTo>
                    <a:pt x="1880647" y="282804"/>
                    <a:pt x="1970202" y="298516"/>
                    <a:pt x="2102177" y="339365"/>
                  </a:cubicBezTo>
                  <a:cubicBezTo>
                    <a:pt x="2234152" y="380214"/>
                    <a:pt x="2375555" y="449344"/>
                    <a:pt x="2460396" y="480767"/>
                  </a:cubicBezTo>
                  <a:cubicBezTo>
                    <a:pt x="2545237" y="512190"/>
                    <a:pt x="2578231" y="520045"/>
                    <a:pt x="2611225" y="527901"/>
                  </a:cubicBezTo>
                </a:path>
              </a:pathLst>
            </a:custGeom>
            <a:ln w="28575">
              <a:prstDash val="sysDas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grpSp>
      <p:grpSp>
        <p:nvGrpSpPr>
          <p:cNvPr id="7" name="群組 6">
            <a:extLst>
              <a:ext uri="{FF2B5EF4-FFF2-40B4-BE49-F238E27FC236}">
                <a16:creationId xmlns:a16="http://schemas.microsoft.com/office/drawing/2014/main" id="{704E33C8-EA4F-4811-93C7-023A7CCBC0E1}"/>
              </a:ext>
            </a:extLst>
          </p:cNvPr>
          <p:cNvGrpSpPr/>
          <p:nvPr/>
        </p:nvGrpSpPr>
        <p:grpSpPr>
          <a:xfrm>
            <a:off x="1339592" y="4268176"/>
            <a:ext cx="4536678" cy="1757718"/>
            <a:chOff x="801173" y="4091149"/>
            <a:chExt cx="4829808" cy="2569093"/>
          </a:xfrm>
        </p:grpSpPr>
        <p:sp>
          <p:nvSpPr>
            <p:cNvPr id="24" name="文字方塊 23">
              <a:extLst>
                <a:ext uri="{FF2B5EF4-FFF2-40B4-BE49-F238E27FC236}">
                  <a16:creationId xmlns:a16="http://schemas.microsoft.com/office/drawing/2014/main" id="{50F8BC69-CCDE-4FC2-982E-226D84133B01}"/>
                </a:ext>
              </a:extLst>
            </p:cNvPr>
            <p:cNvSpPr txBox="1"/>
            <p:nvPr/>
          </p:nvSpPr>
          <p:spPr>
            <a:xfrm>
              <a:off x="801173" y="4091149"/>
              <a:ext cx="1968315" cy="369332"/>
            </a:xfrm>
            <a:prstGeom prst="rect">
              <a:avLst/>
            </a:prstGeom>
            <a:noFill/>
          </p:spPr>
          <p:txBody>
            <a:bodyPr wrap="square" rtlCol="0">
              <a:spAutoFit/>
            </a:bodyPr>
            <a:lstStyle/>
            <a:p>
              <a:r>
                <a:rPr lang="en-US" altLang="zh-TW" b="1" dirty="0">
                  <a:latin typeface="微軟正黑體" panose="020B0604030504040204" pitchFamily="34" charset="-120"/>
                  <a:ea typeface="微軟正黑體" panose="020B0604030504040204" pitchFamily="34" charset="-120"/>
                </a:rPr>
                <a:t>2.KD(</a:t>
              </a:r>
              <a:r>
                <a:rPr lang="zh-TW" altLang="en-US" b="1" dirty="0">
                  <a:latin typeface="微軟正黑體" panose="020B0604030504040204" pitchFamily="34" charset="-120"/>
                  <a:ea typeface="微軟正黑體" panose="020B0604030504040204" pitchFamily="34" charset="-120"/>
                </a:rPr>
                <a:t>隨機指標</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 </a:t>
              </a:r>
            </a:p>
          </p:txBody>
        </p:sp>
        <p:cxnSp>
          <p:nvCxnSpPr>
            <p:cNvPr id="29" name="直線接點 28">
              <a:extLst>
                <a:ext uri="{FF2B5EF4-FFF2-40B4-BE49-F238E27FC236}">
                  <a16:creationId xmlns:a16="http://schemas.microsoft.com/office/drawing/2014/main" id="{D6DD0AD0-757C-4345-89DA-B638D2316F83}"/>
                </a:ext>
              </a:extLst>
            </p:cNvPr>
            <p:cNvCxnSpPr>
              <a:cxnSpLocks/>
            </p:cNvCxnSpPr>
            <p:nvPr/>
          </p:nvCxnSpPr>
          <p:spPr>
            <a:xfrm>
              <a:off x="1855485" y="5220416"/>
              <a:ext cx="2139885" cy="0"/>
            </a:xfrm>
            <a:prstGeom prst="line">
              <a:avLst/>
            </a:prstGeom>
            <a:ln w="28575"/>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1" name="直線接點 30">
              <a:extLst>
                <a:ext uri="{FF2B5EF4-FFF2-40B4-BE49-F238E27FC236}">
                  <a16:creationId xmlns:a16="http://schemas.microsoft.com/office/drawing/2014/main" id="{C27EF0BB-53E6-44AC-B319-A790FA35F21A}"/>
                </a:ext>
              </a:extLst>
            </p:cNvPr>
            <p:cNvCxnSpPr>
              <a:cxnSpLocks/>
            </p:cNvCxnSpPr>
            <p:nvPr/>
          </p:nvCxnSpPr>
          <p:spPr>
            <a:xfrm>
              <a:off x="1838251" y="6381486"/>
              <a:ext cx="2139885" cy="0"/>
            </a:xfrm>
            <a:prstGeom prst="line">
              <a:avLst/>
            </a:prstGeom>
            <a:ln w="28575"/>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2" name="手繪多邊形: 圖案 31">
              <a:extLst>
                <a:ext uri="{FF2B5EF4-FFF2-40B4-BE49-F238E27FC236}">
                  <a16:creationId xmlns:a16="http://schemas.microsoft.com/office/drawing/2014/main" id="{EF9309BF-9617-43A4-A448-911ACA1930E3}"/>
                </a:ext>
              </a:extLst>
            </p:cNvPr>
            <p:cNvSpPr/>
            <p:nvPr/>
          </p:nvSpPr>
          <p:spPr>
            <a:xfrm>
              <a:off x="1378590" y="4845359"/>
              <a:ext cx="2272238" cy="1530142"/>
            </a:xfrm>
            <a:custGeom>
              <a:avLst/>
              <a:gdLst>
                <a:gd name="connsiteX0" fmla="*/ 0 w 2272238"/>
                <a:gd name="connsiteY0" fmla="*/ 1461427 h 1530142"/>
                <a:gd name="connsiteX1" fmla="*/ 282804 w 2272238"/>
                <a:gd name="connsiteY1" fmla="*/ 1517988 h 1530142"/>
                <a:gd name="connsiteX2" fmla="*/ 527901 w 2272238"/>
                <a:gd name="connsiteY2" fmla="*/ 1254037 h 1530142"/>
                <a:gd name="connsiteX3" fmla="*/ 904973 w 2272238"/>
                <a:gd name="connsiteY3" fmla="*/ 1395439 h 1530142"/>
                <a:gd name="connsiteX4" fmla="*/ 1102936 w 2272238"/>
                <a:gd name="connsiteY4" fmla="*/ 942953 h 1530142"/>
                <a:gd name="connsiteX5" fmla="*/ 1630837 w 2272238"/>
                <a:gd name="connsiteY5" fmla="*/ 1056074 h 1530142"/>
                <a:gd name="connsiteX6" fmla="*/ 2168165 w 2272238"/>
                <a:gd name="connsiteY6" fmla="*/ 151101 h 1530142"/>
                <a:gd name="connsiteX7" fmla="*/ 2271860 w 2272238"/>
                <a:gd name="connsiteY7" fmla="*/ 9699 h 1530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2238" h="1530142">
                  <a:moveTo>
                    <a:pt x="0" y="1461427"/>
                  </a:moveTo>
                  <a:cubicBezTo>
                    <a:pt x="97410" y="1506990"/>
                    <a:pt x="194821" y="1552553"/>
                    <a:pt x="282804" y="1517988"/>
                  </a:cubicBezTo>
                  <a:cubicBezTo>
                    <a:pt x="370787" y="1483423"/>
                    <a:pt x="424206" y="1274462"/>
                    <a:pt x="527901" y="1254037"/>
                  </a:cubicBezTo>
                  <a:cubicBezTo>
                    <a:pt x="631596" y="1233612"/>
                    <a:pt x="809134" y="1447286"/>
                    <a:pt x="904973" y="1395439"/>
                  </a:cubicBezTo>
                  <a:cubicBezTo>
                    <a:pt x="1000812" y="1343592"/>
                    <a:pt x="981959" y="999514"/>
                    <a:pt x="1102936" y="942953"/>
                  </a:cubicBezTo>
                  <a:cubicBezTo>
                    <a:pt x="1223913" y="886392"/>
                    <a:pt x="1453299" y="1188049"/>
                    <a:pt x="1630837" y="1056074"/>
                  </a:cubicBezTo>
                  <a:cubicBezTo>
                    <a:pt x="1808375" y="924099"/>
                    <a:pt x="2061328" y="325497"/>
                    <a:pt x="2168165" y="151101"/>
                  </a:cubicBezTo>
                  <a:cubicBezTo>
                    <a:pt x="2275002" y="-23295"/>
                    <a:pt x="2273431" y="-6798"/>
                    <a:pt x="2271860" y="9699"/>
                  </a:cubicBezTo>
                </a:path>
              </a:pathLst>
            </a:custGeom>
            <a:ln w="28575"/>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txBody>
            <a:bodyPr rtlCol="0" anchor="ctr"/>
            <a:lstStyle/>
            <a:p>
              <a:pPr algn="ctr"/>
              <a:endParaRPr lang="zh-TW" altLang="en-US"/>
            </a:p>
          </p:txBody>
        </p:sp>
        <p:sp>
          <p:nvSpPr>
            <p:cNvPr id="33" name="文字方塊 32">
              <a:extLst>
                <a:ext uri="{FF2B5EF4-FFF2-40B4-BE49-F238E27FC236}">
                  <a16:creationId xmlns:a16="http://schemas.microsoft.com/office/drawing/2014/main" id="{68B813A3-0F27-46CA-B8FB-C5A199B28A5F}"/>
                </a:ext>
              </a:extLst>
            </p:cNvPr>
            <p:cNvSpPr txBox="1"/>
            <p:nvPr/>
          </p:nvSpPr>
          <p:spPr>
            <a:xfrm>
              <a:off x="4129569" y="4994079"/>
              <a:ext cx="1501412" cy="539818"/>
            </a:xfrm>
            <a:prstGeom prst="rect">
              <a:avLst/>
            </a:prstGeom>
            <a:noFill/>
          </p:spPr>
          <p:txBody>
            <a:bodyPr wrap="square" rtlCol="0">
              <a:spAutoFit/>
            </a:bodyPr>
            <a:lstStyle/>
            <a:p>
              <a:r>
                <a:rPr lang="en-US" altLang="zh-TW" b="1" dirty="0">
                  <a:latin typeface="微軟正黑體" panose="020B0604030504040204" pitchFamily="34" charset="-120"/>
                  <a:ea typeface="微軟正黑體" panose="020B0604030504040204" pitchFamily="34" charset="-120"/>
                </a:rPr>
                <a:t>KD&gt;80</a:t>
              </a:r>
              <a:endParaRPr lang="zh-TW" altLang="en-US" b="1" dirty="0">
                <a:latin typeface="微軟正黑體" panose="020B0604030504040204" pitchFamily="34" charset="-120"/>
                <a:ea typeface="微軟正黑體" panose="020B0604030504040204" pitchFamily="34" charset="-120"/>
              </a:endParaRPr>
            </a:p>
          </p:txBody>
        </p:sp>
        <p:sp>
          <p:nvSpPr>
            <p:cNvPr id="34" name="文字方塊 33">
              <a:extLst>
                <a:ext uri="{FF2B5EF4-FFF2-40B4-BE49-F238E27FC236}">
                  <a16:creationId xmlns:a16="http://schemas.microsoft.com/office/drawing/2014/main" id="{8F1D8713-9F2B-4904-958C-3C2713EF6F10}"/>
                </a:ext>
              </a:extLst>
            </p:cNvPr>
            <p:cNvSpPr txBox="1"/>
            <p:nvPr/>
          </p:nvSpPr>
          <p:spPr>
            <a:xfrm>
              <a:off x="4129569" y="6120424"/>
              <a:ext cx="1501412" cy="539818"/>
            </a:xfrm>
            <a:prstGeom prst="rect">
              <a:avLst/>
            </a:prstGeom>
            <a:noFill/>
          </p:spPr>
          <p:txBody>
            <a:bodyPr wrap="square" rtlCol="0">
              <a:spAutoFit/>
            </a:bodyPr>
            <a:lstStyle/>
            <a:p>
              <a:r>
                <a:rPr lang="en-US" altLang="zh-TW" b="1" dirty="0">
                  <a:latin typeface="微軟正黑體" panose="020B0604030504040204" pitchFamily="34" charset="-120"/>
                  <a:ea typeface="微軟正黑體" panose="020B0604030504040204" pitchFamily="34" charset="-120"/>
                </a:rPr>
                <a:t>KD&gt;20</a:t>
              </a:r>
              <a:endParaRPr lang="zh-TW" altLang="en-US" b="1" dirty="0">
                <a:latin typeface="微軟正黑體" panose="020B0604030504040204" pitchFamily="34" charset="-120"/>
                <a:ea typeface="微軟正黑體" panose="020B0604030504040204" pitchFamily="34" charset="-120"/>
              </a:endParaRPr>
            </a:p>
          </p:txBody>
        </p:sp>
        <p:sp>
          <p:nvSpPr>
            <p:cNvPr id="5" name="手繪多邊形: 圖案 4">
              <a:extLst>
                <a:ext uri="{FF2B5EF4-FFF2-40B4-BE49-F238E27FC236}">
                  <a16:creationId xmlns:a16="http://schemas.microsoft.com/office/drawing/2014/main" id="{4D34FC24-03E3-4561-9C2C-BA43C18E15D7}"/>
                </a:ext>
              </a:extLst>
            </p:cNvPr>
            <p:cNvSpPr/>
            <p:nvPr/>
          </p:nvSpPr>
          <p:spPr>
            <a:xfrm>
              <a:off x="1378590" y="4899507"/>
              <a:ext cx="2412730" cy="1262595"/>
            </a:xfrm>
            <a:custGeom>
              <a:avLst/>
              <a:gdLst>
                <a:gd name="connsiteX0" fmla="*/ 0 w 2412730"/>
                <a:gd name="connsiteY0" fmla="*/ 1261797 h 1262593"/>
                <a:gd name="connsiteX1" fmla="*/ 999241 w 2412730"/>
                <a:gd name="connsiteY1" fmla="*/ 1186382 h 1262593"/>
                <a:gd name="connsiteX2" fmla="*/ 1574276 w 2412730"/>
                <a:gd name="connsiteY2" fmla="*/ 781030 h 1262593"/>
                <a:gd name="connsiteX3" fmla="*/ 1951348 w 2412730"/>
                <a:gd name="connsiteY3" fmla="*/ 271982 h 1262593"/>
                <a:gd name="connsiteX4" fmla="*/ 2366128 w 2412730"/>
                <a:gd name="connsiteY4" fmla="*/ 26885 h 1262593"/>
                <a:gd name="connsiteX5" fmla="*/ 2384981 w 2412730"/>
                <a:gd name="connsiteY5" fmla="*/ 17458 h 126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730" h="1262593">
                  <a:moveTo>
                    <a:pt x="0" y="1261797"/>
                  </a:moveTo>
                  <a:cubicBezTo>
                    <a:pt x="368431" y="1264153"/>
                    <a:pt x="736862" y="1266510"/>
                    <a:pt x="999241" y="1186382"/>
                  </a:cubicBezTo>
                  <a:cubicBezTo>
                    <a:pt x="1261620" y="1106254"/>
                    <a:pt x="1415592" y="933430"/>
                    <a:pt x="1574276" y="781030"/>
                  </a:cubicBezTo>
                  <a:cubicBezTo>
                    <a:pt x="1732961" y="628630"/>
                    <a:pt x="1819373" y="397673"/>
                    <a:pt x="1951348" y="271982"/>
                  </a:cubicBezTo>
                  <a:cubicBezTo>
                    <a:pt x="2083323" y="146291"/>
                    <a:pt x="2293856" y="69306"/>
                    <a:pt x="2366128" y="26885"/>
                  </a:cubicBezTo>
                  <a:cubicBezTo>
                    <a:pt x="2438400" y="-15536"/>
                    <a:pt x="2411690" y="961"/>
                    <a:pt x="2384981" y="17458"/>
                  </a:cubicBezTo>
                </a:path>
              </a:pathLst>
            </a:custGeom>
            <a:ln w="28575"/>
            <a:effectLst>
              <a:outerShdw blurRad="50800" dist="38100" dir="2700000" algn="t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txBody>
            <a:bodyPr rtlCol="0" anchor="ctr"/>
            <a:lstStyle/>
            <a:p>
              <a:pPr algn="ctr"/>
              <a:endParaRPr lang="zh-TW" altLang="en-US"/>
            </a:p>
          </p:txBody>
        </p:sp>
      </p:grpSp>
    </p:spTree>
    <p:extLst>
      <p:ext uri="{BB962C8B-B14F-4D97-AF65-F5344CB8AC3E}">
        <p14:creationId xmlns:p14="http://schemas.microsoft.com/office/powerpoint/2010/main" val="100441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
            <a:extLst>
              <a:ext uri="{FF2B5EF4-FFF2-40B4-BE49-F238E27FC236}">
                <a16:creationId xmlns:a16="http://schemas.microsoft.com/office/drawing/2014/main" id="{7A5D9A90-EEED-4908-859A-061EE529C7DC}"/>
              </a:ext>
            </a:extLst>
          </p:cNvPr>
          <p:cNvSpPr txBox="1"/>
          <p:nvPr/>
        </p:nvSpPr>
        <p:spPr>
          <a:xfrm>
            <a:off x="5352049" y="2968531"/>
            <a:ext cx="562975" cy="575157"/>
          </a:xfrm>
          <a:prstGeom prst="rect">
            <a:avLst/>
          </a:prstGeom>
          <a:noFill/>
        </p:spPr>
        <p:txBody>
          <a:bodyPr wrap="none" rtlCol="0">
            <a:spAutoFit/>
          </a:bodyPr>
          <a:lstStyle/>
          <a:p>
            <a:pPr>
              <a:lnSpc>
                <a:spcPct val="130000"/>
              </a:lnSpc>
            </a:pPr>
            <a:r>
              <a:rPr lang="en-US" altLang="zh-CN" sz="2667" dirty="0">
                <a:solidFill>
                  <a:schemeClr val="bg1"/>
                </a:solidFill>
                <a:latin typeface="方正黑体简体" panose="02010601030101010101" pitchFamily="2" charset="-122"/>
                <a:ea typeface="方正黑体简体" panose="02010601030101010101" pitchFamily="2" charset="-122"/>
                <a:cs typeface="+mn-ea"/>
                <a:sym typeface="+mn-lt"/>
              </a:rPr>
              <a:t>01</a:t>
            </a:r>
          </a:p>
        </p:txBody>
      </p:sp>
      <p:sp>
        <p:nvSpPr>
          <p:cNvPr id="68" name="TextBox 6">
            <a:extLst>
              <a:ext uri="{FF2B5EF4-FFF2-40B4-BE49-F238E27FC236}">
                <a16:creationId xmlns:a16="http://schemas.microsoft.com/office/drawing/2014/main" id="{860790EB-4C45-4E9B-A6FC-5D01AAFE1D26}"/>
              </a:ext>
            </a:extLst>
          </p:cNvPr>
          <p:cNvSpPr txBox="1"/>
          <p:nvPr/>
        </p:nvSpPr>
        <p:spPr>
          <a:xfrm>
            <a:off x="6301604" y="2968531"/>
            <a:ext cx="562975" cy="575157"/>
          </a:xfrm>
          <a:prstGeom prst="rect">
            <a:avLst/>
          </a:prstGeom>
          <a:noFill/>
        </p:spPr>
        <p:txBody>
          <a:bodyPr wrap="none" rtlCol="0">
            <a:spAutoFit/>
          </a:bodyPr>
          <a:lstStyle/>
          <a:p>
            <a:pPr>
              <a:lnSpc>
                <a:spcPct val="130000"/>
              </a:lnSpc>
            </a:pPr>
            <a:r>
              <a:rPr lang="en-US" altLang="zh-CN" sz="2667" dirty="0">
                <a:solidFill>
                  <a:schemeClr val="bg1"/>
                </a:solidFill>
                <a:latin typeface="方正黑体简体" panose="02010601030101010101" pitchFamily="2" charset="-122"/>
                <a:ea typeface="方正黑体简体" panose="02010601030101010101" pitchFamily="2" charset="-122"/>
                <a:cs typeface="+mn-ea"/>
                <a:sym typeface="+mn-lt"/>
              </a:rPr>
              <a:t>02</a:t>
            </a:r>
          </a:p>
        </p:txBody>
      </p:sp>
      <p:sp>
        <p:nvSpPr>
          <p:cNvPr id="69" name="TextBox 6">
            <a:extLst>
              <a:ext uri="{FF2B5EF4-FFF2-40B4-BE49-F238E27FC236}">
                <a16:creationId xmlns:a16="http://schemas.microsoft.com/office/drawing/2014/main" id="{44E9CC78-D26A-4F88-B7F3-2EFA52D8664F}"/>
              </a:ext>
            </a:extLst>
          </p:cNvPr>
          <p:cNvSpPr txBox="1"/>
          <p:nvPr/>
        </p:nvSpPr>
        <p:spPr>
          <a:xfrm>
            <a:off x="5352050" y="3795039"/>
            <a:ext cx="562975" cy="575157"/>
          </a:xfrm>
          <a:prstGeom prst="rect">
            <a:avLst/>
          </a:prstGeom>
          <a:noFill/>
        </p:spPr>
        <p:txBody>
          <a:bodyPr wrap="none" rtlCol="0">
            <a:spAutoFit/>
          </a:bodyPr>
          <a:lstStyle/>
          <a:p>
            <a:pPr>
              <a:lnSpc>
                <a:spcPct val="130000"/>
              </a:lnSpc>
            </a:pPr>
            <a:r>
              <a:rPr lang="en-US" altLang="zh-CN" sz="2667" dirty="0">
                <a:solidFill>
                  <a:schemeClr val="bg1"/>
                </a:solidFill>
                <a:latin typeface="方正黑体简体" panose="02010601030101010101" pitchFamily="2" charset="-122"/>
                <a:ea typeface="方正黑体简体" panose="02010601030101010101" pitchFamily="2" charset="-122"/>
                <a:cs typeface="+mn-ea"/>
                <a:sym typeface="+mn-lt"/>
              </a:rPr>
              <a:t>03</a:t>
            </a:r>
          </a:p>
        </p:txBody>
      </p:sp>
      <p:sp>
        <p:nvSpPr>
          <p:cNvPr id="70" name="TextBox 6">
            <a:extLst>
              <a:ext uri="{FF2B5EF4-FFF2-40B4-BE49-F238E27FC236}">
                <a16:creationId xmlns:a16="http://schemas.microsoft.com/office/drawing/2014/main" id="{CFDCD096-EA3C-4EEC-9FD0-236F571B58A2}"/>
              </a:ext>
            </a:extLst>
          </p:cNvPr>
          <p:cNvSpPr txBox="1"/>
          <p:nvPr/>
        </p:nvSpPr>
        <p:spPr>
          <a:xfrm>
            <a:off x="6301604" y="3795039"/>
            <a:ext cx="562975" cy="575157"/>
          </a:xfrm>
          <a:prstGeom prst="rect">
            <a:avLst/>
          </a:prstGeom>
          <a:noFill/>
        </p:spPr>
        <p:txBody>
          <a:bodyPr wrap="none" rtlCol="0">
            <a:spAutoFit/>
          </a:bodyPr>
          <a:lstStyle/>
          <a:p>
            <a:pPr>
              <a:lnSpc>
                <a:spcPct val="130000"/>
              </a:lnSpc>
            </a:pPr>
            <a:r>
              <a:rPr lang="en-US" altLang="zh-CN" sz="2667" dirty="0">
                <a:solidFill>
                  <a:schemeClr val="bg1"/>
                </a:solidFill>
                <a:latin typeface="方正黑体简体" panose="02010601030101010101" pitchFamily="2" charset="-122"/>
                <a:ea typeface="方正黑体简体" panose="02010601030101010101" pitchFamily="2" charset="-122"/>
                <a:cs typeface="+mn-ea"/>
                <a:sym typeface="+mn-lt"/>
              </a:rPr>
              <a:t>04</a:t>
            </a:r>
          </a:p>
        </p:txBody>
      </p:sp>
      <p:sp>
        <p:nvSpPr>
          <p:cNvPr id="31" name="Freeform 5"/>
          <p:cNvSpPr>
            <a:spLocks noEditPoints="1"/>
          </p:cNvSpPr>
          <p:nvPr/>
        </p:nvSpPr>
        <p:spPr bwMode="auto">
          <a:xfrm>
            <a:off x="5370375" y="402113"/>
            <a:ext cx="332118" cy="332741"/>
          </a:xfrm>
          <a:custGeom>
            <a:avLst/>
            <a:gdLst>
              <a:gd name="T0" fmla="*/ 136 w 226"/>
              <a:gd name="T1" fmla="*/ 0 h 226"/>
              <a:gd name="T2" fmla="*/ 226 w 226"/>
              <a:gd name="T3" fmla="*/ 90 h 226"/>
              <a:gd name="T4" fmla="*/ 196 w 226"/>
              <a:gd name="T5" fmla="*/ 100 h 226"/>
              <a:gd name="T6" fmla="*/ 126 w 226"/>
              <a:gd name="T7" fmla="*/ 30 h 226"/>
              <a:gd name="T8" fmla="*/ 136 w 226"/>
              <a:gd name="T9" fmla="*/ 0 h 226"/>
              <a:gd name="T10" fmla="*/ 179 w 226"/>
              <a:gd name="T11" fmla="*/ 116 h 226"/>
              <a:gd name="T12" fmla="*/ 110 w 226"/>
              <a:gd name="T13" fmla="*/ 46 h 226"/>
              <a:gd name="T14" fmla="*/ 40 w 226"/>
              <a:gd name="T15" fmla="*/ 76 h 226"/>
              <a:gd name="T16" fmla="*/ 0 w 226"/>
              <a:gd name="T17" fmla="*/ 196 h 226"/>
              <a:gd name="T18" fmla="*/ 30 w 226"/>
              <a:gd name="T19" fmla="*/ 226 h 226"/>
              <a:gd name="T20" fmla="*/ 150 w 226"/>
              <a:gd name="T21" fmla="*/ 186 h 226"/>
              <a:gd name="T22" fmla="*/ 179 w 226"/>
              <a:gd name="T23" fmla="*/ 116 h 226"/>
              <a:gd name="T24" fmla="*/ 34 w 226"/>
              <a:gd name="T25" fmla="*/ 210 h 226"/>
              <a:gd name="T26" fmla="*/ 30 w 226"/>
              <a:gd name="T27" fmla="*/ 206 h 226"/>
              <a:gd name="T28" fmla="*/ 92 w 226"/>
              <a:gd name="T29" fmla="*/ 144 h 226"/>
              <a:gd name="T30" fmla="*/ 116 w 226"/>
              <a:gd name="T31" fmla="*/ 140 h 226"/>
              <a:gd name="T32" fmla="*/ 116 w 226"/>
              <a:gd name="T33" fmla="*/ 110 h 226"/>
              <a:gd name="T34" fmla="*/ 86 w 226"/>
              <a:gd name="T35" fmla="*/ 110 h 226"/>
              <a:gd name="T36" fmla="*/ 82 w 226"/>
              <a:gd name="T37" fmla="*/ 134 h 226"/>
              <a:gd name="T38" fmla="*/ 20 w 226"/>
              <a:gd name="T39" fmla="*/ 196 h 226"/>
              <a:gd name="T40" fmla="*/ 16 w 226"/>
              <a:gd name="T41" fmla="*/ 192 h 226"/>
              <a:gd name="T42" fmla="*/ 51 w 226"/>
              <a:gd name="T43" fmla="*/ 87 h 226"/>
              <a:gd name="T44" fmla="*/ 106 w 226"/>
              <a:gd name="T45" fmla="*/ 63 h 226"/>
              <a:gd name="T46" fmla="*/ 163 w 226"/>
              <a:gd name="T47" fmla="*/ 119 h 226"/>
              <a:gd name="T48" fmla="*/ 139 w 226"/>
              <a:gd name="T49" fmla="*/ 174 h 226"/>
              <a:gd name="T50" fmla="*/ 34 w 226"/>
              <a:gd name="T51" fmla="*/ 21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 h="226">
                <a:moveTo>
                  <a:pt x="136" y="0"/>
                </a:moveTo>
                <a:cubicBezTo>
                  <a:pt x="226" y="90"/>
                  <a:pt x="226" y="90"/>
                  <a:pt x="226" y="90"/>
                </a:cubicBezTo>
                <a:cubicBezTo>
                  <a:pt x="196" y="100"/>
                  <a:pt x="196" y="100"/>
                  <a:pt x="196" y="100"/>
                </a:cubicBezTo>
                <a:cubicBezTo>
                  <a:pt x="126" y="30"/>
                  <a:pt x="126" y="30"/>
                  <a:pt x="126" y="30"/>
                </a:cubicBezTo>
                <a:lnTo>
                  <a:pt x="136" y="0"/>
                </a:lnTo>
                <a:close/>
                <a:moveTo>
                  <a:pt x="179" y="116"/>
                </a:moveTo>
                <a:cubicBezTo>
                  <a:pt x="110" y="46"/>
                  <a:pt x="110" y="46"/>
                  <a:pt x="110" y="46"/>
                </a:cubicBezTo>
                <a:cubicBezTo>
                  <a:pt x="40" y="76"/>
                  <a:pt x="40" y="76"/>
                  <a:pt x="40" y="76"/>
                </a:cubicBezTo>
                <a:cubicBezTo>
                  <a:pt x="0" y="196"/>
                  <a:pt x="0" y="196"/>
                  <a:pt x="0" y="196"/>
                </a:cubicBezTo>
                <a:cubicBezTo>
                  <a:pt x="30" y="226"/>
                  <a:pt x="30" y="226"/>
                  <a:pt x="30" y="226"/>
                </a:cubicBezTo>
                <a:cubicBezTo>
                  <a:pt x="150" y="186"/>
                  <a:pt x="150" y="186"/>
                  <a:pt x="150" y="186"/>
                </a:cubicBezTo>
                <a:cubicBezTo>
                  <a:pt x="179" y="116"/>
                  <a:pt x="179" y="116"/>
                  <a:pt x="179" y="116"/>
                </a:cubicBezTo>
                <a:close/>
                <a:moveTo>
                  <a:pt x="34" y="210"/>
                </a:moveTo>
                <a:cubicBezTo>
                  <a:pt x="30" y="206"/>
                  <a:pt x="30" y="206"/>
                  <a:pt x="30" y="206"/>
                </a:cubicBezTo>
                <a:cubicBezTo>
                  <a:pt x="92" y="144"/>
                  <a:pt x="92" y="144"/>
                  <a:pt x="92" y="144"/>
                </a:cubicBezTo>
                <a:cubicBezTo>
                  <a:pt x="99" y="148"/>
                  <a:pt x="109" y="147"/>
                  <a:pt x="116" y="140"/>
                </a:cubicBezTo>
                <a:cubicBezTo>
                  <a:pt x="124" y="132"/>
                  <a:pt x="124" y="118"/>
                  <a:pt x="116" y="110"/>
                </a:cubicBezTo>
                <a:cubicBezTo>
                  <a:pt x="107" y="102"/>
                  <a:pt x="94" y="102"/>
                  <a:pt x="86" y="110"/>
                </a:cubicBezTo>
                <a:cubicBezTo>
                  <a:pt x="79" y="117"/>
                  <a:pt x="78" y="126"/>
                  <a:pt x="82" y="134"/>
                </a:cubicBezTo>
                <a:cubicBezTo>
                  <a:pt x="20" y="196"/>
                  <a:pt x="20" y="196"/>
                  <a:pt x="20" y="196"/>
                </a:cubicBezTo>
                <a:cubicBezTo>
                  <a:pt x="16" y="192"/>
                  <a:pt x="16" y="192"/>
                  <a:pt x="16" y="192"/>
                </a:cubicBezTo>
                <a:cubicBezTo>
                  <a:pt x="51" y="87"/>
                  <a:pt x="51" y="87"/>
                  <a:pt x="51" y="87"/>
                </a:cubicBezTo>
                <a:cubicBezTo>
                  <a:pt x="106" y="63"/>
                  <a:pt x="106" y="63"/>
                  <a:pt x="106" y="63"/>
                </a:cubicBezTo>
                <a:cubicBezTo>
                  <a:pt x="163" y="119"/>
                  <a:pt x="163" y="119"/>
                  <a:pt x="163" y="119"/>
                </a:cubicBezTo>
                <a:cubicBezTo>
                  <a:pt x="139" y="174"/>
                  <a:pt x="139" y="174"/>
                  <a:pt x="139" y="174"/>
                </a:cubicBezTo>
                <a:lnTo>
                  <a:pt x="34" y="210"/>
                </a:lnTo>
                <a:close/>
              </a:path>
            </a:pathLst>
          </a:custGeom>
          <a:solidFill>
            <a:srgbClr val="4F4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ebas" pitchFamily="2" charset="0"/>
              <a:ea typeface="微软雅黑" panose="020B0503020204020204" pitchFamily="34" charset="-122"/>
              <a:sym typeface="Bebas" pitchFamily="2" charset="0"/>
            </a:endParaRPr>
          </a:p>
        </p:txBody>
      </p:sp>
      <p:sp>
        <p:nvSpPr>
          <p:cNvPr id="33" name="Freeform 13"/>
          <p:cNvSpPr>
            <a:spLocks noEditPoints="1"/>
          </p:cNvSpPr>
          <p:nvPr/>
        </p:nvSpPr>
        <p:spPr bwMode="auto">
          <a:xfrm>
            <a:off x="11430137" y="6260864"/>
            <a:ext cx="336471" cy="317190"/>
          </a:xfrm>
          <a:custGeom>
            <a:avLst/>
            <a:gdLst>
              <a:gd name="T0" fmla="*/ 113 w 226"/>
              <a:gd name="T1" fmla="*/ 114 h 213"/>
              <a:gd name="T2" fmla="*/ 104 w 226"/>
              <a:gd name="T3" fmla="*/ 111 h 213"/>
              <a:gd name="T4" fmla="*/ 102 w 226"/>
              <a:gd name="T5" fmla="*/ 91 h 213"/>
              <a:gd name="T6" fmla="*/ 173 w 226"/>
              <a:gd name="T7" fmla="*/ 6 h 213"/>
              <a:gd name="T8" fmla="*/ 192 w 226"/>
              <a:gd name="T9" fmla="*/ 5 h 213"/>
              <a:gd name="T10" fmla="*/ 194 w 226"/>
              <a:gd name="T11" fmla="*/ 24 h 213"/>
              <a:gd name="T12" fmla="*/ 124 w 226"/>
              <a:gd name="T13" fmla="*/ 109 h 213"/>
              <a:gd name="T14" fmla="*/ 113 w 226"/>
              <a:gd name="T15" fmla="*/ 114 h 213"/>
              <a:gd name="T16" fmla="*/ 226 w 226"/>
              <a:gd name="T17" fmla="*/ 100 h 213"/>
              <a:gd name="T18" fmla="*/ 226 w 226"/>
              <a:gd name="T19" fmla="*/ 114 h 213"/>
              <a:gd name="T20" fmla="*/ 212 w 226"/>
              <a:gd name="T21" fmla="*/ 128 h 213"/>
              <a:gd name="T22" fmla="*/ 197 w 226"/>
              <a:gd name="T23" fmla="*/ 213 h 213"/>
              <a:gd name="T24" fmla="*/ 28 w 226"/>
              <a:gd name="T25" fmla="*/ 213 h 213"/>
              <a:gd name="T26" fmla="*/ 14 w 226"/>
              <a:gd name="T27" fmla="*/ 128 h 213"/>
              <a:gd name="T28" fmla="*/ 0 w 226"/>
              <a:gd name="T29" fmla="*/ 114 h 213"/>
              <a:gd name="T30" fmla="*/ 0 w 226"/>
              <a:gd name="T31" fmla="*/ 100 h 213"/>
              <a:gd name="T32" fmla="*/ 14 w 226"/>
              <a:gd name="T33" fmla="*/ 86 h 213"/>
              <a:gd name="T34" fmla="*/ 97 w 226"/>
              <a:gd name="T35" fmla="*/ 86 h 213"/>
              <a:gd name="T36" fmla="*/ 97 w 226"/>
              <a:gd name="T37" fmla="*/ 86 h 213"/>
              <a:gd name="T38" fmla="*/ 99 w 226"/>
              <a:gd name="T39" fmla="*/ 116 h 213"/>
              <a:gd name="T40" fmla="*/ 113 w 226"/>
              <a:gd name="T41" fmla="*/ 121 h 213"/>
              <a:gd name="T42" fmla="*/ 129 w 226"/>
              <a:gd name="T43" fmla="*/ 114 h 213"/>
              <a:gd name="T44" fmla="*/ 152 w 226"/>
              <a:gd name="T45" fmla="*/ 86 h 213"/>
              <a:gd name="T46" fmla="*/ 212 w 226"/>
              <a:gd name="T47" fmla="*/ 86 h 213"/>
              <a:gd name="T48" fmla="*/ 226 w 226"/>
              <a:gd name="T49" fmla="*/ 100 h 213"/>
              <a:gd name="T50" fmla="*/ 63 w 226"/>
              <a:gd name="T51" fmla="*/ 149 h 213"/>
              <a:gd name="T52" fmla="*/ 56 w 226"/>
              <a:gd name="T53" fmla="*/ 142 h 213"/>
              <a:gd name="T54" fmla="*/ 49 w 226"/>
              <a:gd name="T55" fmla="*/ 149 h 213"/>
              <a:gd name="T56" fmla="*/ 49 w 226"/>
              <a:gd name="T57" fmla="*/ 192 h 213"/>
              <a:gd name="T58" fmla="*/ 56 w 226"/>
              <a:gd name="T59" fmla="*/ 199 h 213"/>
              <a:gd name="T60" fmla="*/ 63 w 226"/>
              <a:gd name="T61" fmla="*/ 192 h 213"/>
              <a:gd name="T62" fmla="*/ 63 w 226"/>
              <a:gd name="T63" fmla="*/ 149 h 213"/>
              <a:gd name="T64" fmla="*/ 92 w 226"/>
              <a:gd name="T65" fmla="*/ 149 h 213"/>
              <a:gd name="T66" fmla="*/ 85 w 226"/>
              <a:gd name="T67" fmla="*/ 142 h 213"/>
              <a:gd name="T68" fmla="*/ 78 w 226"/>
              <a:gd name="T69" fmla="*/ 149 h 213"/>
              <a:gd name="T70" fmla="*/ 78 w 226"/>
              <a:gd name="T71" fmla="*/ 192 h 213"/>
              <a:gd name="T72" fmla="*/ 85 w 226"/>
              <a:gd name="T73" fmla="*/ 199 h 213"/>
              <a:gd name="T74" fmla="*/ 92 w 226"/>
              <a:gd name="T75" fmla="*/ 192 h 213"/>
              <a:gd name="T76" fmla="*/ 92 w 226"/>
              <a:gd name="T77" fmla="*/ 149 h 213"/>
              <a:gd name="T78" fmla="*/ 120 w 226"/>
              <a:gd name="T79" fmla="*/ 149 h 213"/>
              <a:gd name="T80" fmla="*/ 113 w 226"/>
              <a:gd name="T81" fmla="*/ 142 h 213"/>
              <a:gd name="T82" fmla="*/ 106 w 226"/>
              <a:gd name="T83" fmla="*/ 149 h 213"/>
              <a:gd name="T84" fmla="*/ 106 w 226"/>
              <a:gd name="T85" fmla="*/ 192 h 213"/>
              <a:gd name="T86" fmla="*/ 113 w 226"/>
              <a:gd name="T87" fmla="*/ 199 h 213"/>
              <a:gd name="T88" fmla="*/ 120 w 226"/>
              <a:gd name="T89" fmla="*/ 192 h 213"/>
              <a:gd name="T90" fmla="*/ 120 w 226"/>
              <a:gd name="T91" fmla="*/ 149 h 213"/>
              <a:gd name="T92" fmla="*/ 148 w 226"/>
              <a:gd name="T93" fmla="*/ 149 h 213"/>
              <a:gd name="T94" fmla="*/ 141 w 226"/>
              <a:gd name="T95" fmla="*/ 142 h 213"/>
              <a:gd name="T96" fmla="*/ 134 w 226"/>
              <a:gd name="T97" fmla="*/ 149 h 213"/>
              <a:gd name="T98" fmla="*/ 134 w 226"/>
              <a:gd name="T99" fmla="*/ 192 h 213"/>
              <a:gd name="T100" fmla="*/ 141 w 226"/>
              <a:gd name="T101" fmla="*/ 199 h 213"/>
              <a:gd name="T102" fmla="*/ 148 w 226"/>
              <a:gd name="T103" fmla="*/ 192 h 213"/>
              <a:gd name="T104" fmla="*/ 148 w 226"/>
              <a:gd name="T105" fmla="*/ 149 h 213"/>
              <a:gd name="T106" fmla="*/ 176 w 226"/>
              <a:gd name="T107" fmla="*/ 149 h 213"/>
              <a:gd name="T108" fmla="*/ 169 w 226"/>
              <a:gd name="T109" fmla="*/ 142 h 213"/>
              <a:gd name="T110" fmla="*/ 162 w 226"/>
              <a:gd name="T111" fmla="*/ 149 h 213"/>
              <a:gd name="T112" fmla="*/ 162 w 226"/>
              <a:gd name="T113" fmla="*/ 192 h 213"/>
              <a:gd name="T114" fmla="*/ 169 w 226"/>
              <a:gd name="T115" fmla="*/ 199 h 213"/>
              <a:gd name="T116" fmla="*/ 176 w 226"/>
              <a:gd name="T117" fmla="*/ 192 h 213"/>
              <a:gd name="T118" fmla="*/ 176 w 226"/>
              <a:gd name="T119"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6" h="213">
                <a:moveTo>
                  <a:pt x="113" y="114"/>
                </a:moveTo>
                <a:cubicBezTo>
                  <a:pt x="110" y="114"/>
                  <a:pt x="106" y="113"/>
                  <a:pt x="104" y="111"/>
                </a:cubicBezTo>
                <a:cubicBezTo>
                  <a:pt x="98" y="106"/>
                  <a:pt x="97" y="97"/>
                  <a:pt x="102" y="91"/>
                </a:cubicBezTo>
                <a:cubicBezTo>
                  <a:pt x="173" y="6"/>
                  <a:pt x="173" y="6"/>
                  <a:pt x="173" y="6"/>
                </a:cubicBezTo>
                <a:cubicBezTo>
                  <a:pt x="177" y="0"/>
                  <a:pt x="186" y="0"/>
                  <a:pt x="192" y="5"/>
                </a:cubicBezTo>
                <a:cubicBezTo>
                  <a:pt x="198" y="10"/>
                  <a:pt x="199" y="18"/>
                  <a:pt x="194" y="24"/>
                </a:cubicBezTo>
                <a:cubicBezTo>
                  <a:pt x="124" y="109"/>
                  <a:pt x="124" y="109"/>
                  <a:pt x="124" y="109"/>
                </a:cubicBezTo>
                <a:cubicBezTo>
                  <a:pt x="121" y="112"/>
                  <a:pt x="117" y="114"/>
                  <a:pt x="113" y="114"/>
                </a:cubicBezTo>
                <a:moveTo>
                  <a:pt x="226" y="100"/>
                </a:moveTo>
                <a:cubicBezTo>
                  <a:pt x="226" y="114"/>
                  <a:pt x="226" y="114"/>
                  <a:pt x="226" y="114"/>
                </a:cubicBezTo>
                <a:cubicBezTo>
                  <a:pt x="226" y="122"/>
                  <a:pt x="219" y="128"/>
                  <a:pt x="212" y="128"/>
                </a:cubicBezTo>
                <a:cubicBezTo>
                  <a:pt x="197" y="213"/>
                  <a:pt x="197" y="213"/>
                  <a:pt x="197" y="213"/>
                </a:cubicBezTo>
                <a:cubicBezTo>
                  <a:pt x="28" y="213"/>
                  <a:pt x="28" y="213"/>
                  <a:pt x="28" y="213"/>
                </a:cubicBezTo>
                <a:cubicBezTo>
                  <a:pt x="14" y="128"/>
                  <a:pt x="14" y="128"/>
                  <a:pt x="14" y="128"/>
                </a:cubicBezTo>
                <a:cubicBezTo>
                  <a:pt x="6" y="128"/>
                  <a:pt x="0" y="122"/>
                  <a:pt x="0" y="114"/>
                </a:cubicBezTo>
                <a:cubicBezTo>
                  <a:pt x="0" y="100"/>
                  <a:pt x="0" y="100"/>
                  <a:pt x="0" y="100"/>
                </a:cubicBezTo>
                <a:cubicBezTo>
                  <a:pt x="0" y="92"/>
                  <a:pt x="6" y="86"/>
                  <a:pt x="14" y="86"/>
                </a:cubicBezTo>
                <a:cubicBezTo>
                  <a:pt x="97" y="86"/>
                  <a:pt x="97" y="86"/>
                  <a:pt x="97" y="86"/>
                </a:cubicBezTo>
                <a:cubicBezTo>
                  <a:pt x="97" y="86"/>
                  <a:pt x="97" y="86"/>
                  <a:pt x="97" y="86"/>
                </a:cubicBezTo>
                <a:cubicBezTo>
                  <a:pt x="89" y="95"/>
                  <a:pt x="90" y="109"/>
                  <a:pt x="99" y="116"/>
                </a:cubicBezTo>
                <a:cubicBezTo>
                  <a:pt x="103" y="119"/>
                  <a:pt x="108" y="121"/>
                  <a:pt x="113" y="121"/>
                </a:cubicBezTo>
                <a:cubicBezTo>
                  <a:pt x="119" y="121"/>
                  <a:pt x="125" y="118"/>
                  <a:pt x="129" y="114"/>
                </a:cubicBezTo>
                <a:cubicBezTo>
                  <a:pt x="152" y="86"/>
                  <a:pt x="152" y="86"/>
                  <a:pt x="152" y="86"/>
                </a:cubicBezTo>
                <a:cubicBezTo>
                  <a:pt x="212" y="86"/>
                  <a:pt x="212" y="86"/>
                  <a:pt x="212" y="86"/>
                </a:cubicBezTo>
                <a:cubicBezTo>
                  <a:pt x="219" y="86"/>
                  <a:pt x="226" y="92"/>
                  <a:pt x="226" y="100"/>
                </a:cubicBezTo>
                <a:close/>
                <a:moveTo>
                  <a:pt x="63" y="149"/>
                </a:moveTo>
                <a:cubicBezTo>
                  <a:pt x="63" y="145"/>
                  <a:pt x="60" y="142"/>
                  <a:pt x="56" y="142"/>
                </a:cubicBezTo>
                <a:cubicBezTo>
                  <a:pt x="53" y="142"/>
                  <a:pt x="49" y="145"/>
                  <a:pt x="49" y="149"/>
                </a:cubicBezTo>
                <a:cubicBezTo>
                  <a:pt x="49" y="192"/>
                  <a:pt x="49" y="192"/>
                  <a:pt x="49" y="192"/>
                </a:cubicBezTo>
                <a:cubicBezTo>
                  <a:pt x="49" y="196"/>
                  <a:pt x="53" y="199"/>
                  <a:pt x="56" y="199"/>
                </a:cubicBezTo>
                <a:cubicBezTo>
                  <a:pt x="60" y="199"/>
                  <a:pt x="63" y="196"/>
                  <a:pt x="63" y="192"/>
                </a:cubicBezTo>
                <a:lnTo>
                  <a:pt x="63" y="149"/>
                </a:lnTo>
                <a:close/>
                <a:moveTo>
                  <a:pt x="92" y="149"/>
                </a:moveTo>
                <a:cubicBezTo>
                  <a:pt x="92" y="145"/>
                  <a:pt x="89" y="142"/>
                  <a:pt x="85" y="142"/>
                </a:cubicBezTo>
                <a:cubicBezTo>
                  <a:pt x="81" y="142"/>
                  <a:pt x="78" y="145"/>
                  <a:pt x="78" y="149"/>
                </a:cubicBezTo>
                <a:cubicBezTo>
                  <a:pt x="78" y="192"/>
                  <a:pt x="78" y="192"/>
                  <a:pt x="78" y="192"/>
                </a:cubicBezTo>
                <a:cubicBezTo>
                  <a:pt x="78" y="196"/>
                  <a:pt x="81" y="199"/>
                  <a:pt x="85" y="199"/>
                </a:cubicBezTo>
                <a:cubicBezTo>
                  <a:pt x="89" y="199"/>
                  <a:pt x="92" y="196"/>
                  <a:pt x="92" y="192"/>
                </a:cubicBezTo>
                <a:lnTo>
                  <a:pt x="92" y="149"/>
                </a:lnTo>
                <a:close/>
                <a:moveTo>
                  <a:pt x="120" y="149"/>
                </a:moveTo>
                <a:cubicBezTo>
                  <a:pt x="120" y="145"/>
                  <a:pt x="117" y="142"/>
                  <a:pt x="113" y="142"/>
                </a:cubicBezTo>
                <a:cubicBezTo>
                  <a:pt x="109" y="142"/>
                  <a:pt x="106" y="145"/>
                  <a:pt x="106" y="149"/>
                </a:cubicBezTo>
                <a:cubicBezTo>
                  <a:pt x="106" y="192"/>
                  <a:pt x="106" y="192"/>
                  <a:pt x="106" y="192"/>
                </a:cubicBezTo>
                <a:cubicBezTo>
                  <a:pt x="106" y="196"/>
                  <a:pt x="109" y="199"/>
                  <a:pt x="113" y="199"/>
                </a:cubicBezTo>
                <a:cubicBezTo>
                  <a:pt x="117" y="199"/>
                  <a:pt x="120" y="196"/>
                  <a:pt x="120" y="192"/>
                </a:cubicBezTo>
                <a:lnTo>
                  <a:pt x="120" y="149"/>
                </a:lnTo>
                <a:close/>
                <a:moveTo>
                  <a:pt x="148" y="149"/>
                </a:moveTo>
                <a:cubicBezTo>
                  <a:pt x="148" y="145"/>
                  <a:pt x="145" y="142"/>
                  <a:pt x="141" y="142"/>
                </a:cubicBezTo>
                <a:cubicBezTo>
                  <a:pt x="137" y="142"/>
                  <a:pt x="134" y="145"/>
                  <a:pt x="134" y="149"/>
                </a:cubicBezTo>
                <a:cubicBezTo>
                  <a:pt x="134" y="192"/>
                  <a:pt x="134" y="192"/>
                  <a:pt x="134" y="192"/>
                </a:cubicBezTo>
                <a:cubicBezTo>
                  <a:pt x="134" y="196"/>
                  <a:pt x="137" y="199"/>
                  <a:pt x="141" y="199"/>
                </a:cubicBezTo>
                <a:cubicBezTo>
                  <a:pt x="145" y="199"/>
                  <a:pt x="148" y="196"/>
                  <a:pt x="148" y="192"/>
                </a:cubicBezTo>
                <a:lnTo>
                  <a:pt x="148" y="149"/>
                </a:lnTo>
                <a:close/>
                <a:moveTo>
                  <a:pt x="176" y="149"/>
                </a:moveTo>
                <a:cubicBezTo>
                  <a:pt x="176" y="145"/>
                  <a:pt x="173" y="142"/>
                  <a:pt x="169" y="142"/>
                </a:cubicBezTo>
                <a:cubicBezTo>
                  <a:pt x="165" y="142"/>
                  <a:pt x="162" y="145"/>
                  <a:pt x="162" y="149"/>
                </a:cubicBezTo>
                <a:cubicBezTo>
                  <a:pt x="162" y="192"/>
                  <a:pt x="162" y="192"/>
                  <a:pt x="162" y="192"/>
                </a:cubicBezTo>
                <a:cubicBezTo>
                  <a:pt x="162" y="196"/>
                  <a:pt x="165" y="199"/>
                  <a:pt x="169" y="199"/>
                </a:cubicBezTo>
                <a:cubicBezTo>
                  <a:pt x="173" y="199"/>
                  <a:pt x="176" y="196"/>
                  <a:pt x="176" y="192"/>
                </a:cubicBezTo>
                <a:lnTo>
                  <a:pt x="176" y="149"/>
                </a:lnTo>
                <a:close/>
              </a:path>
            </a:pathLst>
          </a:custGeom>
          <a:solidFill>
            <a:srgbClr val="4F4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ebas" pitchFamily="2" charset="0"/>
              <a:ea typeface="微软雅黑" panose="020B0503020204020204" pitchFamily="34" charset="-122"/>
              <a:sym typeface="Bebas" pitchFamily="2" charset="0"/>
            </a:endParaRPr>
          </a:p>
        </p:txBody>
      </p:sp>
      <p:sp>
        <p:nvSpPr>
          <p:cNvPr id="34" name="Freeform 9"/>
          <p:cNvSpPr>
            <a:spLocks/>
          </p:cNvSpPr>
          <p:nvPr/>
        </p:nvSpPr>
        <p:spPr bwMode="auto">
          <a:xfrm>
            <a:off x="11435735" y="325532"/>
            <a:ext cx="330873" cy="229497"/>
          </a:xfrm>
          <a:custGeom>
            <a:avLst/>
            <a:gdLst>
              <a:gd name="T0" fmla="*/ 211 w 225"/>
              <a:gd name="T1" fmla="*/ 0 h 156"/>
              <a:gd name="T2" fmla="*/ 169 w 225"/>
              <a:gd name="T3" fmla="*/ 0 h 156"/>
              <a:gd name="T4" fmla="*/ 155 w 225"/>
              <a:gd name="T5" fmla="*/ 15 h 156"/>
              <a:gd name="T6" fmla="*/ 42 w 225"/>
              <a:gd name="T7" fmla="*/ 15 h 156"/>
              <a:gd name="T8" fmla="*/ 42 w 225"/>
              <a:gd name="T9" fmla="*/ 29 h 156"/>
              <a:gd name="T10" fmla="*/ 208 w 225"/>
              <a:gd name="T11" fmla="*/ 29 h 156"/>
              <a:gd name="T12" fmla="*/ 189 w 225"/>
              <a:gd name="T13" fmla="*/ 124 h 156"/>
              <a:gd name="T14" fmla="*/ 169 w 225"/>
              <a:gd name="T15" fmla="*/ 43 h 156"/>
              <a:gd name="T16" fmla="*/ 0 w 225"/>
              <a:gd name="T17" fmla="*/ 43 h 156"/>
              <a:gd name="T18" fmla="*/ 28 w 225"/>
              <a:gd name="T19" fmla="*/ 156 h 156"/>
              <a:gd name="T20" fmla="*/ 197 w 225"/>
              <a:gd name="T21" fmla="*/ 156 h 156"/>
              <a:gd name="T22" fmla="*/ 225 w 225"/>
              <a:gd name="T23" fmla="*/ 15 h 156"/>
              <a:gd name="T24" fmla="*/ 211 w 225"/>
              <a:gd name="T2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56">
                <a:moveTo>
                  <a:pt x="211" y="0"/>
                </a:moveTo>
                <a:cubicBezTo>
                  <a:pt x="169" y="0"/>
                  <a:pt x="169" y="0"/>
                  <a:pt x="169" y="0"/>
                </a:cubicBezTo>
                <a:cubicBezTo>
                  <a:pt x="161" y="0"/>
                  <a:pt x="155" y="7"/>
                  <a:pt x="155" y="15"/>
                </a:cubicBezTo>
                <a:cubicBezTo>
                  <a:pt x="42" y="15"/>
                  <a:pt x="42" y="15"/>
                  <a:pt x="42" y="15"/>
                </a:cubicBezTo>
                <a:cubicBezTo>
                  <a:pt x="42" y="29"/>
                  <a:pt x="42" y="29"/>
                  <a:pt x="42" y="29"/>
                </a:cubicBezTo>
                <a:cubicBezTo>
                  <a:pt x="208" y="29"/>
                  <a:pt x="208" y="29"/>
                  <a:pt x="208" y="29"/>
                </a:cubicBezTo>
                <a:cubicBezTo>
                  <a:pt x="189" y="124"/>
                  <a:pt x="189" y="124"/>
                  <a:pt x="189" y="124"/>
                </a:cubicBezTo>
                <a:cubicBezTo>
                  <a:pt x="169" y="43"/>
                  <a:pt x="169" y="43"/>
                  <a:pt x="169" y="43"/>
                </a:cubicBezTo>
                <a:cubicBezTo>
                  <a:pt x="0" y="43"/>
                  <a:pt x="0" y="43"/>
                  <a:pt x="0" y="43"/>
                </a:cubicBezTo>
                <a:cubicBezTo>
                  <a:pt x="28" y="156"/>
                  <a:pt x="28" y="156"/>
                  <a:pt x="28" y="156"/>
                </a:cubicBezTo>
                <a:cubicBezTo>
                  <a:pt x="197" y="156"/>
                  <a:pt x="197" y="156"/>
                  <a:pt x="197" y="156"/>
                </a:cubicBezTo>
                <a:cubicBezTo>
                  <a:pt x="225" y="15"/>
                  <a:pt x="225" y="15"/>
                  <a:pt x="225" y="15"/>
                </a:cubicBezTo>
                <a:cubicBezTo>
                  <a:pt x="225" y="7"/>
                  <a:pt x="219" y="0"/>
                  <a:pt x="211" y="0"/>
                </a:cubicBezTo>
                <a:close/>
              </a:path>
            </a:pathLst>
          </a:custGeom>
          <a:solidFill>
            <a:srgbClr val="4F4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ebas" pitchFamily="2" charset="0"/>
              <a:ea typeface="微软雅黑" panose="020B0503020204020204" pitchFamily="34" charset="-122"/>
              <a:sym typeface="Bebas" pitchFamily="2" charset="0"/>
            </a:endParaRPr>
          </a:p>
        </p:txBody>
      </p:sp>
      <p:grpSp>
        <p:nvGrpSpPr>
          <p:cNvPr id="15" name="组合 29">
            <a:extLst>
              <a:ext uri="{FF2B5EF4-FFF2-40B4-BE49-F238E27FC236}">
                <a16:creationId xmlns:a16="http://schemas.microsoft.com/office/drawing/2014/main" id="{BC107519-182A-4E64-A006-E32B7E55AFA5}"/>
              </a:ext>
            </a:extLst>
          </p:cNvPr>
          <p:cNvGrpSpPr/>
          <p:nvPr/>
        </p:nvGrpSpPr>
        <p:grpSpPr>
          <a:xfrm>
            <a:off x="620145" y="293483"/>
            <a:ext cx="4614670" cy="523092"/>
            <a:chOff x="481368" y="440281"/>
            <a:chExt cx="4614670" cy="523092"/>
          </a:xfrm>
        </p:grpSpPr>
        <p:sp>
          <p:nvSpPr>
            <p:cNvPr id="16" name="TextBox 7">
              <a:extLst>
                <a:ext uri="{FF2B5EF4-FFF2-40B4-BE49-F238E27FC236}">
                  <a16:creationId xmlns:a16="http://schemas.microsoft.com/office/drawing/2014/main" id="{9974875C-2B66-4BF5-8048-84A24064E4ED}"/>
                </a:ext>
              </a:extLst>
            </p:cNvPr>
            <p:cNvSpPr txBox="1"/>
            <p:nvPr/>
          </p:nvSpPr>
          <p:spPr>
            <a:xfrm>
              <a:off x="539983" y="440281"/>
              <a:ext cx="4556055" cy="523092"/>
            </a:xfrm>
            <a:prstGeom prst="rect">
              <a:avLst/>
            </a:prstGeom>
            <a:noFill/>
          </p:spPr>
          <p:txBody>
            <a:bodyPr wrap="none" rtlCol="0">
              <a:spAutoFit/>
            </a:bodyPr>
            <a:lstStyle/>
            <a:p>
              <a:pPr>
                <a:lnSpc>
                  <a:spcPct val="130000"/>
                </a:lnSpc>
              </a:pP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專題簡介</a:t>
              </a:r>
              <a:r>
                <a:rPr lang="en-US" altLang="zh-TW" sz="2400" b="1" dirty="0">
                  <a:solidFill>
                    <a:srgbClr val="4F4D50"/>
                  </a:solidFill>
                  <a:latin typeface="微軟正黑體" panose="020B0604030504040204" pitchFamily="34" charset="-120"/>
                  <a:ea typeface="微軟正黑體" panose="020B0604030504040204" pitchFamily="34" charset="-120"/>
                  <a:cs typeface="+mn-ea"/>
                  <a:sym typeface="+mn-lt"/>
                </a:rPr>
                <a:t>(</a:t>
              </a: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一</a:t>
              </a:r>
              <a:r>
                <a:rPr lang="en-US" altLang="zh-TW" sz="2400" b="1" dirty="0">
                  <a:solidFill>
                    <a:srgbClr val="4F4D50"/>
                  </a:solidFill>
                  <a:latin typeface="微軟正黑體" panose="020B0604030504040204" pitchFamily="34" charset="-120"/>
                  <a:ea typeface="微軟正黑體" panose="020B0604030504040204" pitchFamily="34" charset="-120"/>
                  <a:cs typeface="+mn-ea"/>
                  <a:sym typeface="+mn-lt"/>
                </a:rPr>
                <a:t>): </a:t>
              </a:r>
              <a:r>
                <a:rPr lang="zh-TW" altLang="en-US" sz="2400" b="1" dirty="0">
                  <a:solidFill>
                    <a:srgbClr val="4F4D50"/>
                  </a:solidFill>
                  <a:latin typeface="微軟正黑體" panose="020B0604030504040204" pitchFamily="34" charset="-120"/>
                  <a:ea typeface="微軟正黑體" panose="020B0604030504040204" pitchFamily="34" charset="-120"/>
                  <a:cs typeface="+mn-ea"/>
                  <a:sym typeface="+mn-lt"/>
                </a:rPr>
                <a:t>回測系統運行介面</a:t>
              </a:r>
            </a:p>
          </p:txBody>
        </p:sp>
        <p:sp>
          <p:nvSpPr>
            <p:cNvPr id="17" name="矩形 16">
              <a:extLst>
                <a:ext uri="{FF2B5EF4-FFF2-40B4-BE49-F238E27FC236}">
                  <a16:creationId xmlns:a16="http://schemas.microsoft.com/office/drawing/2014/main" id="{56DFFA72-A0B0-4875-8670-EAD58D7E4AA8}"/>
                </a:ext>
              </a:extLst>
            </p:cNvPr>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圖片 2">
            <a:extLst>
              <a:ext uri="{FF2B5EF4-FFF2-40B4-BE49-F238E27FC236}">
                <a16:creationId xmlns:a16="http://schemas.microsoft.com/office/drawing/2014/main" id="{7DBE1B5D-7C57-4886-A14E-B615947B0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72" y="963352"/>
            <a:ext cx="10520313" cy="5663374"/>
          </a:xfrm>
          <a:prstGeom prst="rect">
            <a:avLst/>
          </a:prstGeom>
        </p:spPr>
      </p:pic>
      <p:sp>
        <p:nvSpPr>
          <p:cNvPr id="4" name="矩形: 圓角 3">
            <a:extLst>
              <a:ext uri="{FF2B5EF4-FFF2-40B4-BE49-F238E27FC236}">
                <a16:creationId xmlns:a16="http://schemas.microsoft.com/office/drawing/2014/main" id="{A6D08D18-1980-4B94-B1CF-B63CD2BD12A1}"/>
              </a:ext>
            </a:extLst>
          </p:cNvPr>
          <p:cNvSpPr/>
          <p:nvPr/>
        </p:nvSpPr>
        <p:spPr>
          <a:xfrm>
            <a:off x="744748" y="1282046"/>
            <a:ext cx="3242791" cy="1159497"/>
          </a:xfrm>
          <a:prstGeom prst="round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圓角 17">
            <a:extLst>
              <a:ext uri="{FF2B5EF4-FFF2-40B4-BE49-F238E27FC236}">
                <a16:creationId xmlns:a16="http://schemas.microsoft.com/office/drawing/2014/main" id="{BC1A9CD9-8242-4224-8324-716CC0CE3823}"/>
              </a:ext>
            </a:extLst>
          </p:cNvPr>
          <p:cNvSpPr/>
          <p:nvPr/>
        </p:nvSpPr>
        <p:spPr>
          <a:xfrm>
            <a:off x="736893" y="2447006"/>
            <a:ext cx="8774752" cy="4008881"/>
          </a:xfrm>
          <a:prstGeom prst="round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圓角 18">
            <a:extLst>
              <a:ext uri="{FF2B5EF4-FFF2-40B4-BE49-F238E27FC236}">
                <a16:creationId xmlns:a16="http://schemas.microsoft.com/office/drawing/2014/main" id="{D6ED47C8-9825-4EDB-B15A-9F61382441EC}"/>
              </a:ext>
            </a:extLst>
          </p:cNvPr>
          <p:cNvSpPr/>
          <p:nvPr/>
        </p:nvSpPr>
        <p:spPr>
          <a:xfrm>
            <a:off x="9426803" y="2441542"/>
            <a:ext cx="1631905" cy="3819321"/>
          </a:xfrm>
          <a:prstGeom prst="round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a:extLst>
              <a:ext uri="{FF2B5EF4-FFF2-40B4-BE49-F238E27FC236}">
                <a16:creationId xmlns:a16="http://schemas.microsoft.com/office/drawing/2014/main" id="{FCD57C64-BA1C-49F6-B112-8D98533E6EBF}"/>
              </a:ext>
            </a:extLst>
          </p:cNvPr>
          <p:cNvCxnSpPr>
            <a:cxnSpLocks/>
          </p:cNvCxnSpPr>
          <p:nvPr/>
        </p:nvCxnSpPr>
        <p:spPr>
          <a:xfrm flipV="1">
            <a:off x="3995394" y="1861795"/>
            <a:ext cx="444631"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E3E09A1F-A826-4F37-9313-24640CA276F7}"/>
              </a:ext>
            </a:extLst>
          </p:cNvPr>
          <p:cNvSpPr txBox="1"/>
          <p:nvPr/>
        </p:nvSpPr>
        <p:spPr>
          <a:xfrm>
            <a:off x="4447880" y="1669486"/>
            <a:ext cx="1107996" cy="369332"/>
          </a:xfrm>
          <a:prstGeom prst="rect">
            <a:avLst/>
          </a:prstGeom>
          <a:noFill/>
        </p:spPr>
        <p:txBody>
          <a:bodyPr wrap="none" rtlCol="0">
            <a:spAutoFit/>
          </a:bodyPr>
          <a:lstStyle/>
          <a:p>
            <a:r>
              <a:rPr lang="zh-TW" altLang="en-US" b="1" dirty="0">
                <a:solidFill>
                  <a:schemeClr val="bg2"/>
                </a:solidFill>
                <a:latin typeface="微軟正黑體" panose="020B0604030504040204" pitchFamily="34" charset="-120"/>
                <a:ea typeface="微軟正黑體" panose="020B0604030504040204" pitchFamily="34" charset="-120"/>
              </a:rPr>
              <a:t>策略設定</a:t>
            </a:r>
          </a:p>
        </p:txBody>
      </p:sp>
      <p:cxnSp>
        <p:nvCxnSpPr>
          <p:cNvPr id="23" name="直線單箭頭接點 22">
            <a:extLst>
              <a:ext uri="{FF2B5EF4-FFF2-40B4-BE49-F238E27FC236}">
                <a16:creationId xmlns:a16="http://schemas.microsoft.com/office/drawing/2014/main" id="{4144E36D-5477-4AD3-BB5A-27B8A574DA03}"/>
              </a:ext>
            </a:extLst>
          </p:cNvPr>
          <p:cNvCxnSpPr>
            <a:cxnSpLocks/>
          </p:cNvCxnSpPr>
          <p:nvPr/>
        </p:nvCxnSpPr>
        <p:spPr>
          <a:xfrm flipV="1">
            <a:off x="7281991" y="2038818"/>
            <a:ext cx="0" cy="402725"/>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a:extLst>
              <a:ext uri="{FF2B5EF4-FFF2-40B4-BE49-F238E27FC236}">
                <a16:creationId xmlns:a16="http://schemas.microsoft.com/office/drawing/2014/main" id="{4E01816F-C4BE-4523-8494-0B87EE22BEDF}"/>
              </a:ext>
            </a:extLst>
          </p:cNvPr>
          <p:cNvSpPr txBox="1"/>
          <p:nvPr/>
        </p:nvSpPr>
        <p:spPr>
          <a:xfrm>
            <a:off x="6727993" y="1669486"/>
            <a:ext cx="1027845" cy="369332"/>
          </a:xfrm>
          <a:prstGeom prst="rect">
            <a:avLst/>
          </a:prstGeom>
          <a:noFill/>
        </p:spPr>
        <p:txBody>
          <a:bodyPr wrap="none" rtlCol="0">
            <a:spAutoFit/>
          </a:bodyPr>
          <a:lstStyle/>
          <a:p>
            <a:r>
              <a:rPr lang="en-US" altLang="zh-TW" b="1" dirty="0">
                <a:solidFill>
                  <a:schemeClr val="bg2"/>
                </a:solidFill>
                <a:latin typeface="微軟正黑體" panose="020B0604030504040204" pitchFamily="34" charset="-120"/>
                <a:ea typeface="微軟正黑體" panose="020B0604030504040204" pitchFamily="34" charset="-120"/>
              </a:rPr>
              <a:t>K</a:t>
            </a:r>
            <a:r>
              <a:rPr lang="zh-TW" altLang="en-US" b="1" dirty="0">
                <a:solidFill>
                  <a:schemeClr val="bg2"/>
                </a:solidFill>
                <a:latin typeface="微軟正黑體" panose="020B0604030504040204" pitchFamily="34" charset="-120"/>
                <a:ea typeface="微軟正黑體" panose="020B0604030504040204" pitchFamily="34" charset="-120"/>
              </a:rPr>
              <a:t>線顯示</a:t>
            </a:r>
          </a:p>
        </p:txBody>
      </p:sp>
      <p:sp>
        <p:nvSpPr>
          <p:cNvPr id="29" name="文字方塊 28">
            <a:extLst>
              <a:ext uri="{FF2B5EF4-FFF2-40B4-BE49-F238E27FC236}">
                <a16:creationId xmlns:a16="http://schemas.microsoft.com/office/drawing/2014/main" id="{9EB8B872-1744-446D-B691-DEE23D895641}"/>
              </a:ext>
            </a:extLst>
          </p:cNvPr>
          <p:cNvSpPr txBox="1"/>
          <p:nvPr/>
        </p:nvSpPr>
        <p:spPr>
          <a:xfrm>
            <a:off x="9639619" y="1669486"/>
            <a:ext cx="1107996" cy="369332"/>
          </a:xfrm>
          <a:prstGeom prst="rect">
            <a:avLst/>
          </a:prstGeom>
          <a:noFill/>
        </p:spPr>
        <p:txBody>
          <a:bodyPr wrap="none" rtlCol="0">
            <a:spAutoFit/>
          </a:bodyPr>
          <a:lstStyle/>
          <a:p>
            <a:r>
              <a:rPr lang="zh-TW" altLang="en-US" b="1" dirty="0">
                <a:solidFill>
                  <a:schemeClr val="bg2"/>
                </a:solidFill>
                <a:latin typeface="微軟正黑體" panose="020B0604030504040204" pitchFamily="34" charset="-120"/>
                <a:ea typeface="微軟正黑體" panose="020B0604030504040204" pitchFamily="34" charset="-120"/>
              </a:rPr>
              <a:t>回測數據</a:t>
            </a:r>
          </a:p>
        </p:txBody>
      </p:sp>
      <p:cxnSp>
        <p:nvCxnSpPr>
          <p:cNvPr id="30" name="直線單箭頭接點 29">
            <a:extLst>
              <a:ext uri="{FF2B5EF4-FFF2-40B4-BE49-F238E27FC236}">
                <a16:creationId xmlns:a16="http://schemas.microsoft.com/office/drawing/2014/main" id="{CF0D8EC0-6B63-4381-8CD2-E2EF1D1B1614}"/>
              </a:ext>
            </a:extLst>
          </p:cNvPr>
          <p:cNvCxnSpPr>
            <a:cxnSpLocks/>
          </p:cNvCxnSpPr>
          <p:nvPr/>
        </p:nvCxnSpPr>
        <p:spPr>
          <a:xfrm flipV="1">
            <a:off x="10193617" y="2046417"/>
            <a:ext cx="0" cy="402725"/>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圓角 31">
            <a:extLst>
              <a:ext uri="{FF2B5EF4-FFF2-40B4-BE49-F238E27FC236}">
                <a16:creationId xmlns:a16="http://schemas.microsoft.com/office/drawing/2014/main" id="{C38262BC-6FE3-476D-8945-50DD87E9BCC5}"/>
              </a:ext>
            </a:extLst>
          </p:cNvPr>
          <p:cNvSpPr/>
          <p:nvPr/>
        </p:nvSpPr>
        <p:spPr>
          <a:xfrm>
            <a:off x="7700687" y="2038818"/>
            <a:ext cx="1986730" cy="506419"/>
          </a:xfrm>
          <a:prstGeom prst="round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單箭頭接點 34">
            <a:extLst>
              <a:ext uri="{FF2B5EF4-FFF2-40B4-BE49-F238E27FC236}">
                <a16:creationId xmlns:a16="http://schemas.microsoft.com/office/drawing/2014/main" id="{7F976E84-7AE7-426C-B961-677BD9818482}"/>
              </a:ext>
            </a:extLst>
          </p:cNvPr>
          <p:cNvCxnSpPr>
            <a:cxnSpLocks/>
          </p:cNvCxnSpPr>
          <p:nvPr/>
        </p:nvCxnSpPr>
        <p:spPr>
          <a:xfrm flipV="1">
            <a:off x="8669302" y="1660432"/>
            <a:ext cx="0" cy="402725"/>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07A37CEA-3036-43D0-8F43-26A845D57D74}"/>
              </a:ext>
            </a:extLst>
          </p:cNvPr>
          <p:cNvSpPr txBox="1"/>
          <p:nvPr/>
        </p:nvSpPr>
        <p:spPr>
          <a:xfrm>
            <a:off x="7793805" y="1270725"/>
            <a:ext cx="1800493" cy="369332"/>
          </a:xfrm>
          <a:prstGeom prst="rect">
            <a:avLst/>
          </a:prstGeom>
          <a:noFill/>
        </p:spPr>
        <p:txBody>
          <a:bodyPr wrap="none" rtlCol="0">
            <a:spAutoFit/>
          </a:bodyPr>
          <a:lstStyle/>
          <a:p>
            <a:r>
              <a:rPr lang="zh-TW" altLang="en-US" b="1" dirty="0">
                <a:solidFill>
                  <a:schemeClr val="bg2"/>
                </a:solidFill>
                <a:latin typeface="微軟正黑體" panose="020B0604030504040204" pitchFamily="34" charset="-120"/>
                <a:ea typeface="微軟正黑體" panose="020B0604030504040204" pitchFamily="34" charset="-120"/>
              </a:rPr>
              <a:t>數據圖形化切換</a:t>
            </a:r>
          </a:p>
        </p:txBody>
      </p:sp>
    </p:spTree>
    <p:extLst>
      <p:ext uri="{BB962C8B-B14F-4D97-AF65-F5344CB8AC3E}">
        <p14:creationId xmlns:p14="http://schemas.microsoft.com/office/powerpoint/2010/main" val="12097406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300" fill="hold"/>
                                        <p:tgtEl>
                                          <p:spTgt spid="67"/>
                                        </p:tgtEl>
                                        <p:attrNameLst>
                                          <p:attrName>ppt_x</p:attrName>
                                        </p:attrNameLst>
                                      </p:cBhvr>
                                      <p:tavLst>
                                        <p:tav tm="0">
                                          <p:val>
                                            <p:strVal val="0-#ppt_w/2"/>
                                          </p:val>
                                        </p:tav>
                                        <p:tav tm="100000">
                                          <p:val>
                                            <p:strVal val="#ppt_x"/>
                                          </p:val>
                                        </p:tav>
                                      </p:tavLst>
                                    </p:anim>
                                    <p:anim calcmode="lin" valueType="num">
                                      <p:cBhvr additive="base">
                                        <p:cTn id="8" dur="300" fill="hold"/>
                                        <p:tgtEl>
                                          <p:spTgt spid="67"/>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8"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additive="base">
                                        <p:cTn id="12" dur="300" fill="hold"/>
                                        <p:tgtEl>
                                          <p:spTgt spid="68"/>
                                        </p:tgtEl>
                                        <p:attrNameLst>
                                          <p:attrName>ppt_x</p:attrName>
                                        </p:attrNameLst>
                                      </p:cBhvr>
                                      <p:tavLst>
                                        <p:tav tm="0">
                                          <p:val>
                                            <p:strVal val="0-#ppt_w/2"/>
                                          </p:val>
                                        </p:tav>
                                        <p:tav tm="100000">
                                          <p:val>
                                            <p:strVal val="#ppt_x"/>
                                          </p:val>
                                        </p:tav>
                                      </p:tavLst>
                                    </p:anim>
                                    <p:anim calcmode="lin" valueType="num">
                                      <p:cBhvr additive="base">
                                        <p:cTn id="13" dur="300" fill="hold"/>
                                        <p:tgtEl>
                                          <p:spTgt spid="68"/>
                                        </p:tgtEl>
                                        <p:attrNameLst>
                                          <p:attrName>ppt_y</p:attrName>
                                        </p:attrNameLst>
                                      </p:cBhvr>
                                      <p:tavLst>
                                        <p:tav tm="0">
                                          <p:val>
                                            <p:strVal val="#ppt_y"/>
                                          </p:val>
                                        </p:tav>
                                        <p:tav tm="100000">
                                          <p:val>
                                            <p:strVal val="#ppt_y"/>
                                          </p:val>
                                        </p:tav>
                                      </p:tavLst>
                                    </p:anim>
                                  </p:childTnLst>
                                </p:cTn>
                              </p:par>
                            </p:childTnLst>
                          </p:cTn>
                        </p:par>
                        <p:par>
                          <p:cTn id="14" fill="hold">
                            <p:stCondLst>
                              <p:cond delay="600"/>
                            </p:stCondLst>
                            <p:childTnLst>
                              <p:par>
                                <p:cTn id="15" presetID="2" presetClass="entr" presetSubtype="8"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additive="base">
                                        <p:cTn id="17" dur="300" fill="hold"/>
                                        <p:tgtEl>
                                          <p:spTgt spid="69"/>
                                        </p:tgtEl>
                                        <p:attrNameLst>
                                          <p:attrName>ppt_x</p:attrName>
                                        </p:attrNameLst>
                                      </p:cBhvr>
                                      <p:tavLst>
                                        <p:tav tm="0">
                                          <p:val>
                                            <p:strVal val="0-#ppt_w/2"/>
                                          </p:val>
                                        </p:tav>
                                        <p:tav tm="100000">
                                          <p:val>
                                            <p:strVal val="#ppt_x"/>
                                          </p:val>
                                        </p:tav>
                                      </p:tavLst>
                                    </p:anim>
                                    <p:anim calcmode="lin" valueType="num">
                                      <p:cBhvr additive="base">
                                        <p:cTn id="18" dur="300" fill="hold"/>
                                        <p:tgtEl>
                                          <p:spTgt spid="69"/>
                                        </p:tgtEl>
                                        <p:attrNameLst>
                                          <p:attrName>ppt_y</p:attrName>
                                        </p:attrNameLst>
                                      </p:cBhvr>
                                      <p:tavLst>
                                        <p:tav tm="0">
                                          <p:val>
                                            <p:strVal val="#ppt_y"/>
                                          </p:val>
                                        </p:tav>
                                        <p:tav tm="100000">
                                          <p:val>
                                            <p:strVal val="#ppt_y"/>
                                          </p:val>
                                        </p:tav>
                                      </p:tavLst>
                                    </p:anim>
                                  </p:childTnLst>
                                </p:cTn>
                              </p:par>
                            </p:childTnLst>
                          </p:cTn>
                        </p:par>
                        <p:par>
                          <p:cTn id="19" fill="hold">
                            <p:stCondLst>
                              <p:cond delay="900"/>
                            </p:stCondLst>
                            <p:childTnLst>
                              <p:par>
                                <p:cTn id="20" presetID="2" presetClass="entr" presetSubtype="8" fill="hold" nodeType="after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additive="base">
                                        <p:cTn id="22" dur="300" fill="hold"/>
                                        <p:tgtEl>
                                          <p:spTgt spid="70"/>
                                        </p:tgtEl>
                                        <p:attrNameLst>
                                          <p:attrName>ppt_x</p:attrName>
                                        </p:attrNameLst>
                                      </p:cBhvr>
                                      <p:tavLst>
                                        <p:tav tm="0">
                                          <p:val>
                                            <p:strVal val="0-#ppt_w/2"/>
                                          </p:val>
                                        </p:tav>
                                        <p:tav tm="100000">
                                          <p:val>
                                            <p:strVal val="#ppt_x"/>
                                          </p:val>
                                        </p:tav>
                                      </p:tavLst>
                                    </p:anim>
                                    <p:anim calcmode="lin" valueType="num">
                                      <p:cBhvr additive="base">
                                        <p:cTn id="23" dur="3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210850"/>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677</Words>
  <Application>Microsoft Office PowerPoint</Application>
  <PresentationFormat>寬螢幕</PresentationFormat>
  <Paragraphs>145</Paragraphs>
  <Slides>17</Slides>
  <Notes>10</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17</vt:i4>
      </vt:variant>
    </vt:vector>
  </HeadingPairs>
  <TitlesOfParts>
    <vt:vector size="32" baseType="lpstr">
      <vt:lpstr>Bebas</vt:lpstr>
      <vt:lpstr>等线 Light</vt:lpstr>
      <vt:lpstr>Gill Sans</vt:lpstr>
      <vt:lpstr>Microsoft JhengHei Light</vt:lpstr>
      <vt:lpstr>微软雅黑</vt:lpstr>
      <vt:lpstr>方正黑体简体</vt:lpstr>
      <vt:lpstr>微軟正黑體</vt:lpstr>
      <vt:lpstr>新細明體</vt:lpstr>
      <vt:lpstr>Arial</vt:lpstr>
      <vt:lpstr>Calibri</vt:lpstr>
      <vt:lpstr>Calibri Light</vt:lpstr>
      <vt:lpstr>Roboto Medium</vt:lpstr>
      <vt:lpstr>Roboto Thin</vt:lpstr>
      <vt:lpstr>Source Sans Pro</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ric E</dc:creator>
  <cp:lastModifiedBy>黃琮軒</cp:lastModifiedBy>
  <cp:revision>21</cp:revision>
  <dcterms:created xsi:type="dcterms:W3CDTF">2020-12-01T13:25:45Z</dcterms:created>
  <dcterms:modified xsi:type="dcterms:W3CDTF">2020-12-17T16:14:47Z</dcterms:modified>
</cp:coreProperties>
</file>