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19.fntdata" ContentType="application/x-fontdata"/>
  <Override PartName="/ppt/fonts/font2.fntdata" ContentType="application/x-fontdata"/>
  <Override PartName="/ppt/fonts/font20.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14630400" cy="8229600"/>
  <p:notesSz cx="8229600" cy="14630400"/>
  <p:embeddedFontLst>
    <p:embeddedFont>
      <p:font typeface="Instrument Sans Semi Bold" pitchFamily="34" charset="0"/>
      <p:regular r:id="rId17"/>
    </p:embeddedFont>
    <p:embeddedFont>
      <p:font typeface="Instrument Sans Semi Bold" pitchFamily="34" charset="-122"/>
      <p:regular r:id="rId18"/>
    </p:embeddedFont>
    <p:embeddedFont>
      <p:font typeface="Instrument Sans Semi Bold" pitchFamily="34" charset="-120"/>
      <p:regular r:id="rId19"/>
    </p:embeddedFont>
    <p:embeddedFont>
      <p:font typeface="Instrument Sans Medium" pitchFamily="34" charset="0"/>
      <p:regular r:id="rId20"/>
    </p:embeddedFont>
    <p:embeddedFont>
      <p:font typeface="Instrument Sans Medium" pitchFamily="34" charset="-122"/>
      <p:regular r:id="rId21"/>
    </p:embeddedFont>
    <p:embeddedFont>
      <p:font typeface="Instrument Sans Medium" pitchFamily="34" charset="-120"/>
      <p:regular r:id="rId22"/>
    </p:embeddedFont>
    <p:embeddedFont>
      <p:font typeface="Calibri" panose="020F0502020204030204" charset="0"/>
      <p:regular r:id="rId23"/>
      <p:bold r:id="rId24"/>
      <p:italic r:id="rId25"/>
      <p:boldItalic r:id="rId26"/>
    </p:embeddedFont>
    <p:embeddedFont>
      <p:font typeface="Gadugi" panose="020B0502040204020203" charset="0"/>
      <p:regular r:id="rId27"/>
      <p:bold r:id="rId28"/>
    </p:embeddedFont>
    <p:embeddedFont>
      <p:font typeface="Georgia" panose="02040502050405020303" charset="0"/>
      <p:regular r:id="rId29"/>
      <p:bold r:id="rId30"/>
      <p:italic r:id="rId31"/>
      <p:boldItalic r:id="rId32"/>
    </p:embeddedFont>
    <p:embeddedFont>
      <p:font typeface="Trebuchet MS" panose="020B0603020202020204"/>
      <p:regular r:id="rId33"/>
      <p:bold r:id="rId34"/>
      <p:italic r:id="rId35"/>
      <p:boldItalic r:id="rId36"/>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font" Target="fonts/font20.fntdata"/><Relationship Id="rId35" Type="http://schemas.openxmlformats.org/officeDocument/2006/relationships/font" Target="fonts/font19.fntdata"/><Relationship Id="rId34" Type="http://schemas.openxmlformats.org/officeDocument/2006/relationships/font" Target="fonts/font18.fntdata"/><Relationship Id="rId33" Type="http://schemas.openxmlformats.org/officeDocument/2006/relationships/font" Target="fonts/font17.fntdata"/><Relationship Id="rId32" Type="http://schemas.openxmlformats.org/officeDocument/2006/relationships/font" Target="fonts/font16.fntdata"/><Relationship Id="rId31" Type="http://schemas.openxmlformats.org/officeDocument/2006/relationships/font" Target="fonts/font15.fntdata"/><Relationship Id="rId30" Type="http://schemas.openxmlformats.org/officeDocument/2006/relationships/font" Target="fonts/font14.fntdata"/><Relationship Id="rId3" Type="http://schemas.openxmlformats.org/officeDocument/2006/relationships/slide" Target="slides/slide1.xml"/><Relationship Id="rId29" Type="http://schemas.openxmlformats.org/officeDocument/2006/relationships/font" Target="fonts/font13.fntdata"/><Relationship Id="rId28" Type="http://schemas.openxmlformats.org/officeDocument/2006/relationships/font" Target="fonts/font12.fntdata"/><Relationship Id="rId27" Type="http://schemas.openxmlformats.org/officeDocument/2006/relationships/font" Target="fonts/font11.fntdata"/><Relationship Id="rId26" Type="http://schemas.openxmlformats.org/officeDocument/2006/relationships/font" Target="fonts/font10.fntdata"/><Relationship Id="rId25" Type="http://schemas.openxmlformats.org/officeDocument/2006/relationships/font" Target="fonts/font9.fntdata"/><Relationship Id="rId24" Type="http://schemas.openxmlformats.org/officeDocument/2006/relationships/font" Target="fonts/font8.fntdata"/><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4.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9.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1276826"/>
            <a:ext cx="7556421" cy="1417558"/>
          </a:xfrm>
          <a:prstGeom prst="rect">
            <a:avLst/>
          </a:prstGeom>
          <a:noFill/>
        </p:spPr>
        <p:txBody>
          <a:bodyPr wrap="square" lIns="0" tIns="0" rIns="0" bIns="0" rtlCol="0" anchor="t"/>
          <a:lstStyle/>
          <a:p>
            <a:pPr marL="0" indent="0" algn="l">
              <a:lnSpc>
                <a:spcPts val="5550"/>
              </a:lnSpc>
              <a:buNone/>
            </a:pPr>
            <a:r>
              <a:rPr lang="en-US" sz="4450" dirty="0">
                <a:solidFill>
                  <a:srgbClr val="505468"/>
                </a:solidFill>
                <a:latin typeface="Gadugi" panose="020B0502040204020203" charset="0"/>
                <a:ea typeface="Instrument Sans Semi Bold" pitchFamily="34" charset="-122"/>
                <a:cs typeface="Gadugi" panose="020B0502040204020203" charset="0"/>
              </a:rPr>
              <a:t>Mobile App Development Process (J2EE)</a:t>
            </a:r>
            <a:endParaRPr lang="en-US" sz="4450" dirty="0">
              <a:latin typeface="Gadugi" panose="020B0502040204020203" charset="0"/>
              <a:cs typeface="Gadugi" panose="020B0502040204020203" charset="0"/>
            </a:endParaRPr>
          </a:p>
        </p:txBody>
      </p:sp>
      <p:sp>
        <p:nvSpPr>
          <p:cNvPr id="4" name="Text 1"/>
          <p:cNvSpPr/>
          <p:nvPr/>
        </p:nvSpPr>
        <p:spPr>
          <a:xfrm>
            <a:off x="969050" y="4508381"/>
            <a:ext cx="7556421" cy="3266123"/>
          </a:xfrm>
          <a:prstGeom prst="rect">
            <a:avLst/>
          </a:prstGeom>
          <a:noFill/>
        </p:spPr>
        <p:txBody>
          <a:bodyPr wrap="square" lIns="0" tIns="0" rIns="0" bIns="0" rtlCol="0" anchor="t"/>
          <a:lstStyle/>
          <a:p>
            <a:pPr marL="0" indent="0" algn="l">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 Welcome to an in-depth exploration of mobile app development, focusing on key aspects such as types of apps, programming languages, development frameworks, architecture, design patterns, requirement engineering, and cost estimation. This comprehensive overview is designed for university students and faculty, providing a structured approach to understanding the multifaceted world of mobile application creation. We'll examine how different components interact to build efficient, scalable, and user-friendly apps, emphasizing best practices for success.</a:t>
            </a:r>
            <a:endParaRPr lang="en-US" sz="1750" dirty="0"/>
          </a:p>
        </p:txBody>
      </p:sp>
      <p:sp>
        <p:nvSpPr>
          <p:cNvPr id="5" name="Shape 2"/>
          <p:cNvSpPr/>
          <p:nvPr/>
        </p:nvSpPr>
        <p:spPr>
          <a:xfrm>
            <a:off x="793790" y="6572726"/>
            <a:ext cx="362903" cy="362903"/>
          </a:xfrm>
          <a:prstGeom prst="roundRect">
            <a:avLst>
              <a:gd name="adj" fmla="val 25194296"/>
            </a:avLst>
          </a:prstGeom>
          <a:noFill/>
          <a:ln w="7620">
            <a:solidFill>
              <a:srgbClr val="FFFFFF"/>
            </a:solidFill>
            <a:prstDash val="solid"/>
          </a:ln>
        </p:spPr>
      </p:sp>
      <p:sp>
        <p:nvSpPr>
          <p:cNvPr id="7" name="Text 3"/>
          <p:cNvSpPr/>
          <p:nvPr/>
        </p:nvSpPr>
        <p:spPr>
          <a:xfrm>
            <a:off x="1270040" y="6555819"/>
            <a:ext cx="2113121" cy="396835"/>
          </a:xfrm>
          <a:prstGeom prst="rect">
            <a:avLst/>
          </a:prstGeom>
          <a:noFill/>
        </p:spPr>
        <p:txBody>
          <a:bodyPr wrap="none" lIns="0" tIns="0" rIns="0" bIns="0" rtlCol="0" anchor="t"/>
          <a:lstStyle/>
          <a:p>
            <a:pPr marL="0" indent="0" algn="l">
              <a:lnSpc>
                <a:spcPts val="3100"/>
              </a:lnSpc>
              <a:buNone/>
            </a:pPr>
            <a:endParaRPr lang="en-US" sz="2200" dirty="0"/>
          </a:p>
        </p:txBody>
      </p:sp>
      <p:sp>
        <p:nvSpPr>
          <p:cNvPr id="6" name="Text 0"/>
          <p:cNvSpPr/>
          <p:nvPr/>
        </p:nvSpPr>
        <p:spPr>
          <a:xfrm>
            <a:off x="697905" y="2962751"/>
            <a:ext cx="7556421" cy="1417558"/>
          </a:xfrm>
          <a:prstGeom prst="rect">
            <a:avLst/>
          </a:prstGeom>
          <a:noFill/>
        </p:spPr>
        <p:txBody>
          <a:bodyPr wrap="square" lIns="0" tIns="0" rIns="0" bIns="0" rtlCol="0" anchor="t"/>
          <a:p>
            <a:pPr marL="0" indent="0" algn="r">
              <a:lnSpc>
                <a:spcPts val="5550"/>
              </a:lnSpc>
              <a:buNone/>
            </a:pPr>
            <a:r>
              <a:rPr lang="" altLang="en-US" sz="3200" dirty="0">
                <a:solidFill>
                  <a:srgbClr val="505468"/>
                </a:solidFill>
                <a:latin typeface="Georgia" panose="02040502050405020303" charset="0"/>
                <a:ea typeface="Instrument Sans Semi Bold" pitchFamily="34" charset="-122"/>
                <a:cs typeface="Georgia" panose="02040502050405020303" charset="0"/>
              </a:rPr>
              <a:t>Presentation by Group IV</a:t>
            </a:r>
            <a:endParaRPr lang="" altLang="en-US" sz="3200" dirty="0">
              <a:solidFill>
                <a:srgbClr val="505468"/>
              </a:solidFill>
              <a:latin typeface="Georgia" panose="02040502050405020303" charset="0"/>
              <a:ea typeface="Instrument Sans Semi Bold" pitchFamily="34" charset="-122"/>
              <a:cs typeface="Georgia" panose="02040502050405020303" charset="0"/>
            </a:endParaRPr>
          </a:p>
        </p:txBody>
      </p:sp>
      <p:sp>
        <p:nvSpPr>
          <p:cNvPr id="10" name="Text Box 9"/>
          <p:cNvSpPr txBox="1"/>
          <p:nvPr/>
        </p:nvSpPr>
        <p:spPr>
          <a:xfrm>
            <a:off x="3700780" y="3830003"/>
            <a:ext cx="5080000" cy="368300"/>
          </a:xfrm>
          <a:prstGeom prst="rect">
            <a:avLst/>
          </a:prstGeom>
        </p:spPr>
        <p:txBody>
          <a:bodyPr>
            <a:spAutoFit/>
          </a:bodyPr>
          <a:p>
            <a:pPr algn="r"/>
            <a:r>
              <a:rPr lang="en-US" altLang="zh-CN">
                <a:solidFill>
                  <a:srgbClr val="000000"/>
                </a:solidFill>
                <a:latin typeface="Georgia" panose="02040502050405020303" charset="0"/>
                <a:ea typeface="Trebuchet MS" panose="020B0603020202020204"/>
                <a:cs typeface="Georgia" panose="02040502050405020303" charset="0"/>
              </a:rPr>
              <a:t>Course Instructor: Dr. NKEMENI VALERY</a:t>
            </a:r>
            <a:endParaRPr lang="en-US" altLang="zh-CN">
              <a:solidFill>
                <a:srgbClr val="000000"/>
              </a:solidFill>
              <a:latin typeface="Georgia" panose="02040502050405020303" charset="0"/>
              <a:ea typeface="Trebuchet MS" panose="020B0603020202020204"/>
              <a:cs typeface="Georgia" panose="02040502050405020303"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1248489"/>
            <a:ext cx="7556421" cy="2126337"/>
          </a:xfrm>
          <a:prstGeom prst="rect">
            <a:avLst/>
          </a:prstGeom>
          <a:noFill/>
        </p:spPr>
        <p:txBody>
          <a:bodyPr wrap="square" lIns="0" tIns="0" rIns="0" bIns="0" rtlCol="0" anchor="t"/>
          <a:lstStyle/>
          <a:p>
            <a:pPr marL="0" indent="0" algn="l">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Conclusion: Crafting a Budget-Friendly Mobile App Strategy</a:t>
            </a:r>
            <a:endParaRPr lang="en-US" sz="4450" dirty="0"/>
          </a:p>
        </p:txBody>
      </p:sp>
      <p:sp>
        <p:nvSpPr>
          <p:cNvPr id="4" name="Text 1"/>
          <p:cNvSpPr/>
          <p:nvPr/>
        </p:nvSpPr>
        <p:spPr>
          <a:xfrm>
            <a:off x="793790" y="3714988"/>
            <a:ext cx="7556421" cy="3266123"/>
          </a:xfrm>
          <a:prstGeom prst="rect">
            <a:avLst/>
          </a:prstGeom>
          <a:noFill/>
        </p:spPr>
        <p:txBody>
          <a:bodyPr wrap="square" lIns="0" tIns="0" rIns="0" bIns="0" rtlCol="0" anchor="t"/>
          <a:lstStyle/>
          <a:p>
            <a:pPr marL="0" indent="0" algn="l">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 Mobile app development cost estimation requires planning and consideration of multiple factors. Businesses can create a realistic budget by defining scope, breaking down phases, evaluating integrations, and considering external expenses. Comparing quotes ensures cost-effective decisions while maintaining quality. Long-term support is crucial for post-launch improvements. Keep stakeholders engaged to adapt to changes in user needs and tech. Using tools like Jira and Figma can help streamline your requirements, tracking, and visualization.</a:t>
            </a:r>
            <a:endParaRPr lang="en-US" sz="175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2361" y="622578"/>
            <a:ext cx="13045678" cy="1414939"/>
          </a:xfrm>
          <a:prstGeom prst="rect">
            <a:avLst/>
          </a:prstGeom>
          <a:noFill/>
        </p:spPr>
        <p:txBody>
          <a:bodyPr wrap="square" lIns="0" tIns="0" rIns="0" bIns="0" rtlCol="0" anchor="t"/>
          <a:lstStyle/>
          <a:p>
            <a:pPr marL="0" indent="0" algn="l">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Comparing Mobile App Types: Native, PWA, and Hybrid</a:t>
            </a:r>
            <a:endParaRPr lang="en-US" sz="4450" dirty="0"/>
          </a:p>
        </p:txBody>
      </p:sp>
      <p:sp>
        <p:nvSpPr>
          <p:cNvPr id="3" name="Text 1"/>
          <p:cNvSpPr/>
          <p:nvPr/>
        </p:nvSpPr>
        <p:spPr>
          <a:xfrm>
            <a:off x="792361" y="2603421"/>
            <a:ext cx="2829997" cy="353735"/>
          </a:xfrm>
          <a:prstGeom prst="rect">
            <a:avLst/>
          </a:prstGeom>
          <a:noFill/>
        </p:spPr>
        <p:txBody>
          <a:bodyPr wrap="none" lIns="0" tIns="0" rIns="0" bIns="0" rtlCol="0" anchor="t"/>
          <a:lstStyle/>
          <a:p>
            <a:pPr marL="0" indent="0" algn="l">
              <a:lnSpc>
                <a:spcPts val="2750"/>
              </a:lnSpc>
              <a:buNone/>
            </a:pPr>
            <a:r>
              <a:rPr lang="en-US" sz="2200" dirty="0">
                <a:solidFill>
                  <a:srgbClr val="505468"/>
                </a:solidFill>
                <a:latin typeface="Instrument Sans Semi Bold" pitchFamily="34" charset="0"/>
                <a:ea typeface="Instrument Sans Semi Bold" pitchFamily="34" charset="-122"/>
                <a:cs typeface="Instrument Sans Semi Bold" pitchFamily="34" charset="-120"/>
              </a:rPr>
              <a:t>Native Apps</a:t>
            </a:r>
            <a:endParaRPr lang="en-US" sz="2200" dirty="0"/>
          </a:p>
        </p:txBody>
      </p:sp>
      <p:sp>
        <p:nvSpPr>
          <p:cNvPr id="4" name="Text 2"/>
          <p:cNvSpPr/>
          <p:nvPr/>
        </p:nvSpPr>
        <p:spPr>
          <a:xfrm>
            <a:off x="792361" y="3183493"/>
            <a:ext cx="3979902" cy="2536150"/>
          </a:xfrm>
          <a:prstGeom prst="rect">
            <a:avLst/>
          </a:prstGeom>
          <a:noFill/>
        </p:spPr>
        <p:txBody>
          <a:bodyPr wrap="square" lIns="0" tIns="0" rIns="0" bIns="0" rtlCol="0" anchor="t"/>
          <a:lstStyle/>
          <a:p>
            <a:pPr marL="0" indent="0" algn="l">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Optimized for specific operating systems like iOS or Android, offering high performance and seamless integration with device features. Developed using platform-specific languages such as Swift or Java/Kotlin. Example: Google Maps.</a:t>
            </a:r>
            <a:endParaRPr lang="en-US" sz="1750" dirty="0"/>
          </a:p>
        </p:txBody>
      </p:sp>
      <p:sp>
        <p:nvSpPr>
          <p:cNvPr id="5" name="Text 3"/>
          <p:cNvSpPr/>
          <p:nvPr/>
        </p:nvSpPr>
        <p:spPr>
          <a:xfrm>
            <a:off x="792361" y="5923359"/>
            <a:ext cx="3979902" cy="362307"/>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rgbClr val="5B5F71"/>
                </a:solidFill>
                <a:latin typeface="Instrument Sans Medium" pitchFamily="34" charset="0"/>
                <a:ea typeface="Instrument Sans Medium" pitchFamily="34" charset="-122"/>
                <a:cs typeface="Instrument Sans Medium" pitchFamily="34" charset="-120"/>
              </a:rPr>
              <a:t>Excellent performance</a:t>
            </a:r>
            <a:endParaRPr lang="en-US" sz="1750" dirty="0"/>
          </a:p>
        </p:txBody>
      </p:sp>
      <p:sp>
        <p:nvSpPr>
          <p:cNvPr id="6" name="Text 4"/>
          <p:cNvSpPr/>
          <p:nvPr/>
        </p:nvSpPr>
        <p:spPr>
          <a:xfrm>
            <a:off x="792361" y="6364843"/>
            <a:ext cx="3979902" cy="362307"/>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rgbClr val="5B5F71"/>
                </a:solidFill>
                <a:latin typeface="Instrument Sans Medium" pitchFamily="34" charset="0"/>
                <a:ea typeface="Instrument Sans Medium" pitchFamily="34" charset="-122"/>
                <a:cs typeface="Instrument Sans Medium" pitchFamily="34" charset="-120"/>
              </a:rPr>
              <a:t>Full access to device features</a:t>
            </a:r>
            <a:endParaRPr lang="en-US" sz="1750" dirty="0"/>
          </a:p>
        </p:txBody>
      </p:sp>
      <p:sp>
        <p:nvSpPr>
          <p:cNvPr id="7" name="Text 5"/>
          <p:cNvSpPr/>
          <p:nvPr/>
        </p:nvSpPr>
        <p:spPr>
          <a:xfrm>
            <a:off x="792361" y="6806327"/>
            <a:ext cx="3979902" cy="362307"/>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rgbClr val="5B5F71"/>
                </a:solidFill>
                <a:latin typeface="Instrument Sans Medium" pitchFamily="34" charset="0"/>
                <a:ea typeface="Instrument Sans Medium" pitchFamily="34" charset="-122"/>
                <a:cs typeface="Instrument Sans Medium" pitchFamily="34" charset="-120"/>
              </a:rPr>
              <a:t>Platform-specific security</a:t>
            </a:r>
            <a:endParaRPr lang="en-US" sz="1750" dirty="0"/>
          </a:p>
        </p:txBody>
      </p:sp>
      <p:sp>
        <p:nvSpPr>
          <p:cNvPr id="8" name="Text 6"/>
          <p:cNvSpPr/>
          <p:nvPr/>
        </p:nvSpPr>
        <p:spPr>
          <a:xfrm>
            <a:off x="5332095" y="2603421"/>
            <a:ext cx="3979902" cy="707469"/>
          </a:xfrm>
          <a:prstGeom prst="rect">
            <a:avLst/>
          </a:prstGeom>
          <a:noFill/>
        </p:spPr>
        <p:txBody>
          <a:bodyPr wrap="square" lIns="0" tIns="0" rIns="0" bIns="0" rtlCol="0" anchor="t"/>
          <a:lstStyle/>
          <a:p>
            <a:pPr marL="0" indent="0" algn="l">
              <a:lnSpc>
                <a:spcPts val="2750"/>
              </a:lnSpc>
              <a:buNone/>
            </a:pPr>
            <a:r>
              <a:rPr lang="en-US" sz="2200" dirty="0">
                <a:solidFill>
                  <a:srgbClr val="505468"/>
                </a:solidFill>
                <a:latin typeface="Instrument Sans Semi Bold" pitchFamily="34" charset="0"/>
                <a:ea typeface="Instrument Sans Semi Bold" pitchFamily="34" charset="-122"/>
                <a:cs typeface="Instrument Sans Semi Bold" pitchFamily="34" charset="-120"/>
              </a:rPr>
              <a:t>Progressive Web Apps (PWAs)</a:t>
            </a:r>
            <a:endParaRPr lang="en-US" sz="2200" dirty="0"/>
          </a:p>
        </p:txBody>
      </p:sp>
      <p:sp>
        <p:nvSpPr>
          <p:cNvPr id="9" name="Text 7"/>
          <p:cNvSpPr/>
          <p:nvPr/>
        </p:nvSpPr>
        <p:spPr>
          <a:xfrm>
            <a:off x="5332095" y="3537228"/>
            <a:ext cx="3979902" cy="2173843"/>
          </a:xfrm>
          <a:prstGeom prst="rect">
            <a:avLst/>
          </a:prstGeom>
          <a:noFill/>
        </p:spPr>
        <p:txBody>
          <a:bodyPr wrap="square" lIns="0" tIns="0" rIns="0" bIns="0" rtlCol="0" anchor="t"/>
          <a:lstStyle/>
          <a:p>
            <a:pPr marL="0" indent="0" algn="l">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Web applications offering a native-app-like experience, installable, and accessible via web browsers. PWAs offer cross-platform compatibility and don't rely on app stores. Example: Pinterest.</a:t>
            </a:r>
            <a:endParaRPr lang="en-US" sz="1750" dirty="0"/>
          </a:p>
        </p:txBody>
      </p:sp>
      <p:sp>
        <p:nvSpPr>
          <p:cNvPr id="10" name="Text 8"/>
          <p:cNvSpPr/>
          <p:nvPr/>
        </p:nvSpPr>
        <p:spPr>
          <a:xfrm>
            <a:off x="5332095" y="5914787"/>
            <a:ext cx="3979902" cy="362307"/>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rgbClr val="5B5F71"/>
                </a:solidFill>
                <a:latin typeface="Instrument Sans Medium" pitchFamily="34" charset="0"/>
                <a:ea typeface="Instrument Sans Medium" pitchFamily="34" charset="-122"/>
                <a:cs typeface="Instrument Sans Medium" pitchFamily="34" charset="-120"/>
              </a:rPr>
              <a:t>Cross-platform compatibility</a:t>
            </a:r>
            <a:endParaRPr lang="en-US" sz="1750" dirty="0"/>
          </a:p>
        </p:txBody>
      </p:sp>
      <p:sp>
        <p:nvSpPr>
          <p:cNvPr id="11" name="Text 9"/>
          <p:cNvSpPr/>
          <p:nvPr/>
        </p:nvSpPr>
        <p:spPr>
          <a:xfrm>
            <a:off x="5332095" y="6356271"/>
            <a:ext cx="3979902" cy="362307"/>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rgbClr val="5B5F71"/>
                </a:solidFill>
                <a:latin typeface="Instrument Sans Medium" pitchFamily="34" charset="0"/>
                <a:ea typeface="Instrument Sans Medium" pitchFamily="34" charset="-122"/>
                <a:cs typeface="Instrument Sans Medium" pitchFamily="34" charset="-120"/>
              </a:rPr>
              <a:t>Lower development costs</a:t>
            </a:r>
            <a:endParaRPr lang="en-US" sz="1750" dirty="0"/>
          </a:p>
        </p:txBody>
      </p:sp>
      <p:sp>
        <p:nvSpPr>
          <p:cNvPr id="12" name="Text 10"/>
          <p:cNvSpPr/>
          <p:nvPr/>
        </p:nvSpPr>
        <p:spPr>
          <a:xfrm>
            <a:off x="5332095" y="6797754"/>
            <a:ext cx="3979902" cy="362307"/>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rgbClr val="5B5F71"/>
                </a:solidFill>
                <a:latin typeface="Instrument Sans Medium" pitchFamily="34" charset="0"/>
                <a:ea typeface="Instrument Sans Medium" pitchFamily="34" charset="-122"/>
                <a:cs typeface="Instrument Sans Medium" pitchFamily="34" charset="-120"/>
              </a:rPr>
              <a:t>No app store dependence</a:t>
            </a:r>
            <a:endParaRPr lang="en-US" sz="1750" dirty="0"/>
          </a:p>
        </p:txBody>
      </p:sp>
      <p:sp>
        <p:nvSpPr>
          <p:cNvPr id="13" name="Text 11"/>
          <p:cNvSpPr/>
          <p:nvPr/>
        </p:nvSpPr>
        <p:spPr>
          <a:xfrm>
            <a:off x="9871829" y="2603421"/>
            <a:ext cx="2829997" cy="353735"/>
          </a:xfrm>
          <a:prstGeom prst="rect">
            <a:avLst/>
          </a:prstGeom>
          <a:noFill/>
        </p:spPr>
        <p:txBody>
          <a:bodyPr wrap="none" lIns="0" tIns="0" rIns="0" bIns="0" rtlCol="0" anchor="t"/>
          <a:lstStyle/>
          <a:p>
            <a:pPr marL="0" indent="0" algn="l">
              <a:lnSpc>
                <a:spcPts val="2750"/>
              </a:lnSpc>
              <a:buNone/>
            </a:pPr>
            <a:r>
              <a:rPr lang="en-US" sz="2200" dirty="0">
                <a:solidFill>
                  <a:srgbClr val="505468"/>
                </a:solidFill>
                <a:latin typeface="Instrument Sans Semi Bold" pitchFamily="34" charset="0"/>
                <a:ea typeface="Instrument Sans Semi Bold" pitchFamily="34" charset="-122"/>
                <a:cs typeface="Instrument Sans Semi Bold" pitchFamily="34" charset="-120"/>
              </a:rPr>
              <a:t>Hybrid Apps</a:t>
            </a:r>
            <a:endParaRPr lang="en-US" sz="2200" dirty="0"/>
          </a:p>
        </p:txBody>
      </p:sp>
      <p:sp>
        <p:nvSpPr>
          <p:cNvPr id="14" name="Text 12"/>
          <p:cNvSpPr/>
          <p:nvPr/>
        </p:nvSpPr>
        <p:spPr>
          <a:xfrm>
            <a:off x="9871829" y="3183493"/>
            <a:ext cx="3979902" cy="2536150"/>
          </a:xfrm>
          <a:prstGeom prst="rect">
            <a:avLst/>
          </a:prstGeom>
          <a:noFill/>
        </p:spPr>
        <p:txBody>
          <a:bodyPr wrap="square" lIns="0" tIns="0" rIns="0" bIns="0" rtlCol="0" anchor="t"/>
          <a:lstStyle/>
          <a:p>
            <a:pPr marL="0" indent="0" algn="l">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Combine native and web elements, using technologies like HTML, CSS, and JavaScript wrapped in a native app shell. Hybrid apps allow cross-platform functionality with a single codebase. Example: Ionic Framework Apps.</a:t>
            </a:r>
            <a:endParaRPr lang="en-US" sz="1750" dirty="0"/>
          </a:p>
        </p:txBody>
      </p:sp>
      <p:sp>
        <p:nvSpPr>
          <p:cNvPr id="15" name="Text 13"/>
          <p:cNvSpPr/>
          <p:nvPr/>
        </p:nvSpPr>
        <p:spPr>
          <a:xfrm>
            <a:off x="9871829" y="5923359"/>
            <a:ext cx="3979902" cy="362307"/>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rgbClr val="5B5F71"/>
                </a:solidFill>
                <a:latin typeface="Instrument Sans Medium" pitchFamily="34" charset="0"/>
                <a:ea typeface="Instrument Sans Medium" pitchFamily="34" charset="-122"/>
                <a:cs typeface="Instrument Sans Medium" pitchFamily="34" charset="-120"/>
              </a:rPr>
              <a:t>Single codebase</a:t>
            </a:r>
            <a:endParaRPr lang="en-US" sz="1750" dirty="0"/>
          </a:p>
        </p:txBody>
      </p:sp>
      <p:sp>
        <p:nvSpPr>
          <p:cNvPr id="16" name="Text 14"/>
          <p:cNvSpPr/>
          <p:nvPr/>
        </p:nvSpPr>
        <p:spPr>
          <a:xfrm>
            <a:off x="9871829" y="6364843"/>
            <a:ext cx="3979902" cy="724614"/>
          </a:xfrm>
          <a:prstGeom prst="rect">
            <a:avLst/>
          </a:prstGeom>
          <a:noFill/>
        </p:spPr>
        <p:txBody>
          <a:bodyPr wrap="square" lIns="0" tIns="0" rIns="0" bIns="0" rtlCol="0" anchor="t"/>
          <a:lstStyle/>
          <a:p>
            <a:pPr marL="342900" indent="-342900" algn="l">
              <a:lnSpc>
                <a:spcPts val="2850"/>
              </a:lnSpc>
              <a:buSzPct val="100000"/>
              <a:buChar char="•"/>
            </a:pPr>
            <a:r>
              <a:rPr lang="en-US" sz="1750" dirty="0">
                <a:solidFill>
                  <a:srgbClr val="5B5F71"/>
                </a:solidFill>
                <a:latin typeface="Instrument Sans Medium" pitchFamily="34" charset="0"/>
                <a:ea typeface="Instrument Sans Medium" pitchFamily="34" charset="-122"/>
                <a:cs typeface="Instrument Sans Medium" pitchFamily="34" charset="-120"/>
              </a:rPr>
              <a:t>Access to device features via frameworks</a:t>
            </a:r>
            <a:endParaRPr lang="en-US" sz="1750" dirty="0"/>
          </a:p>
        </p:txBody>
      </p:sp>
      <p:sp>
        <p:nvSpPr>
          <p:cNvPr id="17" name="Text 15"/>
          <p:cNvSpPr/>
          <p:nvPr/>
        </p:nvSpPr>
        <p:spPr>
          <a:xfrm>
            <a:off x="9871829" y="7168634"/>
            <a:ext cx="3979902" cy="362307"/>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rgbClr val="5B5F71"/>
                </a:solidFill>
                <a:latin typeface="Instrument Sans Medium" pitchFamily="34" charset="0"/>
                <a:ea typeface="Instrument Sans Medium" pitchFamily="34" charset="-122"/>
                <a:cs typeface="Instrument Sans Medium" pitchFamily="34" charset="-120"/>
              </a:rPr>
              <a:t>Easier maintenance</a:t>
            </a:r>
            <a:endParaRPr lang="en-US" sz="1750" dirty="0"/>
          </a:p>
        </p:txBody>
      </p:sp>
      <p:sp>
        <p:nvSpPr>
          <p:cNvPr id="18" name="Rectangles 17"/>
          <p:cNvSpPr/>
          <p:nvPr/>
        </p:nvSpPr>
        <p:spPr>
          <a:xfrm>
            <a:off x="12702540" y="7427595"/>
            <a:ext cx="1927860" cy="716280"/>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722590"/>
            <a:ext cx="13042821" cy="1417558"/>
          </a:xfrm>
          <a:prstGeom prst="rect">
            <a:avLst/>
          </a:prstGeom>
          <a:noFill/>
        </p:spPr>
        <p:txBody>
          <a:bodyPr wrap="square" lIns="0" tIns="0" rIns="0" bIns="0" rtlCol="0" anchor="t"/>
          <a:lstStyle/>
          <a:p>
            <a:pPr marL="0" indent="0" algn="l">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Mobile App Programming Languages: Java, Swift, Kotlin, Objective-C</a:t>
            </a:r>
            <a:endParaRPr lang="en-US" sz="4450" dirty="0"/>
          </a:p>
        </p:txBody>
      </p:sp>
      <p:pic>
        <p:nvPicPr>
          <p:cNvPr id="3" name="Image 0" descr="preencoded.png"/>
          <p:cNvPicPr>
            <a:picLocks noChangeAspect="1"/>
          </p:cNvPicPr>
          <p:nvPr/>
        </p:nvPicPr>
        <p:blipFill>
          <a:blip r:embed="rId1"/>
          <a:stretch>
            <a:fillRect/>
          </a:stretch>
        </p:blipFill>
        <p:spPr>
          <a:xfrm>
            <a:off x="793790" y="2593777"/>
            <a:ext cx="566976" cy="566976"/>
          </a:xfrm>
          <a:prstGeom prst="rect">
            <a:avLst/>
          </a:prstGeom>
        </p:spPr>
      </p:pic>
      <p:sp>
        <p:nvSpPr>
          <p:cNvPr id="4" name="Text 1"/>
          <p:cNvSpPr/>
          <p:nvPr/>
        </p:nvSpPr>
        <p:spPr>
          <a:xfrm>
            <a:off x="793790" y="3387566"/>
            <a:ext cx="2835235" cy="354330"/>
          </a:xfrm>
          <a:prstGeom prst="rect">
            <a:avLst/>
          </a:prstGeom>
          <a:noFill/>
        </p:spPr>
        <p:txBody>
          <a:bodyPr wrap="none" lIns="0" tIns="0" rIns="0" bIns="0" rtlCol="0" anchor="t"/>
          <a:lstStyle/>
          <a:p>
            <a:pPr marL="0" indent="0" algn="l">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Java</a:t>
            </a:r>
            <a:endParaRPr lang="en-US" sz="2200" dirty="0"/>
          </a:p>
        </p:txBody>
      </p:sp>
      <p:sp>
        <p:nvSpPr>
          <p:cNvPr id="5" name="Text 2"/>
          <p:cNvSpPr/>
          <p:nvPr/>
        </p:nvSpPr>
        <p:spPr>
          <a:xfrm>
            <a:off x="793790" y="3877985"/>
            <a:ext cx="3005495" cy="2903220"/>
          </a:xfrm>
          <a:prstGeom prst="rect">
            <a:avLst/>
          </a:prstGeom>
          <a:noFill/>
        </p:spPr>
        <p:txBody>
          <a:bodyPr wrap="square" lIns="0" tIns="0" rIns="0" bIns="0" rtlCol="0" anchor="t"/>
          <a:lstStyle/>
          <a:p>
            <a:pPr marL="0" indent="0" algn="l">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A widely-used, object-oriented language, is robust with a mature ecosystem, primarily for Android app development. Java ensures high performance via JIT compilation and supports multithreading.</a:t>
            </a:r>
            <a:endParaRPr lang="en-US" sz="1750" dirty="0"/>
          </a:p>
        </p:txBody>
      </p:sp>
      <p:pic>
        <p:nvPicPr>
          <p:cNvPr id="6" name="Image 1" descr="preencoded.png"/>
          <p:cNvPicPr>
            <a:picLocks noChangeAspect="1"/>
          </p:cNvPicPr>
          <p:nvPr/>
        </p:nvPicPr>
        <p:blipFill>
          <a:blip r:embed="rId2"/>
          <a:stretch>
            <a:fillRect/>
          </a:stretch>
        </p:blipFill>
        <p:spPr>
          <a:xfrm>
            <a:off x="4139446" y="2593777"/>
            <a:ext cx="566976" cy="566976"/>
          </a:xfrm>
          <a:prstGeom prst="rect">
            <a:avLst/>
          </a:prstGeom>
        </p:spPr>
      </p:pic>
      <p:sp>
        <p:nvSpPr>
          <p:cNvPr id="7" name="Text 3"/>
          <p:cNvSpPr/>
          <p:nvPr/>
        </p:nvSpPr>
        <p:spPr>
          <a:xfrm>
            <a:off x="4139446" y="3387566"/>
            <a:ext cx="2835235" cy="354330"/>
          </a:xfrm>
          <a:prstGeom prst="rect">
            <a:avLst/>
          </a:prstGeom>
          <a:noFill/>
        </p:spPr>
        <p:txBody>
          <a:bodyPr wrap="none" lIns="0" tIns="0" rIns="0" bIns="0" rtlCol="0" anchor="t"/>
          <a:lstStyle/>
          <a:p>
            <a:pPr marL="0" indent="0" algn="l">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Swift</a:t>
            </a:r>
            <a:endParaRPr lang="en-US" sz="2200" dirty="0"/>
          </a:p>
        </p:txBody>
      </p:sp>
      <p:sp>
        <p:nvSpPr>
          <p:cNvPr id="8" name="Text 4"/>
          <p:cNvSpPr/>
          <p:nvPr/>
        </p:nvSpPr>
        <p:spPr>
          <a:xfrm>
            <a:off x="4139446" y="3877985"/>
            <a:ext cx="3005614" cy="3629025"/>
          </a:xfrm>
          <a:prstGeom prst="rect">
            <a:avLst/>
          </a:prstGeom>
          <a:noFill/>
        </p:spPr>
        <p:txBody>
          <a:bodyPr wrap="square" lIns="0" tIns="0" rIns="0" bIns="0" rtlCol="0" anchor="t"/>
          <a:lstStyle/>
          <a:p>
            <a:pPr marL="0" indent="0" algn="l">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Apple's modern language is for iOS, macOS, watchOS, and tvOS. Emphasizing performance and safety, Swift offers clean syntax and automatic memory management. Actively maintained, it promotes code clarity and reduces memory leaks.</a:t>
            </a:r>
            <a:endParaRPr lang="en-US" sz="1750" dirty="0"/>
          </a:p>
        </p:txBody>
      </p:sp>
      <p:pic>
        <p:nvPicPr>
          <p:cNvPr id="9" name="Image 2" descr="preencoded.png"/>
          <p:cNvPicPr>
            <a:picLocks noChangeAspect="1"/>
          </p:cNvPicPr>
          <p:nvPr/>
        </p:nvPicPr>
        <p:blipFill>
          <a:blip r:embed="rId3"/>
          <a:stretch>
            <a:fillRect/>
          </a:stretch>
        </p:blipFill>
        <p:spPr>
          <a:xfrm>
            <a:off x="7485221" y="2593777"/>
            <a:ext cx="566976" cy="566976"/>
          </a:xfrm>
          <a:prstGeom prst="rect">
            <a:avLst/>
          </a:prstGeom>
        </p:spPr>
      </p:pic>
      <p:sp>
        <p:nvSpPr>
          <p:cNvPr id="10" name="Text 5"/>
          <p:cNvSpPr/>
          <p:nvPr/>
        </p:nvSpPr>
        <p:spPr>
          <a:xfrm>
            <a:off x="7485221" y="3387566"/>
            <a:ext cx="2835235" cy="354330"/>
          </a:xfrm>
          <a:prstGeom prst="rect">
            <a:avLst/>
          </a:prstGeom>
          <a:noFill/>
        </p:spPr>
        <p:txBody>
          <a:bodyPr wrap="none" lIns="0" tIns="0" rIns="0" bIns="0" rtlCol="0" anchor="t"/>
          <a:lstStyle/>
          <a:p>
            <a:pPr marL="0" indent="0" algn="l">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Kotlin</a:t>
            </a:r>
            <a:endParaRPr lang="en-US" sz="2200" dirty="0"/>
          </a:p>
        </p:txBody>
      </p:sp>
      <p:sp>
        <p:nvSpPr>
          <p:cNvPr id="11" name="Text 6"/>
          <p:cNvSpPr/>
          <p:nvPr/>
        </p:nvSpPr>
        <p:spPr>
          <a:xfrm>
            <a:off x="7485221" y="3877985"/>
            <a:ext cx="3005614" cy="3629025"/>
          </a:xfrm>
          <a:prstGeom prst="rect">
            <a:avLst/>
          </a:prstGeom>
          <a:noFill/>
        </p:spPr>
        <p:txBody>
          <a:bodyPr wrap="square" lIns="0" tIns="0" rIns="0" bIns="0" rtlCol="0" anchor="t"/>
          <a:lstStyle/>
          <a:p>
            <a:pPr marL="0" indent="0" algn="l">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Open-source and statically-typed, Kotlin supports object-oriented and functional programming. Designed to interoperate with Java, Kotlin reduces boilerplate code and minimizes null pointer exceptions, thus improving code quality.</a:t>
            </a:r>
            <a:endParaRPr lang="en-US" sz="1750" dirty="0"/>
          </a:p>
        </p:txBody>
      </p:sp>
      <p:pic>
        <p:nvPicPr>
          <p:cNvPr id="12" name="Image 3" descr="preencoded.png"/>
          <p:cNvPicPr>
            <a:picLocks noChangeAspect="1"/>
          </p:cNvPicPr>
          <p:nvPr/>
        </p:nvPicPr>
        <p:blipFill>
          <a:blip r:embed="rId4"/>
          <a:stretch>
            <a:fillRect/>
          </a:stretch>
        </p:blipFill>
        <p:spPr>
          <a:xfrm>
            <a:off x="10830997" y="2593777"/>
            <a:ext cx="566976" cy="566976"/>
          </a:xfrm>
          <a:prstGeom prst="rect">
            <a:avLst/>
          </a:prstGeom>
        </p:spPr>
      </p:pic>
      <p:sp>
        <p:nvSpPr>
          <p:cNvPr id="13" name="Text 7"/>
          <p:cNvSpPr/>
          <p:nvPr/>
        </p:nvSpPr>
        <p:spPr>
          <a:xfrm>
            <a:off x="10830997" y="3387566"/>
            <a:ext cx="2835235" cy="354330"/>
          </a:xfrm>
          <a:prstGeom prst="rect">
            <a:avLst/>
          </a:prstGeom>
          <a:noFill/>
        </p:spPr>
        <p:txBody>
          <a:bodyPr wrap="none" lIns="0" tIns="0" rIns="0" bIns="0" rtlCol="0" anchor="t"/>
          <a:lstStyle/>
          <a:p>
            <a:pPr marL="0" indent="0" algn="l">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Objective-C</a:t>
            </a:r>
            <a:endParaRPr lang="en-US" sz="2200" dirty="0"/>
          </a:p>
        </p:txBody>
      </p:sp>
      <p:sp>
        <p:nvSpPr>
          <p:cNvPr id="14" name="Text 8"/>
          <p:cNvSpPr/>
          <p:nvPr/>
        </p:nvSpPr>
        <p:spPr>
          <a:xfrm>
            <a:off x="10830997" y="3877985"/>
            <a:ext cx="3005614" cy="3266123"/>
          </a:xfrm>
          <a:prstGeom prst="rect">
            <a:avLst/>
          </a:prstGeom>
          <a:noFill/>
        </p:spPr>
        <p:txBody>
          <a:bodyPr wrap="square" lIns="0" tIns="0" rIns="0" bIns="0" rtlCol="0" anchor="t"/>
          <a:lstStyle/>
          <a:p>
            <a:pPr marL="0" indent="0" algn="l">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Objective-C uses dynamic runtime and message passing for flexibility, making it highly adaptable for various coding environments. Despite its age, it maintains stability and seamless interaction with C/C++ code.</a:t>
            </a:r>
            <a:endParaRPr lang="en-US" sz="1750" dirty="0"/>
          </a:p>
        </p:txBody>
      </p:sp>
      <p:sp>
        <p:nvSpPr>
          <p:cNvPr id="18" name="Rectangles 17"/>
          <p:cNvSpPr/>
          <p:nvPr/>
        </p:nvSpPr>
        <p:spPr>
          <a:xfrm>
            <a:off x="12702540" y="7427595"/>
            <a:ext cx="1927860" cy="716280"/>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043851" y="839033"/>
            <a:ext cx="8029099" cy="1493044"/>
          </a:xfrm>
          <a:prstGeom prst="rect">
            <a:avLst/>
          </a:prstGeom>
          <a:noFill/>
        </p:spPr>
        <p:txBody>
          <a:bodyPr wrap="square" lIns="0" tIns="0" rIns="0" bIns="0" rtlCol="0" anchor="t"/>
          <a:lstStyle/>
          <a:p>
            <a:pPr marL="0" indent="0" algn="l">
              <a:lnSpc>
                <a:spcPts val="3900"/>
              </a:lnSpc>
              <a:buNone/>
            </a:pPr>
            <a:r>
              <a:rPr lang="en-US" sz="3100" dirty="0">
                <a:solidFill>
                  <a:srgbClr val="505468"/>
                </a:solidFill>
                <a:latin typeface="Instrument Sans Semi Bold" pitchFamily="34" charset="0"/>
                <a:ea typeface="Instrument Sans Semi Bold" pitchFamily="34" charset="-122"/>
                <a:cs typeface="Instrument Sans Semi Bold" pitchFamily="34" charset="-120"/>
              </a:rPr>
              <a:t>Mobile App Development Frameworks: React Native, Flutter, NativeScript, Ionic, Xamarin</a:t>
            </a:r>
            <a:endParaRPr lang="en-US" sz="3100" dirty="0"/>
          </a:p>
        </p:txBody>
      </p:sp>
      <p:sp>
        <p:nvSpPr>
          <p:cNvPr id="4" name="Shape 1"/>
          <p:cNvSpPr/>
          <p:nvPr/>
        </p:nvSpPr>
        <p:spPr>
          <a:xfrm>
            <a:off x="6043851" y="2570917"/>
            <a:ext cx="8029099" cy="4819650"/>
          </a:xfrm>
          <a:prstGeom prst="roundRect">
            <a:avLst>
              <a:gd name="adj" fmla="val 1388"/>
            </a:avLst>
          </a:prstGeom>
          <a:noFill/>
          <a:ln w="7620">
            <a:solidFill>
              <a:srgbClr val="000000">
                <a:alpha val="8000"/>
              </a:srgbClr>
            </a:solidFill>
            <a:prstDash val="solid"/>
          </a:ln>
        </p:spPr>
      </p:sp>
      <p:sp>
        <p:nvSpPr>
          <p:cNvPr id="5" name="Shape 2"/>
          <p:cNvSpPr/>
          <p:nvPr/>
        </p:nvSpPr>
        <p:spPr>
          <a:xfrm>
            <a:off x="6051471" y="2578537"/>
            <a:ext cx="8015407" cy="715804"/>
          </a:xfrm>
          <a:prstGeom prst="rect">
            <a:avLst/>
          </a:prstGeom>
          <a:solidFill>
            <a:srgbClr val="FFFFFF">
              <a:alpha val="4000"/>
            </a:srgbClr>
          </a:solidFill>
        </p:spPr>
      </p:sp>
      <p:sp>
        <p:nvSpPr>
          <p:cNvPr id="6" name="Text 3"/>
          <p:cNvSpPr/>
          <p:nvPr/>
        </p:nvSpPr>
        <p:spPr>
          <a:xfrm>
            <a:off x="6210776" y="2681645"/>
            <a:ext cx="1013698" cy="254794"/>
          </a:xfrm>
          <a:prstGeom prst="rect">
            <a:avLst/>
          </a:prstGeom>
          <a:noFill/>
        </p:spPr>
        <p:txBody>
          <a:bodyPr wrap="none" lIns="0" tIns="0" rIns="0" bIns="0" rtlCol="0" anchor="t"/>
          <a:lstStyle/>
          <a:p>
            <a:pPr marL="0" indent="0" algn="l">
              <a:lnSpc>
                <a:spcPts val="2000"/>
              </a:lnSpc>
              <a:buNone/>
            </a:pPr>
            <a:r>
              <a:rPr lang="en-US" sz="1250" dirty="0">
                <a:solidFill>
                  <a:srgbClr val="5B5F71"/>
                </a:solidFill>
                <a:latin typeface="Instrument Sans Medium" pitchFamily="34" charset="0"/>
                <a:ea typeface="Instrument Sans Medium" pitchFamily="34" charset="-122"/>
                <a:cs typeface="Instrument Sans Medium" pitchFamily="34" charset="-120"/>
              </a:rPr>
              <a:t>Framework</a:t>
            </a:r>
            <a:endParaRPr lang="en-US" sz="1250" dirty="0"/>
          </a:p>
        </p:txBody>
      </p:sp>
      <p:sp>
        <p:nvSpPr>
          <p:cNvPr id="7" name="Text 4"/>
          <p:cNvSpPr/>
          <p:nvPr/>
        </p:nvSpPr>
        <p:spPr>
          <a:xfrm>
            <a:off x="7550468" y="2681645"/>
            <a:ext cx="1009888" cy="254794"/>
          </a:xfrm>
          <a:prstGeom prst="rect">
            <a:avLst/>
          </a:prstGeom>
          <a:noFill/>
        </p:spPr>
        <p:txBody>
          <a:bodyPr wrap="none" lIns="0" tIns="0" rIns="0" bIns="0" rtlCol="0" anchor="t"/>
          <a:lstStyle/>
          <a:p>
            <a:pPr marL="0" indent="0" algn="l">
              <a:lnSpc>
                <a:spcPts val="2000"/>
              </a:lnSpc>
              <a:buNone/>
            </a:pPr>
            <a:r>
              <a:rPr lang="en-US" sz="1250" dirty="0">
                <a:solidFill>
                  <a:srgbClr val="5B5F71"/>
                </a:solidFill>
                <a:latin typeface="Instrument Sans Medium" pitchFamily="34" charset="0"/>
                <a:ea typeface="Instrument Sans Medium" pitchFamily="34" charset="-122"/>
                <a:cs typeface="Instrument Sans Medium" pitchFamily="34" charset="-120"/>
              </a:rPr>
              <a:t>Language</a:t>
            </a:r>
            <a:endParaRPr lang="en-US" sz="1250" dirty="0"/>
          </a:p>
        </p:txBody>
      </p:sp>
      <p:sp>
        <p:nvSpPr>
          <p:cNvPr id="8" name="Text 5"/>
          <p:cNvSpPr/>
          <p:nvPr/>
        </p:nvSpPr>
        <p:spPr>
          <a:xfrm>
            <a:off x="8886349" y="2681645"/>
            <a:ext cx="1009888" cy="254794"/>
          </a:xfrm>
          <a:prstGeom prst="rect">
            <a:avLst/>
          </a:prstGeom>
          <a:noFill/>
        </p:spPr>
        <p:txBody>
          <a:bodyPr wrap="none" lIns="0" tIns="0" rIns="0" bIns="0" rtlCol="0" anchor="t"/>
          <a:lstStyle/>
          <a:p>
            <a:pPr marL="0" indent="0" algn="l">
              <a:lnSpc>
                <a:spcPts val="2000"/>
              </a:lnSpc>
              <a:buNone/>
            </a:pPr>
            <a:r>
              <a:rPr lang="en-US" sz="1250" dirty="0">
                <a:solidFill>
                  <a:srgbClr val="5B5F71"/>
                </a:solidFill>
                <a:latin typeface="Instrument Sans Medium" pitchFamily="34" charset="0"/>
                <a:ea typeface="Instrument Sans Medium" pitchFamily="34" charset="-122"/>
                <a:cs typeface="Instrument Sans Medium" pitchFamily="34" charset="-120"/>
              </a:rPr>
              <a:t>Performance</a:t>
            </a:r>
            <a:endParaRPr lang="en-US" sz="1250" dirty="0"/>
          </a:p>
        </p:txBody>
      </p:sp>
      <p:sp>
        <p:nvSpPr>
          <p:cNvPr id="9" name="Text 6"/>
          <p:cNvSpPr/>
          <p:nvPr/>
        </p:nvSpPr>
        <p:spPr>
          <a:xfrm>
            <a:off x="10222230" y="2681645"/>
            <a:ext cx="1009888" cy="509588"/>
          </a:xfrm>
          <a:prstGeom prst="rect">
            <a:avLst/>
          </a:prstGeom>
          <a:noFill/>
        </p:spPr>
        <p:txBody>
          <a:bodyPr wrap="square" lIns="0" tIns="0" rIns="0" bIns="0" rtlCol="0" anchor="t"/>
          <a:lstStyle/>
          <a:p>
            <a:pPr marL="0" indent="0" algn="l">
              <a:lnSpc>
                <a:spcPts val="2000"/>
              </a:lnSpc>
              <a:buNone/>
            </a:pPr>
            <a:r>
              <a:rPr lang="en-US" sz="1250" dirty="0">
                <a:solidFill>
                  <a:srgbClr val="5B5F71"/>
                </a:solidFill>
                <a:latin typeface="Instrument Sans Medium" pitchFamily="34" charset="0"/>
                <a:ea typeface="Instrument Sans Medium" pitchFamily="34" charset="-122"/>
                <a:cs typeface="Instrument Sans Medium" pitchFamily="34" charset="-120"/>
              </a:rPr>
              <a:t>Cost &amp; Time to Market</a:t>
            </a:r>
            <a:endParaRPr lang="en-US" sz="1250" dirty="0"/>
          </a:p>
        </p:txBody>
      </p:sp>
      <p:sp>
        <p:nvSpPr>
          <p:cNvPr id="10" name="Text 7"/>
          <p:cNvSpPr/>
          <p:nvPr/>
        </p:nvSpPr>
        <p:spPr>
          <a:xfrm>
            <a:off x="11558111" y="2681645"/>
            <a:ext cx="1009888" cy="254794"/>
          </a:xfrm>
          <a:prstGeom prst="rect">
            <a:avLst/>
          </a:prstGeom>
          <a:noFill/>
        </p:spPr>
        <p:txBody>
          <a:bodyPr wrap="none" lIns="0" tIns="0" rIns="0" bIns="0" rtlCol="0" anchor="t"/>
          <a:lstStyle/>
          <a:p>
            <a:pPr marL="0" indent="0" algn="l">
              <a:lnSpc>
                <a:spcPts val="2000"/>
              </a:lnSpc>
              <a:buNone/>
            </a:pPr>
            <a:r>
              <a:rPr lang="en-US" sz="1250" dirty="0">
                <a:solidFill>
                  <a:srgbClr val="5B5F71"/>
                </a:solidFill>
                <a:latin typeface="Instrument Sans Medium" pitchFamily="34" charset="0"/>
                <a:ea typeface="Instrument Sans Medium" pitchFamily="34" charset="-122"/>
                <a:cs typeface="Instrument Sans Medium" pitchFamily="34" charset="-120"/>
              </a:rPr>
              <a:t>UI &amp; UX</a:t>
            </a:r>
            <a:endParaRPr lang="en-US" sz="1250" dirty="0"/>
          </a:p>
        </p:txBody>
      </p:sp>
      <p:sp>
        <p:nvSpPr>
          <p:cNvPr id="11" name="Text 8"/>
          <p:cNvSpPr/>
          <p:nvPr/>
        </p:nvSpPr>
        <p:spPr>
          <a:xfrm>
            <a:off x="12893993" y="2681645"/>
            <a:ext cx="1013698" cy="254794"/>
          </a:xfrm>
          <a:prstGeom prst="rect">
            <a:avLst/>
          </a:prstGeom>
          <a:noFill/>
        </p:spPr>
        <p:txBody>
          <a:bodyPr wrap="none" lIns="0" tIns="0" rIns="0" bIns="0" rtlCol="0" anchor="t"/>
          <a:lstStyle/>
          <a:p>
            <a:pPr marL="0" indent="0" algn="l">
              <a:lnSpc>
                <a:spcPts val="2000"/>
              </a:lnSpc>
              <a:buNone/>
            </a:pPr>
            <a:r>
              <a:rPr lang="en-US" sz="1250" dirty="0">
                <a:solidFill>
                  <a:srgbClr val="5B5F71"/>
                </a:solidFill>
                <a:latin typeface="Instrument Sans Medium" pitchFamily="34" charset="0"/>
                <a:ea typeface="Instrument Sans Medium" pitchFamily="34" charset="-122"/>
                <a:cs typeface="Instrument Sans Medium" pitchFamily="34" charset="-120"/>
              </a:rPr>
              <a:t>Complexity</a:t>
            </a:r>
            <a:endParaRPr lang="en-US" sz="1250" dirty="0"/>
          </a:p>
        </p:txBody>
      </p:sp>
      <p:sp>
        <p:nvSpPr>
          <p:cNvPr id="12" name="Shape 9"/>
          <p:cNvSpPr/>
          <p:nvPr/>
        </p:nvSpPr>
        <p:spPr>
          <a:xfrm>
            <a:off x="6051471" y="3294340"/>
            <a:ext cx="8015407" cy="715804"/>
          </a:xfrm>
          <a:prstGeom prst="rect">
            <a:avLst/>
          </a:prstGeom>
          <a:solidFill>
            <a:srgbClr val="000000">
              <a:alpha val="4000"/>
            </a:srgbClr>
          </a:solidFill>
        </p:spPr>
      </p:sp>
      <p:sp>
        <p:nvSpPr>
          <p:cNvPr id="13" name="Text 10"/>
          <p:cNvSpPr/>
          <p:nvPr/>
        </p:nvSpPr>
        <p:spPr>
          <a:xfrm>
            <a:off x="6210776" y="3397448"/>
            <a:ext cx="1013698" cy="254794"/>
          </a:xfrm>
          <a:prstGeom prst="rect">
            <a:avLst/>
          </a:prstGeom>
          <a:noFill/>
        </p:spPr>
        <p:txBody>
          <a:bodyPr wrap="none" lIns="0" tIns="0" rIns="0" bIns="0" rtlCol="0" anchor="t"/>
          <a:lstStyle/>
          <a:p>
            <a:pPr marL="0" indent="0" algn="l">
              <a:lnSpc>
                <a:spcPts val="2000"/>
              </a:lnSpc>
              <a:buNone/>
            </a:pPr>
            <a:r>
              <a:rPr lang="en-US" sz="1250" dirty="0">
                <a:solidFill>
                  <a:srgbClr val="5B5F71"/>
                </a:solidFill>
                <a:latin typeface="Instrument Sans Medium" pitchFamily="34" charset="0"/>
                <a:ea typeface="Instrument Sans Medium" pitchFamily="34" charset="-122"/>
                <a:cs typeface="Instrument Sans Medium" pitchFamily="34" charset="-120"/>
              </a:rPr>
              <a:t>React Native</a:t>
            </a:r>
            <a:endParaRPr lang="en-US" sz="1250" dirty="0"/>
          </a:p>
        </p:txBody>
      </p:sp>
      <p:sp>
        <p:nvSpPr>
          <p:cNvPr id="14" name="Text 11"/>
          <p:cNvSpPr/>
          <p:nvPr/>
        </p:nvSpPr>
        <p:spPr>
          <a:xfrm>
            <a:off x="7550468" y="3397448"/>
            <a:ext cx="1009888" cy="254794"/>
          </a:xfrm>
          <a:prstGeom prst="rect">
            <a:avLst/>
          </a:prstGeom>
          <a:noFill/>
        </p:spPr>
        <p:txBody>
          <a:bodyPr wrap="none" lIns="0" tIns="0" rIns="0" bIns="0" rtlCol="0" anchor="t"/>
          <a:lstStyle/>
          <a:p>
            <a:pPr marL="0" indent="0" algn="l">
              <a:lnSpc>
                <a:spcPts val="2000"/>
              </a:lnSpc>
              <a:buNone/>
            </a:pPr>
            <a:r>
              <a:rPr lang="en-US" sz="1250" dirty="0">
                <a:solidFill>
                  <a:srgbClr val="5B5F71"/>
                </a:solidFill>
                <a:latin typeface="Instrument Sans Medium" pitchFamily="34" charset="0"/>
                <a:ea typeface="Instrument Sans Medium" pitchFamily="34" charset="-122"/>
                <a:cs typeface="Instrument Sans Medium" pitchFamily="34" charset="-120"/>
              </a:rPr>
              <a:t>JavaScript</a:t>
            </a:r>
            <a:endParaRPr lang="en-US" sz="1250" dirty="0"/>
          </a:p>
        </p:txBody>
      </p:sp>
      <p:sp>
        <p:nvSpPr>
          <p:cNvPr id="15" name="Text 12"/>
          <p:cNvSpPr/>
          <p:nvPr/>
        </p:nvSpPr>
        <p:spPr>
          <a:xfrm>
            <a:off x="8886349" y="3397448"/>
            <a:ext cx="1009888" cy="254794"/>
          </a:xfrm>
          <a:prstGeom prst="rect">
            <a:avLst/>
          </a:prstGeom>
          <a:noFill/>
        </p:spPr>
        <p:txBody>
          <a:bodyPr wrap="none" lIns="0" tIns="0" rIns="0" bIns="0" rtlCol="0" anchor="t"/>
          <a:lstStyle/>
          <a:p>
            <a:pPr marL="0" indent="0" algn="l">
              <a:lnSpc>
                <a:spcPts val="2000"/>
              </a:lnSpc>
              <a:buNone/>
            </a:pPr>
            <a:r>
              <a:rPr lang="en-US" sz="1250" dirty="0">
                <a:solidFill>
                  <a:srgbClr val="5B5F71"/>
                </a:solidFill>
                <a:latin typeface="Instrument Sans Medium" pitchFamily="34" charset="0"/>
                <a:ea typeface="Instrument Sans Medium" pitchFamily="34" charset="-122"/>
                <a:cs typeface="Instrument Sans Medium" pitchFamily="34" charset="-120"/>
              </a:rPr>
              <a:t>Near-native</a:t>
            </a:r>
            <a:endParaRPr lang="en-US" sz="1250" dirty="0"/>
          </a:p>
        </p:txBody>
      </p:sp>
      <p:sp>
        <p:nvSpPr>
          <p:cNvPr id="16" name="Text 13"/>
          <p:cNvSpPr/>
          <p:nvPr/>
        </p:nvSpPr>
        <p:spPr>
          <a:xfrm>
            <a:off x="10222230" y="3397448"/>
            <a:ext cx="1009888" cy="509588"/>
          </a:xfrm>
          <a:prstGeom prst="rect">
            <a:avLst/>
          </a:prstGeom>
          <a:noFill/>
        </p:spPr>
        <p:txBody>
          <a:bodyPr wrap="square" lIns="0" tIns="0" rIns="0" bIns="0" rtlCol="0" anchor="t"/>
          <a:lstStyle/>
          <a:p>
            <a:pPr marL="0" indent="0" algn="l">
              <a:lnSpc>
                <a:spcPts val="2000"/>
              </a:lnSpc>
              <a:buNone/>
            </a:pPr>
            <a:r>
              <a:rPr lang="en-US" sz="1250" dirty="0">
                <a:solidFill>
                  <a:srgbClr val="5B5F71"/>
                </a:solidFill>
                <a:latin typeface="Instrument Sans Medium" pitchFamily="34" charset="0"/>
                <a:ea typeface="Instrument Sans Medium" pitchFamily="34" charset="-122"/>
                <a:cs typeface="Instrument Sans Medium" pitchFamily="34" charset="-120"/>
              </a:rPr>
              <a:t>Faster development</a:t>
            </a:r>
            <a:endParaRPr lang="en-US" sz="1250" dirty="0"/>
          </a:p>
        </p:txBody>
      </p:sp>
      <p:sp>
        <p:nvSpPr>
          <p:cNvPr id="17" name="Text 14"/>
          <p:cNvSpPr/>
          <p:nvPr/>
        </p:nvSpPr>
        <p:spPr>
          <a:xfrm>
            <a:off x="11558111" y="3397448"/>
            <a:ext cx="1009888" cy="509588"/>
          </a:xfrm>
          <a:prstGeom prst="rect">
            <a:avLst/>
          </a:prstGeom>
          <a:noFill/>
        </p:spPr>
        <p:txBody>
          <a:bodyPr wrap="square" lIns="0" tIns="0" rIns="0" bIns="0" rtlCol="0" anchor="t"/>
          <a:lstStyle/>
          <a:p>
            <a:pPr marL="0" indent="0" algn="l">
              <a:lnSpc>
                <a:spcPts val="2000"/>
              </a:lnSpc>
              <a:buNone/>
            </a:pPr>
            <a:r>
              <a:rPr lang="en-US" sz="1250" dirty="0">
                <a:solidFill>
                  <a:srgbClr val="5B5F71"/>
                </a:solidFill>
                <a:latin typeface="Instrument Sans Medium" pitchFamily="34" charset="0"/>
                <a:ea typeface="Instrument Sans Medium" pitchFamily="34" charset="-122"/>
                <a:cs typeface="Instrument Sans Medium" pitchFamily="34" charset="-120"/>
              </a:rPr>
              <a:t>Customizable</a:t>
            </a:r>
            <a:endParaRPr lang="en-US" sz="1250" dirty="0"/>
          </a:p>
        </p:txBody>
      </p:sp>
      <p:sp>
        <p:nvSpPr>
          <p:cNvPr id="18" name="Text 15"/>
          <p:cNvSpPr/>
          <p:nvPr/>
        </p:nvSpPr>
        <p:spPr>
          <a:xfrm>
            <a:off x="12893993" y="3397448"/>
            <a:ext cx="1013698" cy="254794"/>
          </a:xfrm>
          <a:prstGeom prst="rect">
            <a:avLst/>
          </a:prstGeom>
          <a:noFill/>
        </p:spPr>
        <p:txBody>
          <a:bodyPr wrap="none" lIns="0" tIns="0" rIns="0" bIns="0" rtlCol="0" anchor="t"/>
          <a:lstStyle/>
          <a:p>
            <a:pPr marL="0" indent="0" algn="l">
              <a:lnSpc>
                <a:spcPts val="2000"/>
              </a:lnSpc>
              <a:buNone/>
            </a:pPr>
            <a:r>
              <a:rPr lang="en-US" sz="1250" dirty="0">
                <a:solidFill>
                  <a:srgbClr val="5B5F71"/>
                </a:solidFill>
                <a:latin typeface="Instrument Sans Medium" pitchFamily="34" charset="0"/>
                <a:ea typeface="Instrument Sans Medium" pitchFamily="34" charset="-122"/>
                <a:cs typeface="Instrument Sans Medium" pitchFamily="34" charset="-120"/>
              </a:rPr>
              <a:t>Moderate</a:t>
            </a:r>
            <a:endParaRPr lang="en-US" sz="1250" dirty="0"/>
          </a:p>
        </p:txBody>
      </p:sp>
      <p:sp>
        <p:nvSpPr>
          <p:cNvPr id="19" name="Shape 16"/>
          <p:cNvSpPr/>
          <p:nvPr/>
        </p:nvSpPr>
        <p:spPr>
          <a:xfrm>
            <a:off x="6051471" y="4010144"/>
            <a:ext cx="8015407" cy="970597"/>
          </a:xfrm>
          <a:prstGeom prst="rect">
            <a:avLst/>
          </a:prstGeom>
          <a:solidFill>
            <a:srgbClr val="FFFFFF">
              <a:alpha val="4000"/>
            </a:srgbClr>
          </a:solidFill>
        </p:spPr>
      </p:sp>
      <p:sp>
        <p:nvSpPr>
          <p:cNvPr id="20" name="Text 17"/>
          <p:cNvSpPr/>
          <p:nvPr/>
        </p:nvSpPr>
        <p:spPr>
          <a:xfrm>
            <a:off x="6210776" y="4113252"/>
            <a:ext cx="1013698" cy="254794"/>
          </a:xfrm>
          <a:prstGeom prst="rect">
            <a:avLst/>
          </a:prstGeom>
          <a:noFill/>
        </p:spPr>
        <p:txBody>
          <a:bodyPr wrap="none" lIns="0" tIns="0" rIns="0" bIns="0" rtlCol="0" anchor="t"/>
          <a:lstStyle/>
          <a:p>
            <a:pPr marL="0" indent="0" algn="l">
              <a:lnSpc>
                <a:spcPts val="2000"/>
              </a:lnSpc>
              <a:buNone/>
            </a:pPr>
            <a:r>
              <a:rPr lang="en-US" sz="1250" dirty="0">
                <a:solidFill>
                  <a:srgbClr val="5B5F71"/>
                </a:solidFill>
                <a:latin typeface="Instrument Sans Medium" pitchFamily="34" charset="0"/>
                <a:ea typeface="Instrument Sans Medium" pitchFamily="34" charset="-122"/>
                <a:cs typeface="Instrument Sans Medium" pitchFamily="34" charset="-120"/>
              </a:rPr>
              <a:t>Flutter</a:t>
            </a:r>
            <a:endParaRPr lang="en-US" sz="1250" dirty="0"/>
          </a:p>
        </p:txBody>
      </p:sp>
      <p:sp>
        <p:nvSpPr>
          <p:cNvPr id="21" name="Text 18"/>
          <p:cNvSpPr/>
          <p:nvPr/>
        </p:nvSpPr>
        <p:spPr>
          <a:xfrm>
            <a:off x="7550468" y="4113252"/>
            <a:ext cx="1009888" cy="254794"/>
          </a:xfrm>
          <a:prstGeom prst="rect">
            <a:avLst/>
          </a:prstGeom>
          <a:noFill/>
        </p:spPr>
        <p:txBody>
          <a:bodyPr wrap="none" lIns="0" tIns="0" rIns="0" bIns="0" rtlCol="0" anchor="t"/>
          <a:lstStyle/>
          <a:p>
            <a:pPr marL="0" indent="0" algn="l">
              <a:lnSpc>
                <a:spcPts val="2000"/>
              </a:lnSpc>
              <a:buNone/>
            </a:pPr>
            <a:r>
              <a:rPr lang="en-US" sz="1250" dirty="0">
                <a:solidFill>
                  <a:srgbClr val="5B5F71"/>
                </a:solidFill>
                <a:latin typeface="Instrument Sans Medium" pitchFamily="34" charset="0"/>
                <a:ea typeface="Instrument Sans Medium" pitchFamily="34" charset="-122"/>
                <a:cs typeface="Instrument Sans Medium" pitchFamily="34" charset="-120"/>
              </a:rPr>
              <a:t>Dart</a:t>
            </a:r>
            <a:endParaRPr lang="en-US" sz="1250" dirty="0"/>
          </a:p>
        </p:txBody>
      </p:sp>
      <p:sp>
        <p:nvSpPr>
          <p:cNvPr id="22" name="Text 19"/>
          <p:cNvSpPr/>
          <p:nvPr/>
        </p:nvSpPr>
        <p:spPr>
          <a:xfrm>
            <a:off x="8886349" y="4113252"/>
            <a:ext cx="1009888" cy="254794"/>
          </a:xfrm>
          <a:prstGeom prst="rect">
            <a:avLst/>
          </a:prstGeom>
          <a:noFill/>
        </p:spPr>
        <p:txBody>
          <a:bodyPr wrap="none" lIns="0" tIns="0" rIns="0" bIns="0" rtlCol="0" anchor="t"/>
          <a:lstStyle/>
          <a:p>
            <a:pPr marL="0" indent="0" algn="l">
              <a:lnSpc>
                <a:spcPts val="2000"/>
              </a:lnSpc>
              <a:buNone/>
            </a:pPr>
            <a:r>
              <a:rPr lang="en-US" sz="1250" dirty="0">
                <a:solidFill>
                  <a:srgbClr val="5B5F71"/>
                </a:solidFill>
                <a:latin typeface="Instrument Sans Medium" pitchFamily="34" charset="0"/>
                <a:ea typeface="Instrument Sans Medium" pitchFamily="34" charset="-122"/>
                <a:cs typeface="Instrument Sans Medium" pitchFamily="34" charset="-120"/>
              </a:rPr>
              <a:t>High</a:t>
            </a:r>
            <a:endParaRPr lang="en-US" sz="1250" dirty="0"/>
          </a:p>
        </p:txBody>
      </p:sp>
      <p:sp>
        <p:nvSpPr>
          <p:cNvPr id="23" name="Text 20"/>
          <p:cNvSpPr/>
          <p:nvPr/>
        </p:nvSpPr>
        <p:spPr>
          <a:xfrm>
            <a:off x="10222230" y="4113252"/>
            <a:ext cx="1009888" cy="509588"/>
          </a:xfrm>
          <a:prstGeom prst="rect">
            <a:avLst/>
          </a:prstGeom>
          <a:noFill/>
        </p:spPr>
        <p:txBody>
          <a:bodyPr wrap="square" lIns="0" tIns="0" rIns="0" bIns="0" rtlCol="0" anchor="t"/>
          <a:lstStyle/>
          <a:p>
            <a:pPr marL="0" indent="0" algn="l">
              <a:lnSpc>
                <a:spcPts val="2000"/>
              </a:lnSpc>
              <a:buNone/>
            </a:pPr>
            <a:r>
              <a:rPr lang="en-US" sz="1250" dirty="0">
                <a:solidFill>
                  <a:srgbClr val="5B5F71"/>
                </a:solidFill>
                <a:latin typeface="Instrument Sans Medium" pitchFamily="34" charset="0"/>
                <a:ea typeface="Instrument Sans Medium" pitchFamily="34" charset="-122"/>
                <a:cs typeface="Instrument Sans Medium" pitchFamily="34" charset="-120"/>
              </a:rPr>
              <a:t>Fast development</a:t>
            </a:r>
            <a:endParaRPr lang="en-US" sz="1250" dirty="0"/>
          </a:p>
        </p:txBody>
      </p:sp>
      <p:sp>
        <p:nvSpPr>
          <p:cNvPr id="24" name="Text 21"/>
          <p:cNvSpPr/>
          <p:nvPr/>
        </p:nvSpPr>
        <p:spPr>
          <a:xfrm>
            <a:off x="11558111" y="4113252"/>
            <a:ext cx="1009888" cy="509588"/>
          </a:xfrm>
          <a:prstGeom prst="rect">
            <a:avLst/>
          </a:prstGeom>
          <a:noFill/>
        </p:spPr>
        <p:txBody>
          <a:bodyPr wrap="square" lIns="0" tIns="0" rIns="0" bIns="0" rtlCol="0" anchor="t"/>
          <a:lstStyle/>
          <a:p>
            <a:pPr marL="0" indent="0" algn="l">
              <a:lnSpc>
                <a:spcPts val="2000"/>
              </a:lnSpc>
              <a:buNone/>
            </a:pPr>
            <a:r>
              <a:rPr lang="en-US" sz="1250" dirty="0">
                <a:solidFill>
                  <a:srgbClr val="5B5F71"/>
                </a:solidFill>
                <a:latin typeface="Instrument Sans Medium" pitchFamily="34" charset="0"/>
                <a:ea typeface="Instrument Sans Medium" pitchFamily="34" charset="-122"/>
                <a:cs typeface="Instrument Sans Medium" pitchFamily="34" charset="-120"/>
              </a:rPr>
              <a:t>Highly customizable</a:t>
            </a:r>
            <a:endParaRPr lang="en-US" sz="1250" dirty="0"/>
          </a:p>
        </p:txBody>
      </p:sp>
      <p:sp>
        <p:nvSpPr>
          <p:cNvPr id="25" name="Text 22"/>
          <p:cNvSpPr/>
          <p:nvPr/>
        </p:nvSpPr>
        <p:spPr>
          <a:xfrm>
            <a:off x="12893993" y="4113252"/>
            <a:ext cx="1013698" cy="764381"/>
          </a:xfrm>
          <a:prstGeom prst="rect">
            <a:avLst/>
          </a:prstGeom>
          <a:noFill/>
        </p:spPr>
        <p:txBody>
          <a:bodyPr wrap="square" lIns="0" tIns="0" rIns="0" bIns="0" rtlCol="0" anchor="t"/>
          <a:lstStyle/>
          <a:p>
            <a:pPr marL="0" indent="0" algn="l">
              <a:lnSpc>
                <a:spcPts val="2000"/>
              </a:lnSpc>
              <a:buNone/>
            </a:pPr>
            <a:r>
              <a:rPr lang="en-US" sz="1250" dirty="0">
                <a:solidFill>
                  <a:srgbClr val="5B5F71"/>
                </a:solidFill>
                <a:latin typeface="Instrument Sans Medium" pitchFamily="34" charset="0"/>
                <a:ea typeface="Instrument Sans Medium" pitchFamily="34" charset="-122"/>
                <a:cs typeface="Instrument Sans Medium" pitchFamily="34" charset="-120"/>
              </a:rPr>
              <a:t>Steeper learning curve</a:t>
            </a:r>
            <a:endParaRPr lang="en-US" sz="1250" dirty="0"/>
          </a:p>
        </p:txBody>
      </p:sp>
      <p:sp>
        <p:nvSpPr>
          <p:cNvPr id="26" name="Shape 23"/>
          <p:cNvSpPr/>
          <p:nvPr/>
        </p:nvSpPr>
        <p:spPr>
          <a:xfrm>
            <a:off x="6051471" y="4980742"/>
            <a:ext cx="8015407" cy="715804"/>
          </a:xfrm>
          <a:prstGeom prst="rect">
            <a:avLst/>
          </a:prstGeom>
          <a:solidFill>
            <a:srgbClr val="000000">
              <a:alpha val="4000"/>
            </a:srgbClr>
          </a:solidFill>
        </p:spPr>
      </p:sp>
      <p:sp>
        <p:nvSpPr>
          <p:cNvPr id="27" name="Text 24"/>
          <p:cNvSpPr/>
          <p:nvPr/>
        </p:nvSpPr>
        <p:spPr>
          <a:xfrm>
            <a:off x="6210776" y="5083850"/>
            <a:ext cx="1013698" cy="254794"/>
          </a:xfrm>
          <a:prstGeom prst="rect">
            <a:avLst/>
          </a:prstGeom>
          <a:noFill/>
        </p:spPr>
        <p:txBody>
          <a:bodyPr wrap="none" lIns="0" tIns="0" rIns="0" bIns="0" rtlCol="0" anchor="t"/>
          <a:lstStyle/>
          <a:p>
            <a:pPr marL="0" indent="0" algn="l">
              <a:lnSpc>
                <a:spcPts val="2000"/>
              </a:lnSpc>
              <a:buNone/>
            </a:pPr>
            <a:r>
              <a:rPr lang="en-US" sz="1250" dirty="0">
                <a:solidFill>
                  <a:srgbClr val="5B5F71"/>
                </a:solidFill>
                <a:latin typeface="Instrument Sans Medium" pitchFamily="34" charset="0"/>
                <a:ea typeface="Instrument Sans Medium" pitchFamily="34" charset="-122"/>
                <a:cs typeface="Instrument Sans Medium" pitchFamily="34" charset="-120"/>
              </a:rPr>
              <a:t>NativeScript</a:t>
            </a:r>
            <a:endParaRPr lang="en-US" sz="1250" dirty="0"/>
          </a:p>
        </p:txBody>
      </p:sp>
      <p:sp>
        <p:nvSpPr>
          <p:cNvPr id="28" name="Text 25"/>
          <p:cNvSpPr/>
          <p:nvPr/>
        </p:nvSpPr>
        <p:spPr>
          <a:xfrm>
            <a:off x="7550468" y="5083850"/>
            <a:ext cx="1009888" cy="509588"/>
          </a:xfrm>
          <a:prstGeom prst="rect">
            <a:avLst/>
          </a:prstGeom>
          <a:noFill/>
        </p:spPr>
        <p:txBody>
          <a:bodyPr wrap="square" lIns="0" tIns="0" rIns="0" bIns="0" rtlCol="0" anchor="t"/>
          <a:lstStyle/>
          <a:p>
            <a:pPr marL="0" indent="0" algn="l">
              <a:lnSpc>
                <a:spcPts val="2000"/>
              </a:lnSpc>
              <a:buNone/>
            </a:pPr>
            <a:r>
              <a:rPr lang="en-US" sz="1250" dirty="0">
                <a:solidFill>
                  <a:srgbClr val="5B5F71"/>
                </a:solidFill>
                <a:latin typeface="Instrument Sans Medium" pitchFamily="34" charset="0"/>
                <a:ea typeface="Instrument Sans Medium" pitchFamily="34" charset="-122"/>
                <a:cs typeface="Instrument Sans Medium" pitchFamily="34" charset="-120"/>
              </a:rPr>
              <a:t>JavaScript/TypeScript</a:t>
            </a:r>
            <a:endParaRPr lang="en-US" sz="1250" dirty="0"/>
          </a:p>
        </p:txBody>
      </p:sp>
      <p:sp>
        <p:nvSpPr>
          <p:cNvPr id="29" name="Text 26"/>
          <p:cNvSpPr/>
          <p:nvPr/>
        </p:nvSpPr>
        <p:spPr>
          <a:xfrm>
            <a:off x="8886349" y="5083850"/>
            <a:ext cx="1009888" cy="254794"/>
          </a:xfrm>
          <a:prstGeom prst="rect">
            <a:avLst/>
          </a:prstGeom>
          <a:noFill/>
        </p:spPr>
        <p:txBody>
          <a:bodyPr wrap="none" lIns="0" tIns="0" rIns="0" bIns="0" rtlCol="0" anchor="t"/>
          <a:lstStyle/>
          <a:p>
            <a:pPr marL="0" indent="0" algn="l">
              <a:lnSpc>
                <a:spcPts val="2000"/>
              </a:lnSpc>
              <a:buNone/>
            </a:pPr>
            <a:r>
              <a:rPr lang="en-US" sz="1250" dirty="0">
                <a:solidFill>
                  <a:srgbClr val="5B5F71"/>
                </a:solidFill>
                <a:latin typeface="Instrument Sans Medium" pitchFamily="34" charset="0"/>
                <a:ea typeface="Instrument Sans Medium" pitchFamily="34" charset="-122"/>
                <a:cs typeface="Instrument Sans Medium" pitchFamily="34" charset="-120"/>
              </a:rPr>
              <a:t>Native-level</a:t>
            </a:r>
            <a:endParaRPr lang="en-US" sz="1250" dirty="0"/>
          </a:p>
        </p:txBody>
      </p:sp>
      <p:sp>
        <p:nvSpPr>
          <p:cNvPr id="30" name="Text 27"/>
          <p:cNvSpPr/>
          <p:nvPr/>
        </p:nvSpPr>
        <p:spPr>
          <a:xfrm>
            <a:off x="10222230" y="5083850"/>
            <a:ext cx="1009888" cy="254794"/>
          </a:xfrm>
          <a:prstGeom prst="rect">
            <a:avLst/>
          </a:prstGeom>
          <a:noFill/>
        </p:spPr>
        <p:txBody>
          <a:bodyPr wrap="none" lIns="0" tIns="0" rIns="0" bIns="0" rtlCol="0" anchor="t"/>
          <a:lstStyle/>
          <a:p>
            <a:pPr marL="0" indent="0" algn="l">
              <a:lnSpc>
                <a:spcPts val="2000"/>
              </a:lnSpc>
              <a:buNone/>
            </a:pPr>
            <a:r>
              <a:rPr lang="en-US" sz="1250" dirty="0">
                <a:solidFill>
                  <a:srgbClr val="5B5F71"/>
                </a:solidFill>
                <a:latin typeface="Instrument Sans Medium" pitchFamily="34" charset="0"/>
                <a:ea typeface="Instrument Sans Medium" pitchFamily="34" charset="-122"/>
                <a:cs typeface="Instrument Sans Medium" pitchFamily="34" charset="-120"/>
              </a:rPr>
              <a:t>Code reuse</a:t>
            </a:r>
            <a:endParaRPr lang="en-US" sz="1250" dirty="0"/>
          </a:p>
        </p:txBody>
      </p:sp>
      <p:sp>
        <p:nvSpPr>
          <p:cNvPr id="31" name="Text 28"/>
          <p:cNvSpPr/>
          <p:nvPr/>
        </p:nvSpPr>
        <p:spPr>
          <a:xfrm>
            <a:off x="11558111" y="5083850"/>
            <a:ext cx="1009888" cy="509588"/>
          </a:xfrm>
          <a:prstGeom prst="rect">
            <a:avLst/>
          </a:prstGeom>
          <a:noFill/>
        </p:spPr>
        <p:txBody>
          <a:bodyPr wrap="square" lIns="0" tIns="0" rIns="0" bIns="0" rtlCol="0" anchor="t"/>
          <a:lstStyle/>
          <a:p>
            <a:pPr marL="0" indent="0" algn="l">
              <a:lnSpc>
                <a:spcPts val="2000"/>
              </a:lnSpc>
              <a:buNone/>
            </a:pPr>
            <a:r>
              <a:rPr lang="en-US" sz="1250" dirty="0">
                <a:solidFill>
                  <a:srgbClr val="5B5F71"/>
                </a:solidFill>
                <a:latin typeface="Instrument Sans Medium" pitchFamily="34" charset="0"/>
                <a:ea typeface="Instrument Sans Medium" pitchFamily="34" charset="-122"/>
                <a:cs typeface="Instrument Sans Medium" pitchFamily="34" charset="-120"/>
              </a:rPr>
              <a:t>Native UI components</a:t>
            </a:r>
            <a:endParaRPr lang="en-US" sz="1250" dirty="0"/>
          </a:p>
        </p:txBody>
      </p:sp>
      <p:sp>
        <p:nvSpPr>
          <p:cNvPr id="32" name="Text 29"/>
          <p:cNvSpPr/>
          <p:nvPr/>
        </p:nvSpPr>
        <p:spPr>
          <a:xfrm>
            <a:off x="12893993" y="5083850"/>
            <a:ext cx="1013698" cy="254794"/>
          </a:xfrm>
          <a:prstGeom prst="rect">
            <a:avLst/>
          </a:prstGeom>
          <a:noFill/>
        </p:spPr>
        <p:txBody>
          <a:bodyPr wrap="none" lIns="0" tIns="0" rIns="0" bIns="0" rtlCol="0" anchor="t"/>
          <a:lstStyle/>
          <a:p>
            <a:pPr marL="0" indent="0" algn="l">
              <a:lnSpc>
                <a:spcPts val="2000"/>
              </a:lnSpc>
              <a:buNone/>
            </a:pPr>
            <a:r>
              <a:rPr lang="en-US" sz="1250" dirty="0">
                <a:solidFill>
                  <a:srgbClr val="5B5F71"/>
                </a:solidFill>
                <a:latin typeface="Instrument Sans Medium" pitchFamily="34" charset="0"/>
                <a:ea typeface="Instrument Sans Medium" pitchFamily="34" charset="-122"/>
                <a:cs typeface="Instrument Sans Medium" pitchFamily="34" charset="-120"/>
              </a:rPr>
              <a:t>Moderate</a:t>
            </a:r>
            <a:endParaRPr lang="en-US" sz="1250" dirty="0"/>
          </a:p>
        </p:txBody>
      </p:sp>
      <p:sp>
        <p:nvSpPr>
          <p:cNvPr id="33" name="Shape 30"/>
          <p:cNvSpPr/>
          <p:nvPr/>
        </p:nvSpPr>
        <p:spPr>
          <a:xfrm>
            <a:off x="6051471" y="5696545"/>
            <a:ext cx="8015407" cy="715804"/>
          </a:xfrm>
          <a:prstGeom prst="rect">
            <a:avLst/>
          </a:prstGeom>
          <a:solidFill>
            <a:srgbClr val="FFFFFF">
              <a:alpha val="4000"/>
            </a:srgbClr>
          </a:solidFill>
        </p:spPr>
      </p:sp>
      <p:sp>
        <p:nvSpPr>
          <p:cNvPr id="34" name="Text 31"/>
          <p:cNvSpPr/>
          <p:nvPr/>
        </p:nvSpPr>
        <p:spPr>
          <a:xfrm>
            <a:off x="6210776" y="5799653"/>
            <a:ext cx="1013698" cy="254794"/>
          </a:xfrm>
          <a:prstGeom prst="rect">
            <a:avLst/>
          </a:prstGeom>
          <a:noFill/>
        </p:spPr>
        <p:txBody>
          <a:bodyPr wrap="none" lIns="0" tIns="0" rIns="0" bIns="0" rtlCol="0" anchor="t"/>
          <a:lstStyle/>
          <a:p>
            <a:pPr marL="0" indent="0" algn="l">
              <a:lnSpc>
                <a:spcPts val="2000"/>
              </a:lnSpc>
              <a:buNone/>
            </a:pPr>
            <a:r>
              <a:rPr lang="en-US" sz="1250" dirty="0">
                <a:solidFill>
                  <a:srgbClr val="5B5F71"/>
                </a:solidFill>
                <a:latin typeface="Instrument Sans Medium" pitchFamily="34" charset="0"/>
                <a:ea typeface="Instrument Sans Medium" pitchFamily="34" charset="-122"/>
                <a:cs typeface="Instrument Sans Medium" pitchFamily="34" charset="-120"/>
              </a:rPr>
              <a:t>Ionic</a:t>
            </a:r>
            <a:endParaRPr lang="en-US" sz="1250" dirty="0"/>
          </a:p>
        </p:txBody>
      </p:sp>
      <p:sp>
        <p:nvSpPr>
          <p:cNvPr id="35" name="Text 32"/>
          <p:cNvSpPr/>
          <p:nvPr/>
        </p:nvSpPr>
        <p:spPr>
          <a:xfrm>
            <a:off x="7550468" y="5799653"/>
            <a:ext cx="1009888" cy="509588"/>
          </a:xfrm>
          <a:prstGeom prst="rect">
            <a:avLst/>
          </a:prstGeom>
          <a:noFill/>
        </p:spPr>
        <p:txBody>
          <a:bodyPr wrap="square" lIns="0" tIns="0" rIns="0" bIns="0" rtlCol="0" anchor="t"/>
          <a:lstStyle/>
          <a:p>
            <a:pPr marL="0" indent="0" algn="l">
              <a:lnSpc>
                <a:spcPts val="2000"/>
              </a:lnSpc>
              <a:buNone/>
            </a:pPr>
            <a:r>
              <a:rPr lang="en-US" sz="1250" dirty="0">
                <a:solidFill>
                  <a:srgbClr val="5B5F71"/>
                </a:solidFill>
                <a:latin typeface="Instrument Sans Medium" pitchFamily="34" charset="0"/>
                <a:ea typeface="Instrument Sans Medium" pitchFamily="34" charset="-122"/>
                <a:cs typeface="Instrument Sans Medium" pitchFamily="34" charset="-120"/>
              </a:rPr>
              <a:t>HTML/CSS/JavaScript</a:t>
            </a:r>
            <a:endParaRPr lang="en-US" sz="1250" dirty="0"/>
          </a:p>
        </p:txBody>
      </p:sp>
      <p:sp>
        <p:nvSpPr>
          <p:cNvPr id="36" name="Text 33"/>
          <p:cNvSpPr/>
          <p:nvPr/>
        </p:nvSpPr>
        <p:spPr>
          <a:xfrm>
            <a:off x="8886349" y="5799653"/>
            <a:ext cx="1009888" cy="254794"/>
          </a:xfrm>
          <a:prstGeom prst="rect">
            <a:avLst/>
          </a:prstGeom>
          <a:noFill/>
        </p:spPr>
        <p:txBody>
          <a:bodyPr wrap="none" lIns="0" tIns="0" rIns="0" bIns="0" rtlCol="0" anchor="t"/>
          <a:lstStyle/>
          <a:p>
            <a:pPr marL="0" indent="0" algn="l">
              <a:lnSpc>
                <a:spcPts val="2000"/>
              </a:lnSpc>
              <a:buNone/>
            </a:pPr>
            <a:r>
              <a:rPr lang="en-US" sz="1250" dirty="0">
                <a:solidFill>
                  <a:srgbClr val="5B5F71"/>
                </a:solidFill>
                <a:latin typeface="Instrument Sans Medium" pitchFamily="34" charset="0"/>
                <a:ea typeface="Instrument Sans Medium" pitchFamily="34" charset="-122"/>
                <a:cs typeface="Instrument Sans Medium" pitchFamily="34" charset="-120"/>
              </a:rPr>
              <a:t>Web-based</a:t>
            </a:r>
            <a:endParaRPr lang="en-US" sz="1250" dirty="0"/>
          </a:p>
        </p:txBody>
      </p:sp>
      <p:sp>
        <p:nvSpPr>
          <p:cNvPr id="37" name="Text 34"/>
          <p:cNvSpPr/>
          <p:nvPr/>
        </p:nvSpPr>
        <p:spPr>
          <a:xfrm>
            <a:off x="10222230" y="5799653"/>
            <a:ext cx="1009888" cy="509588"/>
          </a:xfrm>
          <a:prstGeom prst="rect">
            <a:avLst/>
          </a:prstGeom>
          <a:noFill/>
        </p:spPr>
        <p:txBody>
          <a:bodyPr wrap="square" lIns="0" tIns="0" rIns="0" bIns="0" rtlCol="0" anchor="t"/>
          <a:lstStyle/>
          <a:p>
            <a:pPr marL="0" indent="0" algn="l">
              <a:lnSpc>
                <a:spcPts val="2000"/>
              </a:lnSpc>
              <a:buNone/>
            </a:pPr>
            <a:r>
              <a:rPr lang="en-US" sz="1250" dirty="0">
                <a:solidFill>
                  <a:srgbClr val="5B5F71"/>
                </a:solidFill>
                <a:latin typeface="Instrument Sans Medium" pitchFamily="34" charset="0"/>
                <a:ea typeface="Instrument Sans Medium" pitchFamily="34" charset="-122"/>
                <a:cs typeface="Instrument Sans Medium" pitchFamily="34" charset="-120"/>
              </a:rPr>
              <a:t>Fastest development</a:t>
            </a:r>
            <a:endParaRPr lang="en-US" sz="1250" dirty="0"/>
          </a:p>
        </p:txBody>
      </p:sp>
      <p:sp>
        <p:nvSpPr>
          <p:cNvPr id="38" name="Text 35"/>
          <p:cNvSpPr/>
          <p:nvPr/>
        </p:nvSpPr>
        <p:spPr>
          <a:xfrm>
            <a:off x="11558111" y="5799653"/>
            <a:ext cx="1009888" cy="509588"/>
          </a:xfrm>
          <a:prstGeom prst="rect">
            <a:avLst/>
          </a:prstGeom>
          <a:noFill/>
        </p:spPr>
        <p:txBody>
          <a:bodyPr wrap="square" lIns="0" tIns="0" rIns="0" bIns="0" rtlCol="0" anchor="t"/>
          <a:lstStyle/>
          <a:p>
            <a:pPr marL="0" indent="0" algn="l">
              <a:lnSpc>
                <a:spcPts val="2000"/>
              </a:lnSpc>
              <a:buNone/>
            </a:pPr>
            <a:r>
              <a:rPr lang="en-US" sz="1250" dirty="0">
                <a:solidFill>
                  <a:srgbClr val="5B5F71"/>
                </a:solidFill>
                <a:latin typeface="Instrument Sans Medium" pitchFamily="34" charset="0"/>
                <a:ea typeface="Instrument Sans Medium" pitchFamily="34" charset="-122"/>
                <a:cs typeface="Instrument Sans Medium" pitchFamily="34" charset="-120"/>
              </a:rPr>
              <a:t>Web-based UI</a:t>
            </a:r>
            <a:endParaRPr lang="en-US" sz="1250" dirty="0"/>
          </a:p>
        </p:txBody>
      </p:sp>
      <p:sp>
        <p:nvSpPr>
          <p:cNvPr id="39" name="Text 36"/>
          <p:cNvSpPr/>
          <p:nvPr/>
        </p:nvSpPr>
        <p:spPr>
          <a:xfrm>
            <a:off x="12893993" y="5799653"/>
            <a:ext cx="1013698" cy="509588"/>
          </a:xfrm>
          <a:prstGeom prst="rect">
            <a:avLst/>
          </a:prstGeom>
          <a:noFill/>
        </p:spPr>
        <p:txBody>
          <a:bodyPr wrap="square" lIns="0" tIns="0" rIns="0" bIns="0" rtlCol="0" anchor="t"/>
          <a:lstStyle/>
          <a:p>
            <a:pPr marL="0" indent="0" algn="l">
              <a:lnSpc>
                <a:spcPts val="2000"/>
              </a:lnSpc>
              <a:buNone/>
            </a:pPr>
            <a:r>
              <a:rPr lang="en-US" sz="1250" dirty="0">
                <a:solidFill>
                  <a:srgbClr val="5B5F71"/>
                </a:solidFill>
                <a:latin typeface="Instrument Sans Medium" pitchFamily="34" charset="0"/>
                <a:ea typeface="Instrument Sans Medium" pitchFamily="34" charset="-122"/>
                <a:cs typeface="Instrument Sans Medium" pitchFamily="34" charset="-120"/>
              </a:rPr>
              <a:t>Easiest for web devs</a:t>
            </a:r>
            <a:endParaRPr lang="en-US" sz="1250" dirty="0"/>
          </a:p>
        </p:txBody>
      </p:sp>
      <p:sp>
        <p:nvSpPr>
          <p:cNvPr id="40" name="Shape 37"/>
          <p:cNvSpPr/>
          <p:nvPr/>
        </p:nvSpPr>
        <p:spPr>
          <a:xfrm>
            <a:off x="6051471" y="6412349"/>
            <a:ext cx="8015407" cy="970597"/>
          </a:xfrm>
          <a:prstGeom prst="rect">
            <a:avLst/>
          </a:prstGeom>
          <a:solidFill>
            <a:srgbClr val="000000">
              <a:alpha val="4000"/>
            </a:srgbClr>
          </a:solidFill>
        </p:spPr>
      </p:sp>
      <p:sp>
        <p:nvSpPr>
          <p:cNvPr id="41" name="Text 38"/>
          <p:cNvSpPr/>
          <p:nvPr/>
        </p:nvSpPr>
        <p:spPr>
          <a:xfrm>
            <a:off x="6210776" y="6515457"/>
            <a:ext cx="1013698" cy="254794"/>
          </a:xfrm>
          <a:prstGeom prst="rect">
            <a:avLst/>
          </a:prstGeom>
          <a:noFill/>
        </p:spPr>
        <p:txBody>
          <a:bodyPr wrap="none" lIns="0" tIns="0" rIns="0" bIns="0" rtlCol="0" anchor="t"/>
          <a:lstStyle/>
          <a:p>
            <a:pPr marL="0" indent="0" algn="l">
              <a:lnSpc>
                <a:spcPts val="2000"/>
              </a:lnSpc>
              <a:buNone/>
            </a:pPr>
            <a:r>
              <a:rPr lang="en-US" sz="1250" dirty="0">
                <a:solidFill>
                  <a:srgbClr val="5B5F71"/>
                </a:solidFill>
                <a:latin typeface="Instrument Sans Medium" pitchFamily="34" charset="0"/>
                <a:ea typeface="Instrument Sans Medium" pitchFamily="34" charset="-122"/>
                <a:cs typeface="Instrument Sans Medium" pitchFamily="34" charset="-120"/>
              </a:rPr>
              <a:t>Xamarin</a:t>
            </a:r>
            <a:endParaRPr lang="en-US" sz="1250" dirty="0"/>
          </a:p>
        </p:txBody>
      </p:sp>
      <p:sp>
        <p:nvSpPr>
          <p:cNvPr id="42" name="Text 39"/>
          <p:cNvSpPr/>
          <p:nvPr/>
        </p:nvSpPr>
        <p:spPr>
          <a:xfrm>
            <a:off x="7550468" y="6515457"/>
            <a:ext cx="1009888" cy="254794"/>
          </a:xfrm>
          <a:prstGeom prst="rect">
            <a:avLst/>
          </a:prstGeom>
          <a:noFill/>
        </p:spPr>
        <p:txBody>
          <a:bodyPr wrap="none" lIns="0" tIns="0" rIns="0" bIns="0" rtlCol="0" anchor="t"/>
          <a:lstStyle/>
          <a:p>
            <a:pPr marL="0" indent="0" algn="l">
              <a:lnSpc>
                <a:spcPts val="2000"/>
              </a:lnSpc>
              <a:buNone/>
            </a:pPr>
            <a:r>
              <a:rPr lang="en-US" sz="1250" dirty="0">
                <a:solidFill>
                  <a:srgbClr val="5B5F71"/>
                </a:solidFill>
                <a:latin typeface="Instrument Sans Medium" pitchFamily="34" charset="0"/>
                <a:ea typeface="Instrument Sans Medium" pitchFamily="34" charset="-122"/>
                <a:cs typeface="Instrument Sans Medium" pitchFamily="34" charset="-120"/>
              </a:rPr>
              <a:t>C#</a:t>
            </a:r>
            <a:endParaRPr lang="en-US" sz="1250" dirty="0"/>
          </a:p>
        </p:txBody>
      </p:sp>
      <p:sp>
        <p:nvSpPr>
          <p:cNvPr id="43" name="Text 40"/>
          <p:cNvSpPr/>
          <p:nvPr/>
        </p:nvSpPr>
        <p:spPr>
          <a:xfrm>
            <a:off x="8886349" y="6515457"/>
            <a:ext cx="1009888" cy="254794"/>
          </a:xfrm>
          <a:prstGeom prst="rect">
            <a:avLst/>
          </a:prstGeom>
          <a:noFill/>
        </p:spPr>
        <p:txBody>
          <a:bodyPr wrap="none" lIns="0" tIns="0" rIns="0" bIns="0" rtlCol="0" anchor="t"/>
          <a:lstStyle/>
          <a:p>
            <a:pPr marL="0" indent="0" algn="l">
              <a:lnSpc>
                <a:spcPts val="2000"/>
              </a:lnSpc>
              <a:buNone/>
            </a:pPr>
            <a:r>
              <a:rPr lang="en-US" sz="1250" dirty="0">
                <a:solidFill>
                  <a:srgbClr val="5B5F71"/>
                </a:solidFill>
                <a:latin typeface="Instrument Sans Medium" pitchFamily="34" charset="0"/>
                <a:ea typeface="Instrument Sans Medium" pitchFamily="34" charset="-122"/>
                <a:cs typeface="Instrument Sans Medium" pitchFamily="34" charset="-120"/>
              </a:rPr>
              <a:t>Near-native</a:t>
            </a:r>
            <a:endParaRPr lang="en-US" sz="1250" dirty="0"/>
          </a:p>
        </p:txBody>
      </p:sp>
      <p:sp>
        <p:nvSpPr>
          <p:cNvPr id="44" name="Text 41"/>
          <p:cNvSpPr/>
          <p:nvPr/>
        </p:nvSpPr>
        <p:spPr>
          <a:xfrm>
            <a:off x="10222230" y="6515457"/>
            <a:ext cx="1009888" cy="509588"/>
          </a:xfrm>
          <a:prstGeom prst="rect">
            <a:avLst/>
          </a:prstGeom>
          <a:noFill/>
        </p:spPr>
        <p:txBody>
          <a:bodyPr wrap="square" lIns="0" tIns="0" rIns="0" bIns="0" rtlCol="0" anchor="t"/>
          <a:lstStyle/>
          <a:p>
            <a:pPr marL="0" indent="0" algn="l">
              <a:lnSpc>
                <a:spcPts val="2000"/>
              </a:lnSpc>
              <a:buNone/>
            </a:pPr>
            <a:r>
              <a:rPr lang="en-US" sz="1250" dirty="0">
                <a:solidFill>
                  <a:srgbClr val="5B5F71"/>
                </a:solidFill>
                <a:latin typeface="Instrument Sans Medium" pitchFamily="34" charset="0"/>
                <a:ea typeface="Instrument Sans Medium" pitchFamily="34" charset="-122"/>
                <a:cs typeface="Instrument Sans Medium" pitchFamily="34" charset="-120"/>
              </a:rPr>
              <a:t>Significant code reuse</a:t>
            </a:r>
            <a:endParaRPr lang="en-US" sz="1250" dirty="0"/>
          </a:p>
        </p:txBody>
      </p:sp>
      <p:sp>
        <p:nvSpPr>
          <p:cNvPr id="45" name="Text 42"/>
          <p:cNvSpPr/>
          <p:nvPr/>
        </p:nvSpPr>
        <p:spPr>
          <a:xfrm>
            <a:off x="11558111" y="6515457"/>
            <a:ext cx="1009888" cy="764381"/>
          </a:xfrm>
          <a:prstGeom prst="rect">
            <a:avLst/>
          </a:prstGeom>
          <a:noFill/>
        </p:spPr>
        <p:txBody>
          <a:bodyPr wrap="square" lIns="0" tIns="0" rIns="0" bIns="0" rtlCol="0" anchor="t"/>
          <a:lstStyle/>
          <a:p>
            <a:pPr marL="0" indent="0" algn="l">
              <a:lnSpc>
                <a:spcPts val="2000"/>
              </a:lnSpc>
              <a:buNone/>
            </a:pPr>
            <a:r>
              <a:rPr lang="en-US" sz="1250" dirty="0">
                <a:solidFill>
                  <a:srgbClr val="5B5F71"/>
                </a:solidFill>
                <a:latin typeface="Instrument Sans Medium" pitchFamily="34" charset="0"/>
                <a:ea typeface="Instrument Sans Medium" pitchFamily="34" charset="-122"/>
                <a:cs typeface="Instrument Sans Medium" pitchFamily="34" charset="-120"/>
              </a:rPr>
              <a:t>Native UI or Xamarin.Forms</a:t>
            </a:r>
            <a:endParaRPr lang="en-US" sz="1250" dirty="0"/>
          </a:p>
        </p:txBody>
      </p:sp>
      <p:sp>
        <p:nvSpPr>
          <p:cNvPr id="46" name="Text 43"/>
          <p:cNvSpPr/>
          <p:nvPr/>
        </p:nvSpPr>
        <p:spPr>
          <a:xfrm>
            <a:off x="12893993" y="6515457"/>
            <a:ext cx="1013698" cy="254794"/>
          </a:xfrm>
          <a:prstGeom prst="rect">
            <a:avLst/>
          </a:prstGeom>
          <a:noFill/>
        </p:spPr>
        <p:txBody>
          <a:bodyPr wrap="none" lIns="0" tIns="0" rIns="0" bIns="0" rtlCol="0" anchor="t"/>
          <a:lstStyle/>
          <a:p>
            <a:pPr marL="0" indent="0" algn="l">
              <a:lnSpc>
                <a:spcPts val="2000"/>
              </a:lnSpc>
              <a:buNone/>
            </a:pPr>
            <a:r>
              <a:rPr lang="en-US" sz="1250" dirty="0">
                <a:solidFill>
                  <a:srgbClr val="5B5F71"/>
                </a:solidFill>
                <a:latin typeface="Instrument Sans Medium" pitchFamily="34" charset="0"/>
                <a:ea typeface="Instrument Sans Medium" pitchFamily="34" charset="-122"/>
                <a:cs typeface="Instrument Sans Medium" pitchFamily="34" charset="-120"/>
              </a:rPr>
              <a:t>Moderate</a:t>
            </a:r>
            <a:endParaRPr lang="en-US" sz="1250" dirty="0"/>
          </a:p>
        </p:txBody>
      </p:sp>
      <p:sp>
        <p:nvSpPr>
          <p:cNvPr id="47" name="Rectangles 46"/>
          <p:cNvSpPr/>
          <p:nvPr/>
        </p:nvSpPr>
        <p:spPr>
          <a:xfrm>
            <a:off x="12702540" y="7729220"/>
            <a:ext cx="1927860" cy="500380"/>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71644" y="606504"/>
            <a:ext cx="13087112" cy="1378029"/>
          </a:xfrm>
          <a:prstGeom prst="rect">
            <a:avLst/>
          </a:prstGeom>
          <a:noFill/>
        </p:spPr>
        <p:txBody>
          <a:bodyPr wrap="square" lIns="0" tIns="0" rIns="0" bIns="0" rtlCol="0" anchor="t"/>
          <a:lstStyle/>
          <a:p>
            <a:pPr marL="0" indent="0" algn="l">
              <a:lnSpc>
                <a:spcPts val="5400"/>
              </a:lnSpc>
              <a:buNone/>
            </a:pPr>
            <a:r>
              <a:rPr lang="en-US" sz="4300" dirty="0">
                <a:solidFill>
                  <a:srgbClr val="505468"/>
                </a:solidFill>
                <a:latin typeface="Instrument Sans Semi Bold" pitchFamily="34" charset="0"/>
                <a:ea typeface="Instrument Sans Semi Bold" pitchFamily="34" charset="-122"/>
                <a:cs typeface="Instrument Sans Semi Bold" pitchFamily="34" charset="-120"/>
              </a:rPr>
              <a:t>Mobile App Architectures: Monolithic, Layered, Microservices, MVVM</a:t>
            </a:r>
            <a:endParaRPr lang="en-US" sz="4300" dirty="0"/>
          </a:p>
        </p:txBody>
      </p:sp>
      <p:sp>
        <p:nvSpPr>
          <p:cNvPr id="3" name="Shape 1"/>
          <p:cNvSpPr/>
          <p:nvPr/>
        </p:nvSpPr>
        <p:spPr>
          <a:xfrm>
            <a:off x="771644" y="2673429"/>
            <a:ext cx="496014" cy="496014"/>
          </a:xfrm>
          <a:prstGeom prst="roundRect">
            <a:avLst>
              <a:gd name="adj" fmla="val 18671"/>
            </a:avLst>
          </a:prstGeom>
          <a:solidFill>
            <a:srgbClr val="E2E3E9"/>
          </a:solidFill>
          <a:ln w="7620">
            <a:solidFill>
              <a:srgbClr val="C8C9CF"/>
            </a:solidFill>
            <a:prstDash val="solid"/>
          </a:ln>
        </p:spPr>
      </p:sp>
      <p:sp>
        <p:nvSpPr>
          <p:cNvPr id="4" name="Text 2"/>
          <p:cNvSpPr/>
          <p:nvPr/>
        </p:nvSpPr>
        <p:spPr>
          <a:xfrm>
            <a:off x="1488043" y="2673429"/>
            <a:ext cx="3092887" cy="344448"/>
          </a:xfrm>
          <a:prstGeom prst="rect">
            <a:avLst/>
          </a:prstGeom>
          <a:noFill/>
        </p:spPr>
        <p:txBody>
          <a:bodyPr wrap="none" lIns="0" tIns="0" rIns="0" bIns="0" rtlCol="0" anchor="t"/>
          <a:lstStyle/>
          <a:p>
            <a:pPr marL="0" indent="0" algn="l">
              <a:lnSpc>
                <a:spcPts val="2700"/>
              </a:lnSpc>
              <a:buNone/>
            </a:pPr>
            <a:r>
              <a:rPr lang="en-US" sz="2150" dirty="0">
                <a:solidFill>
                  <a:srgbClr val="5B5F71"/>
                </a:solidFill>
                <a:latin typeface="Instrument Sans Semi Bold" pitchFamily="34" charset="0"/>
                <a:ea typeface="Instrument Sans Semi Bold" pitchFamily="34" charset="-122"/>
                <a:cs typeface="Instrument Sans Semi Bold" pitchFamily="34" charset="-120"/>
              </a:rPr>
              <a:t>Monolithic Architecture</a:t>
            </a:r>
            <a:endParaRPr lang="en-US" sz="2150" dirty="0"/>
          </a:p>
        </p:txBody>
      </p:sp>
      <p:sp>
        <p:nvSpPr>
          <p:cNvPr id="5" name="Text 3"/>
          <p:cNvSpPr/>
          <p:nvPr/>
        </p:nvSpPr>
        <p:spPr>
          <a:xfrm>
            <a:off x="1488043" y="3150156"/>
            <a:ext cx="5717024" cy="1058347"/>
          </a:xfrm>
          <a:prstGeom prst="rect">
            <a:avLst/>
          </a:prstGeom>
          <a:noFill/>
        </p:spPr>
        <p:txBody>
          <a:bodyPr wrap="square" lIns="0" tIns="0" rIns="0" bIns="0" rtlCol="0" anchor="t"/>
          <a:lstStyle/>
          <a:p>
            <a:pPr marL="0" indent="0" algn="l">
              <a:lnSpc>
                <a:spcPts val="2750"/>
              </a:lnSpc>
              <a:buNone/>
            </a:pPr>
            <a:r>
              <a:rPr lang="en-US" sz="1700" dirty="0">
                <a:solidFill>
                  <a:srgbClr val="5B5F71"/>
                </a:solidFill>
                <a:latin typeface="Instrument Sans Medium" pitchFamily="34" charset="0"/>
                <a:ea typeface="Instrument Sans Medium" pitchFamily="34" charset="-122"/>
                <a:cs typeface="Instrument Sans Medium" pitchFamily="34" charset="-120"/>
              </a:rPr>
              <a:t>Simple to develop for small projects, with all features in a single unit. However, it becomes difficult to update as the app grows and is not suitable for complex apps.</a:t>
            </a:r>
            <a:endParaRPr lang="en-US" sz="1700" dirty="0"/>
          </a:p>
        </p:txBody>
      </p:sp>
      <p:sp>
        <p:nvSpPr>
          <p:cNvPr id="6" name="Shape 4"/>
          <p:cNvSpPr/>
          <p:nvPr/>
        </p:nvSpPr>
        <p:spPr>
          <a:xfrm>
            <a:off x="7425452" y="2673429"/>
            <a:ext cx="496014" cy="496014"/>
          </a:xfrm>
          <a:prstGeom prst="roundRect">
            <a:avLst>
              <a:gd name="adj" fmla="val 18671"/>
            </a:avLst>
          </a:prstGeom>
          <a:solidFill>
            <a:srgbClr val="E2E3E9"/>
          </a:solidFill>
          <a:ln w="7620">
            <a:solidFill>
              <a:srgbClr val="C8C9CF"/>
            </a:solidFill>
            <a:prstDash val="solid"/>
          </a:ln>
        </p:spPr>
      </p:sp>
      <p:sp>
        <p:nvSpPr>
          <p:cNvPr id="7" name="Text 5"/>
          <p:cNvSpPr/>
          <p:nvPr/>
        </p:nvSpPr>
        <p:spPr>
          <a:xfrm>
            <a:off x="8141851" y="2673429"/>
            <a:ext cx="2756178" cy="344448"/>
          </a:xfrm>
          <a:prstGeom prst="rect">
            <a:avLst/>
          </a:prstGeom>
          <a:noFill/>
        </p:spPr>
        <p:txBody>
          <a:bodyPr wrap="none" lIns="0" tIns="0" rIns="0" bIns="0" rtlCol="0" anchor="t"/>
          <a:lstStyle/>
          <a:p>
            <a:pPr marL="0" indent="0" algn="l">
              <a:lnSpc>
                <a:spcPts val="2700"/>
              </a:lnSpc>
              <a:buNone/>
            </a:pPr>
            <a:r>
              <a:rPr lang="en-US" sz="2150" dirty="0">
                <a:solidFill>
                  <a:srgbClr val="5B5F71"/>
                </a:solidFill>
                <a:latin typeface="Instrument Sans Semi Bold" pitchFamily="34" charset="0"/>
                <a:ea typeface="Instrument Sans Semi Bold" pitchFamily="34" charset="-122"/>
                <a:cs typeface="Instrument Sans Semi Bold" pitchFamily="34" charset="-120"/>
              </a:rPr>
              <a:t>Layered Architecture</a:t>
            </a:r>
            <a:endParaRPr lang="en-US" sz="2150" dirty="0"/>
          </a:p>
        </p:txBody>
      </p:sp>
      <p:sp>
        <p:nvSpPr>
          <p:cNvPr id="8" name="Text 6"/>
          <p:cNvSpPr/>
          <p:nvPr/>
        </p:nvSpPr>
        <p:spPr>
          <a:xfrm>
            <a:off x="8141851" y="3150156"/>
            <a:ext cx="5717024" cy="1763911"/>
          </a:xfrm>
          <a:prstGeom prst="rect">
            <a:avLst/>
          </a:prstGeom>
          <a:noFill/>
        </p:spPr>
        <p:txBody>
          <a:bodyPr wrap="square" lIns="0" tIns="0" rIns="0" bIns="0" rtlCol="0" anchor="t"/>
          <a:lstStyle/>
          <a:p>
            <a:pPr marL="0" indent="0" algn="l">
              <a:lnSpc>
                <a:spcPts val="2750"/>
              </a:lnSpc>
              <a:buNone/>
            </a:pPr>
            <a:r>
              <a:rPr lang="en-US" sz="1700" dirty="0">
                <a:solidFill>
                  <a:srgbClr val="5B5F71"/>
                </a:solidFill>
                <a:latin typeface="Instrument Sans Medium" pitchFamily="34" charset="0"/>
                <a:ea typeface="Instrument Sans Medium" pitchFamily="34" charset="-122"/>
                <a:cs typeface="Instrument Sans Medium" pitchFamily="34" charset="-120"/>
              </a:rPr>
              <a:t>Divides the application into presentation, business logic, and data layers. It is easier to maintain and update, offering separation of concerns that simplifies debugging but can be more complex than monolithic setups.</a:t>
            </a:r>
            <a:endParaRPr lang="en-US" sz="1700" dirty="0"/>
          </a:p>
        </p:txBody>
      </p:sp>
      <p:sp>
        <p:nvSpPr>
          <p:cNvPr id="9" name="Shape 7"/>
          <p:cNvSpPr/>
          <p:nvPr/>
        </p:nvSpPr>
        <p:spPr>
          <a:xfrm>
            <a:off x="771644" y="5382458"/>
            <a:ext cx="496014" cy="496014"/>
          </a:xfrm>
          <a:prstGeom prst="roundRect">
            <a:avLst>
              <a:gd name="adj" fmla="val 18671"/>
            </a:avLst>
          </a:prstGeom>
          <a:solidFill>
            <a:srgbClr val="E2E3E9"/>
          </a:solidFill>
          <a:ln w="7620">
            <a:solidFill>
              <a:srgbClr val="C8C9CF"/>
            </a:solidFill>
            <a:prstDash val="solid"/>
          </a:ln>
        </p:spPr>
      </p:sp>
      <p:sp>
        <p:nvSpPr>
          <p:cNvPr id="10" name="Text 8"/>
          <p:cNvSpPr/>
          <p:nvPr/>
        </p:nvSpPr>
        <p:spPr>
          <a:xfrm>
            <a:off x="1488043" y="5382458"/>
            <a:ext cx="3516987" cy="344448"/>
          </a:xfrm>
          <a:prstGeom prst="rect">
            <a:avLst/>
          </a:prstGeom>
          <a:noFill/>
        </p:spPr>
        <p:txBody>
          <a:bodyPr wrap="none" lIns="0" tIns="0" rIns="0" bIns="0" rtlCol="0" anchor="t"/>
          <a:lstStyle/>
          <a:p>
            <a:pPr marL="0" indent="0" algn="l">
              <a:lnSpc>
                <a:spcPts val="2700"/>
              </a:lnSpc>
              <a:buNone/>
            </a:pPr>
            <a:r>
              <a:rPr lang="en-US" sz="2150" dirty="0">
                <a:solidFill>
                  <a:srgbClr val="5B5F71"/>
                </a:solidFill>
                <a:latin typeface="Instrument Sans Semi Bold" pitchFamily="34" charset="0"/>
                <a:ea typeface="Instrument Sans Semi Bold" pitchFamily="34" charset="-122"/>
                <a:cs typeface="Instrument Sans Semi Bold" pitchFamily="34" charset="-120"/>
              </a:rPr>
              <a:t>Microservices Architecture</a:t>
            </a:r>
            <a:endParaRPr lang="en-US" sz="2150" dirty="0"/>
          </a:p>
        </p:txBody>
      </p:sp>
      <p:sp>
        <p:nvSpPr>
          <p:cNvPr id="11" name="Text 9"/>
          <p:cNvSpPr/>
          <p:nvPr/>
        </p:nvSpPr>
        <p:spPr>
          <a:xfrm>
            <a:off x="1488043" y="5859185"/>
            <a:ext cx="5717024" cy="1411129"/>
          </a:xfrm>
          <a:prstGeom prst="rect">
            <a:avLst/>
          </a:prstGeom>
          <a:noFill/>
        </p:spPr>
        <p:txBody>
          <a:bodyPr wrap="square" lIns="0" tIns="0" rIns="0" bIns="0" rtlCol="0" anchor="t"/>
          <a:lstStyle/>
          <a:p>
            <a:pPr marL="0" indent="0" algn="l">
              <a:lnSpc>
                <a:spcPts val="2750"/>
              </a:lnSpc>
              <a:buNone/>
            </a:pPr>
            <a:r>
              <a:rPr lang="en-US" sz="1700" dirty="0">
                <a:solidFill>
                  <a:srgbClr val="5B5F71"/>
                </a:solidFill>
                <a:latin typeface="Instrument Sans Medium" pitchFamily="34" charset="0"/>
                <a:ea typeface="Instrument Sans Medium" pitchFamily="34" charset="-122"/>
                <a:cs typeface="Instrument Sans Medium" pitchFamily="34" charset="-120"/>
              </a:rPr>
              <a:t>The app is divided into small, independent services communicating through APIs. Improved performance and scalable services make it ideal for complex applications.</a:t>
            </a:r>
            <a:endParaRPr lang="en-US" sz="1700" dirty="0"/>
          </a:p>
        </p:txBody>
      </p:sp>
      <p:sp>
        <p:nvSpPr>
          <p:cNvPr id="12" name="Shape 10"/>
          <p:cNvSpPr/>
          <p:nvPr/>
        </p:nvSpPr>
        <p:spPr>
          <a:xfrm>
            <a:off x="7425452" y="5382458"/>
            <a:ext cx="496014" cy="496014"/>
          </a:xfrm>
          <a:prstGeom prst="roundRect">
            <a:avLst>
              <a:gd name="adj" fmla="val 18671"/>
            </a:avLst>
          </a:prstGeom>
          <a:solidFill>
            <a:srgbClr val="E2E3E9"/>
          </a:solidFill>
          <a:ln w="7620">
            <a:solidFill>
              <a:srgbClr val="C8C9CF"/>
            </a:solidFill>
            <a:prstDash val="solid"/>
          </a:ln>
        </p:spPr>
      </p:sp>
      <p:sp>
        <p:nvSpPr>
          <p:cNvPr id="13" name="Text 11"/>
          <p:cNvSpPr/>
          <p:nvPr/>
        </p:nvSpPr>
        <p:spPr>
          <a:xfrm>
            <a:off x="8141851" y="5382458"/>
            <a:ext cx="2756178" cy="344448"/>
          </a:xfrm>
          <a:prstGeom prst="rect">
            <a:avLst/>
          </a:prstGeom>
          <a:noFill/>
        </p:spPr>
        <p:txBody>
          <a:bodyPr wrap="none" lIns="0" tIns="0" rIns="0" bIns="0" rtlCol="0" anchor="t"/>
          <a:lstStyle/>
          <a:p>
            <a:pPr marL="0" indent="0" algn="l">
              <a:lnSpc>
                <a:spcPts val="2700"/>
              </a:lnSpc>
              <a:buNone/>
            </a:pPr>
            <a:r>
              <a:rPr lang="en-US" sz="2150" dirty="0">
                <a:solidFill>
                  <a:srgbClr val="5B5F71"/>
                </a:solidFill>
                <a:latin typeface="Instrument Sans Semi Bold" pitchFamily="34" charset="0"/>
                <a:ea typeface="Instrument Sans Semi Bold" pitchFamily="34" charset="-122"/>
                <a:cs typeface="Instrument Sans Semi Bold" pitchFamily="34" charset="-120"/>
              </a:rPr>
              <a:t>MVVM Architecture</a:t>
            </a:r>
            <a:endParaRPr lang="en-US" sz="2150" dirty="0"/>
          </a:p>
        </p:txBody>
      </p:sp>
      <p:sp>
        <p:nvSpPr>
          <p:cNvPr id="14" name="Text 12"/>
          <p:cNvSpPr/>
          <p:nvPr/>
        </p:nvSpPr>
        <p:spPr>
          <a:xfrm>
            <a:off x="8141851" y="5859185"/>
            <a:ext cx="5717024" cy="1763911"/>
          </a:xfrm>
          <a:prstGeom prst="rect">
            <a:avLst/>
          </a:prstGeom>
          <a:noFill/>
        </p:spPr>
        <p:txBody>
          <a:bodyPr wrap="square" lIns="0" tIns="0" rIns="0" bIns="0" rtlCol="0" anchor="t"/>
          <a:lstStyle/>
          <a:p>
            <a:pPr marL="0" indent="0" algn="l">
              <a:lnSpc>
                <a:spcPts val="2750"/>
              </a:lnSpc>
              <a:buNone/>
            </a:pPr>
            <a:r>
              <a:rPr lang="en-US" sz="1700" dirty="0">
                <a:solidFill>
                  <a:srgbClr val="5B5F71"/>
                </a:solidFill>
                <a:latin typeface="Instrument Sans Medium" pitchFamily="34" charset="0"/>
                <a:ea typeface="Instrument Sans Medium" pitchFamily="34" charset="-122"/>
                <a:cs typeface="Instrument Sans Medium" pitchFamily="34" charset="-120"/>
              </a:rPr>
              <a:t>Separates into Model, View, and ViewModel components, updating product data and reflecting it in the UI in real-time. Easier testing and maintainable code results but implementation can be difficult for beginners.</a:t>
            </a:r>
            <a:endParaRPr lang="en-US" sz="1700" dirty="0"/>
          </a:p>
        </p:txBody>
      </p:sp>
      <p:sp>
        <p:nvSpPr>
          <p:cNvPr id="47" name="Rectangles 46"/>
          <p:cNvSpPr/>
          <p:nvPr/>
        </p:nvSpPr>
        <p:spPr>
          <a:xfrm>
            <a:off x="12702540" y="7729220"/>
            <a:ext cx="1927860" cy="500380"/>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31743"/>
          </a:xfrm>
          <a:prstGeom prst="rect">
            <a:avLst/>
          </a:prstGeom>
        </p:spPr>
      </p:pic>
      <p:sp>
        <p:nvSpPr>
          <p:cNvPr id="3" name="Text 0"/>
          <p:cNvSpPr/>
          <p:nvPr/>
        </p:nvSpPr>
        <p:spPr>
          <a:xfrm>
            <a:off x="607576" y="477441"/>
            <a:ext cx="7928848" cy="1627703"/>
          </a:xfrm>
          <a:prstGeom prst="rect">
            <a:avLst/>
          </a:prstGeom>
          <a:noFill/>
        </p:spPr>
        <p:txBody>
          <a:bodyPr wrap="square" lIns="0" tIns="0" rIns="0" bIns="0" rtlCol="0" anchor="t"/>
          <a:lstStyle/>
          <a:p>
            <a:pPr marL="0" indent="0" algn="l">
              <a:lnSpc>
                <a:spcPts val="4250"/>
              </a:lnSpc>
              <a:buNone/>
            </a:pPr>
            <a:r>
              <a:rPr lang="en-US" sz="3400" dirty="0">
                <a:solidFill>
                  <a:srgbClr val="505468"/>
                </a:solidFill>
                <a:latin typeface="Instrument Sans Semi Bold" pitchFamily="34" charset="0"/>
                <a:ea typeface="Instrument Sans Semi Bold" pitchFamily="34" charset="-122"/>
                <a:cs typeface="Instrument Sans Semi Bold" pitchFamily="34" charset="-120"/>
              </a:rPr>
              <a:t>Mobile App Design Patterns: Singleton, Factory, Observer, Builder, Adapter</a:t>
            </a:r>
            <a:endParaRPr lang="en-US" sz="3400" dirty="0"/>
          </a:p>
        </p:txBody>
      </p:sp>
      <p:pic>
        <p:nvPicPr>
          <p:cNvPr id="4" name="Image 1" descr="preencoded.png"/>
          <p:cNvPicPr>
            <a:picLocks noChangeAspect="1"/>
          </p:cNvPicPr>
          <p:nvPr/>
        </p:nvPicPr>
        <p:blipFill>
          <a:blip r:embed="rId2"/>
          <a:stretch>
            <a:fillRect/>
          </a:stretch>
        </p:blipFill>
        <p:spPr>
          <a:xfrm>
            <a:off x="607576" y="2365534"/>
            <a:ext cx="868085" cy="1277779"/>
          </a:xfrm>
          <a:prstGeom prst="rect">
            <a:avLst/>
          </a:prstGeom>
        </p:spPr>
      </p:pic>
      <p:sp>
        <p:nvSpPr>
          <p:cNvPr id="5" name="Text 1"/>
          <p:cNvSpPr/>
          <p:nvPr/>
        </p:nvSpPr>
        <p:spPr>
          <a:xfrm>
            <a:off x="1736050" y="2539127"/>
            <a:ext cx="2170271" cy="271224"/>
          </a:xfrm>
          <a:prstGeom prst="rect">
            <a:avLst/>
          </a:prstGeom>
          <a:noFill/>
        </p:spPr>
        <p:txBody>
          <a:bodyPr wrap="none" lIns="0" tIns="0" rIns="0" bIns="0" rtlCol="0" anchor="t"/>
          <a:lstStyle/>
          <a:p>
            <a:pPr marL="0" indent="0" algn="l">
              <a:lnSpc>
                <a:spcPts val="2100"/>
              </a:lnSpc>
              <a:buNone/>
            </a:pPr>
            <a:r>
              <a:rPr lang="en-US" sz="1700" dirty="0">
                <a:solidFill>
                  <a:srgbClr val="5B5F71"/>
                </a:solidFill>
                <a:latin typeface="Instrument Sans Semi Bold" pitchFamily="34" charset="0"/>
                <a:ea typeface="Instrument Sans Semi Bold" pitchFamily="34" charset="-122"/>
                <a:cs typeface="Instrument Sans Semi Bold" pitchFamily="34" charset="-120"/>
              </a:rPr>
              <a:t>Singleton Pattern</a:t>
            </a:r>
            <a:endParaRPr lang="en-US" sz="1700" dirty="0"/>
          </a:p>
        </p:txBody>
      </p:sp>
      <p:sp>
        <p:nvSpPr>
          <p:cNvPr id="6" name="Text 2"/>
          <p:cNvSpPr/>
          <p:nvPr/>
        </p:nvSpPr>
        <p:spPr>
          <a:xfrm>
            <a:off x="1736050" y="2914412"/>
            <a:ext cx="6800374" cy="555308"/>
          </a:xfrm>
          <a:prstGeom prst="rect">
            <a:avLst/>
          </a:prstGeom>
          <a:noFill/>
        </p:spPr>
        <p:txBody>
          <a:bodyPr wrap="square" lIns="0" tIns="0" rIns="0" bIns="0" rtlCol="0" anchor="t"/>
          <a:lstStyle/>
          <a:p>
            <a:pPr marL="0" indent="0" algn="l">
              <a:lnSpc>
                <a:spcPts val="2150"/>
              </a:lnSpc>
              <a:buNone/>
            </a:pPr>
            <a:r>
              <a:rPr lang="en-US" sz="1350" dirty="0">
                <a:solidFill>
                  <a:srgbClr val="5B5F71"/>
                </a:solidFill>
                <a:latin typeface="Instrument Sans Medium" pitchFamily="34" charset="0"/>
                <a:ea typeface="Instrument Sans Medium" pitchFamily="34" charset="-122"/>
                <a:cs typeface="Instrument Sans Medium" pitchFamily="34" charset="-120"/>
              </a:rPr>
              <a:t>Ensures only one instance of a class exists. This saves memory and avoids resource duplication, ideal for weather apps maintaining a single network connection.</a:t>
            </a:r>
            <a:endParaRPr lang="en-US" sz="1350" dirty="0"/>
          </a:p>
        </p:txBody>
      </p:sp>
      <p:pic>
        <p:nvPicPr>
          <p:cNvPr id="7" name="Image 2" descr="preencoded.png"/>
          <p:cNvPicPr>
            <a:picLocks noChangeAspect="1"/>
          </p:cNvPicPr>
          <p:nvPr/>
        </p:nvPicPr>
        <p:blipFill>
          <a:blip r:embed="rId3"/>
          <a:stretch>
            <a:fillRect/>
          </a:stretch>
        </p:blipFill>
        <p:spPr>
          <a:xfrm>
            <a:off x="607576" y="3643313"/>
            <a:ext cx="868085" cy="1277779"/>
          </a:xfrm>
          <a:prstGeom prst="rect">
            <a:avLst/>
          </a:prstGeom>
        </p:spPr>
      </p:pic>
      <p:sp>
        <p:nvSpPr>
          <p:cNvPr id="8" name="Text 3"/>
          <p:cNvSpPr/>
          <p:nvPr/>
        </p:nvSpPr>
        <p:spPr>
          <a:xfrm>
            <a:off x="1736050" y="3816906"/>
            <a:ext cx="2170271" cy="271224"/>
          </a:xfrm>
          <a:prstGeom prst="rect">
            <a:avLst/>
          </a:prstGeom>
          <a:noFill/>
        </p:spPr>
        <p:txBody>
          <a:bodyPr wrap="none" lIns="0" tIns="0" rIns="0" bIns="0" rtlCol="0" anchor="t"/>
          <a:lstStyle/>
          <a:p>
            <a:pPr marL="0" indent="0" algn="l">
              <a:lnSpc>
                <a:spcPts val="2100"/>
              </a:lnSpc>
              <a:buNone/>
            </a:pPr>
            <a:r>
              <a:rPr lang="en-US" sz="1700" dirty="0">
                <a:solidFill>
                  <a:srgbClr val="5B5F71"/>
                </a:solidFill>
                <a:latin typeface="Instrument Sans Semi Bold" pitchFamily="34" charset="0"/>
                <a:ea typeface="Instrument Sans Semi Bold" pitchFamily="34" charset="-122"/>
                <a:cs typeface="Instrument Sans Semi Bold" pitchFamily="34" charset="-120"/>
              </a:rPr>
              <a:t>Factory Pattern</a:t>
            </a:r>
            <a:endParaRPr lang="en-US" sz="1700" dirty="0"/>
          </a:p>
        </p:txBody>
      </p:sp>
      <p:sp>
        <p:nvSpPr>
          <p:cNvPr id="9" name="Text 4"/>
          <p:cNvSpPr/>
          <p:nvPr/>
        </p:nvSpPr>
        <p:spPr>
          <a:xfrm>
            <a:off x="1736050" y="4192191"/>
            <a:ext cx="6800374" cy="555308"/>
          </a:xfrm>
          <a:prstGeom prst="rect">
            <a:avLst/>
          </a:prstGeom>
          <a:noFill/>
        </p:spPr>
        <p:txBody>
          <a:bodyPr wrap="square" lIns="0" tIns="0" rIns="0" bIns="0" rtlCol="0" anchor="t"/>
          <a:lstStyle/>
          <a:p>
            <a:pPr marL="0" indent="0" algn="l">
              <a:lnSpc>
                <a:spcPts val="2150"/>
              </a:lnSpc>
              <a:buNone/>
            </a:pPr>
            <a:r>
              <a:rPr lang="en-US" sz="1350" dirty="0">
                <a:solidFill>
                  <a:srgbClr val="5B5F71"/>
                </a:solidFill>
                <a:latin typeface="Instrument Sans Medium" pitchFamily="34" charset="0"/>
                <a:ea typeface="Instrument Sans Medium" pitchFamily="34" charset="-122"/>
                <a:cs typeface="Instrument Sans Medium" pitchFamily="34" charset="-120"/>
              </a:rPr>
              <a:t>Creates objects without specifying the exact class, making code more flexible. Best for ride-hailing apps dynamically creating vehicle objects based on user selection.</a:t>
            </a:r>
            <a:endParaRPr lang="en-US" sz="1350" dirty="0"/>
          </a:p>
        </p:txBody>
      </p:sp>
      <p:pic>
        <p:nvPicPr>
          <p:cNvPr id="10" name="Image 3" descr="preencoded.png"/>
          <p:cNvPicPr>
            <a:picLocks noChangeAspect="1"/>
          </p:cNvPicPr>
          <p:nvPr/>
        </p:nvPicPr>
        <p:blipFill>
          <a:blip r:embed="rId4"/>
          <a:stretch>
            <a:fillRect/>
          </a:stretch>
        </p:blipFill>
        <p:spPr>
          <a:xfrm>
            <a:off x="607576" y="4921091"/>
            <a:ext cx="868085" cy="1277779"/>
          </a:xfrm>
          <a:prstGeom prst="rect">
            <a:avLst/>
          </a:prstGeom>
        </p:spPr>
      </p:pic>
      <p:sp>
        <p:nvSpPr>
          <p:cNvPr id="11" name="Text 5"/>
          <p:cNvSpPr/>
          <p:nvPr/>
        </p:nvSpPr>
        <p:spPr>
          <a:xfrm>
            <a:off x="1736050" y="5094684"/>
            <a:ext cx="2170271" cy="271224"/>
          </a:xfrm>
          <a:prstGeom prst="rect">
            <a:avLst/>
          </a:prstGeom>
          <a:noFill/>
        </p:spPr>
        <p:txBody>
          <a:bodyPr wrap="none" lIns="0" tIns="0" rIns="0" bIns="0" rtlCol="0" anchor="t"/>
          <a:lstStyle/>
          <a:p>
            <a:pPr marL="0" indent="0" algn="l">
              <a:lnSpc>
                <a:spcPts val="2100"/>
              </a:lnSpc>
              <a:buNone/>
            </a:pPr>
            <a:r>
              <a:rPr lang="en-US" sz="1700" dirty="0">
                <a:solidFill>
                  <a:srgbClr val="5B5F71"/>
                </a:solidFill>
                <a:latin typeface="Instrument Sans Semi Bold" pitchFamily="34" charset="0"/>
                <a:ea typeface="Instrument Sans Semi Bold" pitchFamily="34" charset="-122"/>
                <a:cs typeface="Instrument Sans Semi Bold" pitchFamily="34" charset="-120"/>
              </a:rPr>
              <a:t>Observer Pattern</a:t>
            </a:r>
            <a:endParaRPr lang="en-US" sz="1700" dirty="0"/>
          </a:p>
        </p:txBody>
      </p:sp>
      <p:sp>
        <p:nvSpPr>
          <p:cNvPr id="12" name="Text 6"/>
          <p:cNvSpPr/>
          <p:nvPr/>
        </p:nvSpPr>
        <p:spPr>
          <a:xfrm>
            <a:off x="1736050" y="5469969"/>
            <a:ext cx="6800374" cy="555308"/>
          </a:xfrm>
          <a:prstGeom prst="rect">
            <a:avLst/>
          </a:prstGeom>
          <a:noFill/>
        </p:spPr>
        <p:txBody>
          <a:bodyPr wrap="square" lIns="0" tIns="0" rIns="0" bIns="0" rtlCol="0" anchor="t"/>
          <a:lstStyle/>
          <a:p>
            <a:pPr marL="0" indent="0" algn="l">
              <a:lnSpc>
                <a:spcPts val="2150"/>
              </a:lnSpc>
              <a:buNone/>
            </a:pPr>
            <a:r>
              <a:rPr lang="en-US" sz="1350" dirty="0">
                <a:solidFill>
                  <a:srgbClr val="5B5F71"/>
                </a:solidFill>
                <a:latin typeface="Instrument Sans Medium" pitchFamily="34" charset="0"/>
                <a:ea typeface="Instrument Sans Medium" pitchFamily="34" charset="-122"/>
                <a:cs typeface="Instrument Sans Medium" pitchFamily="34" charset="-120"/>
              </a:rPr>
              <a:t>Allows objects to update automatically when changes occur, assisting with real-time updates. Useful in a news app where the UI updates when articles are published.</a:t>
            </a:r>
            <a:endParaRPr lang="en-US" sz="1350" dirty="0"/>
          </a:p>
        </p:txBody>
      </p:sp>
      <p:pic>
        <p:nvPicPr>
          <p:cNvPr id="13" name="Image 4" descr="preencoded.png"/>
          <p:cNvPicPr>
            <a:picLocks noChangeAspect="1"/>
          </p:cNvPicPr>
          <p:nvPr/>
        </p:nvPicPr>
        <p:blipFill>
          <a:blip r:embed="rId5"/>
          <a:stretch>
            <a:fillRect/>
          </a:stretch>
        </p:blipFill>
        <p:spPr>
          <a:xfrm>
            <a:off x="607576" y="6198870"/>
            <a:ext cx="868085" cy="1555432"/>
          </a:xfrm>
          <a:prstGeom prst="rect">
            <a:avLst/>
          </a:prstGeom>
        </p:spPr>
      </p:pic>
      <p:sp>
        <p:nvSpPr>
          <p:cNvPr id="14" name="Text 7"/>
          <p:cNvSpPr/>
          <p:nvPr/>
        </p:nvSpPr>
        <p:spPr>
          <a:xfrm>
            <a:off x="1736050" y="6372463"/>
            <a:ext cx="2170271" cy="271224"/>
          </a:xfrm>
          <a:prstGeom prst="rect">
            <a:avLst/>
          </a:prstGeom>
          <a:noFill/>
        </p:spPr>
        <p:txBody>
          <a:bodyPr wrap="none" lIns="0" tIns="0" rIns="0" bIns="0" rtlCol="0" anchor="t"/>
          <a:lstStyle/>
          <a:p>
            <a:pPr marL="0" indent="0" algn="l">
              <a:lnSpc>
                <a:spcPts val="2100"/>
              </a:lnSpc>
              <a:buNone/>
            </a:pPr>
            <a:r>
              <a:rPr lang="en-US" sz="1700" dirty="0">
                <a:solidFill>
                  <a:srgbClr val="5B5F71"/>
                </a:solidFill>
                <a:latin typeface="Instrument Sans Semi Bold" pitchFamily="34" charset="0"/>
                <a:ea typeface="Instrument Sans Semi Bold" pitchFamily="34" charset="-122"/>
                <a:cs typeface="Instrument Sans Semi Bold" pitchFamily="34" charset="-120"/>
              </a:rPr>
              <a:t>Builder Pattern</a:t>
            </a:r>
            <a:endParaRPr lang="en-US" sz="1700" dirty="0"/>
          </a:p>
        </p:txBody>
      </p:sp>
      <p:sp>
        <p:nvSpPr>
          <p:cNvPr id="15" name="Text 8"/>
          <p:cNvSpPr/>
          <p:nvPr/>
        </p:nvSpPr>
        <p:spPr>
          <a:xfrm>
            <a:off x="1736050" y="6747748"/>
            <a:ext cx="6800374" cy="832961"/>
          </a:xfrm>
          <a:prstGeom prst="rect">
            <a:avLst/>
          </a:prstGeom>
          <a:noFill/>
        </p:spPr>
        <p:txBody>
          <a:bodyPr wrap="square" lIns="0" tIns="0" rIns="0" bIns="0" rtlCol="0" anchor="t"/>
          <a:lstStyle/>
          <a:p>
            <a:pPr marL="0" indent="0" algn="l">
              <a:lnSpc>
                <a:spcPts val="2150"/>
              </a:lnSpc>
              <a:buNone/>
            </a:pPr>
            <a:r>
              <a:rPr lang="en-US" sz="1350" dirty="0">
                <a:solidFill>
                  <a:srgbClr val="5B5F71"/>
                </a:solidFill>
                <a:latin typeface="Instrument Sans Medium" pitchFamily="34" charset="0"/>
                <a:ea typeface="Instrument Sans Medium" pitchFamily="34" charset="-122"/>
                <a:cs typeface="Instrument Sans Medium" pitchFamily="34" charset="-120"/>
              </a:rPr>
              <a:t>Simplifies creating complex objects step-by-step, which makes code easier to read and manage. Useful in a travel booking app where users select flights, hotels, and rental cars.</a:t>
            </a:r>
            <a:endParaRPr lang="en-US" sz="135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606000">
        <p15:prstTrans prst="pageCurlDouble"/>
      </p:transition>
    </mc:Choice>
    <mc:Fallback>
      <p:transition spd="slow" advTm="606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23662" y="682466"/>
            <a:ext cx="7696676" cy="1292304"/>
          </a:xfrm>
          <a:prstGeom prst="rect">
            <a:avLst/>
          </a:prstGeom>
          <a:noFill/>
        </p:spPr>
        <p:txBody>
          <a:bodyPr wrap="square" lIns="0" tIns="0" rIns="0" bIns="0" rtlCol="0" anchor="t"/>
          <a:lstStyle/>
          <a:p>
            <a:pPr marL="0" indent="0" algn="l">
              <a:lnSpc>
                <a:spcPts val="5050"/>
              </a:lnSpc>
              <a:buNone/>
            </a:pPr>
            <a:r>
              <a:rPr lang="en-US" sz="4050" dirty="0">
                <a:solidFill>
                  <a:srgbClr val="505468"/>
                </a:solidFill>
                <a:latin typeface="Instrument Sans Semi Bold" pitchFamily="34" charset="0"/>
                <a:ea typeface="Instrument Sans Semi Bold" pitchFamily="34" charset="-122"/>
                <a:cs typeface="Instrument Sans Semi Bold" pitchFamily="34" charset="-120"/>
              </a:rPr>
              <a:t>Collecting and Analyzing User Requirements for Mobile Apps</a:t>
            </a:r>
            <a:endParaRPr lang="en-US" sz="4050" dirty="0"/>
          </a:p>
        </p:txBody>
      </p:sp>
      <p:sp>
        <p:nvSpPr>
          <p:cNvPr id="4" name="Shape 1"/>
          <p:cNvSpPr/>
          <p:nvPr/>
        </p:nvSpPr>
        <p:spPr>
          <a:xfrm>
            <a:off x="723662" y="2284928"/>
            <a:ext cx="155019" cy="1108829"/>
          </a:xfrm>
          <a:prstGeom prst="roundRect">
            <a:avLst>
              <a:gd name="adj" fmla="val 56026"/>
            </a:avLst>
          </a:prstGeom>
          <a:solidFill>
            <a:srgbClr val="E2E3E9"/>
          </a:solidFill>
          <a:ln w="7620">
            <a:solidFill>
              <a:srgbClr val="C8C9CF"/>
            </a:solidFill>
            <a:prstDash val="solid"/>
          </a:ln>
        </p:spPr>
      </p:sp>
      <p:sp>
        <p:nvSpPr>
          <p:cNvPr id="5" name="Text 2"/>
          <p:cNvSpPr/>
          <p:nvPr/>
        </p:nvSpPr>
        <p:spPr>
          <a:xfrm>
            <a:off x="1188839" y="2284928"/>
            <a:ext cx="2584728" cy="323017"/>
          </a:xfrm>
          <a:prstGeom prst="rect">
            <a:avLst/>
          </a:prstGeom>
          <a:noFill/>
        </p:spPr>
        <p:txBody>
          <a:bodyPr wrap="none" lIns="0" tIns="0" rIns="0" bIns="0" rtlCol="0" anchor="t"/>
          <a:lstStyle/>
          <a:p>
            <a:pPr marL="0" indent="0" algn="l">
              <a:lnSpc>
                <a:spcPts val="2500"/>
              </a:lnSpc>
              <a:buNone/>
            </a:pPr>
            <a:r>
              <a:rPr lang="en-US" sz="2000" dirty="0">
                <a:solidFill>
                  <a:srgbClr val="5B5F71"/>
                </a:solidFill>
                <a:latin typeface="Instrument Sans Semi Bold" pitchFamily="34" charset="0"/>
                <a:ea typeface="Instrument Sans Semi Bold" pitchFamily="34" charset="-122"/>
                <a:cs typeface="Instrument Sans Semi Bold" pitchFamily="34" charset="-120"/>
              </a:rPr>
              <a:t>Define the Scope</a:t>
            </a:r>
            <a:endParaRPr lang="en-US" sz="2000" dirty="0"/>
          </a:p>
        </p:txBody>
      </p:sp>
      <p:sp>
        <p:nvSpPr>
          <p:cNvPr id="6" name="Text 3"/>
          <p:cNvSpPr/>
          <p:nvPr/>
        </p:nvSpPr>
        <p:spPr>
          <a:xfrm>
            <a:off x="1188839" y="2732008"/>
            <a:ext cx="7231499" cy="661749"/>
          </a:xfrm>
          <a:prstGeom prst="rect">
            <a:avLst/>
          </a:prstGeom>
          <a:noFill/>
        </p:spPr>
        <p:txBody>
          <a:bodyPr wrap="square" lIns="0" tIns="0" rIns="0" bIns="0" rtlCol="0" anchor="t"/>
          <a:lstStyle/>
          <a:p>
            <a:pPr marL="0" indent="0" algn="l">
              <a:lnSpc>
                <a:spcPts val="2600"/>
              </a:lnSpc>
              <a:buNone/>
            </a:pPr>
            <a:r>
              <a:rPr lang="en-US" sz="1600" dirty="0">
                <a:solidFill>
                  <a:srgbClr val="5B5F71"/>
                </a:solidFill>
                <a:latin typeface="Instrument Sans Medium" pitchFamily="34" charset="0"/>
                <a:ea typeface="Instrument Sans Medium" pitchFamily="34" charset="-122"/>
                <a:cs typeface="Instrument Sans Medium" pitchFamily="34" charset="-120"/>
              </a:rPr>
              <a:t>Outline the app's purpose, target users, and key features. Establish clarity among stakeholders.</a:t>
            </a:r>
            <a:endParaRPr lang="en-US" sz="1600" dirty="0"/>
          </a:p>
        </p:txBody>
      </p:sp>
      <p:sp>
        <p:nvSpPr>
          <p:cNvPr id="7" name="Shape 4"/>
          <p:cNvSpPr/>
          <p:nvPr/>
        </p:nvSpPr>
        <p:spPr>
          <a:xfrm>
            <a:off x="1033820" y="3600450"/>
            <a:ext cx="155019" cy="1108829"/>
          </a:xfrm>
          <a:prstGeom prst="roundRect">
            <a:avLst>
              <a:gd name="adj" fmla="val 56026"/>
            </a:avLst>
          </a:prstGeom>
          <a:solidFill>
            <a:srgbClr val="E2E3E9"/>
          </a:solidFill>
          <a:ln w="7620">
            <a:solidFill>
              <a:srgbClr val="C8C9CF"/>
            </a:solidFill>
            <a:prstDash val="solid"/>
          </a:ln>
        </p:spPr>
      </p:sp>
      <p:sp>
        <p:nvSpPr>
          <p:cNvPr id="8" name="Text 5"/>
          <p:cNvSpPr/>
          <p:nvPr/>
        </p:nvSpPr>
        <p:spPr>
          <a:xfrm>
            <a:off x="1498997" y="3600450"/>
            <a:ext cx="2606159" cy="323017"/>
          </a:xfrm>
          <a:prstGeom prst="rect">
            <a:avLst/>
          </a:prstGeom>
          <a:noFill/>
        </p:spPr>
        <p:txBody>
          <a:bodyPr wrap="none" lIns="0" tIns="0" rIns="0" bIns="0" rtlCol="0" anchor="t"/>
          <a:lstStyle/>
          <a:p>
            <a:pPr marL="0" indent="0" algn="l">
              <a:lnSpc>
                <a:spcPts val="2500"/>
              </a:lnSpc>
              <a:buNone/>
            </a:pPr>
            <a:r>
              <a:rPr lang="en-US" sz="2000" dirty="0">
                <a:solidFill>
                  <a:srgbClr val="5B5F71"/>
                </a:solidFill>
                <a:latin typeface="Instrument Sans Semi Bold" pitchFamily="34" charset="0"/>
                <a:ea typeface="Instrument Sans Semi Bold" pitchFamily="34" charset="-122"/>
                <a:cs typeface="Instrument Sans Semi Bold" pitchFamily="34" charset="-120"/>
              </a:rPr>
              <a:t>Gather Requirements</a:t>
            </a:r>
            <a:endParaRPr lang="en-US" sz="2000" dirty="0"/>
          </a:p>
        </p:txBody>
      </p:sp>
      <p:sp>
        <p:nvSpPr>
          <p:cNvPr id="9" name="Text 6"/>
          <p:cNvSpPr/>
          <p:nvPr/>
        </p:nvSpPr>
        <p:spPr>
          <a:xfrm>
            <a:off x="1498997" y="4047530"/>
            <a:ext cx="6921341" cy="661749"/>
          </a:xfrm>
          <a:prstGeom prst="rect">
            <a:avLst/>
          </a:prstGeom>
          <a:noFill/>
        </p:spPr>
        <p:txBody>
          <a:bodyPr wrap="square" lIns="0" tIns="0" rIns="0" bIns="0" rtlCol="0" anchor="t"/>
          <a:lstStyle/>
          <a:p>
            <a:pPr marL="0" indent="0" algn="l">
              <a:lnSpc>
                <a:spcPts val="2600"/>
              </a:lnSpc>
              <a:buNone/>
            </a:pPr>
            <a:r>
              <a:rPr lang="en-US" sz="1600" dirty="0">
                <a:solidFill>
                  <a:srgbClr val="5B5F71"/>
                </a:solidFill>
                <a:latin typeface="Instrument Sans Medium" pitchFamily="34" charset="0"/>
                <a:ea typeface="Instrument Sans Medium" pitchFamily="34" charset="-122"/>
                <a:cs typeface="Instrument Sans Medium" pitchFamily="34" charset="-120"/>
              </a:rPr>
              <a:t>Conduct interviews, surveys, and focus groups to gather feedback and understand user needs. Create use cases.</a:t>
            </a:r>
            <a:endParaRPr lang="en-US" sz="1600" dirty="0"/>
          </a:p>
        </p:txBody>
      </p:sp>
      <p:sp>
        <p:nvSpPr>
          <p:cNvPr id="10" name="Shape 7"/>
          <p:cNvSpPr/>
          <p:nvPr/>
        </p:nvSpPr>
        <p:spPr>
          <a:xfrm>
            <a:off x="1343978" y="4915972"/>
            <a:ext cx="155019" cy="1108829"/>
          </a:xfrm>
          <a:prstGeom prst="roundRect">
            <a:avLst>
              <a:gd name="adj" fmla="val 56026"/>
            </a:avLst>
          </a:prstGeom>
          <a:solidFill>
            <a:srgbClr val="E2E3E9"/>
          </a:solidFill>
          <a:ln w="7620">
            <a:solidFill>
              <a:srgbClr val="C8C9CF"/>
            </a:solidFill>
            <a:prstDash val="solid"/>
          </a:ln>
        </p:spPr>
      </p:sp>
      <p:sp>
        <p:nvSpPr>
          <p:cNvPr id="11" name="Text 8"/>
          <p:cNvSpPr/>
          <p:nvPr/>
        </p:nvSpPr>
        <p:spPr>
          <a:xfrm>
            <a:off x="1809155" y="4915972"/>
            <a:ext cx="2628662" cy="323017"/>
          </a:xfrm>
          <a:prstGeom prst="rect">
            <a:avLst/>
          </a:prstGeom>
          <a:noFill/>
        </p:spPr>
        <p:txBody>
          <a:bodyPr wrap="none" lIns="0" tIns="0" rIns="0" bIns="0" rtlCol="0" anchor="t"/>
          <a:lstStyle/>
          <a:p>
            <a:pPr marL="0" indent="0" algn="l">
              <a:lnSpc>
                <a:spcPts val="2500"/>
              </a:lnSpc>
              <a:buNone/>
            </a:pPr>
            <a:r>
              <a:rPr lang="en-US" sz="2000" dirty="0">
                <a:solidFill>
                  <a:srgbClr val="5B5F71"/>
                </a:solidFill>
                <a:latin typeface="Instrument Sans Semi Bold" pitchFamily="34" charset="0"/>
                <a:ea typeface="Instrument Sans Semi Bold" pitchFamily="34" charset="-122"/>
                <a:cs typeface="Instrument Sans Semi Bold" pitchFamily="34" charset="-120"/>
              </a:rPr>
              <a:t>Analyze and Prioritize</a:t>
            </a:r>
            <a:endParaRPr lang="en-US" sz="2000" dirty="0"/>
          </a:p>
        </p:txBody>
      </p:sp>
      <p:sp>
        <p:nvSpPr>
          <p:cNvPr id="12" name="Text 9"/>
          <p:cNvSpPr/>
          <p:nvPr/>
        </p:nvSpPr>
        <p:spPr>
          <a:xfrm>
            <a:off x="1809155" y="5363051"/>
            <a:ext cx="6611183" cy="661749"/>
          </a:xfrm>
          <a:prstGeom prst="rect">
            <a:avLst/>
          </a:prstGeom>
          <a:noFill/>
        </p:spPr>
        <p:txBody>
          <a:bodyPr wrap="square" lIns="0" tIns="0" rIns="0" bIns="0" rtlCol="0" anchor="t"/>
          <a:lstStyle/>
          <a:p>
            <a:pPr marL="0" indent="0" algn="l">
              <a:lnSpc>
                <a:spcPts val="2600"/>
              </a:lnSpc>
              <a:buNone/>
            </a:pPr>
            <a:r>
              <a:rPr lang="en-US" sz="1600" dirty="0">
                <a:solidFill>
                  <a:srgbClr val="5B5F71"/>
                </a:solidFill>
                <a:latin typeface="Instrument Sans Medium" pitchFamily="34" charset="0"/>
                <a:ea typeface="Instrument Sans Medium" pitchFamily="34" charset="-122"/>
                <a:cs typeface="Instrument Sans Medium" pitchFamily="34" charset="-120"/>
              </a:rPr>
              <a:t>Categorize and prioritize requirements using frameworks like MoSCoW. Visualize requirements with wireframes.</a:t>
            </a:r>
            <a:endParaRPr lang="en-US" sz="1600" dirty="0"/>
          </a:p>
        </p:txBody>
      </p:sp>
      <p:sp>
        <p:nvSpPr>
          <p:cNvPr id="13" name="Shape 10"/>
          <p:cNvSpPr/>
          <p:nvPr/>
        </p:nvSpPr>
        <p:spPr>
          <a:xfrm>
            <a:off x="1654135" y="6231493"/>
            <a:ext cx="155019" cy="1108829"/>
          </a:xfrm>
          <a:prstGeom prst="roundRect">
            <a:avLst>
              <a:gd name="adj" fmla="val 56026"/>
            </a:avLst>
          </a:prstGeom>
          <a:solidFill>
            <a:srgbClr val="E2E3E9"/>
          </a:solidFill>
          <a:ln w="7620">
            <a:solidFill>
              <a:srgbClr val="C8C9CF"/>
            </a:solidFill>
            <a:prstDash val="solid"/>
          </a:ln>
        </p:spPr>
      </p:sp>
      <p:sp>
        <p:nvSpPr>
          <p:cNvPr id="14" name="Text 11"/>
          <p:cNvSpPr/>
          <p:nvPr/>
        </p:nvSpPr>
        <p:spPr>
          <a:xfrm>
            <a:off x="2119313" y="6231493"/>
            <a:ext cx="2584728" cy="323017"/>
          </a:xfrm>
          <a:prstGeom prst="rect">
            <a:avLst/>
          </a:prstGeom>
          <a:noFill/>
        </p:spPr>
        <p:txBody>
          <a:bodyPr wrap="none" lIns="0" tIns="0" rIns="0" bIns="0" rtlCol="0" anchor="t"/>
          <a:lstStyle/>
          <a:p>
            <a:pPr marL="0" indent="0" algn="l">
              <a:lnSpc>
                <a:spcPts val="2500"/>
              </a:lnSpc>
              <a:buNone/>
            </a:pPr>
            <a:r>
              <a:rPr lang="en-US" sz="2000" dirty="0">
                <a:solidFill>
                  <a:srgbClr val="5B5F71"/>
                </a:solidFill>
                <a:latin typeface="Instrument Sans Semi Bold" pitchFamily="34" charset="0"/>
                <a:ea typeface="Instrument Sans Semi Bold" pitchFamily="34" charset="-122"/>
                <a:cs typeface="Instrument Sans Semi Bold" pitchFamily="34" charset="-120"/>
              </a:rPr>
              <a:t>Document</a:t>
            </a:r>
            <a:endParaRPr lang="en-US" sz="2000" dirty="0"/>
          </a:p>
        </p:txBody>
      </p:sp>
      <p:sp>
        <p:nvSpPr>
          <p:cNvPr id="15" name="Text 12"/>
          <p:cNvSpPr/>
          <p:nvPr/>
        </p:nvSpPr>
        <p:spPr>
          <a:xfrm>
            <a:off x="2119313" y="6678573"/>
            <a:ext cx="6301026" cy="661749"/>
          </a:xfrm>
          <a:prstGeom prst="rect">
            <a:avLst/>
          </a:prstGeom>
          <a:noFill/>
        </p:spPr>
        <p:txBody>
          <a:bodyPr wrap="square" lIns="0" tIns="0" rIns="0" bIns="0" rtlCol="0" anchor="t"/>
          <a:lstStyle/>
          <a:p>
            <a:pPr marL="0" indent="0" algn="l">
              <a:lnSpc>
                <a:spcPts val="2600"/>
              </a:lnSpc>
              <a:buNone/>
            </a:pPr>
            <a:r>
              <a:rPr lang="en-US" sz="1600" dirty="0">
                <a:solidFill>
                  <a:srgbClr val="5B5F71"/>
                </a:solidFill>
                <a:latin typeface="Instrument Sans Medium" pitchFamily="34" charset="0"/>
                <a:ea typeface="Instrument Sans Medium" pitchFamily="34" charset="-122"/>
                <a:cs typeface="Instrument Sans Medium" pitchFamily="34" charset="-120"/>
              </a:rPr>
              <a:t>Write a detailed Specification Document (SRS) or Agile user stories. Include clear acceptance criteria.</a:t>
            </a:r>
            <a:endParaRPr lang="en-US" sz="16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704136"/>
            <a:ext cx="13042821" cy="1417558"/>
          </a:xfrm>
          <a:prstGeom prst="rect">
            <a:avLst/>
          </a:prstGeom>
          <a:noFill/>
        </p:spPr>
        <p:txBody>
          <a:bodyPr wrap="square" lIns="0" tIns="0" rIns="0" bIns="0" rtlCol="0" anchor="t"/>
          <a:lstStyle/>
          <a:p>
            <a:pPr marL="0" indent="0" algn="l">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Documenting and Validating Mobile App Requirements</a:t>
            </a:r>
            <a:endParaRPr lang="en-US" sz="4450" dirty="0"/>
          </a:p>
        </p:txBody>
      </p:sp>
      <p:sp>
        <p:nvSpPr>
          <p:cNvPr id="3" name="Text 1"/>
          <p:cNvSpPr/>
          <p:nvPr/>
        </p:nvSpPr>
        <p:spPr>
          <a:xfrm>
            <a:off x="2197418" y="2575322"/>
            <a:ext cx="2835235" cy="354330"/>
          </a:xfrm>
          <a:prstGeom prst="rect">
            <a:avLst/>
          </a:prstGeom>
          <a:noFill/>
        </p:spPr>
        <p:txBody>
          <a:bodyPr wrap="none" lIns="0" tIns="0" rIns="0" bIns="0" rtlCol="0" anchor="t"/>
          <a:lstStyle/>
          <a:p>
            <a:pPr marL="0" indent="0" algn="r">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Validation Sessions</a:t>
            </a:r>
            <a:endParaRPr lang="en-US" sz="2200" dirty="0"/>
          </a:p>
        </p:txBody>
      </p:sp>
      <p:sp>
        <p:nvSpPr>
          <p:cNvPr id="4" name="Text 2"/>
          <p:cNvSpPr/>
          <p:nvPr/>
        </p:nvSpPr>
        <p:spPr>
          <a:xfrm>
            <a:off x="793790" y="3065740"/>
            <a:ext cx="4238863" cy="1814513"/>
          </a:xfrm>
          <a:prstGeom prst="rect">
            <a:avLst/>
          </a:prstGeom>
          <a:noFill/>
        </p:spPr>
        <p:txBody>
          <a:bodyPr wrap="square" lIns="0" tIns="0" rIns="0" bIns="0" rtlCol="0" anchor="t"/>
          <a:lstStyle/>
          <a:p>
            <a:pPr marL="0" indent="0" algn="r">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Hold regular review sessions with stakeholders to get input and address concerns. Review sessions are crucial for ensuring alignment and addressing issues early on.</a:t>
            </a:r>
            <a:endParaRPr lang="en-US" sz="1750" dirty="0"/>
          </a:p>
        </p:txBody>
      </p:sp>
      <p:pic>
        <p:nvPicPr>
          <p:cNvPr id="5" name="Image 0" descr="preencoded.png"/>
          <p:cNvPicPr>
            <a:picLocks noChangeAspect="1"/>
          </p:cNvPicPr>
          <p:nvPr/>
        </p:nvPicPr>
        <p:blipFill>
          <a:blip r:embed="rId1"/>
          <a:stretch>
            <a:fillRect/>
          </a:stretch>
        </p:blipFill>
        <p:spPr>
          <a:xfrm>
            <a:off x="5032653" y="2767846"/>
            <a:ext cx="4564975" cy="4564975"/>
          </a:xfrm>
          <a:prstGeom prst="rect">
            <a:avLst/>
          </a:prstGeom>
        </p:spPr>
      </p:pic>
      <p:sp>
        <p:nvSpPr>
          <p:cNvPr id="6" name="Text 3"/>
          <p:cNvSpPr/>
          <p:nvPr/>
        </p:nvSpPr>
        <p:spPr>
          <a:xfrm>
            <a:off x="6324362" y="4019788"/>
            <a:ext cx="318968" cy="398621"/>
          </a:xfrm>
          <a:prstGeom prst="rect">
            <a:avLst/>
          </a:prstGeom>
          <a:noFill/>
        </p:spPr>
        <p:txBody>
          <a:bodyPr wrap="none" lIns="0" tIns="0" rIns="0" bIns="0" rtlCol="0" anchor="t"/>
          <a:lstStyle/>
          <a:p>
            <a:pPr marL="0" indent="0" algn="l">
              <a:lnSpc>
                <a:spcPts val="4000"/>
              </a:lnSpc>
              <a:buNone/>
            </a:pPr>
            <a:r>
              <a:rPr lang="en-US" sz="2500" dirty="0">
                <a:solidFill>
                  <a:srgbClr val="5B5F71"/>
                </a:solidFill>
                <a:latin typeface="Instrument Sans Semi Bold" pitchFamily="34" charset="0"/>
                <a:ea typeface="Instrument Sans Semi Bold" pitchFamily="34" charset="-122"/>
                <a:cs typeface="Instrument Sans Semi Bold" pitchFamily="34" charset="-120"/>
              </a:rPr>
              <a:t>1</a:t>
            </a:r>
            <a:endParaRPr lang="en-US" sz="2500" dirty="0"/>
          </a:p>
        </p:txBody>
      </p:sp>
      <p:sp>
        <p:nvSpPr>
          <p:cNvPr id="7" name="Text 4"/>
          <p:cNvSpPr/>
          <p:nvPr/>
        </p:nvSpPr>
        <p:spPr>
          <a:xfrm>
            <a:off x="9597628" y="2756773"/>
            <a:ext cx="2835235" cy="354330"/>
          </a:xfrm>
          <a:prstGeom prst="rect">
            <a:avLst/>
          </a:prstGeom>
          <a:noFill/>
        </p:spPr>
        <p:txBody>
          <a:bodyPr wrap="none" lIns="0" tIns="0" rIns="0" bIns="0" rtlCol="0" anchor="t"/>
          <a:lstStyle/>
          <a:p>
            <a:pPr marL="0" indent="0" algn="l">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Traceability</a:t>
            </a:r>
            <a:endParaRPr lang="en-US" sz="2200" dirty="0"/>
          </a:p>
        </p:txBody>
      </p:sp>
      <p:sp>
        <p:nvSpPr>
          <p:cNvPr id="8" name="Text 5"/>
          <p:cNvSpPr/>
          <p:nvPr/>
        </p:nvSpPr>
        <p:spPr>
          <a:xfrm>
            <a:off x="9597628" y="3247192"/>
            <a:ext cx="4238982" cy="1451610"/>
          </a:xfrm>
          <a:prstGeom prst="rect">
            <a:avLst/>
          </a:prstGeom>
          <a:noFill/>
        </p:spPr>
        <p:txBody>
          <a:bodyPr wrap="square" lIns="0" tIns="0" rIns="0" bIns="0" rtlCol="0" anchor="t"/>
          <a:lstStyle/>
          <a:p>
            <a:pPr marL="0" indent="0" algn="l">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Establish traceability between requirements, design, and testing. Traceability ensures the application meets all specified needs effectively.</a:t>
            </a:r>
            <a:endParaRPr lang="en-US" sz="1750" dirty="0"/>
          </a:p>
        </p:txBody>
      </p:sp>
      <p:pic>
        <p:nvPicPr>
          <p:cNvPr id="9" name="Image 1" descr="preencoded.png"/>
          <p:cNvPicPr>
            <a:picLocks noChangeAspect="1"/>
          </p:cNvPicPr>
          <p:nvPr/>
        </p:nvPicPr>
        <p:blipFill>
          <a:blip r:embed="rId2"/>
          <a:stretch>
            <a:fillRect/>
          </a:stretch>
        </p:blipFill>
        <p:spPr>
          <a:xfrm>
            <a:off x="5032653" y="2767846"/>
            <a:ext cx="4564975" cy="4564975"/>
          </a:xfrm>
          <a:prstGeom prst="rect">
            <a:avLst/>
          </a:prstGeom>
        </p:spPr>
      </p:pic>
      <p:sp>
        <p:nvSpPr>
          <p:cNvPr id="10" name="Text 6"/>
          <p:cNvSpPr/>
          <p:nvPr/>
        </p:nvSpPr>
        <p:spPr>
          <a:xfrm>
            <a:off x="7986713" y="4019788"/>
            <a:ext cx="318968" cy="398621"/>
          </a:xfrm>
          <a:prstGeom prst="rect">
            <a:avLst/>
          </a:prstGeom>
          <a:noFill/>
        </p:spPr>
        <p:txBody>
          <a:bodyPr wrap="none" lIns="0" tIns="0" rIns="0" bIns="0" rtlCol="0" anchor="t"/>
          <a:lstStyle/>
          <a:p>
            <a:pPr marL="0" indent="0" algn="l">
              <a:lnSpc>
                <a:spcPts val="4000"/>
              </a:lnSpc>
              <a:buNone/>
            </a:pPr>
            <a:r>
              <a:rPr lang="en-US" sz="2500" dirty="0">
                <a:solidFill>
                  <a:srgbClr val="5B5F71"/>
                </a:solidFill>
                <a:latin typeface="Instrument Sans Semi Bold" pitchFamily="34" charset="0"/>
                <a:ea typeface="Instrument Sans Semi Bold" pitchFamily="34" charset="-122"/>
                <a:cs typeface="Instrument Sans Semi Bold" pitchFamily="34" charset="-120"/>
              </a:rPr>
              <a:t>2</a:t>
            </a:r>
            <a:endParaRPr lang="en-US" sz="2500" dirty="0"/>
          </a:p>
        </p:txBody>
      </p:sp>
      <p:sp>
        <p:nvSpPr>
          <p:cNvPr id="11" name="Text 7"/>
          <p:cNvSpPr/>
          <p:nvPr/>
        </p:nvSpPr>
        <p:spPr>
          <a:xfrm>
            <a:off x="9597628" y="5401866"/>
            <a:ext cx="2864882" cy="354330"/>
          </a:xfrm>
          <a:prstGeom prst="rect">
            <a:avLst/>
          </a:prstGeom>
          <a:noFill/>
        </p:spPr>
        <p:txBody>
          <a:bodyPr wrap="none" lIns="0" tIns="0" rIns="0" bIns="0" rtlCol="0" anchor="t"/>
          <a:lstStyle/>
          <a:p>
            <a:pPr marL="0" indent="0" algn="l">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Clear Documentation</a:t>
            </a:r>
            <a:endParaRPr lang="en-US" sz="2200" dirty="0"/>
          </a:p>
        </p:txBody>
      </p:sp>
      <p:sp>
        <p:nvSpPr>
          <p:cNvPr id="12" name="Text 8"/>
          <p:cNvSpPr/>
          <p:nvPr/>
        </p:nvSpPr>
        <p:spPr>
          <a:xfrm>
            <a:off x="9597628" y="5892284"/>
            <a:ext cx="4238982" cy="1451610"/>
          </a:xfrm>
          <a:prstGeom prst="rect">
            <a:avLst/>
          </a:prstGeom>
          <a:noFill/>
        </p:spPr>
        <p:txBody>
          <a:bodyPr wrap="square" lIns="0" tIns="0" rIns="0" bIns="0" rtlCol="0" anchor="t"/>
          <a:lstStyle/>
          <a:p>
            <a:pPr marL="0" indent="0" algn="l">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Write clear and concise documentation, avoiding confusion. Clear documentation ensures everyone understands the requirements.</a:t>
            </a:r>
            <a:endParaRPr lang="en-US" sz="1750" dirty="0"/>
          </a:p>
        </p:txBody>
      </p:sp>
      <p:pic>
        <p:nvPicPr>
          <p:cNvPr id="13" name="Image 2" descr="preencoded.png"/>
          <p:cNvPicPr>
            <a:picLocks noChangeAspect="1"/>
          </p:cNvPicPr>
          <p:nvPr/>
        </p:nvPicPr>
        <p:blipFill>
          <a:blip r:embed="rId3"/>
          <a:stretch>
            <a:fillRect/>
          </a:stretch>
        </p:blipFill>
        <p:spPr>
          <a:xfrm>
            <a:off x="5032653" y="2767846"/>
            <a:ext cx="4564975" cy="4564975"/>
          </a:xfrm>
          <a:prstGeom prst="rect">
            <a:avLst/>
          </a:prstGeom>
        </p:spPr>
      </p:pic>
      <p:sp>
        <p:nvSpPr>
          <p:cNvPr id="14" name="Text 9"/>
          <p:cNvSpPr/>
          <p:nvPr/>
        </p:nvSpPr>
        <p:spPr>
          <a:xfrm>
            <a:off x="7986713" y="5682139"/>
            <a:ext cx="318968" cy="398621"/>
          </a:xfrm>
          <a:prstGeom prst="rect">
            <a:avLst/>
          </a:prstGeom>
          <a:noFill/>
        </p:spPr>
        <p:txBody>
          <a:bodyPr wrap="none" lIns="0" tIns="0" rIns="0" bIns="0" rtlCol="0" anchor="t"/>
          <a:lstStyle/>
          <a:p>
            <a:pPr marL="0" indent="0" algn="l">
              <a:lnSpc>
                <a:spcPts val="4000"/>
              </a:lnSpc>
              <a:buNone/>
            </a:pPr>
            <a:r>
              <a:rPr lang="en-US" sz="2500" dirty="0">
                <a:solidFill>
                  <a:srgbClr val="5B5F71"/>
                </a:solidFill>
                <a:latin typeface="Instrument Sans Semi Bold" pitchFamily="34" charset="0"/>
                <a:ea typeface="Instrument Sans Semi Bold" pitchFamily="34" charset="-122"/>
                <a:cs typeface="Instrument Sans Semi Bold" pitchFamily="34" charset="-120"/>
              </a:rPr>
              <a:t>3</a:t>
            </a:r>
            <a:endParaRPr lang="en-US" sz="2500" dirty="0"/>
          </a:p>
        </p:txBody>
      </p:sp>
      <p:sp>
        <p:nvSpPr>
          <p:cNvPr id="15" name="Text 10"/>
          <p:cNvSpPr/>
          <p:nvPr/>
        </p:nvSpPr>
        <p:spPr>
          <a:xfrm>
            <a:off x="858798" y="5220414"/>
            <a:ext cx="4173855" cy="354330"/>
          </a:xfrm>
          <a:prstGeom prst="rect">
            <a:avLst/>
          </a:prstGeom>
          <a:noFill/>
        </p:spPr>
        <p:txBody>
          <a:bodyPr wrap="none" lIns="0" tIns="0" rIns="0" bIns="0" rtlCol="0" anchor="t"/>
          <a:lstStyle/>
          <a:p>
            <a:pPr marL="0" indent="0" algn="r">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Maintain Open Communication</a:t>
            </a:r>
            <a:endParaRPr lang="en-US" sz="2200" dirty="0"/>
          </a:p>
        </p:txBody>
      </p:sp>
      <p:sp>
        <p:nvSpPr>
          <p:cNvPr id="16" name="Text 11"/>
          <p:cNvSpPr/>
          <p:nvPr/>
        </p:nvSpPr>
        <p:spPr>
          <a:xfrm>
            <a:off x="793790" y="5710833"/>
            <a:ext cx="4238863" cy="1814513"/>
          </a:xfrm>
          <a:prstGeom prst="rect">
            <a:avLst/>
          </a:prstGeom>
          <a:noFill/>
        </p:spPr>
        <p:txBody>
          <a:bodyPr wrap="square" lIns="0" tIns="0" rIns="0" bIns="0" rtlCol="0" anchor="t"/>
          <a:lstStyle/>
          <a:p>
            <a:pPr marL="0" indent="0" algn="r">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Keep stakeholders informed at every stage, ensuring transparency. Maintaining open lines of communication is vital for project success.</a:t>
            </a:r>
            <a:endParaRPr lang="en-US" sz="1750" dirty="0"/>
          </a:p>
        </p:txBody>
      </p:sp>
      <p:pic>
        <p:nvPicPr>
          <p:cNvPr id="17" name="Image 3" descr="preencoded.png"/>
          <p:cNvPicPr>
            <a:picLocks noChangeAspect="1"/>
          </p:cNvPicPr>
          <p:nvPr/>
        </p:nvPicPr>
        <p:blipFill>
          <a:blip r:embed="rId4"/>
          <a:stretch>
            <a:fillRect/>
          </a:stretch>
        </p:blipFill>
        <p:spPr>
          <a:xfrm>
            <a:off x="5032653" y="2767846"/>
            <a:ext cx="4564975" cy="4564975"/>
          </a:xfrm>
          <a:prstGeom prst="rect">
            <a:avLst/>
          </a:prstGeom>
        </p:spPr>
      </p:pic>
      <p:sp>
        <p:nvSpPr>
          <p:cNvPr id="18" name="Text 12"/>
          <p:cNvSpPr/>
          <p:nvPr/>
        </p:nvSpPr>
        <p:spPr>
          <a:xfrm>
            <a:off x="6324362" y="5682139"/>
            <a:ext cx="318968" cy="398621"/>
          </a:xfrm>
          <a:prstGeom prst="rect">
            <a:avLst/>
          </a:prstGeom>
          <a:noFill/>
        </p:spPr>
        <p:txBody>
          <a:bodyPr wrap="none" lIns="0" tIns="0" rIns="0" bIns="0" rtlCol="0" anchor="t"/>
          <a:lstStyle/>
          <a:p>
            <a:pPr marL="0" indent="0" algn="l">
              <a:lnSpc>
                <a:spcPts val="4000"/>
              </a:lnSpc>
              <a:buNone/>
            </a:pPr>
            <a:r>
              <a:rPr lang="en-US" sz="2500" dirty="0">
                <a:solidFill>
                  <a:srgbClr val="5B5F71"/>
                </a:solidFill>
                <a:latin typeface="Instrument Sans Semi Bold" pitchFamily="34" charset="0"/>
                <a:ea typeface="Instrument Sans Semi Bold" pitchFamily="34" charset="-122"/>
                <a:cs typeface="Instrument Sans Semi Bold" pitchFamily="34" charset="-120"/>
              </a:rPr>
              <a:t>4</a:t>
            </a:r>
            <a:endParaRPr lang="en-US" sz="2500" dirty="0"/>
          </a:p>
        </p:txBody>
      </p:sp>
      <p:sp>
        <p:nvSpPr>
          <p:cNvPr id="47" name="Rectangles 46"/>
          <p:cNvSpPr/>
          <p:nvPr/>
        </p:nvSpPr>
        <p:spPr>
          <a:xfrm>
            <a:off x="12702540" y="7729220"/>
            <a:ext cx="1927860" cy="500380"/>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600000">
        <p15:prstTrans prst="pageCurlDouble"/>
      </p:transition>
    </mc:Choice>
    <mc:Fallback>
      <p:transition spd="slow" advTm="600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149816" y="674608"/>
            <a:ext cx="7817168" cy="1777008"/>
          </a:xfrm>
          <a:prstGeom prst="rect">
            <a:avLst/>
          </a:prstGeom>
          <a:noFill/>
        </p:spPr>
        <p:txBody>
          <a:bodyPr wrap="square" lIns="0" tIns="0" rIns="0" bIns="0" rtlCol="0" anchor="t"/>
          <a:lstStyle/>
          <a:p>
            <a:pPr marL="0" indent="0" algn="l">
              <a:lnSpc>
                <a:spcPts val="4650"/>
              </a:lnSpc>
              <a:buNone/>
            </a:pPr>
            <a:r>
              <a:rPr lang="en-US" sz="3700" dirty="0">
                <a:solidFill>
                  <a:srgbClr val="505468"/>
                </a:solidFill>
                <a:latin typeface="Instrument Sans Semi Bold" pitchFamily="34" charset="0"/>
                <a:ea typeface="Instrument Sans Semi Bold" pitchFamily="34" charset="-122"/>
                <a:cs typeface="Instrument Sans Semi Bold" pitchFamily="34" charset="-120"/>
              </a:rPr>
              <a:t>Estimating Mobile App Development Cost: A Structured Approach</a:t>
            </a:r>
            <a:endParaRPr lang="en-US" sz="3700" dirty="0"/>
          </a:p>
        </p:txBody>
      </p:sp>
      <p:sp>
        <p:nvSpPr>
          <p:cNvPr id="4" name="Text 1"/>
          <p:cNvSpPr/>
          <p:nvPr/>
        </p:nvSpPr>
        <p:spPr>
          <a:xfrm>
            <a:off x="6149816" y="2735937"/>
            <a:ext cx="7817168" cy="909757"/>
          </a:xfrm>
          <a:prstGeom prst="rect">
            <a:avLst/>
          </a:prstGeom>
          <a:noFill/>
        </p:spPr>
        <p:txBody>
          <a:bodyPr wrap="square" lIns="0" tIns="0" rIns="0" bIns="0" rtlCol="0" anchor="t"/>
          <a:lstStyle/>
          <a:p>
            <a:pPr marL="0" indent="0" algn="l">
              <a:lnSpc>
                <a:spcPts val="2350"/>
              </a:lnSpc>
              <a:buNone/>
            </a:pPr>
            <a:r>
              <a:rPr lang="en-US" sz="1450" dirty="0">
                <a:solidFill>
                  <a:srgbClr val="5B5F71"/>
                </a:solidFill>
                <a:latin typeface="Instrument Sans Medium" pitchFamily="34" charset="0"/>
                <a:ea typeface="Instrument Sans Medium" pitchFamily="34" charset="-122"/>
                <a:cs typeface="Instrument Sans Medium" pitchFamily="34" charset="-120"/>
              </a:rPr>
              <a:t> Estimating mobile app development costs involves analyzing various influencing factors. The actual cost varies based on complexity, features, and requirements. Start by defining the project scope, including purpose, platforms, and core features.</a:t>
            </a:r>
            <a:endParaRPr lang="en-US" sz="1450" dirty="0"/>
          </a:p>
        </p:txBody>
      </p:sp>
      <p:sp>
        <p:nvSpPr>
          <p:cNvPr id="5" name="Text 2"/>
          <p:cNvSpPr/>
          <p:nvPr/>
        </p:nvSpPr>
        <p:spPr>
          <a:xfrm>
            <a:off x="6149816" y="3953708"/>
            <a:ext cx="3766423" cy="625435"/>
          </a:xfrm>
          <a:prstGeom prst="rect">
            <a:avLst/>
          </a:prstGeom>
          <a:noFill/>
        </p:spPr>
        <p:txBody>
          <a:bodyPr wrap="none" lIns="0" tIns="0" rIns="0" bIns="0" rtlCol="0" anchor="t"/>
          <a:lstStyle/>
          <a:p>
            <a:pPr marL="0" indent="0" algn="ctr">
              <a:lnSpc>
                <a:spcPts val="4900"/>
              </a:lnSpc>
              <a:buNone/>
            </a:pPr>
            <a:r>
              <a:rPr lang="en-US" sz="4900" dirty="0">
                <a:solidFill>
                  <a:srgbClr val="5B5F71"/>
                </a:solidFill>
                <a:latin typeface="Instrument Sans Semi Bold" pitchFamily="34" charset="0"/>
                <a:ea typeface="Instrument Sans Semi Bold" pitchFamily="34" charset="-122"/>
                <a:cs typeface="Instrument Sans Semi Bold" pitchFamily="34" charset="-120"/>
              </a:rPr>
              <a:t>50-150</a:t>
            </a:r>
            <a:endParaRPr lang="en-US" sz="4900" dirty="0"/>
          </a:p>
        </p:txBody>
      </p:sp>
      <p:sp>
        <p:nvSpPr>
          <p:cNvPr id="6" name="Text 3"/>
          <p:cNvSpPr/>
          <p:nvPr/>
        </p:nvSpPr>
        <p:spPr>
          <a:xfrm>
            <a:off x="6149816" y="4816078"/>
            <a:ext cx="3766423" cy="606504"/>
          </a:xfrm>
          <a:prstGeom prst="rect">
            <a:avLst/>
          </a:prstGeom>
          <a:noFill/>
        </p:spPr>
        <p:txBody>
          <a:bodyPr wrap="square" lIns="0" tIns="0" rIns="0" bIns="0" rtlCol="0" anchor="t"/>
          <a:lstStyle/>
          <a:p>
            <a:pPr marL="0" indent="0" algn="ctr">
              <a:lnSpc>
                <a:spcPts val="2350"/>
              </a:lnSpc>
              <a:buNone/>
            </a:pPr>
            <a:r>
              <a:rPr lang="en-US" sz="1450" dirty="0">
                <a:solidFill>
                  <a:srgbClr val="5B5F71"/>
                </a:solidFill>
                <a:latin typeface="Instrument Sans Medium" pitchFamily="34" charset="0"/>
                <a:ea typeface="Instrument Sans Medium" pitchFamily="34" charset="-122"/>
                <a:cs typeface="Instrument Sans Medium" pitchFamily="34" charset="-120"/>
              </a:rPr>
              <a:t>Hourly Rate in North America &amp; Europe (USD)</a:t>
            </a:r>
            <a:endParaRPr lang="en-US" sz="1450" dirty="0"/>
          </a:p>
        </p:txBody>
      </p:sp>
      <p:sp>
        <p:nvSpPr>
          <p:cNvPr id="7" name="Text 4"/>
          <p:cNvSpPr/>
          <p:nvPr/>
        </p:nvSpPr>
        <p:spPr>
          <a:xfrm>
            <a:off x="10200561" y="3953708"/>
            <a:ext cx="3766423" cy="625435"/>
          </a:xfrm>
          <a:prstGeom prst="rect">
            <a:avLst/>
          </a:prstGeom>
          <a:noFill/>
        </p:spPr>
        <p:txBody>
          <a:bodyPr wrap="none" lIns="0" tIns="0" rIns="0" bIns="0" rtlCol="0" anchor="t"/>
          <a:lstStyle/>
          <a:p>
            <a:pPr marL="0" indent="0" algn="ctr">
              <a:lnSpc>
                <a:spcPts val="4900"/>
              </a:lnSpc>
              <a:buNone/>
            </a:pPr>
            <a:r>
              <a:rPr lang="en-US" sz="4900" dirty="0">
                <a:solidFill>
                  <a:srgbClr val="5B5F71"/>
                </a:solidFill>
                <a:latin typeface="Instrument Sans Semi Bold" pitchFamily="34" charset="0"/>
                <a:ea typeface="Instrument Sans Semi Bold" pitchFamily="34" charset="-122"/>
                <a:cs typeface="Instrument Sans Semi Bold" pitchFamily="34" charset="-120"/>
              </a:rPr>
              <a:t>30-80</a:t>
            </a:r>
            <a:endParaRPr lang="en-US" sz="4900" dirty="0"/>
          </a:p>
        </p:txBody>
      </p:sp>
      <p:sp>
        <p:nvSpPr>
          <p:cNvPr id="8" name="Text 5"/>
          <p:cNvSpPr/>
          <p:nvPr/>
        </p:nvSpPr>
        <p:spPr>
          <a:xfrm>
            <a:off x="10200561" y="4816078"/>
            <a:ext cx="3766423" cy="606504"/>
          </a:xfrm>
          <a:prstGeom prst="rect">
            <a:avLst/>
          </a:prstGeom>
          <a:noFill/>
        </p:spPr>
        <p:txBody>
          <a:bodyPr wrap="square" lIns="0" tIns="0" rIns="0" bIns="0" rtlCol="0" anchor="t"/>
          <a:lstStyle/>
          <a:p>
            <a:pPr marL="0" indent="0" algn="ctr">
              <a:lnSpc>
                <a:spcPts val="2350"/>
              </a:lnSpc>
              <a:buNone/>
            </a:pPr>
            <a:r>
              <a:rPr lang="en-US" sz="1450" dirty="0">
                <a:solidFill>
                  <a:srgbClr val="5B5F71"/>
                </a:solidFill>
                <a:latin typeface="Instrument Sans Medium" pitchFamily="34" charset="0"/>
                <a:ea typeface="Instrument Sans Medium" pitchFamily="34" charset="-122"/>
                <a:cs typeface="Instrument Sans Medium" pitchFamily="34" charset="-120"/>
              </a:rPr>
              <a:t>Hourly Rate in Eastern Europe &amp; South America (USD)</a:t>
            </a:r>
            <a:endParaRPr lang="en-US" sz="1450" dirty="0"/>
          </a:p>
        </p:txBody>
      </p:sp>
      <p:sp>
        <p:nvSpPr>
          <p:cNvPr id="9" name="Text 6"/>
          <p:cNvSpPr/>
          <p:nvPr/>
        </p:nvSpPr>
        <p:spPr>
          <a:xfrm>
            <a:off x="8175188" y="6085999"/>
            <a:ext cx="3766423" cy="625435"/>
          </a:xfrm>
          <a:prstGeom prst="rect">
            <a:avLst/>
          </a:prstGeom>
          <a:noFill/>
        </p:spPr>
        <p:txBody>
          <a:bodyPr wrap="none" lIns="0" tIns="0" rIns="0" bIns="0" rtlCol="0" anchor="t"/>
          <a:lstStyle/>
          <a:p>
            <a:pPr marL="0" indent="0" algn="ctr">
              <a:lnSpc>
                <a:spcPts val="4900"/>
              </a:lnSpc>
              <a:buNone/>
            </a:pPr>
            <a:r>
              <a:rPr lang="en-US" sz="4900" dirty="0">
                <a:solidFill>
                  <a:srgbClr val="5B5F71"/>
                </a:solidFill>
                <a:latin typeface="Instrument Sans Semi Bold" pitchFamily="34" charset="0"/>
                <a:ea typeface="Instrument Sans Semi Bold" pitchFamily="34" charset="-122"/>
                <a:cs typeface="Instrument Sans Semi Bold" pitchFamily="34" charset="-120"/>
              </a:rPr>
              <a:t>15-50</a:t>
            </a:r>
            <a:endParaRPr lang="en-US" sz="4900" dirty="0"/>
          </a:p>
        </p:txBody>
      </p:sp>
      <p:sp>
        <p:nvSpPr>
          <p:cNvPr id="10" name="Text 7"/>
          <p:cNvSpPr/>
          <p:nvPr/>
        </p:nvSpPr>
        <p:spPr>
          <a:xfrm>
            <a:off x="8175188" y="6948368"/>
            <a:ext cx="3766423" cy="606504"/>
          </a:xfrm>
          <a:prstGeom prst="rect">
            <a:avLst/>
          </a:prstGeom>
          <a:noFill/>
        </p:spPr>
        <p:txBody>
          <a:bodyPr wrap="square" lIns="0" tIns="0" rIns="0" bIns="0" rtlCol="0" anchor="t"/>
          <a:lstStyle/>
          <a:p>
            <a:pPr marL="0" indent="0" algn="ctr">
              <a:lnSpc>
                <a:spcPts val="2350"/>
              </a:lnSpc>
              <a:buNone/>
            </a:pPr>
            <a:r>
              <a:rPr lang="en-US" sz="1450" dirty="0">
                <a:solidFill>
                  <a:srgbClr val="5B5F71"/>
                </a:solidFill>
                <a:latin typeface="Instrument Sans Medium" pitchFamily="34" charset="0"/>
                <a:ea typeface="Instrument Sans Medium" pitchFamily="34" charset="-122"/>
                <a:cs typeface="Instrument Sans Medium" pitchFamily="34" charset="-120"/>
              </a:rPr>
              <a:t>Hourly Rate in Asia (India, Philippines, etc.) (USD)</a:t>
            </a:r>
            <a:endParaRPr lang="en-US" sz="1450" dirty="0"/>
          </a:p>
        </p:txBody>
      </p:sp>
      <p:sp>
        <p:nvSpPr>
          <p:cNvPr id="47" name="Rectangles 46"/>
          <p:cNvSpPr/>
          <p:nvPr/>
        </p:nvSpPr>
        <p:spPr>
          <a:xfrm>
            <a:off x="12702540" y="7729220"/>
            <a:ext cx="1927860" cy="500380"/>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750">
        <p15:prstTrans prst="pageCurlDoubl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7127</Words>
  <Application>WPS Presentation</Application>
  <PresentationFormat>On-screen Show (16:9)</PresentationFormat>
  <Paragraphs>232</Paragraphs>
  <Slides>10</Slides>
  <Notes>10</Notes>
  <HiddenSlides>0</HiddenSlides>
  <MMClips>0</MMClips>
  <ScaleCrop>false</ScaleCrop>
  <HeadingPairs>
    <vt:vector size="6" baseType="variant">
      <vt:variant>
        <vt:lpstr>已用的字体</vt:lpstr>
      </vt:variant>
      <vt:variant>
        <vt:i4>28</vt:i4>
      </vt:variant>
      <vt:variant>
        <vt:lpstr>主题</vt:lpstr>
      </vt:variant>
      <vt:variant>
        <vt:i4>1</vt:i4>
      </vt:variant>
      <vt:variant>
        <vt:lpstr>幻灯片标题</vt:lpstr>
      </vt:variant>
      <vt:variant>
        <vt:i4>10</vt:i4>
      </vt:variant>
    </vt:vector>
  </HeadingPairs>
  <TitlesOfParts>
    <vt:vector size="39" baseType="lpstr">
      <vt:lpstr>Arial</vt:lpstr>
      <vt:lpstr>SimSun</vt:lpstr>
      <vt:lpstr>Wingdings</vt:lpstr>
      <vt:lpstr>Instrument Sans Semi Bold</vt:lpstr>
      <vt:lpstr>Instrument Sans Semi Bold</vt:lpstr>
      <vt:lpstr>Instrument Sans Semi Bold</vt:lpstr>
      <vt:lpstr>Instrument Sans Medium</vt:lpstr>
      <vt:lpstr>Instrument Sans Medium</vt:lpstr>
      <vt:lpstr>Instrument Sans Medium</vt:lpstr>
      <vt:lpstr>Calibri</vt:lpstr>
      <vt:lpstr>Microsoft YaHei</vt:lpstr>
      <vt:lpstr>Arial Unicode MS</vt:lpstr>
      <vt:lpstr>Algerian</vt:lpstr>
      <vt:lpstr>Bahnschrift</vt:lpstr>
      <vt:lpstr>Calibri Light</vt:lpstr>
      <vt:lpstr>Gadugi</vt:lpstr>
      <vt:lpstr>Gigi</vt:lpstr>
      <vt:lpstr>Georgia</vt:lpstr>
      <vt:lpstr>Goudy Old Style</vt:lpstr>
      <vt:lpstr>Goudy Stout</vt:lpstr>
      <vt:lpstr>Garamond</vt:lpstr>
      <vt:lpstr>Trebuchet MS</vt:lpstr>
      <vt:lpstr>Sitka Heading</vt:lpstr>
      <vt:lpstr>Sitka Subheading</vt:lpstr>
      <vt:lpstr>Tw Cen MT Condensed</vt:lpstr>
      <vt:lpstr>Trebuchet MS</vt:lpstr>
      <vt:lpstr>Times New Roman</vt:lpstr>
      <vt:lpstr>Tahoma</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huawei</cp:lastModifiedBy>
  <cp:revision>9</cp:revision>
  <dcterms:created xsi:type="dcterms:W3CDTF">2025-03-31T09:23:00Z</dcterms:created>
  <dcterms:modified xsi:type="dcterms:W3CDTF">2025-03-31T17:01:04Z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A0A614FBD291445286662122F3C85506_12</vt:lpwstr>
  </property>
  <property fmtid="{D5CDD505-2E9C-101B-9397-08002B2CF9AE}" pid="3" name="KSOProductBuildVer">
    <vt:lpwstr>2057-12.2.0.19805</vt:lpwstr>
  </property>
</Properties>
</file>