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15" autoAdjust="0"/>
  </p:normalViewPr>
  <p:slideViewPr>
    <p:cSldViewPr>
      <p:cViewPr>
        <p:scale>
          <a:sx n="100" d="100"/>
          <a:sy n="100" d="100"/>
        </p:scale>
        <p:origin x="-29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3AFF4F-E864-4A9B-B6D7-6AD4E293C404}" type="datetimeFigureOut">
              <a:rPr lang="en-US" smtClean="0"/>
              <a:pPr/>
              <a:t>2/21/2012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A3D91E-CBAE-40FC-B2CB-9CD617052F5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AFF4F-E864-4A9B-B6D7-6AD4E293C404}" type="datetimeFigureOut">
              <a:rPr lang="en-US" smtClean="0"/>
              <a:pPr/>
              <a:t>2/21/2012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A3D91E-CBAE-40FC-B2CB-9CD617052F5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AFF4F-E864-4A9B-B6D7-6AD4E293C404}" type="datetimeFigureOut">
              <a:rPr lang="en-US" smtClean="0"/>
              <a:pPr/>
              <a:t>2/21/2012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A3D91E-CBAE-40FC-B2CB-9CD617052F5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AFF4F-E864-4A9B-B6D7-6AD4E293C404}" type="datetimeFigureOut">
              <a:rPr lang="en-US" smtClean="0"/>
              <a:pPr/>
              <a:t>2/21/2012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A3D91E-CBAE-40FC-B2CB-9CD617052F5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AFF4F-E864-4A9B-B6D7-6AD4E293C404}" type="datetimeFigureOut">
              <a:rPr lang="en-US" smtClean="0"/>
              <a:pPr/>
              <a:t>2/21/2012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A3D91E-CBAE-40FC-B2CB-9CD617052F5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3AFF4F-E864-4A9B-B6D7-6AD4E293C404}" type="datetimeFigureOut">
              <a:rPr lang="en-US" smtClean="0"/>
              <a:pPr/>
              <a:t>2/21/2012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A3D91E-CBAE-40FC-B2CB-9CD617052F5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3AFF4F-E864-4A9B-B6D7-6AD4E293C404}" type="datetimeFigureOut">
              <a:rPr lang="en-US" smtClean="0"/>
              <a:pPr/>
              <a:t>2/21/2012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1A3D91E-CBAE-40FC-B2CB-9CD617052F5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3AFF4F-E864-4A9B-B6D7-6AD4E293C404}" type="datetimeFigureOut">
              <a:rPr lang="en-US" smtClean="0"/>
              <a:pPr/>
              <a:t>2/21/2012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1A3D91E-CBAE-40FC-B2CB-9CD617052F5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AFF4F-E864-4A9B-B6D7-6AD4E293C404}" type="datetimeFigureOut">
              <a:rPr lang="en-US" smtClean="0"/>
              <a:pPr/>
              <a:t>2/21/2012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1A3D91E-CBAE-40FC-B2CB-9CD617052F5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AFF4F-E864-4A9B-B6D7-6AD4E293C404}" type="datetimeFigureOut">
              <a:rPr lang="en-US" smtClean="0"/>
              <a:pPr/>
              <a:t>2/21/2012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A3D91E-CBAE-40FC-B2CB-9CD617052F5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AFF4F-E864-4A9B-B6D7-6AD4E293C404}" type="datetimeFigureOut">
              <a:rPr lang="en-US" smtClean="0"/>
              <a:pPr/>
              <a:t>2/21/2012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A3D91E-CBAE-40FC-B2CB-9CD617052F5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AFF4F-E864-4A9B-B6D7-6AD4E293C404}" type="datetimeFigureOut">
              <a:rPr lang="en-US" smtClean="0"/>
              <a:pPr/>
              <a:t>2/21/2012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3D91E-CBAE-40FC-B2CB-9CD617052F5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04800"/>
            <a:ext cx="5638800" cy="1524000"/>
          </a:xfrm>
          <a:ln w="3175">
            <a:solidFill>
              <a:schemeClr val="tx1"/>
            </a:solidFill>
          </a:ln>
        </p:spPr>
        <p:txBody>
          <a:bodyPr>
            <a:normAutofit fontScale="90000"/>
          </a:bodyPr>
          <a:lstStyle/>
          <a:p>
            <a:r>
              <a:rPr lang="en-US" sz="1100" b="1" dirty="0" smtClean="0"/>
              <a:t>B1: </a:t>
            </a:r>
            <a:r>
              <a:rPr lang="en-US" sz="1100" dirty="0" smtClean="0"/>
              <a:t>Welcome </a:t>
            </a:r>
            <a:r>
              <a:rPr lang="en-US" sz="1100" dirty="0" smtClean="0"/>
              <a:t>to the Global Medical Affairs website, a resource for associates involved in Oncology Medical Affairs activities. It summarizes the current Medical Affairs organization and </a:t>
            </a:r>
            <a:r>
              <a:rPr lang="en-US" sz="1100" dirty="0" smtClean="0"/>
              <a:t>processes </a:t>
            </a:r>
            <a:r>
              <a:rPr lang="en-US" sz="1100" dirty="0" smtClean="0"/>
              <a:t>and is intended to facilitate our work, communicate what we do and ensure the alignment and quality of our projects. </a:t>
            </a:r>
            <a:br>
              <a:rPr lang="en-US" sz="1100" dirty="0" smtClean="0"/>
            </a:br>
            <a:r>
              <a:rPr lang="en-US" sz="1100" dirty="0" smtClean="0"/>
              <a:t>Dalila Oulid-Aissa became VP &amp; Head of Global Medical Affairs in 2010 after successfully leading the Oncology EGM Medical Affairs team.  Her extensive experience and strategic approach will bring Medical Affairs to new level of excellence. </a:t>
            </a:r>
            <a:br>
              <a:rPr lang="en-US" sz="1100" dirty="0" smtClean="0"/>
            </a:br>
            <a:r>
              <a:rPr lang="en-US" sz="1100" b="1" dirty="0" smtClean="0">
                <a:solidFill>
                  <a:srgbClr val="C00000"/>
                </a:solidFill>
              </a:rPr>
              <a:t>Mission:</a:t>
            </a:r>
            <a:r>
              <a:rPr lang="en-US" sz="1100" dirty="0" smtClean="0"/>
              <a:t>  To be a powerful Medical organization at the service of the patient and the customer. </a:t>
            </a:r>
            <a:br>
              <a:rPr lang="en-US" sz="1100" dirty="0" smtClean="0"/>
            </a:br>
            <a:r>
              <a:rPr lang="en-US" sz="1100" b="1" dirty="0" smtClean="0">
                <a:solidFill>
                  <a:srgbClr val="C00000"/>
                </a:solidFill>
              </a:rPr>
              <a:t>Vision:</a:t>
            </a:r>
            <a:r>
              <a:rPr lang="en-US" sz="1100" dirty="0" smtClean="0"/>
              <a:t>  Provide Clinical Leadership maximizing Global Portfolio and commercial strategy through optimization of treatment options to the patients. </a:t>
            </a:r>
            <a:endParaRPr lang="en-US" sz="1000" dirty="0"/>
          </a:p>
        </p:txBody>
      </p:sp>
      <p:sp>
        <p:nvSpPr>
          <p:cNvPr id="3" name="Subtitle 2"/>
          <p:cNvSpPr>
            <a:spLocks noGrp="1"/>
          </p:cNvSpPr>
          <p:nvPr>
            <p:ph type="subTitle" idx="1"/>
          </p:nvPr>
        </p:nvSpPr>
        <p:spPr>
          <a:xfrm>
            <a:off x="0" y="990600"/>
            <a:ext cx="1676400" cy="457200"/>
          </a:xfrm>
          <a:ln w="3175">
            <a:solidFill>
              <a:schemeClr val="tx1"/>
            </a:solidFill>
          </a:ln>
        </p:spPr>
        <p:txBody>
          <a:bodyPr>
            <a:normAutofit lnSpcReduction="10000"/>
          </a:bodyPr>
          <a:lstStyle/>
          <a:p>
            <a:r>
              <a:rPr lang="en-US" sz="1200" b="1" dirty="0" smtClean="0">
                <a:solidFill>
                  <a:schemeClr val="tx1"/>
                </a:solidFill>
              </a:rPr>
              <a:t>A1: </a:t>
            </a:r>
            <a:r>
              <a:rPr lang="en-US" sz="1200" dirty="0" smtClean="0">
                <a:solidFill>
                  <a:schemeClr val="tx1"/>
                </a:solidFill>
              </a:rPr>
              <a:t>Org Chart</a:t>
            </a:r>
          </a:p>
          <a:p>
            <a:r>
              <a:rPr lang="en-US" sz="1200" dirty="0" smtClean="0">
                <a:solidFill>
                  <a:schemeClr val="tx1"/>
                </a:solidFill>
              </a:rPr>
              <a:t>(link </a:t>
            </a:r>
            <a:r>
              <a:rPr lang="en-US" sz="1200" dirty="0" smtClean="0">
                <a:solidFill>
                  <a:schemeClr val="tx1"/>
                </a:solidFill>
              </a:rPr>
              <a:t>to PPT)</a:t>
            </a:r>
            <a:endParaRPr lang="en-US" sz="1200" dirty="0">
              <a:solidFill>
                <a:schemeClr val="tx1"/>
              </a:solidFill>
            </a:endParaRPr>
          </a:p>
        </p:txBody>
      </p:sp>
      <p:pic>
        <p:nvPicPr>
          <p:cNvPr id="4" name="Picture 3" descr="gma_3.jpg"/>
          <p:cNvPicPr>
            <a:picLocks noChangeAspect="1"/>
          </p:cNvPicPr>
          <p:nvPr/>
        </p:nvPicPr>
        <p:blipFill>
          <a:blip r:embed="rId2" cstate="print"/>
          <a:stretch>
            <a:fillRect/>
          </a:stretch>
        </p:blipFill>
        <p:spPr>
          <a:xfrm>
            <a:off x="0" y="320040"/>
            <a:ext cx="1358132" cy="365760"/>
          </a:xfrm>
          <a:prstGeom prst="rect">
            <a:avLst/>
          </a:prstGeom>
        </p:spPr>
      </p:pic>
      <p:pic>
        <p:nvPicPr>
          <p:cNvPr id="5" name="Picture 4" descr="Dalila Oulid-Aissa headshot.jpg"/>
          <p:cNvPicPr>
            <a:picLocks noChangeAspect="1"/>
          </p:cNvPicPr>
          <p:nvPr/>
        </p:nvPicPr>
        <p:blipFill>
          <a:blip r:embed="rId3" cstate="print"/>
          <a:stretch>
            <a:fillRect/>
          </a:stretch>
        </p:blipFill>
        <p:spPr>
          <a:xfrm>
            <a:off x="7924800" y="152400"/>
            <a:ext cx="685800" cy="731520"/>
          </a:xfrm>
          <a:prstGeom prst="rect">
            <a:avLst/>
          </a:prstGeom>
        </p:spPr>
      </p:pic>
      <p:sp>
        <p:nvSpPr>
          <p:cNvPr id="6" name="TextBox 5"/>
          <p:cNvSpPr txBox="1"/>
          <p:nvPr/>
        </p:nvSpPr>
        <p:spPr>
          <a:xfrm>
            <a:off x="2514600" y="2133600"/>
            <a:ext cx="2306593" cy="276999"/>
          </a:xfrm>
          <a:prstGeom prst="rect">
            <a:avLst/>
          </a:prstGeom>
          <a:noFill/>
          <a:ln w="3175">
            <a:solidFill>
              <a:schemeClr val="tx1"/>
            </a:solidFill>
          </a:ln>
        </p:spPr>
        <p:txBody>
          <a:bodyPr wrap="none" rtlCol="0">
            <a:spAutoFit/>
          </a:bodyPr>
          <a:lstStyle/>
          <a:p>
            <a:r>
              <a:rPr lang="en-US" sz="1200" b="1" dirty="0" smtClean="0"/>
              <a:t>B2: </a:t>
            </a:r>
            <a:r>
              <a:rPr lang="en-US" sz="1200" dirty="0" smtClean="0"/>
              <a:t>GMA </a:t>
            </a:r>
            <a:r>
              <a:rPr lang="en-US" sz="1200" dirty="0" smtClean="0"/>
              <a:t>Strategy (link to PPT)</a:t>
            </a:r>
            <a:endParaRPr lang="en-US" sz="1200" dirty="0"/>
          </a:p>
        </p:txBody>
      </p:sp>
      <p:sp>
        <p:nvSpPr>
          <p:cNvPr id="7" name="TextBox 6"/>
          <p:cNvSpPr txBox="1"/>
          <p:nvPr/>
        </p:nvSpPr>
        <p:spPr>
          <a:xfrm>
            <a:off x="4876800" y="2133600"/>
            <a:ext cx="2450864" cy="276999"/>
          </a:xfrm>
          <a:prstGeom prst="rect">
            <a:avLst/>
          </a:prstGeom>
          <a:noFill/>
          <a:ln w="3175">
            <a:solidFill>
              <a:schemeClr val="tx1"/>
            </a:solidFill>
          </a:ln>
        </p:spPr>
        <p:txBody>
          <a:bodyPr wrap="none" rtlCol="0">
            <a:spAutoFit/>
          </a:bodyPr>
          <a:lstStyle/>
          <a:p>
            <a:r>
              <a:rPr lang="en-US" sz="1200" b="1" dirty="0" smtClean="0"/>
              <a:t>B3: </a:t>
            </a:r>
            <a:r>
              <a:rPr lang="en-US" sz="1200" dirty="0" smtClean="0"/>
              <a:t>GMA </a:t>
            </a:r>
            <a:r>
              <a:rPr lang="en-US" sz="1200" dirty="0" smtClean="0"/>
              <a:t>Objectives (link to PPT)</a:t>
            </a:r>
            <a:endParaRPr lang="en-US" sz="1200" dirty="0"/>
          </a:p>
        </p:txBody>
      </p:sp>
      <p:sp>
        <p:nvSpPr>
          <p:cNvPr id="8" name="TextBox 7"/>
          <p:cNvSpPr txBox="1"/>
          <p:nvPr/>
        </p:nvSpPr>
        <p:spPr>
          <a:xfrm>
            <a:off x="2850723" y="2667000"/>
            <a:ext cx="3565400" cy="276999"/>
          </a:xfrm>
          <a:prstGeom prst="rect">
            <a:avLst/>
          </a:prstGeom>
          <a:noFill/>
          <a:ln w="3175">
            <a:solidFill>
              <a:schemeClr val="tx1"/>
            </a:solidFill>
          </a:ln>
        </p:spPr>
        <p:txBody>
          <a:bodyPr wrap="none" rtlCol="0">
            <a:spAutoFit/>
          </a:bodyPr>
          <a:lstStyle/>
          <a:p>
            <a:pPr algn="ctr"/>
            <a:r>
              <a:rPr lang="en-US" sz="1200" b="1" dirty="0" smtClean="0"/>
              <a:t>B4: </a:t>
            </a:r>
            <a:r>
              <a:rPr lang="en-US" sz="1200" dirty="0" smtClean="0"/>
              <a:t>GMA </a:t>
            </a:r>
            <a:r>
              <a:rPr lang="en-US" sz="1200" dirty="0" smtClean="0"/>
              <a:t>Functions and Description (PPT? TXT?)</a:t>
            </a:r>
            <a:endParaRPr lang="en-US" sz="1200" dirty="0"/>
          </a:p>
        </p:txBody>
      </p:sp>
      <p:sp>
        <p:nvSpPr>
          <p:cNvPr id="9" name="TextBox 8"/>
          <p:cNvSpPr txBox="1"/>
          <p:nvPr/>
        </p:nvSpPr>
        <p:spPr>
          <a:xfrm>
            <a:off x="1518759" y="3200400"/>
            <a:ext cx="1986441" cy="430887"/>
          </a:xfrm>
          <a:prstGeom prst="rect">
            <a:avLst/>
          </a:prstGeom>
          <a:noFill/>
          <a:ln w="3175">
            <a:solidFill>
              <a:schemeClr val="tx1"/>
            </a:solidFill>
          </a:ln>
        </p:spPr>
        <p:txBody>
          <a:bodyPr wrap="none" rtlCol="0">
            <a:spAutoFit/>
          </a:bodyPr>
          <a:lstStyle/>
          <a:p>
            <a:r>
              <a:rPr lang="en-US" sz="1100" b="1" dirty="0" smtClean="0"/>
              <a:t>B5: </a:t>
            </a:r>
            <a:r>
              <a:rPr lang="en-US" sz="1100" dirty="0" smtClean="0"/>
              <a:t>Integrated </a:t>
            </a:r>
            <a:r>
              <a:rPr lang="en-US" sz="1100" dirty="0" smtClean="0"/>
              <a:t>Medical Plans</a:t>
            </a:r>
          </a:p>
          <a:p>
            <a:r>
              <a:rPr lang="en-US" sz="1100" dirty="0" smtClean="0"/>
              <a:t>(PPT)</a:t>
            </a:r>
            <a:endParaRPr lang="en-US" sz="1100" dirty="0"/>
          </a:p>
        </p:txBody>
      </p:sp>
      <p:sp>
        <p:nvSpPr>
          <p:cNvPr id="10" name="TextBox 9"/>
          <p:cNvSpPr txBox="1"/>
          <p:nvPr/>
        </p:nvSpPr>
        <p:spPr>
          <a:xfrm>
            <a:off x="3550910" y="3200400"/>
            <a:ext cx="1494320" cy="430887"/>
          </a:xfrm>
          <a:prstGeom prst="rect">
            <a:avLst/>
          </a:prstGeom>
          <a:noFill/>
          <a:ln w="3175">
            <a:solidFill>
              <a:schemeClr val="tx1"/>
            </a:solidFill>
          </a:ln>
        </p:spPr>
        <p:txBody>
          <a:bodyPr wrap="none" rtlCol="0">
            <a:spAutoFit/>
          </a:bodyPr>
          <a:lstStyle/>
          <a:p>
            <a:r>
              <a:rPr lang="en-US" sz="1100" b="1" dirty="0" smtClean="0"/>
              <a:t>B6: </a:t>
            </a:r>
            <a:r>
              <a:rPr lang="en-US" sz="1100" dirty="0" err="1" smtClean="0"/>
              <a:t>Sci</a:t>
            </a:r>
            <a:r>
              <a:rPr lang="en-US" sz="1100" dirty="0" smtClean="0"/>
              <a:t> </a:t>
            </a:r>
            <a:r>
              <a:rPr lang="en-US" sz="1100" dirty="0" smtClean="0"/>
              <a:t>Comm Plans</a:t>
            </a:r>
          </a:p>
          <a:p>
            <a:r>
              <a:rPr lang="en-US" sz="1100" dirty="0" smtClean="0"/>
              <a:t>(PPT)-full plans</a:t>
            </a:r>
            <a:endParaRPr lang="en-US" sz="1100" dirty="0"/>
          </a:p>
        </p:txBody>
      </p:sp>
      <p:sp>
        <p:nvSpPr>
          <p:cNvPr id="11" name="TextBox 10"/>
          <p:cNvSpPr txBox="1"/>
          <p:nvPr/>
        </p:nvSpPr>
        <p:spPr>
          <a:xfrm>
            <a:off x="5102906" y="3200400"/>
            <a:ext cx="1390124" cy="430887"/>
          </a:xfrm>
          <a:prstGeom prst="rect">
            <a:avLst/>
          </a:prstGeom>
          <a:noFill/>
          <a:ln w="3175">
            <a:solidFill>
              <a:schemeClr val="tx1"/>
            </a:solidFill>
          </a:ln>
        </p:spPr>
        <p:txBody>
          <a:bodyPr wrap="none" rtlCol="0">
            <a:spAutoFit/>
          </a:bodyPr>
          <a:lstStyle/>
          <a:p>
            <a:r>
              <a:rPr lang="en-US" sz="1100" b="1" dirty="0" smtClean="0"/>
              <a:t>B7: </a:t>
            </a:r>
            <a:r>
              <a:rPr lang="en-US" sz="1100" dirty="0" smtClean="0"/>
              <a:t>Med </a:t>
            </a:r>
            <a:r>
              <a:rPr lang="en-US" sz="1100" dirty="0" smtClean="0"/>
              <a:t>Info Plans</a:t>
            </a:r>
          </a:p>
          <a:p>
            <a:r>
              <a:rPr lang="en-US" sz="1100" dirty="0" smtClean="0"/>
              <a:t>(PPT)-full plans</a:t>
            </a:r>
            <a:endParaRPr lang="en-US" sz="1100" dirty="0"/>
          </a:p>
        </p:txBody>
      </p:sp>
      <p:sp>
        <p:nvSpPr>
          <p:cNvPr id="12" name="TextBox 11"/>
          <p:cNvSpPr txBox="1"/>
          <p:nvPr/>
        </p:nvSpPr>
        <p:spPr>
          <a:xfrm>
            <a:off x="6528378" y="3200400"/>
            <a:ext cx="1564852" cy="430887"/>
          </a:xfrm>
          <a:prstGeom prst="rect">
            <a:avLst/>
          </a:prstGeom>
          <a:noFill/>
          <a:ln w="3175">
            <a:solidFill>
              <a:schemeClr val="tx1"/>
            </a:solidFill>
          </a:ln>
        </p:spPr>
        <p:txBody>
          <a:bodyPr wrap="none" rtlCol="0">
            <a:spAutoFit/>
          </a:bodyPr>
          <a:lstStyle/>
          <a:p>
            <a:r>
              <a:rPr lang="en-US" sz="1100" b="1" dirty="0" smtClean="0"/>
              <a:t>B8: </a:t>
            </a:r>
            <a:r>
              <a:rPr lang="en-US" sz="1100" dirty="0" smtClean="0"/>
              <a:t>MSL </a:t>
            </a:r>
            <a:r>
              <a:rPr lang="en-US" sz="1100" dirty="0" smtClean="0"/>
              <a:t>Action Plans</a:t>
            </a:r>
          </a:p>
          <a:p>
            <a:r>
              <a:rPr lang="en-US" sz="1100" dirty="0" smtClean="0"/>
              <a:t>(PPT)</a:t>
            </a:r>
          </a:p>
        </p:txBody>
      </p:sp>
      <p:sp>
        <p:nvSpPr>
          <p:cNvPr id="13" name="TextBox 12"/>
          <p:cNvSpPr txBox="1"/>
          <p:nvPr/>
        </p:nvSpPr>
        <p:spPr>
          <a:xfrm>
            <a:off x="1828800" y="3962400"/>
            <a:ext cx="1156086" cy="430887"/>
          </a:xfrm>
          <a:prstGeom prst="rect">
            <a:avLst/>
          </a:prstGeom>
          <a:noFill/>
          <a:ln w="3175">
            <a:solidFill>
              <a:schemeClr val="tx1"/>
            </a:solidFill>
          </a:ln>
        </p:spPr>
        <p:txBody>
          <a:bodyPr wrap="none" rtlCol="0">
            <a:spAutoFit/>
          </a:bodyPr>
          <a:lstStyle/>
          <a:p>
            <a:r>
              <a:rPr lang="en-US" sz="1100" b="1" dirty="0" smtClean="0"/>
              <a:t>B9: </a:t>
            </a:r>
            <a:r>
              <a:rPr lang="en-US" sz="1100" dirty="0" smtClean="0"/>
              <a:t>GMA Trials</a:t>
            </a:r>
          </a:p>
          <a:p>
            <a:r>
              <a:rPr lang="en-US" sz="1100" dirty="0" smtClean="0"/>
              <a:t>(link to XLS)</a:t>
            </a:r>
            <a:endParaRPr lang="en-US" sz="1100" dirty="0"/>
          </a:p>
        </p:txBody>
      </p:sp>
      <p:sp>
        <p:nvSpPr>
          <p:cNvPr id="14" name="TextBox 13"/>
          <p:cNvSpPr txBox="1"/>
          <p:nvPr/>
        </p:nvSpPr>
        <p:spPr>
          <a:xfrm>
            <a:off x="7467600" y="2362200"/>
            <a:ext cx="1653017" cy="461665"/>
          </a:xfrm>
          <a:prstGeom prst="rect">
            <a:avLst/>
          </a:prstGeom>
          <a:noFill/>
          <a:ln w="3175">
            <a:solidFill>
              <a:schemeClr val="tx1"/>
            </a:solidFill>
          </a:ln>
        </p:spPr>
        <p:txBody>
          <a:bodyPr wrap="none" rtlCol="0">
            <a:spAutoFit/>
          </a:bodyPr>
          <a:lstStyle/>
          <a:p>
            <a:r>
              <a:rPr lang="en-US" sz="1200" b="1" dirty="0" smtClean="0"/>
              <a:t>C3: </a:t>
            </a:r>
            <a:r>
              <a:rPr lang="en-US" sz="1200" dirty="0" smtClean="0"/>
              <a:t>News </a:t>
            </a:r>
            <a:r>
              <a:rPr lang="en-US" sz="1200" dirty="0" smtClean="0"/>
              <a:t>&amp; Updates </a:t>
            </a:r>
          </a:p>
          <a:p>
            <a:r>
              <a:rPr lang="en-US" sz="1200" dirty="0" smtClean="0"/>
              <a:t>(PPT/text/image)</a:t>
            </a:r>
            <a:endParaRPr lang="en-US" sz="1200" dirty="0"/>
          </a:p>
        </p:txBody>
      </p:sp>
      <p:sp>
        <p:nvSpPr>
          <p:cNvPr id="16" name="TextBox 15"/>
          <p:cNvSpPr txBox="1"/>
          <p:nvPr/>
        </p:nvSpPr>
        <p:spPr>
          <a:xfrm>
            <a:off x="3200400" y="3886200"/>
            <a:ext cx="2165978" cy="430887"/>
          </a:xfrm>
          <a:prstGeom prst="rect">
            <a:avLst/>
          </a:prstGeom>
          <a:noFill/>
          <a:ln w="3175">
            <a:solidFill>
              <a:schemeClr val="tx1"/>
            </a:solidFill>
          </a:ln>
        </p:spPr>
        <p:txBody>
          <a:bodyPr wrap="none" rtlCol="0">
            <a:spAutoFit/>
          </a:bodyPr>
          <a:lstStyle/>
          <a:p>
            <a:r>
              <a:rPr lang="en-US" sz="1100" b="1" dirty="0" smtClean="0"/>
              <a:t>B10: </a:t>
            </a:r>
            <a:r>
              <a:rPr lang="en-US" sz="1100" dirty="0" smtClean="0"/>
              <a:t>Investigator-Initiated </a:t>
            </a:r>
            <a:r>
              <a:rPr lang="en-US" sz="1100" dirty="0" smtClean="0"/>
              <a:t>Trials</a:t>
            </a:r>
          </a:p>
          <a:p>
            <a:r>
              <a:rPr lang="en-US" sz="1100" dirty="0" smtClean="0"/>
              <a:t>(link </a:t>
            </a:r>
            <a:r>
              <a:rPr lang="en-US" sz="1100" dirty="0" smtClean="0"/>
              <a:t>to Study </a:t>
            </a:r>
            <a:r>
              <a:rPr lang="en-US" sz="1100" dirty="0" smtClean="0"/>
              <a:t>Express site)</a:t>
            </a:r>
            <a:endParaRPr lang="en-US" sz="1100" dirty="0"/>
          </a:p>
        </p:txBody>
      </p:sp>
      <p:sp>
        <p:nvSpPr>
          <p:cNvPr id="17" name="TextBox 16"/>
          <p:cNvSpPr txBox="1"/>
          <p:nvPr/>
        </p:nvSpPr>
        <p:spPr>
          <a:xfrm>
            <a:off x="5715000" y="3886200"/>
            <a:ext cx="1627369" cy="430887"/>
          </a:xfrm>
          <a:prstGeom prst="rect">
            <a:avLst/>
          </a:prstGeom>
          <a:noFill/>
          <a:ln w="3175">
            <a:solidFill>
              <a:schemeClr val="tx1"/>
            </a:solidFill>
          </a:ln>
        </p:spPr>
        <p:txBody>
          <a:bodyPr wrap="none" rtlCol="0">
            <a:spAutoFit/>
          </a:bodyPr>
          <a:lstStyle/>
          <a:p>
            <a:r>
              <a:rPr lang="en-US" sz="1100" b="1" dirty="0" smtClean="0"/>
              <a:t>B11: </a:t>
            </a:r>
            <a:r>
              <a:rPr lang="en-US" sz="1100" dirty="0" smtClean="0"/>
              <a:t>OGD </a:t>
            </a:r>
            <a:r>
              <a:rPr lang="en-US" sz="1100" dirty="0" smtClean="0"/>
              <a:t>Trials</a:t>
            </a:r>
          </a:p>
          <a:p>
            <a:r>
              <a:rPr lang="en-US" sz="1100" dirty="0" smtClean="0"/>
              <a:t>(link </a:t>
            </a:r>
            <a:r>
              <a:rPr lang="en-US" sz="1100" dirty="0" smtClean="0"/>
              <a:t>to </a:t>
            </a:r>
            <a:r>
              <a:rPr lang="en-US" sz="1100" dirty="0" err="1" smtClean="0"/>
              <a:t>Clin</a:t>
            </a:r>
            <a:r>
              <a:rPr lang="en-US" sz="1100" dirty="0" smtClean="0"/>
              <a:t> </a:t>
            </a:r>
            <a:r>
              <a:rPr lang="en-US" sz="1100" dirty="0" smtClean="0"/>
              <a:t>Admin site)</a:t>
            </a:r>
            <a:endParaRPr lang="en-US" sz="1100" dirty="0" smtClean="0"/>
          </a:p>
        </p:txBody>
      </p:sp>
      <p:sp>
        <p:nvSpPr>
          <p:cNvPr id="18" name="Rectangle 17"/>
          <p:cNvSpPr/>
          <p:nvPr/>
        </p:nvSpPr>
        <p:spPr>
          <a:xfrm>
            <a:off x="2514600" y="4724400"/>
            <a:ext cx="3733800" cy="276999"/>
          </a:xfrm>
          <a:prstGeom prst="rect">
            <a:avLst/>
          </a:prstGeom>
          <a:ln w="3175">
            <a:solidFill>
              <a:schemeClr val="tx1"/>
            </a:solidFill>
          </a:ln>
        </p:spPr>
        <p:txBody>
          <a:bodyPr wrap="square">
            <a:spAutoFit/>
          </a:bodyPr>
          <a:lstStyle/>
          <a:p>
            <a:pPr algn="ctr"/>
            <a:r>
              <a:rPr lang="en-US" sz="1200" b="1" dirty="0" smtClean="0"/>
              <a:t>B12: </a:t>
            </a:r>
            <a:r>
              <a:rPr lang="en-US" sz="1200" dirty="0" smtClean="0"/>
              <a:t>GMA Strategic </a:t>
            </a:r>
            <a:r>
              <a:rPr lang="en-US" sz="1200" dirty="0" smtClean="0"/>
              <a:t>Sub-Team </a:t>
            </a:r>
            <a:r>
              <a:rPr lang="en-US" sz="1200" dirty="0" smtClean="0"/>
              <a:t>(GSS) (link to PPTs</a:t>
            </a:r>
            <a:r>
              <a:rPr lang="en-US" sz="1200" dirty="0" smtClean="0"/>
              <a:t>)</a:t>
            </a:r>
            <a:endParaRPr lang="en-US" sz="1200" dirty="0"/>
          </a:p>
        </p:txBody>
      </p:sp>
      <p:sp>
        <p:nvSpPr>
          <p:cNvPr id="23" name="TextBox 22"/>
          <p:cNvSpPr txBox="1"/>
          <p:nvPr/>
        </p:nvSpPr>
        <p:spPr>
          <a:xfrm>
            <a:off x="0" y="1900535"/>
            <a:ext cx="2148345" cy="461665"/>
          </a:xfrm>
          <a:prstGeom prst="rect">
            <a:avLst/>
          </a:prstGeom>
          <a:noFill/>
          <a:ln w="3175">
            <a:solidFill>
              <a:schemeClr val="tx1"/>
            </a:solidFill>
          </a:ln>
        </p:spPr>
        <p:txBody>
          <a:bodyPr wrap="none" rtlCol="0">
            <a:spAutoFit/>
          </a:bodyPr>
          <a:lstStyle/>
          <a:p>
            <a:r>
              <a:rPr lang="en-US" sz="1200" b="1" dirty="0" smtClean="0"/>
              <a:t>A2: </a:t>
            </a:r>
            <a:r>
              <a:rPr lang="en-US" sz="1200" dirty="0" smtClean="0"/>
              <a:t>Resources (dropdown</a:t>
            </a:r>
          </a:p>
          <a:p>
            <a:r>
              <a:rPr lang="en-US" sz="1200" dirty="0" smtClean="0"/>
              <a:t>or link to list of multiple sites)</a:t>
            </a:r>
            <a:endParaRPr lang="en-US" sz="1200" dirty="0"/>
          </a:p>
        </p:txBody>
      </p:sp>
      <p:sp>
        <p:nvSpPr>
          <p:cNvPr id="24" name="TextBox 23"/>
          <p:cNvSpPr txBox="1"/>
          <p:nvPr/>
        </p:nvSpPr>
        <p:spPr>
          <a:xfrm>
            <a:off x="0" y="2554069"/>
            <a:ext cx="1447800" cy="646331"/>
          </a:xfrm>
          <a:prstGeom prst="rect">
            <a:avLst/>
          </a:prstGeom>
          <a:noFill/>
          <a:ln w="3175">
            <a:solidFill>
              <a:schemeClr val="tx1"/>
            </a:solidFill>
          </a:ln>
        </p:spPr>
        <p:txBody>
          <a:bodyPr wrap="square" rtlCol="0">
            <a:spAutoFit/>
          </a:bodyPr>
          <a:lstStyle/>
          <a:p>
            <a:r>
              <a:rPr lang="en-US" sz="1200" b="1" dirty="0" smtClean="0"/>
              <a:t>A3: </a:t>
            </a:r>
            <a:r>
              <a:rPr lang="en-US" sz="1200" dirty="0" smtClean="0"/>
              <a:t>Competitive </a:t>
            </a:r>
            <a:r>
              <a:rPr lang="en-US" sz="1200" dirty="0" smtClean="0"/>
              <a:t>Intelligence</a:t>
            </a:r>
          </a:p>
          <a:p>
            <a:r>
              <a:rPr lang="en-US" sz="1200" dirty="0" smtClean="0"/>
              <a:t>(logo/web </a:t>
            </a:r>
            <a:r>
              <a:rPr lang="en-US" sz="1200" dirty="0" smtClean="0"/>
              <a:t>link)</a:t>
            </a:r>
            <a:endParaRPr lang="en-US" sz="1200" dirty="0"/>
          </a:p>
        </p:txBody>
      </p:sp>
      <p:sp>
        <p:nvSpPr>
          <p:cNvPr id="26" name="TextBox 25"/>
          <p:cNvSpPr txBox="1"/>
          <p:nvPr/>
        </p:nvSpPr>
        <p:spPr>
          <a:xfrm>
            <a:off x="7467600" y="1066800"/>
            <a:ext cx="1676401" cy="461665"/>
          </a:xfrm>
          <a:prstGeom prst="rect">
            <a:avLst/>
          </a:prstGeom>
          <a:noFill/>
          <a:ln w="3175">
            <a:solidFill>
              <a:schemeClr val="tx1"/>
            </a:solidFill>
          </a:ln>
        </p:spPr>
        <p:txBody>
          <a:bodyPr wrap="square" rtlCol="0">
            <a:spAutoFit/>
          </a:bodyPr>
          <a:lstStyle/>
          <a:p>
            <a:r>
              <a:rPr lang="en-US" sz="1200" b="1" dirty="0" smtClean="0"/>
              <a:t>C2: </a:t>
            </a:r>
            <a:r>
              <a:rPr lang="en-US" sz="1200" dirty="0" smtClean="0"/>
              <a:t>Leadership </a:t>
            </a:r>
            <a:r>
              <a:rPr lang="en-US" sz="1200" dirty="0" smtClean="0"/>
              <a:t>Team </a:t>
            </a:r>
          </a:p>
          <a:p>
            <a:r>
              <a:rPr lang="en-US" sz="1200" dirty="0" smtClean="0"/>
              <a:t>(links to email/text)</a:t>
            </a:r>
            <a:endParaRPr lang="en-US" sz="1200" dirty="0"/>
          </a:p>
        </p:txBody>
      </p:sp>
      <p:sp>
        <p:nvSpPr>
          <p:cNvPr id="25" name="TextBox 24"/>
          <p:cNvSpPr txBox="1"/>
          <p:nvPr/>
        </p:nvSpPr>
        <p:spPr>
          <a:xfrm>
            <a:off x="1" y="3429000"/>
            <a:ext cx="1447799" cy="646331"/>
          </a:xfrm>
          <a:prstGeom prst="rect">
            <a:avLst/>
          </a:prstGeom>
          <a:noFill/>
          <a:ln w="3175">
            <a:solidFill>
              <a:schemeClr val="tx1"/>
            </a:solidFill>
          </a:ln>
        </p:spPr>
        <p:txBody>
          <a:bodyPr wrap="square" rtlCol="0">
            <a:spAutoFit/>
          </a:bodyPr>
          <a:lstStyle/>
          <a:p>
            <a:r>
              <a:rPr lang="en-US" sz="1200" b="1" dirty="0" smtClean="0"/>
              <a:t>A4: </a:t>
            </a:r>
            <a:r>
              <a:rPr lang="en-US" sz="1200" dirty="0" smtClean="0"/>
              <a:t>Knowledge Management </a:t>
            </a:r>
          </a:p>
          <a:p>
            <a:r>
              <a:rPr lang="en-US" sz="1200" dirty="0" smtClean="0"/>
              <a:t>logo/web link)</a:t>
            </a:r>
            <a:endParaRPr lang="en-US" sz="1200" dirty="0"/>
          </a:p>
        </p:txBody>
      </p:sp>
      <p:sp>
        <p:nvSpPr>
          <p:cNvPr id="27" name="TextBox 26"/>
          <p:cNvSpPr txBox="1"/>
          <p:nvPr/>
        </p:nvSpPr>
        <p:spPr>
          <a:xfrm>
            <a:off x="7467600" y="1676400"/>
            <a:ext cx="1677062" cy="461665"/>
          </a:xfrm>
          <a:prstGeom prst="rect">
            <a:avLst/>
          </a:prstGeom>
          <a:noFill/>
          <a:ln w="3175">
            <a:solidFill>
              <a:schemeClr val="tx1"/>
            </a:solidFill>
          </a:ln>
        </p:spPr>
        <p:txBody>
          <a:bodyPr wrap="none" rtlCol="0">
            <a:spAutoFit/>
          </a:bodyPr>
          <a:lstStyle/>
          <a:p>
            <a:r>
              <a:rPr lang="en-US" sz="1200" b="1" dirty="0" smtClean="0"/>
              <a:t>C4: </a:t>
            </a:r>
            <a:r>
              <a:rPr lang="en-US" sz="1200" dirty="0" smtClean="0"/>
              <a:t>Calendar</a:t>
            </a:r>
            <a:endParaRPr lang="en-US" sz="1200" dirty="0" smtClean="0"/>
          </a:p>
          <a:p>
            <a:r>
              <a:rPr lang="en-US" sz="1200" dirty="0" smtClean="0"/>
              <a:t>(link to calendar in SP</a:t>
            </a:r>
          </a:p>
        </p:txBody>
      </p:sp>
      <p:sp>
        <p:nvSpPr>
          <p:cNvPr id="28" name="TextBox 27"/>
          <p:cNvSpPr txBox="1"/>
          <p:nvPr/>
        </p:nvSpPr>
        <p:spPr>
          <a:xfrm>
            <a:off x="7848600" y="685800"/>
            <a:ext cx="883575" cy="276999"/>
          </a:xfrm>
          <a:prstGeom prst="rect">
            <a:avLst/>
          </a:prstGeom>
          <a:noFill/>
        </p:spPr>
        <p:txBody>
          <a:bodyPr wrap="square" rtlCol="0">
            <a:spAutoFit/>
          </a:bodyPr>
          <a:lstStyle/>
          <a:p>
            <a:r>
              <a:rPr lang="en-US" sz="1200" dirty="0" smtClean="0">
                <a:ln w="18415" cmpd="sng">
                  <a:solidFill>
                    <a:srgbClr val="FFFF00"/>
                  </a:solidFill>
                  <a:prstDash val="solid"/>
                </a:ln>
                <a:solidFill>
                  <a:sysClr val="windowText" lastClr="000000"/>
                </a:solidFill>
                <a:effectLst>
                  <a:outerShdw blurRad="63500" dir="3600000" algn="tl" rotWithShape="0">
                    <a:srgbClr val="000000">
                      <a:alpha val="70000"/>
                    </a:srgbClr>
                  </a:outerShdw>
                </a:effectLst>
              </a:rPr>
              <a:t>C1: image</a:t>
            </a:r>
            <a:endParaRPr lang="en-US" sz="1200" dirty="0">
              <a:ln w="18415" cmpd="sng">
                <a:solidFill>
                  <a:srgbClr val="FFFF00"/>
                </a:solidFill>
                <a:prstDash val="solid"/>
              </a:ln>
              <a:solidFill>
                <a:sysClr val="windowText" lastClr="000000"/>
              </a:solidFill>
              <a:effectLst>
                <a:outerShdw blurRad="63500" dir="3600000" algn="tl" rotWithShape="0">
                  <a:srgbClr val="000000">
                    <a:alpha val="70000"/>
                  </a:srgbClr>
                </a:outerShdw>
              </a:effectLst>
            </a:endParaRPr>
          </a:p>
        </p:txBody>
      </p:sp>
      <p:sp>
        <p:nvSpPr>
          <p:cNvPr id="29" name="TextBox 28"/>
          <p:cNvSpPr txBox="1"/>
          <p:nvPr/>
        </p:nvSpPr>
        <p:spPr>
          <a:xfrm>
            <a:off x="0" y="0"/>
            <a:ext cx="883575" cy="276999"/>
          </a:xfrm>
          <a:prstGeom prst="rect">
            <a:avLst/>
          </a:prstGeom>
          <a:solidFill>
            <a:schemeClr val="tx2"/>
          </a:solidFill>
        </p:spPr>
        <p:txBody>
          <a:bodyPr wrap="square" rtlCol="0">
            <a:spAutoFit/>
          </a:bodyPr>
          <a:lstStyle/>
          <a:p>
            <a:r>
              <a:rPr lang="en-US" sz="1200" dirty="0" smtClean="0">
                <a:ln w="18415" cmpd="sng">
                  <a:solidFill>
                    <a:srgbClr val="FFFF00"/>
                  </a:solidFill>
                  <a:prstDash val="solid"/>
                </a:ln>
                <a:solidFill>
                  <a:sysClr val="windowText" lastClr="000000"/>
                </a:solidFill>
                <a:effectLst>
                  <a:outerShdw blurRad="63500" dir="3600000" algn="tl" rotWithShape="0">
                    <a:srgbClr val="000000">
                      <a:alpha val="70000"/>
                    </a:srgbClr>
                  </a:outerShdw>
                </a:effectLst>
              </a:rPr>
              <a:t>A5: image</a:t>
            </a:r>
            <a:endParaRPr lang="en-US" sz="1200" dirty="0">
              <a:ln w="18415" cmpd="sng">
                <a:solidFill>
                  <a:srgbClr val="FFFF00"/>
                </a:solidFill>
                <a:prstDash val="solid"/>
              </a:ln>
              <a:solidFill>
                <a:sysClr val="windowText" lastClr="000000"/>
              </a:solidFill>
              <a:effectLst>
                <a:outerShdw blurRad="63500" dir="3600000" algn="tl" rotWithShape="0">
                  <a:srgbClr val="000000">
                    <a:alpha val="70000"/>
                  </a:srgbClr>
                </a:outerShdw>
              </a:effectLst>
            </a:endParaRPr>
          </a:p>
        </p:txBody>
      </p:sp>
    </p:spTree>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185</TotalTime>
  <Words>230</Words>
  <Application>Microsoft Office PowerPoint</Application>
  <PresentationFormat>On-screen Show (4:3)</PresentationFormat>
  <Paragraphs>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vt:lpstr>
      <vt:lpstr>B1: Welcome to the Global Medical Affairs website, a resource for associates involved in Oncology Medical Affairs activities. It summarizes the current Medical Affairs organization and processes and is intended to facilitate our work, communicate what we do and ensure the alignment and quality of our projects.  Dalila Oulid-Aissa became VP &amp; Head of Global Medical Affairs in 2010 after successfully leading the Oncology EGM Medical Affairs team.  Her extensive experience and strategic approach will bring Medical Affairs to new level of excellence.  Mission:  To be a powerful Medical organization at the service of the patient and the customer.  Vision:  Provide Clinical Leadership maximizing Global Portfolio and commercial strategy through optimization of treatment options to the patients. </vt:lpstr>
    </vt:vector>
  </TitlesOfParts>
  <Company>Novartis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Global Medical Affairs website, a resource for associates involved in Oncology Medical Affairs activities. It summarizes the current Medical Affairs organization and processes, and is intended to facilitate our work, communicate what we do and ensure the alignment and quality of our projects.  Dalila Oulid-Aissa became VP &amp; Head of Global Medical Affairs in 2010 after successfully leading the Oncology EGM Medical Affairs team.  Her extensive experience and strategic approach will bring Medical Affairs to new level of excellence.  Mission:  To be a powerful Medical organization at the service of the patient and the customer.  Vision:  Provide Clinical Leadership maximizing Global Portfolio and commercial strategy through optimization of treatment options to the patients.  </dc:title>
  <dc:creator>sibersu1</dc:creator>
  <cp:lastModifiedBy>sibersu1</cp:lastModifiedBy>
  <cp:revision>30</cp:revision>
  <dcterms:created xsi:type="dcterms:W3CDTF">2012-02-10T20:36:15Z</dcterms:created>
  <dcterms:modified xsi:type="dcterms:W3CDTF">2012-02-21T20:21:11Z</dcterms:modified>
</cp:coreProperties>
</file>