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0" r:id="rId13"/>
    <p:sldId id="266" r:id="rId14"/>
    <p:sldId id="267" r:id="rId15"/>
    <p:sldId id="268" r:id="rId16"/>
    <p:sldId id="269" r:id="rId1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718"/>
  </p:normalViewPr>
  <p:slideViewPr>
    <p:cSldViewPr snapToGrid="0" snapToObjects="1">
      <p:cViewPr varScale="1">
        <p:scale>
          <a:sx n="82" d="100"/>
          <a:sy n="82" d="100"/>
        </p:scale>
        <p:origin x="1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it.uci.edu/reg" TargetMode="Externa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OCRUG  Hackathon Nov 2019"/>
          <p:cNvSpPr txBox="1">
            <a:spLocks noGrp="1"/>
          </p:cNvSpPr>
          <p:nvPr>
            <p:ph type="ctrTitle"/>
          </p:nvPr>
        </p:nvSpPr>
        <p:spPr>
          <a:xfrm>
            <a:off x="1270000" y="508000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/>
              <a:t>Southern California R User Group</a:t>
            </a:r>
            <a:r>
              <a:rPr dirty="0"/>
              <a:t> </a:t>
            </a:r>
            <a:br>
              <a:rPr dirty="0"/>
            </a:br>
            <a:r>
              <a:rPr dirty="0"/>
              <a:t>Hackathon</a:t>
            </a:r>
          </a:p>
        </p:txBody>
      </p:sp>
      <p:sp>
        <p:nvSpPr>
          <p:cNvPr id="120" name="November 9 — 10, 2019 Paul Merage Business School • University of California, Irvin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3911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467359">
              <a:defRPr sz="2960"/>
            </a:pPr>
            <a:r>
              <a:rPr lang="en-US" dirty="0"/>
              <a:t>April 2</a:t>
            </a:r>
            <a:r>
              <a:rPr dirty="0"/>
              <a:t> — </a:t>
            </a:r>
            <a:r>
              <a:rPr lang="en-US" dirty="0"/>
              <a:t>3</a:t>
            </a:r>
            <a:r>
              <a:rPr dirty="0"/>
              <a:t>, 20</a:t>
            </a:r>
            <a:r>
              <a:rPr lang="en-US" dirty="0"/>
              <a:t>22</a:t>
            </a:r>
            <a:br>
              <a:rPr dirty="0"/>
            </a:br>
            <a:r>
              <a:rPr dirty="0"/>
              <a:t>Paul Merage Business School • University of California, Irvine</a:t>
            </a:r>
          </a:p>
        </p:txBody>
      </p:sp>
      <p:pic>
        <p:nvPicPr>
          <p:cNvPr id="3" name="Picture 2" descr="A picture containing text, display, sign, picture frame&#10;&#10;Description automatically generated">
            <a:extLst>
              <a:ext uri="{FF2B5EF4-FFF2-40B4-BE49-F238E27FC236}">
                <a16:creationId xmlns:a16="http://schemas.microsoft.com/office/drawing/2014/main" id="{5E487F48-EBD7-CB40-9BE6-ED2D39831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724" y="5041900"/>
            <a:ext cx="3959352" cy="457156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Masks are optional but encouraged.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No food or drink (other that water) in the classrooms.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lang="en-US" dirty="0"/>
              <a:t>Please clean up your mess or any mess that you see.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Pull the latest </a:t>
            </a:r>
            <a:r>
              <a:rPr lang="en-US" dirty="0"/>
              <a:t>h</a:t>
            </a:r>
            <a:r>
              <a:rPr dirty="0"/>
              <a:t>ackathon GIT repo before starting.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There is a ton of information about the </a:t>
            </a:r>
            <a:r>
              <a:rPr lang="en-US" dirty="0"/>
              <a:t>h</a:t>
            </a:r>
            <a:r>
              <a:rPr dirty="0"/>
              <a:t>ackathon</a:t>
            </a:r>
            <a:r>
              <a:rPr lang="en-US" dirty="0"/>
              <a:t> in the</a:t>
            </a:r>
            <a:r>
              <a:rPr dirty="0"/>
              <a:t> README</a:t>
            </a:r>
            <a:r>
              <a:rPr lang="en-US" dirty="0"/>
              <a:t> file.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Updates to the </a:t>
            </a:r>
            <a:r>
              <a:rPr lang="en-US" dirty="0"/>
              <a:t>h</a:t>
            </a:r>
            <a:r>
              <a:rPr dirty="0"/>
              <a:t>ackathon repo will be made throughout the event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Meals will generally be on the patio.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Coffee, tea, water, soda and snacks will be available</a:t>
            </a:r>
            <a:r>
              <a:rPr lang="en-US" dirty="0"/>
              <a:t>.</a:t>
            </a:r>
            <a:endParaRPr dirty="0"/>
          </a:p>
          <a:p>
            <a:pPr marL="351155" indent="-351155" defTabSz="461518">
              <a:spcBef>
                <a:spcPts val="3300"/>
              </a:spcBef>
              <a:defRPr sz="2528"/>
            </a:pPr>
            <a:r>
              <a:rPr dirty="0"/>
              <a:t>Please fill out the post-event feedback survey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Connect to SSID: </a:t>
            </a:r>
            <a:r>
              <a:rPr lang="en-US" dirty="0" err="1"/>
              <a:t>UCInet</a:t>
            </a:r>
            <a:r>
              <a:rPr lang="en-US" dirty="0"/>
              <a:t> Mobile</a:t>
            </a:r>
          </a:p>
          <a:p>
            <a:r>
              <a:rPr lang="en-US" dirty="0"/>
              <a:t>Go to </a:t>
            </a:r>
            <a:r>
              <a:rPr lang="en-US" dirty="0">
                <a:hlinkClick r:id="rId2"/>
              </a:rPr>
              <a:t>https://oit.uci.edu/reg</a:t>
            </a:r>
            <a:endParaRPr lang="en-US" dirty="0"/>
          </a:p>
          <a:p>
            <a:r>
              <a:rPr lang="en-US" dirty="0"/>
              <a:t>Register your device as a guest</a:t>
            </a:r>
          </a:p>
          <a:p>
            <a:r>
              <a:rPr lang="en-US" dirty="0"/>
              <a:t>If you have problems:</a:t>
            </a:r>
            <a:br>
              <a:rPr lang="en-US" dirty="0"/>
            </a:br>
            <a:r>
              <a:rPr lang="en-US" dirty="0"/>
              <a:t>	OIT support line at (949) 824-2222 option 3</a:t>
            </a:r>
            <a:br>
              <a:rPr lang="en-US" dirty="0"/>
            </a:br>
            <a:r>
              <a:rPr lang="en-US" dirty="0"/>
              <a:t> Merage IT support line at (949)824-0852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Slack Setup</a:t>
            </a:r>
            <a:endParaRPr dirty="0"/>
          </a:p>
        </p:txBody>
      </p:sp>
      <p:sp>
        <p:nvSpPr>
          <p:cNvPr id="153" name="Pull the latest Hackathon GIT repo before starting.…"/>
          <p:cNvSpPr txBox="1">
            <a:spLocks noGrp="1"/>
          </p:cNvSpPr>
          <p:nvPr>
            <p:ph type="body" idx="1"/>
          </p:nvPr>
        </p:nvSpPr>
        <p:spPr>
          <a:xfrm>
            <a:off x="352894" y="2605790"/>
            <a:ext cx="12283814" cy="62865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Slack Group Sign-up: https://</a:t>
            </a:r>
            <a:r>
              <a:rPr lang="en-US" dirty="0" err="1"/>
              <a:t>tinyurl.com</a:t>
            </a:r>
            <a:r>
              <a:rPr lang="en-US" dirty="0"/>
              <a:t>/</a:t>
            </a:r>
            <a:r>
              <a:rPr lang="en-US" dirty="0" err="1"/>
              <a:t>socalrug</a:t>
            </a:r>
            <a:r>
              <a:rPr lang="en-US" dirty="0"/>
              <a:t>-slack-signup</a:t>
            </a:r>
          </a:p>
          <a:p>
            <a:r>
              <a:rPr lang="en-US" dirty="0"/>
              <a:t>Slack channel: https://</a:t>
            </a:r>
            <a:r>
              <a:rPr lang="en-US" dirty="0" err="1"/>
              <a:t>socalrug.slack.com</a:t>
            </a:r>
            <a:endParaRPr lang="en-US" dirty="0"/>
          </a:p>
          <a:p>
            <a:r>
              <a:rPr lang="en-US" dirty="0"/>
              <a:t>Join: hackathon-2022-04</a:t>
            </a:r>
          </a:p>
          <a:p>
            <a:pPr marL="351155" indent="-351155" defTabSz="461518">
              <a:spcBef>
                <a:spcPts val="3300"/>
              </a:spcBef>
              <a:defRPr sz="2528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513261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he PacMan R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The PacMan Rule</a:t>
            </a:r>
          </a:p>
        </p:txBody>
      </p:sp>
      <p:pic>
        <p:nvPicPr>
          <p:cNvPr id="156" name="pacman.png" descr="pacma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09" y="4135651"/>
            <a:ext cx="4651782" cy="4902979"/>
          </a:xfrm>
          <a:prstGeom prst="rect">
            <a:avLst/>
          </a:prstGeom>
          <a:ln w="12700">
            <a:miter lim="400000"/>
          </a:ln>
        </p:spPr>
      </p:pic>
      <p:sp>
        <p:nvSpPr>
          <p:cNvPr id="157" name="When standing as a group of people, always leave room for 1 person to join your group."/>
          <p:cNvSpPr txBox="1"/>
          <p:nvPr/>
        </p:nvSpPr>
        <p:spPr>
          <a:xfrm>
            <a:off x="2628394" y="2456078"/>
            <a:ext cx="7748012" cy="9552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2800" b="0" i="1"/>
            </a:lvl1pPr>
          </a:lstStyle>
          <a:p>
            <a:r>
              <a:t>When standing as a group of people, always leave room for 1 person to join your group.</a:t>
            </a:r>
          </a:p>
        </p:txBody>
      </p:sp>
      <p:sp>
        <p:nvSpPr>
          <p:cNvPr id="158" name="Leave some space here"/>
          <p:cNvSpPr txBox="1"/>
          <p:nvPr/>
        </p:nvSpPr>
        <p:spPr>
          <a:xfrm>
            <a:off x="9171330" y="6172307"/>
            <a:ext cx="2507962" cy="8296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Leave some space here</a:t>
            </a:r>
          </a:p>
        </p:txBody>
      </p:sp>
      <p:sp>
        <p:nvSpPr>
          <p:cNvPr id="159" name="Line"/>
          <p:cNvSpPr/>
          <p:nvPr/>
        </p:nvSpPr>
        <p:spPr>
          <a:xfrm flipH="1">
            <a:off x="8775699" y="6587140"/>
            <a:ext cx="619955" cy="1"/>
          </a:xfrm>
          <a:prstGeom prst="line">
            <a:avLst/>
          </a:prstGeom>
          <a:ln w="635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2F053CC2-8286-FF47-B924-B15B839AE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494" y="6375603"/>
            <a:ext cx="3542935" cy="3424491"/>
          </a:xfrm>
          <a:prstGeom prst="rect">
            <a:avLst/>
          </a:prstGeom>
        </p:spPr>
      </p:pic>
      <p:sp>
        <p:nvSpPr>
          <p:cNvPr id="161" name="Thanks to our Sponsors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Thanks to our Sponsors!</a:t>
            </a:r>
          </a:p>
        </p:txBody>
      </p:sp>
      <p:pic>
        <p:nvPicPr>
          <p:cNvPr id="1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975548"/>
            <a:ext cx="5276849" cy="1867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" name="RConsortium_Horizontal_Pantone.png" descr="RConsortium_Horizontal_Panto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555" y="2975548"/>
            <a:ext cx="5916671" cy="13323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RStudio-Logo-Blue-Gray-250.png" descr="RStudio-Logo-Blue-Gray-25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3209" y="4322158"/>
            <a:ext cx="4049361" cy="142537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taylorf.pdf" descr="taylorf.pd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0227" y="4953281"/>
            <a:ext cx="6471792" cy="1727889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30DC4FE6-56AD-E446-B8BF-A67A0A1DBC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50" y="6302073"/>
            <a:ext cx="4834953" cy="1538394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CDE672B-56E3-F94B-8B27-3D9629926CC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02019" y="5959171"/>
            <a:ext cx="3162300" cy="177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AA9657-D298-F342-80AD-725F217F57D5}"/>
              </a:ext>
            </a:extLst>
          </p:cNvPr>
          <p:cNvSpPr txBox="1"/>
          <p:nvPr/>
        </p:nvSpPr>
        <p:spPr>
          <a:xfrm>
            <a:off x="10364320" y="6230014"/>
            <a:ext cx="1685376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dirty="0"/>
              <a:t>Anaheim </a:t>
            </a:r>
          </a:p>
          <a:p>
            <a:r>
              <a:rPr lang="en-US" dirty="0"/>
              <a:t>Ducks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hanks to our Volunteers!!!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Thanks to our Volunteers!!!</a:t>
            </a:r>
          </a:p>
        </p:txBody>
      </p:sp>
      <p:sp>
        <p:nvSpPr>
          <p:cNvPr id="169" name="👏"/>
          <p:cNvSpPr txBox="1"/>
          <p:nvPr/>
        </p:nvSpPr>
        <p:spPr>
          <a:xfrm>
            <a:off x="6451072" y="3219401"/>
            <a:ext cx="102657" cy="3949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5000"/>
            </a:lvl1pPr>
          </a:lstStyle>
          <a:p>
            <a:endParaRPr dirty="0"/>
          </a:p>
        </p:txBody>
      </p:sp>
      <p:pic>
        <p:nvPicPr>
          <p:cNvPr id="3" name="Picture 2" descr="Chart, bubble chart&#10;&#10;Description automatically generated">
            <a:extLst>
              <a:ext uri="{FF2B5EF4-FFF2-40B4-BE49-F238E27FC236}">
                <a16:creationId xmlns:a16="http://schemas.microsoft.com/office/drawing/2014/main" id="{2258BB1B-2F73-F848-8002-C8A1E986BA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2321143"/>
            <a:ext cx="3162826" cy="3930865"/>
          </a:xfrm>
          <a:prstGeom prst="rect">
            <a:avLst/>
          </a:prstGeom>
        </p:spPr>
      </p:pic>
      <p:sp>
        <p:nvSpPr>
          <p:cNvPr id="6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A2F40B49-9316-4247-A3B7-76DCF7BEDEFE}"/>
              </a:ext>
            </a:extLst>
          </p:cNvPr>
          <p:cNvSpPr txBox="1">
            <a:spLocks/>
          </p:cNvSpPr>
          <p:nvPr/>
        </p:nvSpPr>
        <p:spPr>
          <a:xfrm>
            <a:off x="4370522" y="2696704"/>
            <a:ext cx="7681778" cy="6180596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Organizers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John Peach, Ryan Benz, Pablo Barajas, Javier </a:t>
            </a:r>
            <a:r>
              <a:rPr lang="en-US" sz="3040" dirty="0" err="1"/>
              <a:t>Orraca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Tutorials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Tommy Steed, Javier </a:t>
            </a:r>
            <a:r>
              <a:rPr lang="en-US" sz="3040" dirty="0" err="1"/>
              <a:t>Orraca</a:t>
            </a:r>
            <a:r>
              <a:rPr lang="en-US" sz="3040" dirty="0"/>
              <a:t>, Emil </a:t>
            </a:r>
            <a:r>
              <a:rPr lang="en-US" sz="3040" dirty="0" err="1"/>
              <a:t>Hvitfeldt</a:t>
            </a:r>
            <a:endParaRPr lang="en-US" sz="3040" dirty="0"/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Judges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Alan Foote, Ken Murphy, Mohamed Abdelhamid</a:t>
            </a:r>
          </a:p>
          <a:p>
            <a:pPr marL="422275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Mentors</a:t>
            </a:r>
          </a:p>
          <a:p>
            <a:pPr marL="866775" lvl="1" indent="-422275" defTabSz="554990" hangingPunct="1">
              <a:spcBef>
                <a:spcPts val="3900"/>
              </a:spcBef>
              <a:defRPr sz="3040"/>
            </a:pPr>
            <a:r>
              <a:rPr lang="en-US" sz="3040" dirty="0"/>
              <a:t>Chris Pounds, Dwight Wynne, Emil </a:t>
            </a:r>
            <a:r>
              <a:rPr lang="en-US" sz="3040" dirty="0" err="1"/>
              <a:t>Hvitfeldt</a:t>
            </a:r>
            <a:r>
              <a:rPr lang="en-US" sz="3040" dirty="0"/>
              <a:t>, Tommy Steed, Carey Huh</a:t>
            </a:r>
          </a:p>
        </p:txBody>
      </p:sp>
      <p:sp>
        <p:nvSpPr>
          <p:cNvPr id="7" name="Feel free to come and go as you like.   IMPORTANT: Building door locks at 10 PM…">
            <a:extLst>
              <a:ext uri="{FF2B5EF4-FFF2-40B4-BE49-F238E27FC236}">
                <a16:creationId xmlns:a16="http://schemas.microsoft.com/office/drawing/2014/main" id="{0936E45E-D5C0-3B45-B329-F510213AA119}"/>
              </a:ext>
            </a:extLst>
          </p:cNvPr>
          <p:cNvSpPr txBox="1">
            <a:spLocks/>
          </p:cNvSpPr>
          <p:nvPr/>
        </p:nvSpPr>
        <p:spPr>
          <a:xfrm>
            <a:off x="952501" y="6433457"/>
            <a:ext cx="2705099" cy="30661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444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889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33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778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22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defTabSz="554990" hangingPunct="1">
              <a:spcBef>
                <a:spcPts val="3900"/>
              </a:spcBef>
              <a:buNone/>
              <a:defRPr sz="3040"/>
            </a:pPr>
            <a:r>
              <a:rPr lang="en-US" sz="2400" dirty="0"/>
              <a:t>Sally </a:t>
            </a:r>
            <a:br>
              <a:rPr lang="en-US" sz="2400" dirty="0"/>
            </a:br>
            <a:r>
              <a:rPr lang="en-US" sz="2400" dirty="0"/>
              <a:t>Han</a:t>
            </a:r>
            <a:br>
              <a:rPr lang="en-US" sz="2400" dirty="0"/>
            </a:br>
            <a:r>
              <a:rPr lang="en-US" sz="2400" dirty="0"/>
              <a:t>Andrew </a:t>
            </a:r>
            <a:br>
              <a:rPr lang="en-US" sz="2400" dirty="0"/>
            </a:br>
            <a:r>
              <a:rPr lang="en-US" sz="2400" dirty="0"/>
              <a:t>Samson </a:t>
            </a:r>
            <a:br>
              <a:rPr lang="en-US" sz="2400" dirty="0"/>
            </a:br>
            <a:r>
              <a:rPr lang="en-US" sz="2400" dirty="0" err="1"/>
              <a:t>Akshay</a:t>
            </a:r>
            <a:br>
              <a:rPr lang="en-US" sz="2400" dirty="0"/>
            </a:br>
            <a:r>
              <a:rPr lang="en-US" sz="2400" dirty="0"/>
              <a:t>Garret</a:t>
            </a:r>
            <a:br>
              <a:rPr lang="en-US" sz="2400" dirty="0"/>
            </a:br>
            <a:r>
              <a:rPr lang="en-US" sz="2400" dirty="0"/>
              <a:t>Brian</a:t>
            </a:r>
            <a:br>
              <a:rPr lang="en-US" sz="2400" dirty="0"/>
            </a:br>
            <a:r>
              <a:rPr lang="en-US" sz="2400" dirty="0"/>
              <a:t>Alex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Questions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Questions?</a:t>
            </a:r>
          </a:p>
        </p:txBody>
      </p:sp>
      <p:sp>
        <p:nvSpPr>
          <p:cNvPr id="172" name="Twitter: oc_rug"/>
          <p:cNvSpPr txBox="1"/>
          <p:nvPr/>
        </p:nvSpPr>
        <p:spPr>
          <a:xfrm>
            <a:off x="5117570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endParaRPr dirty="0"/>
          </a:p>
        </p:txBody>
      </p:sp>
      <p:sp>
        <p:nvSpPr>
          <p:cNvPr id="173" name="Tweet about our event with #OCRUG"/>
          <p:cNvSpPr txBox="1"/>
          <p:nvPr/>
        </p:nvSpPr>
        <p:spPr>
          <a:xfrm>
            <a:off x="9435571" y="9047863"/>
            <a:ext cx="10265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/>
            </a:lvl1pPr>
          </a:lstStyle>
          <a:p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als of the Hackath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78358">
              <a:defRPr sz="7919"/>
            </a:lvl1pPr>
          </a:lstStyle>
          <a:p>
            <a:r>
              <a:t>Goals of the Hackathon</a:t>
            </a:r>
          </a:p>
        </p:txBody>
      </p:sp>
      <p:sp>
        <p:nvSpPr>
          <p:cNvPr id="125" name="The focus is on education &amp; teamwork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00050" indent="-400050" defTabSz="525779">
              <a:spcBef>
                <a:spcPts val="3700"/>
              </a:spcBef>
              <a:defRPr sz="2880"/>
            </a:pPr>
            <a:r>
              <a:t>The focus is on </a:t>
            </a:r>
            <a:r>
              <a:rPr b="1"/>
              <a:t>education</a:t>
            </a:r>
            <a:r>
              <a:t> &amp; </a:t>
            </a:r>
            <a:r>
              <a:rPr b="1"/>
              <a:t>teamwork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Competition is used to frame the event, give a concrete goal to work toward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Please freely share your experience and expertise, help others when you can</a:t>
            </a:r>
          </a:p>
          <a:p>
            <a:pPr marL="400050" indent="-400050" defTabSz="525779">
              <a:spcBef>
                <a:spcPts val="3700"/>
              </a:spcBef>
              <a:defRPr sz="2880"/>
            </a:pPr>
            <a:r>
              <a:t>What might success look like?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tackled a real world data set, and done something interesting with it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learned something new about R and data analysis</a:t>
            </a:r>
          </a:p>
          <a:p>
            <a:pPr marL="800100" lvl="1" indent="-400050" defTabSz="525779">
              <a:spcBef>
                <a:spcPts val="1000"/>
              </a:spcBef>
              <a:defRPr sz="2880"/>
            </a:pPr>
            <a:r>
              <a:t>You’ve connected with others and grown from the experience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Rul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Rules</a:t>
            </a:r>
          </a:p>
        </p:txBody>
      </p:sp>
      <p:sp>
        <p:nvSpPr>
          <p:cNvPr id="128" name="All participants must abide by our code of conduct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302306" cy="6286500"/>
          </a:xfrm>
          <a:prstGeom prst="rect">
            <a:avLst/>
          </a:prstGeom>
        </p:spPr>
        <p:txBody>
          <a:bodyPr anchor="t"/>
          <a:lstStyle/>
          <a:p>
            <a:r>
              <a:t>All participants must abide by our code of conduct</a:t>
            </a:r>
            <a:br/>
            <a:endParaRPr/>
          </a:p>
          <a:p>
            <a:r>
              <a:t>All work presented by the teams must be based upon work performed at the hackathon</a:t>
            </a:r>
          </a:p>
          <a:p>
            <a:r>
              <a:t>Feel free to help others, even across teams</a:t>
            </a:r>
          </a:p>
          <a:p>
            <a:r>
              <a:t>Please be courteous of the facilities, handle your trash, etc.</a:t>
            </a:r>
          </a:p>
        </p:txBody>
      </p:sp>
      <p:sp>
        <p:nvSpPr>
          <p:cNvPr id="129" name="https://github.com/ocrug/hackathon-2019-11/blob/master/code-of-conduct.md"/>
          <p:cNvSpPr txBox="1"/>
          <p:nvPr/>
        </p:nvSpPr>
        <p:spPr>
          <a:xfrm>
            <a:off x="1149460" y="3161288"/>
            <a:ext cx="1146788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u="sng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/blob/master/code-of-</a:t>
            </a:r>
            <a:r>
              <a:rPr u="sng" dirty="0" err="1"/>
              <a:t>conduct.md</a:t>
            </a:r>
            <a:endParaRPr u="sng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Saturday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8B5A3460-82AF-BE4F-95EB-02579010E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2413000"/>
            <a:ext cx="8788400" cy="72517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chedu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Schedule</a:t>
            </a:r>
            <a:r>
              <a:rPr lang="en-US" dirty="0"/>
              <a:t> - Sunday</a:t>
            </a:r>
            <a:endParaRPr dirty="0"/>
          </a:p>
        </p:txBody>
      </p:sp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07DBAE71-17D7-6F44-9105-01BBDF1E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950" y="2216150"/>
            <a:ext cx="8724900" cy="532130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Awards Categori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Awards Categories</a:t>
            </a:r>
          </a:p>
        </p:txBody>
      </p:sp>
      <p:sp>
        <p:nvSpPr>
          <p:cNvPr id="138" name="Best Insigh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>
              <a:spcBef>
                <a:spcPts val="2300"/>
              </a:spcBef>
            </a:pPr>
            <a:r>
              <a:rPr dirty="0"/>
              <a:t>Best Insight</a:t>
            </a:r>
          </a:p>
          <a:p>
            <a:pPr>
              <a:spcBef>
                <a:spcPts val="2300"/>
              </a:spcBef>
            </a:pPr>
            <a:r>
              <a:rPr dirty="0"/>
              <a:t>Best Visualization</a:t>
            </a:r>
          </a:p>
          <a:p>
            <a:pPr>
              <a:spcBef>
                <a:spcPts val="2300"/>
              </a:spcBef>
            </a:pPr>
            <a:r>
              <a:rPr dirty="0"/>
              <a:t>Best </a:t>
            </a:r>
            <a:r>
              <a:rPr lang="en-US" dirty="0"/>
              <a:t>Analysis</a:t>
            </a:r>
          </a:p>
          <a:p>
            <a:pPr>
              <a:spcBef>
                <a:spcPts val="2300"/>
              </a:spcBef>
            </a:pPr>
            <a:r>
              <a:rPr lang="en-US" dirty="0"/>
              <a:t>Best Presentation</a:t>
            </a:r>
            <a:endParaRPr dirty="0"/>
          </a:p>
        </p:txBody>
      </p:sp>
      <p:sp>
        <p:nvSpPr>
          <p:cNvPr id="139" name="https://github.com/ocrug/hackathon-2019-11/blob/master/admin/judging_guidelines.md"/>
          <p:cNvSpPr txBox="1"/>
          <p:nvPr/>
        </p:nvSpPr>
        <p:spPr>
          <a:xfrm>
            <a:off x="172945" y="7136388"/>
            <a:ext cx="12658915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u="sng"/>
            </a:lvl1pPr>
          </a:lstStyle>
          <a:p>
            <a:pPr>
              <a:defRPr u="none"/>
            </a:pPr>
            <a:r>
              <a:rPr u="sng" dirty="0"/>
              <a:t>https://</a:t>
            </a:r>
            <a:r>
              <a:rPr u="sng" dirty="0" err="1"/>
              <a:t>github.com</a:t>
            </a:r>
            <a:r>
              <a:rPr u="sng" dirty="0"/>
              <a:t>/</a:t>
            </a:r>
            <a:r>
              <a:rPr lang="en-US" dirty="0" err="1"/>
              <a:t>socalrug</a:t>
            </a:r>
            <a:r>
              <a:rPr u="sng" dirty="0"/>
              <a:t>/hackathon-20</a:t>
            </a:r>
            <a:r>
              <a:rPr lang="en-US" u="sng" dirty="0"/>
              <a:t>22-04</a:t>
            </a:r>
            <a:r>
              <a:rPr u="sng" dirty="0"/>
              <a:t>/blob/master/admin/</a:t>
            </a:r>
            <a:r>
              <a:rPr u="sng" dirty="0" err="1"/>
              <a:t>judging_guidelines.md</a:t>
            </a:r>
            <a:endParaRPr u="sng" dirty="0"/>
          </a:p>
        </p:txBody>
      </p:sp>
      <p:sp>
        <p:nvSpPr>
          <p:cNvPr id="140" name="More info on the judging guidelines:"/>
          <p:cNvSpPr txBox="1"/>
          <p:nvPr/>
        </p:nvSpPr>
        <p:spPr>
          <a:xfrm>
            <a:off x="3716629" y="6525870"/>
            <a:ext cx="531754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More info on the judging guidelines: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am Form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Team Formation</a:t>
            </a:r>
          </a:p>
        </p:txBody>
      </p:sp>
      <p:sp>
        <p:nvSpPr>
          <p:cNvPr id="143" name="Everyone needs to be on a team with 2 — 5 peop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1200"/>
              </a:spcBef>
              <a:defRPr sz="3000"/>
            </a:pPr>
            <a:r>
              <a:rPr dirty="0"/>
              <a:t>Everyone needs to be on a team with 2 —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We encourage teams to have 5 people</a:t>
            </a:r>
          </a:p>
          <a:p>
            <a:pPr>
              <a:spcBef>
                <a:spcPts val="1200"/>
              </a:spcBef>
              <a:defRPr sz="3000"/>
            </a:pPr>
            <a:r>
              <a:rPr dirty="0"/>
              <a:t>For teams already formed with less than 5 people, consider inviting additional people to join you</a:t>
            </a:r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endParaRPr lang="en-US" dirty="0"/>
          </a:p>
          <a:p>
            <a:pPr>
              <a:spcBef>
                <a:spcPts val="1200"/>
              </a:spcBef>
              <a:buClr>
                <a:srgbClr val="000000"/>
              </a:buClr>
              <a:defRPr sz="3000"/>
            </a:pPr>
            <a:r>
              <a:rPr lang="en-US" dirty="0"/>
              <a:t>We will finalize the teams at 1:00 when we release the data.</a:t>
            </a:r>
          </a:p>
        </p:txBody>
      </p:sp>
      <p:sp>
        <p:nvSpPr>
          <p:cNvPr id="144" name="For Participants that need a team &amp; existing teams that need more members"/>
          <p:cNvSpPr txBox="1"/>
          <p:nvPr/>
        </p:nvSpPr>
        <p:spPr>
          <a:xfrm>
            <a:off x="1001725" y="5066475"/>
            <a:ext cx="11303929" cy="1030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 algn="l">
              <a:defRPr sz="3000"/>
            </a:lvl1pPr>
          </a:lstStyle>
          <a:p>
            <a:r>
              <a:rPr dirty="0"/>
              <a:t>For Participants that need a team &amp;</a:t>
            </a:r>
            <a:r>
              <a:rPr lang="en-US" dirty="0"/>
              <a:t> </a:t>
            </a:r>
            <a:r>
              <a:rPr dirty="0"/>
              <a:t>existing teams that need more members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resenta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Presentations</a:t>
            </a:r>
          </a:p>
        </p:txBody>
      </p:sp>
      <p:sp>
        <p:nvSpPr>
          <p:cNvPr id="147" name="All teams will submit a short 2 - 3 page PDF summary of their finding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All teams will submit a </a:t>
            </a:r>
            <a:r>
              <a:rPr b="1"/>
              <a:t>short 2 - 3 page PDF summary</a:t>
            </a:r>
            <a:r>
              <a:t> of their findings</a:t>
            </a:r>
          </a:p>
          <a:p>
            <a:r>
              <a:t>Teams will have </a:t>
            </a:r>
            <a:r>
              <a:rPr b="1"/>
              <a:t>5 minutes to present</a:t>
            </a:r>
            <a:r>
              <a:t> their work</a:t>
            </a:r>
          </a:p>
          <a:p>
            <a:r>
              <a:t>The panel of judges will review the work and decide on the awards</a:t>
            </a:r>
          </a:p>
          <a:p>
            <a:r>
              <a:t>Try to have a good idea about what you’ll be presenting by Saturday night!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Log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Logistics</a:t>
            </a:r>
          </a:p>
        </p:txBody>
      </p:sp>
      <p:sp>
        <p:nvSpPr>
          <p:cNvPr id="150" name="Feel free to come and go as you like.   IMPORTANT: Building door locks at 10 PM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 fontScale="77500" lnSpcReduction="20000"/>
          </a:bodyPr>
          <a:lstStyle/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Building door locks at 10 PM</a:t>
            </a:r>
            <a:r>
              <a:rPr lang="en-US" dirty="0"/>
              <a:t>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Sunday the building is locked. Doors are open between 8:30-9:00. </a:t>
            </a:r>
          </a:p>
          <a:p>
            <a:pPr marL="866775" lvl="1" indent="-422275" defTabSz="554990">
              <a:spcBef>
                <a:spcPts val="3900"/>
              </a:spcBef>
              <a:defRPr sz="3040"/>
            </a:pPr>
            <a:r>
              <a:rPr lang="en-US" dirty="0"/>
              <a:t>If you leave, please arrange to have someone from your team let you in.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We have several breakout rooms </a:t>
            </a:r>
            <a:r>
              <a:rPr lang="en-US" dirty="0"/>
              <a:t>for teams to us. Please keep the door open.</a:t>
            </a:r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lang="en-US" dirty="0"/>
              <a:t>T</a:t>
            </a:r>
            <a:r>
              <a:rPr dirty="0"/>
              <a:t>he patio </a:t>
            </a:r>
            <a:r>
              <a:rPr lang="en-US" dirty="0"/>
              <a:t>can be used throughout the event.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Please be mindful of others in the building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Let us know if you see anything that might need our attention</a:t>
            </a:r>
            <a:r>
              <a:rPr lang="en-US" dirty="0"/>
              <a:t>.</a:t>
            </a:r>
            <a:endParaRPr dirty="0"/>
          </a:p>
          <a:p>
            <a:pPr marL="422275" indent="-422275" defTabSz="554990">
              <a:spcBef>
                <a:spcPts val="3900"/>
              </a:spcBef>
              <a:defRPr sz="3040"/>
            </a:pPr>
            <a:r>
              <a:rPr dirty="0"/>
              <a:t>The Slack channel </a:t>
            </a:r>
            <a:r>
              <a:rPr b="1" dirty="0"/>
              <a:t>#hackathon-20</a:t>
            </a:r>
            <a:r>
              <a:rPr lang="en-US" b="1" dirty="0"/>
              <a:t>22-04</a:t>
            </a:r>
            <a:r>
              <a:rPr dirty="0"/>
              <a:t> will be used for announcements and you are encouraged to post </a:t>
            </a:r>
            <a:r>
              <a:rPr lang="en-US" dirty="0"/>
              <a:t> </a:t>
            </a:r>
            <a:r>
              <a:rPr dirty="0"/>
              <a:t>questions / comments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710</Words>
  <Application>Microsoft Macintosh PowerPoint</Application>
  <PresentationFormat>Custom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Southern California R User Group  Hackathon</vt:lpstr>
      <vt:lpstr>Goals of the Hackathon</vt:lpstr>
      <vt:lpstr>Rules</vt:lpstr>
      <vt:lpstr>Schedule - Saturday</vt:lpstr>
      <vt:lpstr>Schedule - Sunday</vt:lpstr>
      <vt:lpstr>Awards Categories</vt:lpstr>
      <vt:lpstr>Team Formation</vt:lpstr>
      <vt:lpstr>Presentations</vt:lpstr>
      <vt:lpstr>Logistics</vt:lpstr>
      <vt:lpstr>Logistics</vt:lpstr>
      <vt:lpstr>WiFi Setup</vt:lpstr>
      <vt:lpstr>Slack Setup</vt:lpstr>
      <vt:lpstr>The PacMan Rule</vt:lpstr>
      <vt:lpstr>Thanks to our Sponsors!</vt:lpstr>
      <vt:lpstr>Thanks to our Volunteers!!!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Southern California R User Group  Hackathon</dc:title>
  <cp:lastModifiedBy>John Peach</cp:lastModifiedBy>
  <cp:revision>7</cp:revision>
  <dcterms:modified xsi:type="dcterms:W3CDTF">2022-04-01T06:18:17Z</dcterms:modified>
</cp:coreProperties>
</file>