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67"/>
    <p:restoredTop sz="94718"/>
  </p:normalViewPr>
  <p:slideViewPr>
    <p:cSldViewPr snapToGrid="0" snapToObjects="1">
      <p:cViewPr varScale="1">
        <p:scale>
          <a:sx n="82" d="100"/>
          <a:sy n="82" d="100"/>
        </p:scale>
        <p:origin x="12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-949853" y="0"/>
            <a:ext cx="14904506" cy="994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622088" y="289099"/>
            <a:ext cx="9753603" cy="65057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idx="13"/>
          </p:nvPr>
        </p:nvSpPr>
        <p:spPr>
          <a:xfrm>
            <a:off x="2263775" y="613833"/>
            <a:ext cx="12401550" cy="8267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idx="13"/>
          </p:nvPr>
        </p:nvSpPr>
        <p:spPr>
          <a:xfrm>
            <a:off x="4086225" y="2586566"/>
            <a:ext cx="9429750" cy="6286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6680200" y="5029200"/>
            <a:ext cx="6054748" cy="4038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6502400" y="889000"/>
            <a:ext cx="5867400" cy="391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idx="15"/>
          </p:nvPr>
        </p:nvSpPr>
        <p:spPr>
          <a:xfrm>
            <a:off x="-2374900" y="889000"/>
            <a:ext cx="11982450" cy="7988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OCRUG  Hackathon Nov 2019"/>
          <p:cNvSpPr txBox="1">
            <a:spLocks noGrp="1"/>
          </p:cNvSpPr>
          <p:nvPr>
            <p:ph type="ctrTitle"/>
          </p:nvPr>
        </p:nvSpPr>
        <p:spPr>
          <a:xfrm>
            <a:off x="1270000" y="508000"/>
            <a:ext cx="10464800" cy="330200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/>
              <a:t>Southern California R User Group</a:t>
            </a:r>
            <a:r>
              <a:rPr dirty="0"/>
              <a:t> </a:t>
            </a:r>
            <a:br>
              <a:rPr dirty="0"/>
            </a:br>
            <a:r>
              <a:rPr dirty="0"/>
              <a:t>Hackathon</a:t>
            </a:r>
          </a:p>
        </p:txBody>
      </p:sp>
      <p:sp>
        <p:nvSpPr>
          <p:cNvPr id="120" name="November 9 — 10, 2019 Paul Merage Business School • University of California, Irvine"/>
          <p:cNvSpPr txBox="1">
            <a:spLocks noGrp="1"/>
          </p:cNvSpPr>
          <p:nvPr>
            <p:ph type="subTitle" sz="quarter" idx="1"/>
          </p:nvPr>
        </p:nvSpPr>
        <p:spPr>
          <a:xfrm>
            <a:off x="1270000" y="3911600"/>
            <a:ext cx="10464800" cy="1130300"/>
          </a:xfrm>
          <a:prstGeom prst="rect">
            <a:avLst/>
          </a:prstGeom>
        </p:spPr>
        <p:txBody>
          <a:bodyPr/>
          <a:lstStyle/>
          <a:p>
            <a:pPr defTabSz="467359">
              <a:defRPr sz="2960"/>
            </a:pPr>
            <a:r>
              <a:rPr lang="en-US" dirty="0"/>
              <a:t>April 2</a:t>
            </a:r>
            <a:r>
              <a:rPr dirty="0"/>
              <a:t> — </a:t>
            </a:r>
            <a:r>
              <a:rPr lang="en-US" dirty="0"/>
              <a:t>3</a:t>
            </a:r>
            <a:r>
              <a:rPr dirty="0"/>
              <a:t>, 20</a:t>
            </a:r>
            <a:r>
              <a:rPr lang="en-US" dirty="0"/>
              <a:t>22</a:t>
            </a:r>
            <a:br>
              <a:rPr dirty="0"/>
            </a:br>
            <a:r>
              <a:rPr dirty="0"/>
              <a:t>Paul Merage Business School • University of California, Irvine</a:t>
            </a:r>
          </a:p>
        </p:txBody>
      </p:sp>
      <p:pic>
        <p:nvPicPr>
          <p:cNvPr id="3" name="Picture 2" descr="A picture containing text, display, sign, picture frame&#10;&#10;Description automatically generated">
            <a:extLst>
              <a:ext uri="{FF2B5EF4-FFF2-40B4-BE49-F238E27FC236}">
                <a16:creationId xmlns:a16="http://schemas.microsoft.com/office/drawing/2014/main" id="{5E487F48-EBD7-CB40-9BE6-ED2D398313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2724" y="5041900"/>
            <a:ext cx="3959352" cy="4571562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Logistic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Logistics</a:t>
            </a:r>
          </a:p>
        </p:txBody>
      </p:sp>
      <p:sp>
        <p:nvSpPr>
          <p:cNvPr id="153" name="Pull the latest Hackathon GIT repo before starting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marL="351155" indent="-351155" defTabSz="461518">
              <a:spcBef>
                <a:spcPts val="3300"/>
              </a:spcBef>
              <a:defRPr sz="2528"/>
            </a:pPr>
            <a:r>
              <a:rPr lang="en-US" dirty="0"/>
              <a:t>Masks are optional but encouraged.</a:t>
            </a:r>
          </a:p>
          <a:p>
            <a:pPr marL="351155" indent="-351155" defTabSz="461518">
              <a:spcBef>
                <a:spcPts val="3300"/>
              </a:spcBef>
              <a:defRPr sz="2528"/>
            </a:pPr>
            <a:r>
              <a:rPr lang="en-US" dirty="0"/>
              <a:t>No food or drink (other that water) in the classrooms.</a:t>
            </a:r>
          </a:p>
          <a:p>
            <a:pPr marL="351155" indent="-351155" defTabSz="461518">
              <a:spcBef>
                <a:spcPts val="3300"/>
              </a:spcBef>
              <a:defRPr sz="2528"/>
            </a:pPr>
            <a:r>
              <a:rPr lang="en-US" dirty="0"/>
              <a:t>Please clean up your mess or any mess that you see.</a:t>
            </a:r>
          </a:p>
          <a:p>
            <a:pPr marL="351155" indent="-351155" defTabSz="461518">
              <a:spcBef>
                <a:spcPts val="3300"/>
              </a:spcBef>
              <a:defRPr sz="2528"/>
            </a:pPr>
            <a:r>
              <a:rPr dirty="0"/>
              <a:t>Pull the latest </a:t>
            </a:r>
            <a:r>
              <a:rPr lang="en-US" dirty="0"/>
              <a:t>h</a:t>
            </a:r>
            <a:r>
              <a:rPr dirty="0"/>
              <a:t>ackathon GIT repo before starting.</a:t>
            </a:r>
          </a:p>
          <a:p>
            <a:pPr marL="351155" indent="-351155" defTabSz="461518">
              <a:spcBef>
                <a:spcPts val="3300"/>
              </a:spcBef>
              <a:defRPr sz="2528"/>
            </a:pPr>
            <a:r>
              <a:rPr dirty="0"/>
              <a:t>There is a ton of information about the Hackathon.  Check out the README</a:t>
            </a:r>
            <a:r>
              <a:rPr lang="en-US" dirty="0"/>
              <a:t>.</a:t>
            </a:r>
            <a:endParaRPr dirty="0"/>
          </a:p>
          <a:p>
            <a:pPr marL="351155" indent="-351155" defTabSz="461518">
              <a:spcBef>
                <a:spcPts val="3300"/>
              </a:spcBef>
              <a:defRPr sz="2528"/>
            </a:pPr>
            <a:r>
              <a:rPr dirty="0"/>
              <a:t>Updates to the </a:t>
            </a:r>
            <a:r>
              <a:rPr lang="en-US" dirty="0"/>
              <a:t>h</a:t>
            </a:r>
            <a:r>
              <a:rPr dirty="0"/>
              <a:t>ackathon repo will be made throughout the event</a:t>
            </a:r>
            <a:r>
              <a:rPr lang="en-US" dirty="0"/>
              <a:t>.</a:t>
            </a:r>
            <a:endParaRPr dirty="0"/>
          </a:p>
          <a:p>
            <a:pPr marL="351155" indent="-351155" defTabSz="461518">
              <a:spcBef>
                <a:spcPts val="3300"/>
              </a:spcBef>
              <a:defRPr sz="2528"/>
            </a:pPr>
            <a:r>
              <a:rPr dirty="0"/>
              <a:t>Meals will generally be on the patio.</a:t>
            </a:r>
          </a:p>
          <a:p>
            <a:pPr marL="351155" indent="-351155" defTabSz="461518">
              <a:spcBef>
                <a:spcPts val="3300"/>
              </a:spcBef>
              <a:defRPr sz="2528"/>
            </a:pPr>
            <a:r>
              <a:rPr dirty="0"/>
              <a:t>Coffee, tea, water, soda and snacks will be available</a:t>
            </a:r>
            <a:r>
              <a:rPr lang="en-US" dirty="0"/>
              <a:t>.</a:t>
            </a:r>
            <a:endParaRPr dirty="0"/>
          </a:p>
          <a:p>
            <a:pPr marL="351155" indent="-351155" defTabSz="461518">
              <a:spcBef>
                <a:spcPts val="3300"/>
              </a:spcBef>
              <a:defRPr sz="2528"/>
            </a:pPr>
            <a:r>
              <a:rPr dirty="0"/>
              <a:t>Please fill out the post-event feedback survey</a:t>
            </a:r>
            <a:r>
              <a:rPr lang="en-US" dirty="0"/>
              <a:t>.</a:t>
            </a:r>
            <a:endParaRPr dirty="0"/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he PacMan Ru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The PacMan Rule</a:t>
            </a:r>
          </a:p>
        </p:txBody>
      </p:sp>
      <p:pic>
        <p:nvPicPr>
          <p:cNvPr id="156" name="pacman.png" descr="pacma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6509" y="4135651"/>
            <a:ext cx="4651782" cy="4902979"/>
          </a:xfrm>
          <a:prstGeom prst="rect">
            <a:avLst/>
          </a:prstGeom>
          <a:ln w="12700">
            <a:miter lim="400000"/>
          </a:ln>
        </p:spPr>
      </p:pic>
      <p:sp>
        <p:nvSpPr>
          <p:cNvPr id="157" name="When standing as a group of people, always leave room for 1 person to join your group."/>
          <p:cNvSpPr txBox="1"/>
          <p:nvPr/>
        </p:nvSpPr>
        <p:spPr>
          <a:xfrm>
            <a:off x="2628394" y="2456078"/>
            <a:ext cx="7748012" cy="9552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800" b="0" i="1"/>
            </a:lvl1pPr>
          </a:lstStyle>
          <a:p>
            <a:r>
              <a:t>When standing as a group of people, always leave room for 1 person to join your group.</a:t>
            </a:r>
          </a:p>
        </p:txBody>
      </p:sp>
      <p:sp>
        <p:nvSpPr>
          <p:cNvPr id="158" name="Leave some space here"/>
          <p:cNvSpPr txBox="1"/>
          <p:nvPr/>
        </p:nvSpPr>
        <p:spPr>
          <a:xfrm>
            <a:off x="9171330" y="6172307"/>
            <a:ext cx="2507962" cy="8296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Leave some space here</a:t>
            </a:r>
          </a:p>
        </p:txBody>
      </p:sp>
      <p:sp>
        <p:nvSpPr>
          <p:cNvPr id="159" name="Line"/>
          <p:cNvSpPr/>
          <p:nvPr/>
        </p:nvSpPr>
        <p:spPr>
          <a:xfrm flipH="1">
            <a:off x="8775699" y="6587140"/>
            <a:ext cx="619955" cy="1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hanks to our Sponsors!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54990">
              <a:defRPr sz="7600"/>
            </a:lvl1pPr>
          </a:lstStyle>
          <a:p>
            <a:r>
              <a:t>Thanks to our Sponsors!</a:t>
            </a:r>
          </a:p>
        </p:txBody>
      </p:sp>
      <p:pic>
        <p:nvPicPr>
          <p:cNvPr id="162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950" y="2975548"/>
            <a:ext cx="5276849" cy="186775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3" name="RConsortium_Horizontal_Pantone.png" descr="RConsortium_Horizontal_Panton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9555" y="2975548"/>
            <a:ext cx="5916671" cy="1332342"/>
          </a:xfrm>
          <a:prstGeom prst="rect">
            <a:avLst/>
          </a:prstGeom>
          <a:ln w="12700">
            <a:miter lim="400000"/>
          </a:ln>
        </p:spPr>
      </p:pic>
      <p:pic>
        <p:nvPicPr>
          <p:cNvPr id="164" name="RStudio-Logo-Blue-Gray-250.png" descr="RStudio-Logo-Blue-Gray-250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3209" y="4322158"/>
            <a:ext cx="4049361" cy="1425376"/>
          </a:xfrm>
          <a:prstGeom prst="rect">
            <a:avLst/>
          </a:prstGeom>
          <a:ln w="12700">
            <a:miter lim="400000"/>
          </a:ln>
        </p:spPr>
      </p:pic>
      <p:pic>
        <p:nvPicPr>
          <p:cNvPr id="166" name="taylorf.pdf" descr="taylorf.pd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0227" y="4953281"/>
            <a:ext cx="6471792" cy="1727889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Picture 2" descr="A picture containing logo&#10;&#10;Description automatically generated">
            <a:extLst>
              <a:ext uri="{FF2B5EF4-FFF2-40B4-BE49-F238E27FC236}">
                <a16:creationId xmlns:a16="http://schemas.microsoft.com/office/drawing/2014/main" id="{30DC4FE6-56AD-E446-B8BF-A67A0A1DBCB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950" y="6302073"/>
            <a:ext cx="4834953" cy="1538394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DCDE672B-56E3-F94B-8B27-3D9629926CC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202019" y="5959171"/>
            <a:ext cx="3162300" cy="177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5AA9657-D298-F342-80AD-725F217F57D5}"/>
              </a:ext>
            </a:extLst>
          </p:cNvPr>
          <p:cNvSpPr txBox="1"/>
          <p:nvPr/>
        </p:nvSpPr>
        <p:spPr>
          <a:xfrm>
            <a:off x="10364320" y="6230014"/>
            <a:ext cx="1685376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dirty="0"/>
              <a:t>Anaheim </a:t>
            </a:r>
          </a:p>
          <a:p>
            <a:r>
              <a:rPr lang="en-US" dirty="0"/>
              <a:t>Ducks</a:t>
            </a:r>
            <a:endParaRPr kumimoji="0" 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hanks to our Volunteers!!!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08254">
              <a:defRPr sz="6960"/>
            </a:lvl1pPr>
          </a:lstStyle>
          <a:p>
            <a:r>
              <a:t>Thanks to our Volunteers!!!</a:t>
            </a:r>
          </a:p>
        </p:txBody>
      </p:sp>
      <p:sp>
        <p:nvSpPr>
          <p:cNvPr id="169" name="👏"/>
          <p:cNvSpPr txBox="1"/>
          <p:nvPr/>
        </p:nvSpPr>
        <p:spPr>
          <a:xfrm>
            <a:off x="6451072" y="3219401"/>
            <a:ext cx="102657" cy="39497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0"/>
            </a:lvl1pPr>
          </a:lstStyle>
          <a:p>
            <a:endParaRPr dirty="0"/>
          </a:p>
        </p:txBody>
      </p:sp>
      <p:pic>
        <p:nvPicPr>
          <p:cNvPr id="3" name="Picture 2" descr="Chart, bubble chart&#10;&#10;Description automatically generated">
            <a:extLst>
              <a:ext uri="{FF2B5EF4-FFF2-40B4-BE49-F238E27FC236}">
                <a16:creationId xmlns:a16="http://schemas.microsoft.com/office/drawing/2014/main" id="{2258BB1B-2F73-F848-8002-C8A1E986BA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2696704"/>
            <a:ext cx="3162826" cy="3930865"/>
          </a:xfrm>
          <a:prstGeom prst="rect">
            <a:avLst/>
          </a:prstGeom>
        </p:spPr>
      </p:pic>
      <p:sp>
        <p:nvSpPr>
          <p:cNvPr id="6" name="Feel free to come and go as you like.   IMPORTANT: Building door locks at 10 PM…">
            <a:extLst>
              <a:ext uri="{FF2B5EF4-FFF2-40B4-BE49-F238E27FC236}">
                <a16:creationId xmlns:a16="http://schemas.microsoft.com/office/drawing/2014/main" id="{A2F40B49-9316-4247-A3B7-76DCF7BEDEFE}"/>
              </a:ext>
            </a:extLst>
          </p:cNvPr>
          <p:cNvSpPr txBox="1">
            <a:spLocks/>
          </p:cNvSpPr>
          <p:nvPr/>
        </p:nvSpPr>
        <p:spPr>
          <a:xfrm>
            <a:off x="4370522" y="2696704"/>
            <a:ext cx="7681778" cy="6180596"/>
          </a:xfrm>
          <a:prstGeom prst="rect">
            <a:avLst/>
          </a:prstGeom>
        </p:spPr>
        <p:txBody>
          <a:bodyPr anchor="t">
            <a:normAutofit fontScale="70000" lnSpcReduction="20000"/>
          </a:bodyPr>
          <a:lstStyle>
            <a:lvl1pPr marL="444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889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33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778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22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667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111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556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000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422275" indent="-422275" defTabSz="554990" hangingPunct="1">
              <a:spcBef>
                <a:spcPts val="3900"/>
              </a:spcBef>
              <a:defRPr sz="3040"/>
            </a:pPr>
            <a:r>
              <a:rPr lang="en-US" sz="3040" dirty="0"/>
              <a:t>Organizers</a:t>
            </a:r>
          </a:p>
          <a:p>
            <a:pPr marL="866775" lvl="1" indent="-422275" defTabSz="554990" hangingPunct="1">
              <a:spcBef>
                <a:spcPts val="3900"/>
              </a:spcBef>
              <a:defRPr sz="3040"/>
            </a:pPr>
            <a:r>
              <a:rPr lang="en-US" sz="3040" dirty="0"/>
              <a:t>John Peach, Ryan Benz, Pablo Barajas, Javier </a:t>
            </a:r>
            <a:r>
              <a:rPr lang="en-US" sz="3040" dirty="0" err="1"/>
              <a:t>Orraca</a:t>
            </a:r>
            <a:endParaRPr lang="en-US" sz="3040" dirty="0"/>
          </a:p>
          <a:p>
            <a:pPr marL="422275" indent="-422275" defTabSz="554990" hangingPunct="1">
              <a:spcBef>
                <a:spcPts val="3900"/>
              </a:spcBef>
              <a:defRPr sz="3040"/>
            </a:pPr>
            <a:r>
              <a:rPr lang="en-US" sz="3040" dirty="0"/>
              <a:t>Tutorials</a:t>
            </a:r>
          </a:p>
          <a:p>
            <a:pPr marL="866775" lvl="1" indent="-422275" defTabSz="554990" hangingPunct="1">
              <a:spcBef>
                <a:spcPts val="3900"/>
              </a:spcBef>
              <a:defRPr sz="3040"/>
            </a:pPr>
            <a:r>
              <a:rPr lang="en-US" sz="3040" dirty="0"/>
              <a:t>Tommy Steed, Javier </a:t>
            </a:r>
            <a:r>
              <a:rPr lang="en-US" sz="3040" dirty="0" err="1"/>
              <a:t>Orraca</a:t>
            </a:r>
            <a:r>
              <a:rPr lang="en-US" sz="3040" dirty="0"/>
              <a:t>, Emil </a:t>
            </a:r>
            <a:r>
              <a:rPr lang="en-US" sz="3040" dirty="0" err="1"/>
              <a:t>Hvitfeldt</a:t>
            </a:r>
            <a:endParaRPr lang="en-US" sz="3040" dirty="0"/>
          </a:p>
          <a:p>
            <a:pPr marL="422275" indent="-422275" defTabSz="554990" hangingPunct="1">
              <a:spcBef>
                <a:spcPts val="3900"/>
              </a:spcBef>
              <a:defRPr sz="3040"/>
            </a:pPr>
            <a:r>
              <a:rPr lang="en-US" sz="3040" dirty="0"/>
              <a:t>Judges</a:t>
            </a:r>
          </a:p>
          <a:p>
            <a:pPr marL="866775" lvl="1" indent="-422275" defTabSz="554990" hangingPunct="1">
              <a:spcBef>
                <a:spcPts val="3900"/>
              </a:spcBef>
              <a:defRPr sz="3040"/>
            </a:pPr>
            <a:r>
              <a:rPr lang="en-US" sz="3040" dirty="0"/>
              <a:t>Alan Foote, Ken Murphy, Mohamed Abdelhamid</a:t>
            </a:r>
          </a:p>
          <a:p>
            <a:pPr marL="422275" indent="-422275" defTabSz="554990" hangingPunct="1">
              <a:spcBef>
                <a:spcPts val="3900"/>
              </a:spcBef>
              <a:defRPr sz="3040"/>
            </a:pPr>
            <a:r>
              <a:rPr lang="en-US" sz="3040" dirty="0"/>
              <a:t>Mentors</a:t>
            </a:r>
          </a:p>
          <a:p>
            <a:pPr marL="866775" lvl="1" indent="-422275" defTabSz="554990" hangingPunct="1">
              <a:spcBef>
                <a:spcPts val="3900"/>
              </a:spcBef>
              <a:defRPr sz="3040"/>
            </a:pPr>
            <a:r>
              <a:rPr lang="en-US" sz="3040" dirty="0"/>
              <a:t>Chris Pounds, Dwight Wynne, Emil </a:t>
            </a:r>
            <a:r>
              <a:rPr lang="en-US" sz="3040" dirty="0" err="1"/>
              <a:t>Hvitfeldt</a:t>
            </a:r>
            <a:r>
              <a:rPr lang="en-US" sz="3040" dirty="0"/>
              <a:t>, Tommy Steed, Carey Huh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Questions?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Questions?</a:t>
            </a:r>
          </a:p>
        </p:txBody>
      </p:sp>
      <p:sp>
        <p:nvSpPr>
          <p:cNvPr id="172" name="Twitter: oc_rug"/>
          <p:cNvSpPr txBox="1"/>
          <p:nvPr/>
        </p:nvSpPr>
        <p:spPr>
          <a:xfrm>
            <a:off x="5117570" y="9047863"/>
            <a:ext cx="102656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endParaRPr dirty="0"/>
          </a:p>
        </p:txBody>
      </p:sp>
      <p:sp>
        <p:nvSpPr>
          <p:cNvPr id="173" name="Tweet about our event with #OCRUG"/>
          <p:cNvSpPr txBox="1"/>
          <p:nvPr/>
        </p:nvSpPr>
        <p:spPr>
          <a:xfrm>
            <a:off x="9435571" y="9047863"/>
            <a:ext cx="102656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i="1"/>
            </a:lvl1pPr>
          </a:lstStyle>
          <a:p>
            <a:endParaRPr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als of the Hackath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78358">
              <a:defRPr sz="7919"/>
            </a:lvl1pPr>
          </a:lstStyle>
          <a:p>
            <a:r>
              <a:t>Goals of the Hackathon</a:t>
            </a:r>
          </a:p>
        </p:txBody>
      </p:sp>
      <p:sp>
        <p:nvSpPr>
          <p:cNvPr id="125" name="The focus is on education &amp; teamwork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00050" indent="-400050" defTabSz="525779">
              <a:spcBef>
                <a:spcPts val="3700"/>
              </a:spcBef>
              <a:defRPr sz="2880"/>
            </a:pPr>
            <a:r>
              <a:t>The focus is on </a:t>
            </a:r>
            <a:r>
              <a:rPr b="1"/>
              <a:t>education</a:t>
            </a:r>
            <a:r>
              <a:t> &amp; </a:t>
            </a:r>
            <a:r>
              <a:rPr b="1"/>
              <a:t>teamwork</a:t>
            </a:r>
          </a:p>
          <a:p>
            <a:pPr marL="400050" indent="-400050" defTabSz="525779">
              <a:spcBef>
                <a:spcPts val="3700"/>
              </a:spcBef>
              <a:defRPr sz="2880"/>
            </a:pPr>
            <a:r>
              <a:t>Competition is used to frame the event, give a concrete goal to work toward</a:t>
            </a:r>
          </a:p>
          <a:p>
            <a:pPr marL="400050" indent="-400050" defTabSz="525779">
              <a:spcBef>
                <a:spcPts val="3700"/>
              </a:spcBef>
              <a:defRPr sz="2880"/>
            </a:pPr>
            <a:r>
              <a:t>Please freely share your experience and expertise, help others when you can</a:t>
            </a:r>
          </a:p>
          <a:p>
            <a:pPr marL="400050" indent="-400050" defTabSz="525779">
              <a:spcBef>
                <a:spcPts val="3700"/>
              </a:spcBef>
              <a:defRPr sz="2880"/>
            </a:pPr>
            <a:r>
              <a:t>What might success look like?</a:t>
            </a:r>
          </a:p>
          <a:p>
            <a:pPr marL="800100" lvl="1" indent="-400050" defTabSz="525779">
              <a:spcBef>
                <a:spcPts val="1000"/>
              </a:spcBef>
              <a:defRPr sz="2880"/>
            </a:pPr>
            <a:r>
              <a:t>You’ve tackled a real world data set, and done something interesting with it</a:t>
            </a:r>
          </a:p>
          <a:p>
            <a:pPr marL="800100" lvl="1" indent="-400050" defTabSz="525779">
              <a:spcBef>
                <a:spcPts val="1000"/>
              </a:spcBef>
              <a:defRPr sz="2880"/>
            </a:pPr>
            <a:r>
              <a:t>You’ve learned something new about R and data analysis</a:t>
            </a:r>
          </a:p>
          <a:p>
            <a:pPr marL="800100" lvl="1" indent="-400050" defTabSz="525779">
              <a:spcBef>
                <a:spcPts val="1000"/>
              </a:spcBef>
              <a:defRPr sz="2880"/>
            </a:pPr>
            <a:r>
              <a:t>You’ve connected with others and grown from the experience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Rul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Rules</a:t>
            </a:r>
          </a:p>
        </p:txBody>
      </p:sp>
      <p:sp>
        <p:nvSpPr>
          <p:cNvPr id="128" name="All participants must abide by our code of conduct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302306" cy="6286500"/>
          </a:xfrm>
          <a:prstGeom prst="rect">
            <a:avLst/>
          </a:prstGeom>
        </p:spPr>
        <p:txBody>
          <a:bodyPr anchor="t"/>
          <a:lstStyle/>
          <a:p>
            <a:r>
              <a:t>All participants must abide by our code of conduct</a:t>
            </a:r>
            <a:br/>
            <a:endParaRPr/>
          </a:p>
          <a:p>
            <a:r>
              <a:t>All work presented by the teams must be based upon work performed at the hackathon</a:t>
            </a:r>
          </a:p>
          <a:p>
            <a:r>
              <a:t>Feel free to help others, even across teams</a:t>
            </a:r>
          </a:p>
          <a:p>
            <a:r>
              <a:t>Please be courteous of the facilities, handle your trash, etc.</a:t>
            </a:r>
          </a:p>
        </p:txBody>
      </p:sp>
      <p:sp>
        <p:nvSpPr>
          <p:cNvPr id="129" name="https://github.com/ocrug/hackathon-2019-11/blob/master/code-of-conduct.md"/>
          <p:cNvSpPr txBox="1"/>
          <p:nvPr/>
        </p:nvSpPr>
        <p:spPr>
          <a:xfrm>
            <a:off x="1149460" y="3161288"/>
            <a:ext cx="11467884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u="sng"/>
            </a:lvl1pPr>
          </a:lstStyle>
          <a:p>
            <a:pPr>
              <a:defRPr u="none"/>
            </a:pPr>
            <a:r>
              <a:rPr u="sng" dirty="0"/>
              <a:t>https://</a:t>
            </a:r>
            <a:r>
              <a:rPr u="sng" dirty="0" err="1"/>
              <a:t>github.com</a:t>
            </a:r>
            <a:r>
              <a:rPr u="sng" dirty="0"/>
              <a:t>/</a:t>
            </a:r>
            <a:r>
              <a:rPr lang="en-US" u="sng" dirty="0" err="1"/>
              <a:t>socalrug</a:t>
            </a:r>
            <a:r>
              <a:rPr u="sng" dirty="0"/>
              <a:t>/hackathon-20</a:t>
            </a:r>
            <a:r>
              <a:rPr lang="en-US" u="sng" dirty="0"/>
              <a:t>22-04</a:t>
            </a:r>
            <a:r>
              <a:rPr u="sng" dirty="0"/>
              <a:t>/blob/master/code-of-</a:t>
            </a:r>
            <a:r>
              <a:rPr u="sng" dirty="0" err="1"/>
              <a:t>conduct.md</a:t>
            </a:r>
            <a:endParaRPr u="sng" dirty="0"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chedu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Schedule</a:t>
            </a:r>
            <a:r>
              <a:rPr lang="en-US" dirty="0"/>
              <a:t> - Saturday</a:t>
            </a:r>
            <a:endParaRPr dirty="0"/>
          </a:p>
        </p:txBody>
      </p:sp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8B5A3460-82AF-BE4F-95EB-02579010E9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8200" y="2413000"/>
            <a:ext cx="8788400" cy="72517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chedu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Schedule</a:t>
            </a:r>
            <a:r>
              <a:rPr lang="en-US" dirty="0"/>
              <a:t> - Sunday</a:t>
            </a:r>
            <a:endParaRPr dirty="0"/>
          </a:p>
        </p:txBody>
      </p:sp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07DBAE71-17D7-6F44-9105-01BBDF1ECD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950" y="2216150"/>
            <a:ext cx="8724900" cy="53213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Awards Categori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Awards Categories</a:t>
            </a:r>
          </a:p>
        </p:txBody>
      </p:sp>
      <p:sp>
        <p:nvSpPr>
          <p:cNvPr id="138" name="Best Insight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>
              <a:spcBef>
                <a:spcPts val="2300"/>
              </a:spcBef>
            </a:pPr>
            <a:r>
              <a:rPr dirty="0"/>
              <a:t>Best Insight</a:t>
            </a:r>
          </a:p>
          <a:p>
            <a:pPr>
              <a:spcBef>
                <a:spcPts val="2300"/>
              </a:spcBef>
            </a:pPr>
            <a:r>
              <a:rPr dirty="0"/>
              <a:t>Best Visualization</a:t>
            </a:r>
          </a:p>
          <a:p>
            <a:pPr>
              <a:spcBef>
                <a:spcPts val="2300"/>
              </a:spcBef>
            </a:pPr>
            <a:r>
              <a:rPr dirty="0"/>
              <a:t>Best </a:t>
            </a:r>
            <a:r>
              <a:rPr lang="en-US" dirty="0"/>
              <a:t>Analysis</a:t>
            </a:r>
          </a:p>
          <a:p>
            <a:pPr>
              <a:spcBef>
                <a:spcPts val="2300"/>
              </a:spcBef>
            </a:pPr>
            <a:r>
              <a:rPr lang="en-US" dirty="0"/>
              <a:t>Best Presentation</a:t>
            </a:r>
            <a:endParaRPr dirty="0"/>
          </a:p>
        </p:txBody>
      </p:sp>
      <p:sp>
        <p:nvSpPr>
          <p:cNvPr id="139" name="https://github.com/ocrug/hackathon-2019-11/blob/master/admin/judging_guidelines.md"/>
          <p:cNvSpPr txBox="1"/>
          <p:nvPr/>
        </p:nvSpPr>
        <p:spPr>
          <a:xfrm>
            <a:off x="172945" y="7136388"/>
            <a:ext cx="12658915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u="sng"/>
            </a:lvl1pPr>
          </a:lstStyle>
          <a:p>
            <a:pPr>
              <a:defRPr u="none"/>
            </a:pPr>
            <a:r>
              <a:rPr u="sng" dirty="0"/>
              <a:t>https://</a:t>
            </a:r>
            <a:r>
              <a:rPr u="sng" dirty="0" err="1"/>
              <a:t>github.com</a:t>
            </a:r>
            <a:r>
              <a:rPr u="sng" dirty="0"/>
              <a:t>/</a:t>
            </a:r>
            <a:r>
              <a:rPr lang="en-US" dirty="0" err="1"/>
              <a:t>socalrug</a:t>
            </a:r>
            <a:r>
              <a:rPr u="sng" dirty="0"/>
              <a:t>/hackathon-20</a:t>
            </a:r>
            <a:r>
              <a:rPr lang="en-US" u="sng" dirty="0"/>
              <a:t>22-04</a:t>
            </a:r>
            <a:r>
              <a:rPr u="sng" dirty="0"/>
              <a:t>/blob/master/admin/</a:t>
            </a:r>
            <a:r>
              <a:rPr u="sng" dirty="0" err="1"/>
              <a:t>judging_guidelines.md</a:t>
            </a:r>
            <a:endParaRPr u="sng" dirty="0"/>
          </a:p>
        </p:txBody>
      </p:sp>
      <p:sp>
        <p:nvSpPr>
          <p:cNvPr id="140" name="More info on the judging guidelines:"/>
          <p:cNvSpPr txBox="1"/>
          <p:nvPr/>
        </p:nvSpPr>
        <p:spPr>
          <a:xfrm>
            <a:off x="3716629" y="6525870"/>
            <a:ext cx="5317542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More info on the judging guidelines: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am Forma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Team Formation</a:t>
            </a:r>
          </a:p>
        </p:txBody>
      </p:sp>
      <p:sp>
        <p:nvSpPr>
          <p:cNvPr id="143" name="Everyone needs to be on a team with 2 — 5 peopl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>
            <a:normAutofit/>
          </a:bodyPr>
          <a:lstStyle/>
          <a:p>
            <a:pPr>
              <a:spcBef>
                <a:spcPts val="1200"/>
              </a:spcBef>
              <a:defRPr sz="3000"/>
            </a:pPr>
            <a:r>
              <a:rPr dirty="0"/>
              <a:t>Everyone needs to be on a team with 2 — 5 people</a:t>
            </a:r>
          </a:p>
          <a:p>
            <a:pPr>
              <a:spcBef>
                <a:spcPts val="1200"/>
              </a:spcBef>
              <a:defRPr sz="3000"/>
            </a:pPr>
            <a:r>
              <a:rPr dirty="0"/>
              <a:t>We encourage teams to have 5 people</a:t>
            </a:r>
          </a:p>
          <a:p>
            <a:pPr>
              <a:spcBef>
                <a:spcPts val="1200"/>
              </a:spcBef>
              <a:defRPr sz="3000"/>
            </a:pPr>
            <a:r>
              <a:rPr dirty="0"/>
              <a:t>For teams already formed with less than 5 people, consider inviting additional people to join you</a:t>
            </a:r>
          </a:p>
          <a:p>
            <a:pPr>
              <a:spcBef>
                <a:spcPts val="1200"/>
              </a:spcBef>
              <a:buClr>
                <a:srgbClr val="000000"/>
              </a:buClr>
              <a:defRPr sz="3000"/>
            </a:pPr>
            <a:endParaRPr dirty="0"/>
          </a:p>
          <a:p>
            <a:pPr>
              <a:spcBef>
                <a:spcPts val="1200"/>
              </a:spcBef>
              <a:buClr>
                <a:srgbClr val="000000"/>
              </a:buClr>
              <a:defRPr sz="3000"/>
            </a:pPr>
            <a:endParaRPr lang="en-US" dirty="0"/>
          </a:p>
          <a:p>
            <a:pPr>
              <a:spcBef>
                <a:spcPts val="1200"/>
              </a:spcBef>
              <a:buClr>
                <a:srgbClr val="000000"/>
              </a:buClr>
              <a:defRPr sz="3000"/>
            </a:pPr>
            <a:r>
              <a:rPr lang="en-US" dirty="0"/>
              <a:t>We will finalize the teams at 1:00 when we release the data.</a:t>
            </a:r>
          </a:p>
        </p:txBody>
      </p:sp>
      <p:sp>
        <p:nvSpPr>
          <p:cNvPr id="144" name="For Participants that need a team &amp; existing teams that need more members"/>
          <p:cNvSpPr txBox="1"/>
          <p:nvPr/>
        </p:nvSpPr>
        <p:spPr>
          <a:xfrm>
            <a:off x="1001725" y="5066475"/>
            <a:ext cx="11303929" cy="10303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l">
              <a:defRPr sz="3000"/>
            </a:lvl1pPr>
          </a:lstStyle>
          <a:p>
            <a:r>
              <a:rPr dirty="0"/>
              <a:t>For Participants that need a team &amp;</a:t>
            </a:r>
            <a:r>
              <a:rPr lang="en-US" dirty="0"/>
              <a:t> </a:t>
            </a:r>
            <a:r>
              <a:rPr dirty="0"/>
              <a:t>existing teams that need more members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resentation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Presentations</a:t>
            </a:r>
          </a:p>
        </p:txBody>
      </p:sp>
      <p:sp>
        <p:nvSpPr>
          <p:cNvPr id="147" name="All teams will submit a short 2 - 3 page PDF summary of their finding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r>
              <a:t>All teams will submit a </a:t>
            </a:r>
            <a:r>
              <a:rPr b="1"/>
              <a:t>short 2 - 3 page PDF summary</a:t>
            </a:r>
            <a:r>
              <a:t> of their findings</a:t>
            </a:r>
          </a:p>
          <a:p>
            <a:r>
              <a:t>Teams will have </a:t>
            </a:r>
            <a:r>
              <a:rPr b="1"/>
              <a:t>5 minutes to present</a:t>
            </a:r>
            <a:r>
              <a:t> their work</a:t>
            </a:r>
          </a:p>
          <a:p>
            <a:r>
              <a:t>The panel of judges will review the work and decide on the awards</a:t>
            </a:r>
          </a:p>
          <a:p>
            <a:r>
              <a:t>Try to have a good idea about what you’ll be presenting by Saturday night!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Logistic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Logistics</a:t>
            </a:r>
          </a:p>
        </p:txBody>
      </p:sp>
      <p:sp>
        <p:nvSpPr>
          <p:cNvPr id="150" name="Feel free to come and go as you like.   IMPORTANT: Building door locks at 10 PM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>
            <a:normAutofit fontScale="77500" lnSpcReduction="20000"/>
          </a:bodyPr>
          <a:lstStyle/>
          <a:p>
            <a:pPr marL="422275" indent="-422275" defTabSz="554990">
              <a:spcBef>
                <a:spcPts val="3900"/>
              </a:spcBef>
              <a:defRPr sz="3040"/>
            </a:pPr>
            <a:r>
              <a:rPr dirty="0"/>
              <a:t>Feel free to come and go as you like. Building door locks at 10 PM</a:t>
            </a:r>
            <a:r>
              <a:rPr lang="en-US" dirty="0"/>
              <a:t>.</a:t>
            </a:r>
          </a:p>
          <a:p>
            <a:pPr marL="422275" indent="-422275" defTabSz="554990">
              <a:spcBef>
                <a:spcPts val="3900"/>
              </a:spcBef>
              <a:defRPr sz="3040"/>
            </a:pPr>
            <a:r>
              <a:rPr lang="en-US" dirty="0"/>
              <a:t>Sunday the building is locked. We will have the doors open between 8:30-9:00. If you leave, please arrange to have someone from your team let you in.</a:t>
            </a:r>
            <a:endParaRPr dirty="0"/>
          </a:p>
          <a:p>
            <a:pPr marL="422275" indent="-422275" defTabSz="554990">
              <a:spcBef>
                <a:spcPts val="3900"/>
              </a:spcBef>
              <a:defRPr sz="3040"/>
            </a:pPr>
            <a:r>
              <a:rPr dirty="0"/>
              <a:t>We have several breakout rooms </a:t>
            </a:r>
            <a:r>
              <a:rPr lang="en-US" dirty="0"/>
              <a:t>for teams to us. Please keep the door open.</a:t>
            </a:r>
          </a:p>
          <a:p>
            <a:pPr marL="422275" indent="-422275" defTabSz="554990">
              <a:spcBef>
                <a:spcPts val="3900"/>
              </a:spcBef>
              <a:defRPr sz="3040"/>
            </a:pPr>
            <a:r>
              <a:rPr lang="en-US" dirty="0"/>
              <a:t>T</a:t>
            </a:r>
            <a:r>
              <a:rPr dirty="0"/>
              <a:t>he patio </a:t>
            </a:r>
            <a:r>
              <a:rPr lang="en-US" dirty="0"/>
              <a:t>can be used throughout the event.</a:t>
            </a:r>
            <a:endParaRPr dirty="0"/>
          </a:p>
          <a:p>
            <a:pPr marL="422275" indent="-422275" defTabSz="554990">
              <a:spcBef>
                <a:spcPts val="3900"/>
              </a:spcBef>
              <a:defRPr sz="3040"/>
            </a:pPr>
            <a:r>
              <a:rPr dirty="0"/>
              <a:t>Please be mindful of others in the building</a:t>
            </a:r>
            <a:r>
              <a:rPr lang="en-US" dirty="0"/>
              <a:t>.</a:t>
            </a:r>
            <a:endParaRPr dirty="0"/>
          </a:p>
          <a:p>
            <a:pPr marL="422275" indent="-422275" defTabSz="554990">
              <a:spcBef>
                <a:spcPts val="3900"/>
              </a:spcBef>
              <a:defRPr sz="3040"/>
            </a:pPr>
            <a:r>
              <a:rPr dirty="0"/>
              <a:t>Let us know if you see anything that might need our attention</a:t>
            </a:r>
            <a:r>
              <a:rPr lang="en-US" dirty="0"/>
              <a:t>.</a:t>
            </a:r>
            <a:endParaRPr dirty="0"/>
          </a:p>
          <a:p>
            <a:pPr marL="422275" indent="-422275" defTabSz="554990">
              <a:spcBef>
                <a:spcPts val="3900"/>
              </a:spcBef>
              <a:defRPr sz="3040"/>
            </a:pPr>
            <a:r>
              <a:rPr dirty="0"/>
              <a:t>The Slack channel </a:t>
            </a:r>
            <a:r>
              <a:rPr b="1" dirty="0"/>
              <a:t>#hackathon-20</a:t>
            </a:r>
            <a:r>
              <a:rPr lang="en-US" b="1" dirty="0"/>
              <a:t>22-04</a:t>
            </a:r>
            <a:r>
              <a:rPr dirty="0"/>
              <a:t> will be used for announcements and you are encouraged to post </a:t>
            </a:r>
            <a:r>
              <a:rPr lang="en-US" dirty="0"/>
              <a:t> </a:t>
            </a:r>
            <a:r>
              <a:rPr dirty="0"/>
              <a:t>questions / comments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631</Words>
  <Application>Microsoft Macintosh PowerPoint</Application>
  <PresentationFormat>Custom</PresentationFormat>
  <Paragraphs>72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Helvetica Light</vt:lpstr>
      <vt:lpstr>Helvetica Neue</vt:lpstr>
      <vt:lpstr>Helvetica Neue Light</vt:lpstr>
      <vt:lpstr>Helvetica Neue Medium</vt:lpstr>
      <vt:lpstr>Helvetica Neue Thin</vt:lpstr>
      <vt:lpstr>White</vt:lpstr>
      <vt:lpstr>Southern California R User Group  Hackathon</vt:lpstr>
      <vt:lpstr>Goals of the Hackathon</vt:lpstr>
      <vt:lpstr>Rules</vt:lpstr>
      <vt:lpstr>Schedule - Saturday</vt:lpstr>
      <vt:lpstr>Schedule - Sunday</vt:lpstr>
      <vt:lpstr>Awards Categories</vt:lpstr>
      <vt:lpstr>Team Formation</vt:lpstr>
      <vt:lpstr>Presentations</vt:lpstr>
      <vt:lpstr>Logistics</vt:lpstr>
      <vt:lpstr>Logistics</vt:lpstr>
      <vt:lpstr>The PacMan Rule</vt:lpstr>
      <vt:lpstr>Thanks to our Sponsors!</vt:lpstr>
      <vt:lpstr>Thanks to our Volunteers!!!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Southern California R User Group  Hackathon</dc:title>
  <cp:lastModifiedBy>John Peach</cp:lastModifiedBy>
  <cp:revision>6</cp:revision>
  <dcterms:modified xsi:type="dcterms:W3CDTF">2022-03-26T21:58:28Z</dcterms:modified>
</cp:coreProperties>
</file>