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c9398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c9398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c93981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c93981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Organized by NES score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c939812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c939812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Organized by NES scores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ade127ba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ade127b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ade127b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ade127b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ade127b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ade127b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0: Erica Chio, Sasha Layne, Peter Stella, Allen Zhu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5840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6853" y="1152475"/>
            <a:ext cx="34654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:image/png;base64,iVBORw0KGgoAAAANSUhEUgAABpwAAAWMCAYAAAAz4yUyAAAABHNCSVQICAgIfAhkiAAAAAlwSFlzAAALEgAACxIB0t1+/AAAADh0RVh0U29mdHdhcmUAbWF0cGxvdGxpYiB2ZXJzaW9uMy4xLjAsIGh0dHA6Ly9tYXRwbG90bGliLm9yZy+17YcXAAAgAElEQVR4nOzde/zv1Zz3/8czJUUlChFtdpSikk1GNMUwculE2W0ZchnMMIwmhOLq5zC45Opi4pILkxw6DJV0URnTQQfVjq2jDruT0mQrp7QnHV6/P97rW+/97nva+1N999497rfb59bnvdZ6r/V6r897//N9tdZKVSFJkiRJkiRJkiQtq1VmOgBJkiRJkiRJkiSt2Ew4SZIkSZIkSZIkaSQmnCRJkiRJkiRJkjQSE06SJEmSJEmSJEkaiQknSZIkSZIkSZIkjcSEkyRJkiRJkiRJkkZiwkmSJEmSpOVIkr2TnPEgjTUrSSVZ9UEY68Ak33igx5EkSdLMMOEkSZIkSSuQJNck+XOS9QblC1riYNaI/VeSjSepHzdpMNV947R/XZJv9RIet7bPTUlOSPKyZX2G+0OS7ZPc3WL6Y5LLkrxpJmMazwOdxGnv2+Leb/OvSR41jfu2T3L9AxWXJEmSlj8mnCRJkiRpxXM1MG/sIsmzgTVmLpxl8krg+73rR1fVo4AtgR8CxybZeyYC6/lVi2ltYB/g/ybZZIZjmgk7tXnYGngecMAMxyNJkqTlkAknSZIkSVrxfB14Q+/6jcDh/QZJ1klyeJJFSa5NckCSVVrdxklOS/L7JL9JclQrP73d/vO2omXusgSX5NQkn0hybhvju0ke06tfBXgZcOLw3qr6z6r6LHAg8KlezM9s/f4uycVJdm7lT21lY+2+nOTXvbG+keTdvbg+muTMtmrp5OFKsfFU5/vALcAWvb43TfLDJLe0FVCv7dU9Nsn3kvwhyXlJPja2Td5429i12P52gvn8bJJftr7OT/LiVv4K4IPA3PZ7/byVr5PkK0luTHJDG/thre5hSQ5qv/tVwH+b6vl783AD8APgWa2vNyW5tM3lVUne1sof2do9sbdy7Ymtm4e39/KP7Xec0+vre71nvjLJ0b3rXybZaor5eEKS25I8tnffc9u/gdUmeu8lSZJ0/zDhJEmSJEkrnp8Aa7ckzMOAucBwW7V/AdYBngb8JV2CamxLuI8CJwPrAhu2tlTVdq1+y6p6VFWN8gf5NwD/HXgicCfwuV7d84Grquo3k9x/DPA4YJMkqwHfazE/Dngn8M0km1TV1cAfgOe0+14M3Jrkme16O+C0Xr+vo5uHxwEPB94z1YMkWaUluNYDrmxlj6RbifWt1tc84AtJNm+3fR74E/AEuoTgG6caZxLnAVsBj2nj/VuSR1TVicA/A0e132vL1v5rdHO+Md28vBwYS2a9BXhVK58D7D7dIJI8mW5l2s9a0a9bX2vTzenBSbauqj8BO9JWiLXPr9o9OwNHAo8GjgcOaeWnAS9uc70BsBqwbRv3acCjgAummI//BE4F7kn8Aa8HjqyqO5jgvZckSdL9w4STJEmSJK2YxlY5vQz4BXDDWEUvCfWBqvpjVV0DfAb4m9bkDmAj4IlV9V9VdcYDEV9VXdSSDx8CXju2yoZuVc33J74VgLEExWOAF9AlHD5ZVX+uqv8ATuDebQVPA/4yyRPa9bfb9VPpkiE/7/X7r1V1eVUtBo6mS1xM5IlJfgcsBo4F/qmqxpItrwKuqap/rao7q+qnwHeA3dtzvgb4H1V1W1VdQpcEWiZV9Y2qurmN8xlgdWDcrf2SPJ4u2fPuqvpTVf0aOBjYszV5LfC/q+qXVXUL8IlphHBcm4cz6Ob6n1tc/6+qFrYVYKfRJXNePEVfZ1TV96vqLrp3eMvW11XAH+l+j78ETgJuSLJpu/5xVd09jfn4Gl2Saezfwbw2Djw4770kSdJDlgknSZIkSVoxfZ1utc7eDLbTo1uJ83Dg2l7ZtcCT2vf3AQHObdua/felGPdOutUn92grkKD7g/6YXw7GXq3FBfc9v2k8Y7HeQrdK6pdjCYden2NtTgO2p1vNdDrdKpe/ZJCoaP6z9/02ukTWRH5VVY+mS1p9DnhJr24jYJu2nd/vWkJmL7oVTesDq7LkHPS/L5Uk+7at637fxlmHe+dyaCO6ub6xF9ehdKuwoM1lr/21TG3Xqnp0VW1UVW9vyTqS7JjkJ21Lwd/R/a5TbVE4nP9H9LYW7P+Op7Hk73jPKrUp5uO7wGZtVdTLgN9X1bmtbpT3XpIkSVNYdeomkiRJkqTlTVVdm+Rquj/yv3lQ/RvuXc1xSSt7Cm0VVNt67C0ASV4E/HuS06vqymkMfR2w06DsqcBd9FZZAU/ufX9Ki+c3bRXSBsBPpxhnN7ot2y6jSyY8OckqveTRU4DL2/fTgE8D17fvZwBfBP6LJbfTWyZVdXuS/YDLkuxaVcfRJW1Oq6qXDdu3lTV30m3bNhZjfz7+1P67Jt12gNAlqu6jnU+0H/BS4OKqujvJb+kSJwA1uOWXwO3AelV15zhd3sh9f5ullmR1uhVdbwC+W1V3JDlukrim4zS6d+updKuoxpJ4f0Hbem+q+aiq/2pnP+0FbMq9q5tGfe8lSZI0BVc4SZIkSdKK683AS9q2dfdo25UdDXw8yVpJNgL+iXbOU5I9kmzYmv+WLjlwV7u+ie7cp4mcSHeu0t8kWS3JY+iSA98eJDhen2SzJGsCH2n1d9ElyE6sqnETEkken+QfgP9BtyXg3cA5dEma97Uxt6dLTBzZnvcKum3vXg+cXlV/aM/xGu6HhFMb48902xJ+uBWdADyjNw+rJXlekme25zwGODDJmm1buDf0+lpEl5x7fZKHtZU2sycYei265NUiYNUkH6ZbcTXmJmBWklVa3zfSbW33mSRrtzORZif5y9b+aOBdSTZMsi7w/mWckofTbWW3CLgzyY50Z0X143psknWWos/TgB2ANarqeuDHwCuAx3LvuVFTzQd0K/72pjsv6p6zzaZ47yVJkjQiE06SJEmStIJq5+fMn6D6nXRJmqvoVvx8C/hqq3secE6SW4HjgX+sqqtb3YHA19p2bK8dZ8xf0yWN3ka3Auki4PfA3w+afh04jG4LtUcA72rlE22n97skfwIubG32qKqvtjH/TJc82JFu9dYXgDdU1S96958G3FxV1/Wuw72JivvDV4GnJNmpqv5Il2DZk+68qf8EPkWXhAH4B7qt3v6Tbi6OoFt5NOYtwHuBm4HNgbMmGPMk4Ad0K6WupVu11d8S79/af29OMrZq7A10CaFL6BIr36ZbVQbwf1ufP6dbZXbMtJ++pz3/u+gSWL+l297x+F79L+ie+ar2Lj1xGn1eDtxKl2iiJQ6vAs5sSTyYej6oqjOBu4GftvPLxkz23kuSJGlEmeB/KpMkSZIkaZkkORX4RlV9eVC+Kl0CZnZV/X4mYpspST4FPKGq3jjTsTwUJPkP4FvDd1CSJEkPHFc4SZIkSZIeLI8BPvRQSDYl2TTJFuk8n277w2NnOq6HgiTPA7YGjprpWCRJkh5KVp3pACRJkiRJDw1tO77/M9NxPEjWottS7ol0Ww9+BvjujEb0EJDka8CudNvl/XGm45EkSXoocUs9SZIkSZIkSZIkjcQt9SRJkiRJkiRJkjQSE06SJEmSJEmSJEkaiWc4SZpx6623Xs2aNWumw5AkSZIkSZIkTeL888//TVWtP16dCSdJM27WrFnMnz9/psOQJEmSJEmSJE0iybUT1bmlniRJkiRJkiRJkkbiCidJkiRJkh4CnrfNX8x0CJIkSSu88845e6ZDWG65wkmSJEmSJEmSJEkjMeEkSZIkSZIkSZKkkZhwkiRJkiRJkiRJ0khMOEmSJEmSJEmSJGkkJpwkSZIkSZIkSZI0EhNOkiRJkiRJkiRJGokJJ0mSJEmSJEmSJI1kRhJOSW4dXO+d5JBB2c+THDEoOyzJ7oOyWUkuGmeMw5LclmStXtlnk1SS9Xplu7WyTQd9Lk6yIMklSQ5Pslqr2z7JCb22H0tyUpLVJ3jWU5Nc1p7nvCRb9equSXJhG2dBks/16lZN8psknxj0t1qSTya5IslFSc5NsmOSc1of1yVZ1OtzVhtnvRbLXw/6e3eSLwyeeezzhvGeqd23TpuXhe1zeJJ1Wt2cFtvD2/XsJFcleUqSq5M8odfPF5K8v31/fovxiiQ/TfL/kjy71R2Y5IZBfI9uv0cl2anX5wlJtp8k9lcl+Vn7TS5J8rZxxrgoyc6Tjd2L+fT2G/8iyZeTrNl/pyeJfc0k32zvwEVJzkjyqEnivqsX278lWbNXt8R7nOTZvbFuafO+IMm/Z5x/My3G9yTZMsmCXvm8dP+OVuv1e0Gvfv0kd4zNYSv7VpK/711vk+SCJKtO9GySJEmSJEmSpBXbcrnCKckz6WLbLskjR+jqSmCX1ucqwA7ADYM284AzgD0H5Quraivg2cCGwGvHiXN/YFtg16q6fZI49qqqLYEvAJ8e1O1QVVu1z7t65S8HLgNemyS98o8CGwDPqqpnATsBa1XVNi3eDwNH9fq8pnfvEeM8556t/J5n7n0On+SZvgJcVVWzq2o2cDXwZYCqmg+cDryntf08sH9VXQd8CjgIIMnWwIuAzyR5PHA08MGqenpVbQ18ApjdG/PgQXy/a+XXA/tPEus9WuLkS8BO7Td5DnDqcAxgD+Cr7b0Zd+wW878B+1XVJsAzgROBtbiv8WL/R+Cmqnp2+y3fDNwxSfiL273PAv4M/F2vbon3uKouHBsLOB54b7v+qymm6EJgo9ybqH0h8Is2T2PXZ/ba7wH8pI0/Zh/gvS0ZtQpwCPD2qrpzirElSZIkSZIkSSuo5TLhBLwO+DpwMrDzCP0cAcxt37en+0P5PX/0bqtJtqX7Q/8wEQNAVd0FnAs8qV+eZF/glXSJi8XTjOfsYT+TmAd8Frg...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25" y="0"/>
            <a:ext cx="612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Only the Top 5 Negative and Positive Enrichment Scores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44455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the Most Upregulated Enrichment Plots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7925"/>
            <a:ext cx="2690400" cy="2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175" y="1067925"/>
            <a:ext cx="2690400" cy="2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600" y="1067925"/>
            <a:ext cx="2690400" cy="26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97800" y="3824400"/>
            <a:ext cx="2092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Chronic inflammation could lead to mutations that lead to cancer.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675250" y="3824400"/>
            <a:ext cx="2092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Apical (cellular) junctions affect cell-to-cell junction.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752700" y="3824400"/>
            <a:ext cx="2092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EMT is a hallmark of metastatic cancers where epithelial cells transition into mesenchymal cells.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the Most Down-Regulated Enrichment Plots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5" y="1101150"/>
            <a:ext cx="2690400" cy="2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125" y="1101150"/>
            <a:ext cx="2690400" cy="2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5850" y="1101150"/>
            <a:ext cx="2690400" cy="26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:image/png;base64,iVBORw0KGgoAAAANSUhEUgAABpwAAAWMCAYAAAAz4yUyAAAABHNCSVQICAgIfAhkiAAAAAlwSFlzAAALEgAACxIB0t1+/AAAADh0RVh0U29mdHdhcmUAbWF0cGxvdGxpYiB2ZXJzaW9uMy4xLjAsIGh0dHA6Ly9tYXRwbG90bGliLm9yZy+17YcXAAAgAElEQVR4nOzde9xmZVn3/8+XQGQvCSqCMjoo+404ho8IgZqJjwgoOIyU4c9Sy1J5FNGgHh61tMRIQx8x9QHcMJBsQivADAMBgUFHtrIZQYKMELJEJmRz/P5Y541rFte9mblG7pnh8369rpfXOs51nuex1rXmD++D81ypKiRJkiRJkiRJkqQVtdZsJyBJkiRJkiRJkqTVmwUnSZIkSZIkSZIkjcWCkyRJkiRJkiRJksZiwUmSJEmSJEmSJEljseAkSZIkSZIkSZKksVhwkiRJkiRJkiRJ0lgsOEmSJEmSJEmSJGksFpwkSZIkSVoNJdknye2znYckSZIEFpwkSZIkSWugJLcmWZrk3t7n6UnmJKle7M4kX03ya1P0/7ckJyXZcJo5X5Xk8iQ/TXJ3ki8k2XKK87+X5P8bEX9HkkUrfvWSJEnSY8+CkyRJkiRpTbV/VW3Y+/xrr+1JVbUhsCvwNeCsJIeP6g/sBjwPeN9kEyU5GPgS8DFgM2BH4GfARUmeNEm3k4E3jIj/ZmuTJEmSVhsWnCRJkiRJj1tV9W9V9THgWODPkjzq/ydX1b8B59EVnh4lSYCPAh+sqi9W1dLW57eB+4B3TDL954EXJ9m6N9b2wC7Aqe34jUmuT/KTJN9P8pbJriXJUUnuaOfekOSl098BSZIkaeWw4CRJkiRJEpwJPAXYdtiQZCtgP+DmSfpuCzwT+Jt+sKoeBs4AXj6qU1XdDlxAt6JpwhuAv6+qH7XjfwdeBWwMvBE4PsnuI3LcFvh94AVVtRHw68Ctk+QrSZIkrXQWnCRJkiRJa6qzk/y4fc6e5tyJ7fZ+edD/J8C/0BV+/vckfTdr//vDEW0/BDafYt6TaQWntrrqMHrb6VXV31XVkur8M3A+sNeIcR4C1gV2SLJOVd1aVUummFeSJElaqSw4SZIkSZLWVAdW1ZPa58Bpzt2y/e89g/4bAfsA2/HzwtLQxGqkLUa0bQHcBZDk2iT3ts9E0ehMYIskL2zzrA/83UTnJPsl+VaSe5L8GHjlqDyq6mbgnXRbA/57koVJnj71JUuSJEkrjwUnSZIkSZLgILpVTDcMG9rKopOA4ybpewNwO3BIP9hWLL0W+Oc2zo5VtWH7XNRi9wFfpttK7zeBhVX1s9Z/Xbot+Y4DnlpVTwL+HsioJKrqS1X1YmBroIA/m+nFS5IkSeNae7YTkCRJkiRptiR5Kl2h6H8D72jvXRrlL4Fbk+xWVYv7DVVVSd4N/HWS24GzgE2AP6VbjfRX06RxMt1Kp3WAl/biT6DbJu8u4MEk+9G9D+qaEdexLd0qrYuB/waW4n9kKkmSpMeQBSdJkiRJ0uPRj5ME+CmwCDikqs6d7OSquivJKcAf0a1aGrafluS/gWOAzwDr0RWGfrWqRr3bqe9C4D+B+6vqit6YP0nyduB0usLTV4BzJhljXeDDwPbAA8AlwJunmVeSJElaaVJVs52DJEmSJElrlCQvB04FXjpcESVJkiStiSw4SZIkSZL0C5Bkf2DLqvrUbOciSZIk/aJZcJIkSZIkSZIkSdJYfIGoJEmSJEmSJEmSxmLBSZIkSZIkSZIkSWNZe7YTkKTNNtus5syZM9tpSJIkSZIkSZKmcOWVV/6oqjYf1WbBSdKsmzNnDosWLZrtNCRJkiRJkiRJU0jyg8na3FJPkiRJkiRJkiRJY0lVzXYOkh7nNthgw9php51nOw1JklY5V1x26WynIEmSJEnSI5JcWVXzRrW5wkmSJEmSJEmSJEljseAkSZIkSZIkSZKksVhwkiRJkiRJkiRJ0lgsOEmSJEmSJEmSJGksFpwkSZIkSZIkSZI0FgtOkiRJkiRJkiRJGosFJ0mSJEmSJEmSJI1lVgpOSe4dHB+e5IRB7LtJTh3ETkpy8CA2J8k1I+Y4Kcl9STbqxT6WpJJs1osd1GLbDcZcmmRxkuuSnJJknda2T5Kv9s79YJLzkqw7ybV+I8kN7XquSLJbr+3WJFe3eRYn+Xivbe0kP0ryocF46yT5cJKbklyT5PIk+yW5rI1xW5K7emPOafNs1nL59cF470zyycE1T3zeMOqaWr9N2n1Z0j6nJNmktc1ruT2hHc9N8v0kz0xyS5Kn9cb5ZJL3tu+/0nK8Kcm3k/xdkp1b27FJ7hjk96T2e1SS/XtjfjXJPlPk/qok32m/yXVJ3jJijmuSvHqquXs5X9h+4+8l+UyS9fvP9BS5r5/ki+0ZuCbJN5NsOEXeD/Vy+5sk6/falnmOk+zcm+uedt8XJ/nHjPg303J8d5JdkyzuxRek+3e0Tm/cq3rtmyd5YOIettiXkvxu73iPJFclWXuya5MkSZIkSZIkrd5WyRVOSbany23vJBuMMdTNwAFtzLWAfYE7BucsAL4JHDqIL6mq3YCdga2A143I82hgT+DAqrp/ijwOq6pdgU8CHxm07VtVu7XP23vxlwM3AK9Lkl78A8AWwE5VtROwP7BRVe3R8v1j4LTemLf2+p464joPbfFHrrn3OWWKa/os8P2qmltVc4FbgM8AVNUi4ELg3e3cTwBHV9VtwJ8BxwEk2R14MfDRJE8FTgf+sKqeU1W7Ax8C5vbmPH6Q349b/Hbg6ClyfUQrnHwa2L/9Js8DvjGcAzgE+Fx7bkbO3XL+G+CoqtoW2B44F9iIRxuV+zuAO6tq5/Zbvgl4YIr0l7a+OwE/A97aa1vmOa6qqyfmAs4BjmzHL5vmFl0NbJ2fF2pfBHyv3aeJ44t75x8CfKvNP+EI4MhWjFoLOAH4vap6cJq5JUmSJEmSJEmrqVWy4AS8Hvg8cD7w6jHGORWY377vQ/eH8kf+6N1Wk+xJ94f+YSEGgKp6CLgc2LIfT/Iu4JV0hYulM8zn0uE4U1gAfAy4DXhhm3N94HeAP5gocFXVnVV1+gzH/DLwqrTVWEnmAE+nK1TMWJJtgOfTFb8mvB+Yl2SiQPSHwG8neQ+wTlVNFLU+DcxNsi9dIeL3q+oB4PeBk6vqkokBq+qbVXX2DFL6LvCfSX5tBuduBKwN3N3muL+qbhieVFXX0z0rmw3bet7Wcr609amq+nJV3TmDPKArHD5SAK2qG6YpXPZdBGwDM3uOZ6qqHgauAPZooefTFQxf1I5fBFzS67IAeBewVZIt2xh30hUV/5yuKHZVVS3XMyZJkiRJkiRJWr3MVsFpvf72YnTFir75wGl0BaMFj+o9czcBmyfZtI2zcNB+IHBuVd0I3NNW3CwjyRPp/vh+bi+8J90f0verqnuHfabwCmBYQLmgdy+OaHOuB7wU+CrL3oNtgNuq6r+WY85HVNXddMWzV7TQoXSroaodzx1s+7bXJEPtACxuxbiJsR8CFgM7tuMf061m+hDwe73zHgZ+FzgDuLGqLmxNOwLfnuYSjujldsGg7YPAMdP0p6ruoVvx84MkpyY5rLeK6RFJ9gAeBu6aYu6dgCunm3OK/p8DjkpyabqtGZ8zk4Ha1nT70a1Gghk8xyMs81uz7GqpS4AXtdWFD9OtAOsXnC5ueTwDeFpVXU63Om1+b4xP0T0nRwLvmeQ63pxkUZJFDz441cIuSZIkSZIkSdKqbrYKThNbg01s+fXHEw1JXgDcVVU/AL4O7N4KRivqTLrCyh50q0L6+kWohSxb3Jrb/hB/N12R56pe281A6La9m4kvJrkdOAr4q0Fbf0u941vsVcAFVXUfXWHmoCS/NMO5ptPfVq+/nR48eku94f2aEKBmEN8PuJOu8PCIqloMXEO3xeDoCbp3Ul2f5GO9cH9bun0HY17U+k1WJOuf+9t0Bb3L6bb9+1yv+Yj2ux8HzO8V4yade4Ye1b/dh2fTbbP4y8AVbTvJyazXcltEt/Ltsy0+1XM8mSWDf4Of6rVdTFdY+hXgiqpaAmyTZHNgw6r6fjvvULpC06PmbYXFE4F/aIXOR6mqT1fVvKqat/ba68wgZUmSJEmSJEnSqmrt2U5ghAXAdklubccbA6+lvR9oBSykWzlzclU9PPE6pCRPBl4C7JSkgF8Cqm0BB+0P8km2AL6R5NVVdU5ruxM4DPh6krurarjaZugwum3fPky3Pdlrpjl/AbBn7x48me79U5cAz0yyUVX9ZCYXP8LZwF+0VTDrVdV0q4pGuRZ4XpK1WmFh4h1ZuwLXt+NXAZsAvw6cleS8VkCb8HD79MfcHfhbgKraI8nBdMW3mfoTunc5TfuuoKq6Grg6yefp3j91eGs6vqqOm+F819JtOfe3y5HjMI976YqiZyZ5mG6bxusnOX1pKw49YqrnuFcsW17fAl5A936tS1vsdroC03A7vacmOawdPz3Jc6rqpnY8/I0lSZIkSZIkSWuoVeodTq1ocQiwS1XNqao5wAGMsa1eVd1GV4QYrqY5GDilqrZucz2DrvDw4kH/HwLvBd43iN9IVzj6QpJligCT5PEA3ZZvL5xqFUuSjVsOz+zdg7cBC1rB5rPAx5M8oZ2/RZLfmG7+Xh730m2R9jmWXd00Y1V1M/Adlt3C7hjg21V1c9sS8KPA21ph52/pfoOpfAI4PMmLerH1lzOv84FN6QpfIyXZMMk+vdBuwA+WZ56eE4DfatvvTYz/G0meNpPOSfacWL3Xfs8dViCXGT3Hy6MVM/+Frgg3UXC6FHgnreCUZFtgg6rasvecfogx3yElSZIkSZIkSVo9rVIFJ2Bv4I6quqMXuxDYoa00Ajgxye3tM/HH8G17sduTHNIftKpObNuC9S0AzhrEzgBePyKvs4H1h9u1VdUVwBuBc5LMne7iqmopXSHm3b1w/x1Op9AVsf6pqu7vnfO3wKuTrEt..."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175" y="0"/>
            <a:ext cx="61190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