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82" r:id="rId46"/>
    <p:sldId id="283" r:id="rId47"/>
    <p:sldId id="284"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FDE853-7942-4E0F-855D-062BF4E5B9DA}">
  <a:tblStyle styleId="{9FFDE853-7942-4E0F-855D-062BF4E5B9D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0"/>
    <p:restoredTop sz="94643"/>
  </p:normalViewPr>
  <p:slideViewPr>
    <p:cSldViewPr snapToGrid="0" snapToObjects="1">
      <p:cViewPr varScale="1">
        <p:scale>
          <a:sx n="65" d="100"/>
          <a:sy n="65" d="100"/>
        </p:scale>
        <p:origin x="22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6D43F-7194-4C70-815A-FCCC60CF6C33}"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72C3F8B3-C1D2-4CD2-A6BB-F8AF89E5233C}">
      <dgm:prSet/>
      <dgm:spPr/>
      <dgm:t>
        <a:bodyPr/>
        <a:lstStyle/>
        <a:p>
          <a:pPr rtl="0" eaLnBrk="0" fontAlgn="base" hangingPunct="0">
            <a:buClrTx/>
            <a:buSzPts val="2800"/>
            <a:buFont typeface="Arial" panose="020B0604020202020204" pitchFamily="34" charset="0"/>
            <a:buNone/>
          </a:pPr>
          <a:r>
            <a:rPr lang="en-US" dirty="0"/>
            <a:t>School Health Assessment of Policies and Practices</a:t>
          </a:r>
        </a:p>
      </dgm:t>
    </dgm:pt>
    <dgm:pt modelId="{C09ABB77-8465-4F7D-9F10-D3EC9D33D443}" type="parTrans" cxnId="{6307B0DF-70DB-41DC-8740-628CBB31782A}">
      <dgm:prSet/>
      <dgm:spPr/>
      <dgm:t>
        <a:bodyPr/>
        <a:lstStyle/>
        <a:p>
          <a:endParaRPr lang="en-US"/>
        </a:p>
      </dgm:t>
    </dgm:pt>
    <dgm:pt modelId="{879D0A4D-06E4-45EC-84E7-CFB42186A78B}" type="sibTrans" cxnId="{6307B0DF-70DB-41DC-8740-628CBB31782A}">
      <dgm:prSet/>
      <dgm:spPr/>
      <dgm:t>
        <a:bodyPr/>
        <a:lstStyle/>
        <a:p>
          <a:endParaRPr lang="en-US"/>
        </a:p>
      </dgm:t>
    </dgm:pt>
    <dgm:pt modelId="{83C2FF03-EFAC-4ED2-B1DA-069696F03C48}">
      <dgm:prSet/>
      <dgm:spPr/>
      <dgm:t>
        <a:bodyPr/>
        <a:lstStyle/>
        <a:p>
          <a:pPr rtl="0" eaLnBrk="0" fontAlgn="base" hangingPunct="0"/>
          <a:r>
            <a:rPr lang="en-US" dirty="0"/>
            <a:t>Streamlines how data are collected and reported</a:t>
          </a:r>
        </a:p>
      </dgm:t>
    </dgm:pt>
    <dgm:pt modelId="{0C50909C-D7E9-4A7F-9CBD-AE12B208F3D0}" type="parTrans" cxnId="{9824BAA6-54CD-4CBE-A506-70E8641EA2F2}">
      <dgm:prSet/>
      <dgm:spPr/>
      <dgm:t>
        <a:bodyPr/>
        <a:lstStyle/>
        <a:p>
          <a:endParaRPr lang="en-US"/>
        </a:p>
      </dgm:t>
    </dgm:pt>
    <dgm:pt modelId="{77ADF975-8436-4193-A096-1484A13D9E58}" type="sibTrans" cxnId="{9824BAA6-54CD-4CBE-A506-70E8641EA2F2}">
      <dgm:prSet/>
      <dgm:spPr/>
      <dgm:t>
        <a:bodyPr/>
        <a:lstStyle/>
        <a:p>
          <a:endParaRPr lang="en-US"/>
        </a:p>
      </dgm:t>
    </dgm:pt>
    <dgm:pt modelId="{9A4D92DD-229C-48E5-9256-2E58E1217795}">
      <dgm:prSet/>
      <dgm:spPr/>
      <dgm:t>
        <a:bodyPr/>
        <a:lstStyle/>
        <a:p>
          <a:pPr rtl="0" eaLnBrk="0" fontAlgn="base" hangingPunct="0"/>
          <a:r>
            <a:rPr lang="en-US"/>
            <a:t>Developed and informed by multiple stakeholders</a:t>
          </a:r>
        </a:p>
      </dgm:t>
    </dgm:pt>
    <dgm:pt modelId="{91B3BDB7-05DD-4162-B06D-6177085379CB}" type="parTrans" cxnId="{DC3F4408-3316-4C22-ACB1-CA9C3F4CAC3F}">
      <dgm:prSet/>
      <dgm:spPr/>
      <dgm:t>
        <a:bodyPr/>
        <a:lstStyle/>
        <a:p>
          <a:endParaRPr lang="en-US"/>
        </a:p>
      </dgm:t>
    </dgm:pt>
    <dgm:pt modelId="{FB66BBFD-DE5C-4DAB-AAA3-6CA92B3E0CF7}" type="sibTrans" cxnId="{DC3F4408-3316-4C22-ACB1-CA9C3F4CAC3F}">
      <dgm:prSet/>
      <dgm:spPr/>
      <dgm:t>
        <a:bodyPr/>
        <a:lstStyle/>
        <a:p>
          <a:endParaRPr lang="en-US"/>
        </a:p>
      </dgm:t>
    </dgm:pt>
    <dgm:pt modelId="{6438D90D-5D2F-4A67-B084-459FAD12EBAD}">
      <dgm:prSet/>
      <dgm:spPr/>
      <dgm:t>
        <a:bodyPr/>
        <a:lstStyle/>
        <a:p>
          <a:pPr rtl="0" eaLnBrk="0" fontAlgn="base" hangingPunct="0"/>
          <a:r>
            <a:rPr lang="en-US"/>
            <a:t>Administered statewide to all school-levels</a:t>
          </a:r>
        </a:p>
      </dgm:t>
    </dgm:pt>
    <dgm:pt modelId="{BA6273B3-B052-49AB-B4B9-BC581B273C2B}" type="parTrans" cxnId="{004E9849-9234-4F6A-9F40-B6A548760644}">
      <dgm:prSet/>
      <dgm:spPr/>
      <dgm:t>
        <a:bodyPr/>
        <a:lstStyle/>
        <a:p>
          <a:endParaRPr lang="en-US"/>
        </a:p>
      </dgm:t>
    </dgm:pt>
    <dgm:pt modelId="{D48301AC-1727-42BA-B303-AA795F39F414}" type="sibTrans" cxnId="{004E9849-9234-4F6A-9F40-B6A548760644}">
      <dgm:prSet/>
      <dgm:spPr/>
      <dgm:t>
        <a:bodyPr/>
        <a:lstStyle/>
        <a:p>
          <a:endParaRPr lang="en-US"/>
        </a:p>
      </dgm:t>
    </dgm:pt>
    <dgm:pt modelId="{00230EB3-E937-4596-8E24-428DF5E99CBC}">
      <dgm:prSet/>
      <dgm:spPr/>
      <dgm:t>
        <a:bodyPr/>
        <a:lstStyle/>
        <a:p>
          <a:pPr rtl="0" eaLnBrk="0" fontAlgn="base" hangingPunct="0"/>
          <a:r>
            <a:rPr lang="en-US" dirty="0"/>
            <a:t>Used to inform improvements to school health efforts</a:t>
          </a:r>
        </a:p>
      </dgm:t>
    </dgm:pt>
    <dgm:pt modelId="{B859C256-6AE6-4A7D-BE01-F14E5775E889}" type="parTrans" cxnId="{AFBD6B12-3DD9-4317-B3A4-CF7CA602F38C}">
      <dgm:prSet/>
      <dgm:spPr/>
      <dgm:t>
        <a:bodyPr/>
        <a:lstStyle/>
        <a:p>
          <a:endParaRPr lang="en-US"/>
        </a:p>
      </dgm:t>
    </dgm:pt>
    <dgm:pt modelId="{61EA20D8-6407-49A4-81A0-CFC1EE5FB98C}" type="sibTrans" cxnId="{AFBD6B12-3DD9-4317-B3A4-CF7CA602F38C}">
      <dgm:prSet/>
      <dgm:spPr/>
      <dgm:t>
        <a:bodyPr/>
        <a:lstStyle/>
        <a:p>
          <a:endParaRPr lang="en-US"/>
        </a:p>
      </dgm:t>
    </dgm:pt>
    <dgm:pt modelId="{0A7073AE-562B-432C-A837-5E1550122A83}">
      <dgm:prSet/>
      <dgm:spPr/>
      <dgm:t>
        <a:bodyPr/>
        <a:lstStyle/>
        <a:p>
          <a:pPr rtl="0" eaLnBrk="0" fontAlgn="base" hangingPunct="0"/>
          <a:r>
            <a:rPr lang="en-US" dirty="0"/>
            <a:t>Comprehensive of all school health components</a:t>
          </a:r>
        </a:p>
      </dgm:t>
    </dgm:pt>
    <dgm:pt modelId="{455C178E-3EBF-46C0-8BAF-4BA08A20B2E4}" type="parTrans" cxnId="{061A140D-8F48-479E-BB09-4551756238E1}">
      <dgm:prSet/>
      <dgm:spPr/>
      <dgm:t>
        <a:bodyPr/>
        <a:lstStyle/>
        <a:p>
          <a:endParaRPr lang="en-US"/>
        </a:p>
      </dgm:t>
    </dgm:pt>
    <dgm:pt modelId="{6EC89B4A-6BDF-4E47-B4D7-7773DB7AB5A4}" type="sibTrans" cxnId="{061A140D-8F48-479E-BB09-4551756238E1}">
      <dgm:prSet/>
      <dgm:spPr/>
      <dgm:t>
        <a:bodyPr/>
        <a:lstStyle/>
        <a:p>
          <a:endParaRPr lang="en-US"/>
        </a:p>
      </dgm:t>
    </dgm:pt>
    <dgm:pt modelId="{263A2615-CD77-4B89-A7C4-E267038E8F1B}" type="pres">
      <dgm:prSet presAssocID="{A116D43F-7194-4C70-815A-FCCC60CF6C33}" presName="composite" presStyleCnt="0">
        <dgm:presLayoutVars>
          <dgm:chMax val="1"/>
          <dgm:dir/>
          <dgm:resizeHandles val="exact"/>
        </dgm:presLayoutVars>
      </dgm:prSet>
      <dgm:spPr/>
      <dgm:t>
        <a:bodyPr/>
        <a:lstStyle/>
        <a:p>
          <a:endParaRPr lang="en-US"/>
        </a:p>
      </dgm:t>
    </dgm:pt>
    <dgm:pt modelId="{AD0BED73-B5F2-4C43-8AF7-5E4840ADD84E}" type="pres">
      <dgm:prSet presAssocID="{72C3F8B3-C1D2-4CD2-A6BB-F8AF89E5233C}" presName="roof" presStyleLbl="dkBgShp" presStyleIdx="0" presStyleCnt="2" custLinFactNeighborX="393"/>
      <dgm:spPr/>
      <dgm:t>
        <a:bodyPr/>
        <a:lstStyle/>
        <a:p>
          <a:endParaRPr lang="en-US"/>
        </a:p>
      </dgm:t>
    </dgm:pt>
    <dgm:pt modelId="{8B7D8FAA-BA96-4E63-9D8E-D786F2AFE22D}" type="pres">
      <dgm:prSet presAssocID="{72C3F8B3-C1D2-4CD2-A6BB-F8AF89E5233C}" presName="pillars" presStyleCnt="0"/>
      <dgm:spPr/>
    </dgm:pt>
    <dgm:pt modelId="{7E88B929-7CDB-413F-B706-5F2BCF5FE734}" type="pres">
      <dgm:prSet presAssocID="{72C3F8B3-C1D2-4CD2-A6BB-F8AF89E5233C}" presName="pillar1" presStyleLbl="node1" presStyleIdx="0" presStyleCnt="5" custLinFactNeighborX="990" custLinFactNeighborY="0">
        <dgm:presLayoutVars>
          <dgm:bulletEnabled val="1"/>
        </dgm:presLayoutVars>
      </dgm:prSet>
      <dgm:spPr/>
      <dgm:t>
        <a:bodyPr/>
        <a:lstStyle/>
        <a:p>
          <a:endParaRPr lang="en-US"/>
        </a:p>
      </dgm:t>
    </dgm:pt>
    <dgm:pt modelId="{E2BC7720-DA2B-4425-8253-B1327A289AA7}" type="pres">
      <dgm:prSet presAssocID="{83C2FF03-EFAC-4ED2-B1DA-069696F03C48}" presName="pillarX" presStyleLbl="node1" presStyleIdx="1" presStyleCnt="5">
        <dgm:presLayoutVars>
          <dgm:bulletEnabled val="1"/>
        </dgm:presLayoutVars>
      </dgm:prSet>
      <dgm:spPr/>
      <dgm:t>
        <a:bodyPr/>
        <a:lstStyle/>
        <a:p>
          <a:endParaRPr lang="en-US"/>
        </a:p>
      </dgm:t>
    </dgm:pt>
    <dgm:pt modelId="{0CB24636-5622-424D-B56C-53BFA9EE54C3}" type="pres">
      <dgm:prSet presAssocID="{9A4D92DD-229C-48E5-9256-2E58E1217795}" presName="pillarX" presStyleLbl="node1" presStyleIdx="2" presStyleCnt="5">
        <dgm:presLayoutVars>
          <dgm:bulletEnabled val="1"/>
        </dgm:presLayoutVars>
      </dgm:prSet>
      <dgm:spPr/>
      <dgm:t>
        <a:bodyPr/>
        <a:lstStyle/>
        <a:p>
          <a:endParaRPr lang="en-US"/>
        </a:p>
      </dgm:t>
    </dgm:pt>
    <dgm:pt modelId="{73CBDC4C-2038-4C11-981A-3568D396DE2A}" type="pres">
      <dgm:prSet presAssocID="{6438D90D-5D2F-4A67-B084-459FAD12EBAD}" presName="pillarX" presStyleLbl="node1" presStyleIdx="3" presStyleCnt="5">
        <dgm:presLayoutVars>
          <dgm:bulletEnabled val="1"/>
        </dgm:presLayoutVars>
      </dgm:prSet>
      <dgm:spPr/>
      <dgm:t>
        <a:bodyPr/>
        <a:lstStyle/>
        <a:p>
          <a:endParaRPr lang="en-US"/>
        </a:p>
      </dgm:t>
    </dgm:pt>
    <dgm:pt modelId="{6213D6CF-6A2C-45D0-BDBB-A00DD24D6D89}" type="pres">
      <dgm:prSet presAssocID="{00230EB3-E937-4596-8E24-428DF5E99CBC}" presName="pillarX" presStyleLbl="node1" presStyleIdx="4" presStyleCnt="5" custScaleX="98227" custLinFactNeighborX="-952" custLinFactNeighborY="0">
        <dgm:presLayoutVars>
          <dgm:bulletEnabled val="1"/>
        </dgm:presLayoutVars>
      </dgm:prSet>
      <dgm:spPr/>
      <dgm:t>
        <a:bodyPr/>
        <a:lstStyle/>
        <a:p>
          <a:endParaRPr lang="en-US"/>
        </a:p>
      </dgm:t>
    </dgm:pt>
    <dgm:pt modelId="{AD3E73BC-9F5D-4D35-A6BF-DE16F769C6F8}" type="pres">
      <dgm:prSet presAssocID="{72C3F8B3-C1D2-4CD2-A6BB-F8AF89E5233C}" presName="base" presStyleLbl="dkBgShp" presStyleIdx="1" presStyleCnt="2"/>
      <dgm:spPr/>
    </dgm:pt>
  </dgm:ptLst>
  <dgm:cxnLst>
    <dgm:cxn modelId="{C5C51F65-69C9-2046-BF3C-0A14D07215E7}" type="presOf" srcId="{9A4D92DD-229C-48E5-9256-2E58E1217795}" destId="{0CB24636-5622-424D-B56C-53BFA9EE54C3}" srcOrd="0" destOrd="0" presId="urn:microsoft.com/office/officeart/2005/8/layout/hList3"/>
    <dgm:cxn modelId="{061A140D-8F48-479E-BB09-4551756238E1}" srcId="{72C3F8B3-C1D2-4CD2-A6BB-F8AF89E5233C}" destId="{0A7073AE-562B-432C-A837-5E1550122A83}" srcOrd="0" destOrd="0" parTransId="{455C178E-3EBF-46C0-8BAF-4BA08A20B2E4}" sibTransId="{6EC89B4A-6BDF-4E47-B4D7-7773DB7AB5A4}"/>
    <dgm:cxn modelId="{45700CA5-8487-AE4B-AD52-47C58FA4A78A}" type="presOf" srcId="{A116D43F-7194-4C70-815A-FCCC60CF6C33}" destId="{263A2615-CD77-4B89-A7C4-E267038E8F1B}" srcOrd="0" destOrd="0" presId="urn:microsoft.com/office/officeart/2005/8/layout/hList3"/>
    <dgm:cxn modelId="{4DD0F390-B3C8-BF40-BC4B-FF2FF285AA0A}" type="presOf" srcId="{0A7073AE-562B-432C-A837-5E1550122A83}" destId="{7E88B929-7CDB-413F-B706-5F2BCF5FE734}" srcOrd="0" destOrd="0" presId="urn:microsoft.com/office/officeart/2005/8/layout/hList3"/>
    <dgm:cxn modelId="{6307B0DF-70DB-41DC-8740-628CBB31782A}" srcId="{A116D43F-7194-4C70-815A-FCCC60CF6C33}" destId="{72C3F8B3-C1D2-4CD2-A6BB-F8AF89E5233C}" srcOrd="0" destOrd="0" parTransId="{C09ABB77-8465-4F7D-9F10-D3EC9D33D443}" sibTransId="{879D0A4D-06E4-45EC-84E7-CFB42186A78B}"/>
    <dgm:cxn modelId="{1A997888-80F6-F04D-B313-A341EA1DF238}" type="presOf" srcId="{83C2FF03-EFAC-4ED2-B1DA-069696F03C48}" destId="{E2BC7720-DA2B-4425-8253-B1327A289AA7}" srcOrd="0" destOrd="0" presId="urn:microsoft.com/office/officeart/2005/8/layout/hList3"/>
    <dgm:cxn modelId="{76046B2A-0577-9F4F-B00B-98267FB6246F}" type="presOf" srcId="{72C3F8B3-C1D2-4CD2-A6BB-F8AF89E5233C}" destId="{AD0BED73-B5F2-4C43-8AF7-5E4840ADD84E}" srcOrd="0" destOrd="0" presId="urn:microsoft.com/office/officeart/2005/8/layout/hList3"/>
    <dgm:cxn modelId="{004E9849-9234-4F6A-9F40-B6A548760644}" srcId="{72C3F8B3-C1D2-4CD2-A6BB-F8AF89E5233C}" destId="{6438D90D-5D2F-4A67-B084-459FAD12EBAD}" srcOrd="3" destOrd="0" parTransId="{BA6273B3-B052-49AB-B4B9-BC581B273C2B}" sibTransId="{D48301AC-1727-42BA-B303-AA795F39F414}"/>
    <dgm:cxn modelId="{9824BAA6-54CD-4CBE-A506-70E8641EA2F2}" srcId="{72C3F8B3-C1D2-4CD2-A6BB-F8AF89E5233C}" destId="{83C2FF03-EFAC-4ED2-B1DA-069696F03C48}" srcOrd="1" destOrd="0" parTransId="{0C50909C-D7E9-4A7F-9CBD-AE12B208F3D0}" sibTransId="{77ADF975-8436-4193-A096-1484A13D9E58}"/>
    <dgm:cxn modelId="{DC3F4408-3316-4C22-ACB1-CA9C3F4CAC3F}" srcId="{72C3F8B3-C1D2-4CD2-A6BB-F8AF89E5233C}" destId="{9A4D92DD-229C-48E5-9256-2E58E1217795}" srcOrd="2" destOrd="0" parTransId="{91B3BDB7-05DD-4162-B06D-6177085379CB}" sibTransId="{FB66BBFD-DE5C-4DAB-AAA3-6CA92B3E0CF7}"/>
    <dgm:cxn modelId="{ABDAB5B9-9284-D04E-A65F-9F67448D4FAA}" type="presOf" srcId="{6438D90D-5D2F-4A67-B084-459FAD12EBAD}" destId="{73CBDC4C-2038-4C11-981A-3568D396DE2A}" srcOrd="0" destOrd="0" presId="urn:microsoft.com/office/officeart/2005/8/layout/hList3"/>
    <dgm:cxn modelId="{2EB737AE-724F-9C4A-9769-EF65152369CA}" type="presOf" srcId="{00230EB3-E937-4596-8E24-428DF5E99CBC}" destId="{6213D6CF-6A2C-45D0-BDBB-A00DD24D6D89}" srcOrd="0" destOrd="0" presId="urn:microsoft.com/office/officeart/2005/8/layout/hList3"/>
    <dgm:cxn modelId="{AFBD6B12-3DD9-4317-B3A4-CF7CA602F38C}" srcId="{72C3F8B3-C1D2-4CD2-A6BB-F8AF89E5233C}" destId="{00230EB3-E937-4596-8E24-428DF5E99CBC}" srcOrd="4" destOrd="0" parTransId="{B859C256-6AE6-4A7D-BE01-F14E5775E889}" sibTransId="{61EA20D8-6407-49A4-81A0-CFC1EE5FB98C}"/>
    <dgm:cxn modelId="{3A29122D-183B-6640-BC54-A66F8EF1BD9A}" type="presParOf" srcId="{263A2615-CD77-4B89-A7C4-E267038E8F1B}" destId="{AD0BED73-B5F2-4C43-8AF7-5E4840ADD84E}" srcOrd="0" destOrd="0" presId="urn:microsoft.com/office/officeart/2005/8/layout/hList3"/>
    <dgm:cxn modelId="{5D047715-7945-7D40-9C54-60AA29F33F75}" type="presParOf" srcId="{263A2615-CD77-4B89-A7C4-E267038E8F1B}" destId="{8B7D8FAA-BA96-4E63-9D8E-D786F2AFE22D}" srcOrd="1" destOrd="0" presId="urn:microsoft.com/office/officeart/2005/8/layout/hList3"/>
    <dgm:cxn modelId="{458F2C15-24F2-3C42-BA94-D8ED32F640C5}" type="presParOf" srcId="{8B7D8FAA-BA96-4E63-9D8E-D786F2AFE22D}" destId="{7E88B929-7CDB-413F-B706-5F2BCF5FE734}" srcOrd="0" destOrd="0" presId="urn:microsoft.com/office/officeart/2005/8/layout/hList3"/>
    <dgm:cxn modelId="{4A6C19DF-9E10-2F4A-9ED0-EBB69BDAC9A1}" type="presParOf" srcId="{8B7D8FAA-BA96-4E63-9D8E-D786F2AFE22D}" destId="{E2BC7720-DA2B-4425-8253-B1327A289AA7}" srcOrd="1" destOrd="0" presId="urn:microsoft.com/office/officeart/2005/8/layout/hList3"/>
    <dgm:cxn modelId="{B697D771-C3A7-C647-B3F0-61755E3B0283}" type="presParOf" srcId="{8B7D8FAA-BA96-4E63-9D8E-D786F2AFE22D}" destId="{0CB24636-5622-424D-B56C-53BFA9EE54C3}" srcOrd="2" destOrd="0" presId="urn:microsoft.com/office/officeart/2005/8/layout/hList3"/>
    <dgm:cxn modelId="{95B36A49-952C-7E45-8F2C-05A96CB26FC9}" type="presParOf" srcId="{8B7D8FAA-BA96-4E63-9D8E-D786F2AFE22D}" destId="{73CBDC4C-2038-4C11-981A-3568D396DE2A}" srcOrd="3" destOrd="0" presId="urn:microsoft.com/office/officeart/2005/8/layout/hList3"/>
    <dgm:cxn modelId="{89EAF056-B7CA-564F-8E29-C7B97DCE117E}" type="presParOf" srcId="{8B7D8FAA-BA96-4E63-9D8E-D786F2AFE22D}" destId="{6213D6CF-6A2C-45D0-BDBB-A00DD24D6D89}" srcOrd="4" destOrd="0" presId="urn:microsoft.com/office/officeart/2005/8/layout/hList3"/>
    <dgm:cxn modelId="{957F6391-18E4-7746-A1F5-26FD49E99317}" type="presParOf" srcId="{263A2615-CD77-4B89-A7C4-E267038E8F1B}" destId="{AD3E73BC-9F5D-4D35-A6BF-DE16F769C6F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7B4EF-CF92-406D-887A-3940032B9113}"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6F000DA9-84F9-4FDE-8956-4328FF9633B4}">
      <dgm:prSet phldrT="[Text]" custT="1"/>
      <dgm:spPr/>
      <dgm:t>
        <a:bodyPr/>
        <a:lstStyle/>
        <a:p>
          <a:pPr algn="ctr"/>
          <a:r>
            <a:rPr lang="en-US" sz="2400" b="1" dirty="0" smtClean="0"/>
            <a:t>Increased</a:t>
          </a:r>
          <a:endParaRPr lang="en-US" sz="2400" b="1" dirty="0"/>
        </a:p>
      </dgm:t>
    </dgm:pt>
    <dgm:pt modelId="{EB8EAD3E-D00D-4719-A14B-24BC4C1F1080}" type="parTrans" cxnId="{2E760029-70BB-4B49-BEAA-53D77F51EB3F}">
      <dgm:prSet/>
      <dgm:spPr/>
      <dgm:t>
        <a:bodyPr/>
        <a:lstStyle/>
        <a:p>
          <a:endParaRPr lang="en-US"/>
        </a:p>
      </dgm:t>
    </dgm:pt>
    <dgm:pt modelId="{668A5AFB-5ECE-4ACE-88F8-5E751D16FA06}" type="sibTrans" cxnId="{2E760029-70BB-4B49-BEAA-53D77F51EB3F}">
      <dgm:prSet/>
      <dgm:spPr/>
      <dgm:t>
        <a:bodyPr/>
        <a:lstStyle/>
        <a:p>
          <a:endParaRPr lang="en-US"/>
        </a:p>
      </dgm:t>
    </dgm:pt>
    <dgm:pt modelId="{790A06BD-21AE-44A3-A5CE-A3B0C1856BB9}">
      <dgm:prSet phldrT="[Text]" custT="1"/>
      <dgm:spPr/>
      <dgm:t>
        <a:bodyPr/>
        <a:lstStyle/>
        <a:p>
          <a:r>
            <a:rPr lang="en-US" sz="2400" dirty="0" smtClean="0">
              <a:solidFill>
                <a:schemeClr val="bg1"/>
              </a:solidFill>
            </a:rPr>
            <a:t>Learning readiness</a:t>
          </a:r>
        </a:p>
        <a:p>
          <a:endParaRPr lang="en-US" sz="2400" dirty="0">
            <a:solidFill>
              <a:schemeClr val="bg1"/>
            </a:solidFill>
          </a:endParaRPr>
        </a:p>
      </dgm:t>
    </dgm:pt>
    <dgm:pt modelId="{E0DD8308-0BF9-490B-A6A0-A3FB7D1095F6}" type="parTrans" cxnId="{8205C725-24EC-4378-8E46-82539BACB9A8}">
      <dgm:prSet/>
      <dgm:spPr/>
      <dgm:t>
        <a:bodyPr/>
        <a:lstStyle/>
        <a:p>
          <a:endParaRPr lang="en-US"/>
        </a:p>
      </dgm:t>
    </dgm:pt>
    <dgm:pt modelId="{6D37945E-745F-4B2F-8FBA-76081B6521FC}" type="sibTrans" cxnId="{8205C725-24EC-4378-8E46-82539BACB9A8}">
      <dgm:prSet/>
      <dgm:spPr/>
      <dgm:t>
        <a:bodyPr/>
        <a:lstStyle/>
        <a:p>
          <a:endParaRPr lang="en-US"/>
        </a:p>
      </dgm:t>
    </dgm:pt>
    <dgm:pt modelId="{2CF47A3A-F31E-4F7B-BACE-848509408C8F}">
      <dgm:prSet phldrT="[Text]" custT="1"/>
      <dgm:spPr/>
      <dgm:t>
        <a:bodyPr/>
        <a:lstStyle/>
        <a:p>
          <a:pPr algn="ctr"/>
          <a:r>
            <a:rPr lang="en-US" sz="2400" b="1" dirty="0" smtClean="0"/>
            <a:t>Decreased</a:t>
          </a:r>
          <a:endParaRPr lang="en-US" sz="2400" b="1" dirty="0"/>
        </a:p>
      </dgm:t>
    </dgm:pt>
    <dgm:pt modelId="{7D3715FE-22DB-4DED-9C7F-99B834E934F9}" type="parTrans" cxnId="{CC9F8106-6B95-43E1-9E53-1D5F7ACF425B}">
      <dgm:prSet/>
      <dgm:spPr/>
      <dgm:t>
        <a:bodyPr/>
        <a:lstStyle/>
        <a:p>
          <a:endParaRPr lang="en-US"/>
        </a:p>
      </dgm:t>
    </dgm:pt>
    <dgm:pt modelId="{5C2AA8BE-C93F-4C1E-B0F7-E346C4BE9E72}" type="sibTrans" cxnId="{CC9F8106-6B95-43E1-9E53-1D5F7ACF425B}">
      <dgm:prSet/>
      <dgm:spPr/>
      <dgm:t>
        <a:bodyPr/>
        <a:lstStyle/>
        <a:p>
          <a:endParaRPr lang="en-US"/>
        </a:p>
      </dgm:t>
    </dgm:pt>
    <dgm:pt modelId="{0F27D745-2DDA-4315-8FE5-AF740EAB808F}">
      <dgm:prSet phldrT="[Text]" custT="1"/>
      <dgm:spPr/>
      <dgm:t>
        <a:bodyPr/>
        <a:lstStyle/>
        <a:p>
          <a:r>
            <a:rPr lang="en-US" sz="2400" dirty="0" smtClean="0">
              <a:solidFill>
                <a:schemeClr val="bg1"/>
              </a:solidFill>
            </a:rPr>
            <a:t>Absenteeism </a:t>
          </a:r>
          <a:endParaRPr lang="en-US" sz="2400" dirty="0">
            <a:solidFill>
              <a:schemeClr val="bg1"/>
            </a:solidFill>
          </a:endParaRPr>
        </a:p>
      </dgm:t>
    </dgm:pt>
    <dgm:pt modelId="{72A403C1-FE00-4EC1-9113-8E13AF0DD46A}" type="parTrans" cxnId="{4FA86588-A518-41A7-848E-41CCB5DC6EE4}">
      <dgm:prSet/>
      <dgm:spPr/>
      <dgm:t>
        <a:bodyPr/>
        <a:lstStyle/>
        <a:p>
          <a:endParaRPr lang="en-US"/>
        </a:p>
      </dgm:t>
    </dgm:pt>
    <dgm:pt modelId="{318C2E58-CA48-4FD7-A56F-280781AAB95F}" type="sibTrans" cxnId="{4FA86588-A518-41A7-848E-41CCB5DC6EE4}">
      <dgm:prSet/>
      <dgm:spPr/>
      <dgm:t>
        <a:bodyPr/>
        <a:lstStyle/>
        <a:p>
          <a:endParaRPr lang="en-US"/>
        </a:p>
      </dgm:t>
    </dgm:pt>
    <dgm:pt modelId="{ED1B763B-DDFD-4102-ABBF-8118C8233B5D}">
      <dgm:prSet custT="1"/>
      <dgm:spPr/>
      <dgm:t>
        <a:bodyPr/>
        <a:lstStyle/>
        <a:p>
          <a:r>
            <a:rPr lang="en-US" sz="2400" dirty="0" smtClean="0">
              <a:solidFill>
                <a:schemeClr val="bg1"/>
              </a:solidFill>
            </a:rPr>
            <a:t>School engagement</a:t>
          </a:r>
        </a:p>
        <a:p>
          <a:endParaRPr lang="en-US" sz="2400" dirty="0">
            <a:solidFill>
              <a:schemeClr val="bg1"/>
            </a:solidFill>
          </a:endParaRPr>
        </a:p>
      </dgm:t>
    </dgm:pt>
    <dgm:pt modelId="{EF36EFF4-E50E-453E-A92F-2766F1B1ABD9}" type="parTrans" cxnId="{77AE02A7-8163-4325-83BF-158BFC166DEF}">
      <dgm:prSet/>
      <dgm:spPr/>
      <dgm:t>
        <a:bodyPr/>
        <a:lstStyle/>
        <a:p>
          <a:endParaRPr lang="en-US"/>
        </a:p>
      </dgm:t>
    </dgm:pt>
    <dgm:pt modelId="{5F56D5F6-9ED3-40A2-8C22-A2EAA05C9D61}" type="sibTrans" cxnId="{77AE02A7-8163-4325-83BF-158BFC166DEF}">
      <dgm:prSet/>
      <dgm:spPr/>
      <dgm:t>
        <a:bodyPr/>
        <a:lstStyle/>
        <a:p>
          <a:endParaRPr lang="en-US"/>
        </a:p>
      </dgm:t>
    </dgm:pt>
    <dgm:pt modelId="{81A814ED-9648-4C08-88DB-0CC5C7BE4F22}">
      <dgm:prSet custT="1"/>
      <dgm:spPr/>
      <dgm:t>
        <a:bodyPr/>
        <a:lstStyle/>
        <a:p>
          <a:r>
            <a:rPr lang="en-US" sz="2400" dirty="0" smtClean="0">
              <a:solidFill>
                <a:schemeClr val="bg1"/>
              </a:solidFill>
            </a:rPr>
            <a:t>Academic performance</a:t>
          </a:r>
          <a:endParaRPr lang="en-US" sz="2400" dirty="0">
            <a:solidFill>
              <a:schemeClr val="bg1"/>
            </a:solidFill>
          </a:endParaRPr>
        </a:p>
      </dgm:t>
    </dgm:pt>
    <dgm:pt modelId="{BBFC3E16-B2CF-4BDC-8A37-0389E90C5DB8}" type="parTrans" cxnId="{1877B766-C489-4D9F-BF33-26512AE44CC2}">
      <dgm:prSet/>
      <dgm:spPr/>
      <dgm:t>
        <a:bodyPr/>
        <a:lstStyle/>
        <a:p>
          <a:endParaRPr lang="en-US"/>
        </a:p>
      </dgm:t>
    </dgm:pt>
    <dgm:pt modelId="{C49B1AF5-C05B-4CCC-9E6A-899926AA28B4}" type="sibTrans" cxnId="{1877B766-C489-4D9F-BF33-26512AE44CC2}">
      <dgm:prSet/>
      <dgm:spPr/>
      <dgm:t>
        <a:bodyPr/>
        <a:lstStyle/>
        <a:p>
          <a:endParaRPr lang="en-US"/>
        </a:p>
      </dgm:t>
    </dgm:pt>
    <dgm:pt modelId="{5D116D41-E4BA-493C-8797-24BA106715BE}">
      <dgm:prSet custT="1"/>
      <dgm:spPr/>
      <dgm:t>
        <a:bodyPr/>
        <a:lstStyle/>
        <a:p>
          <a:r>
            <a:rPr lang="en-US" sz="1400" dirty="0" smtClean="0">
              <a:solidFill>
                <a:schemeClr val="bg1"/>
              </a:solidFill>
            </a:rPr>
            <a:t>   </a:t>
          </a:r>
        </a:p>
        <a:p>
          <a:endParaRPr lang="en-US" sz="2400" dirty="0" smtClean="0">
            <a:solidFill>
              <a:schemeClr val="bg1"/>
            </a:solidFill>
          </a:endParaRPr>
        </a:p>
        <a:p>
          <a:r>
            <a:rPr lang="en-US" sz="2400" dirty="0" smtClean="0">
              <a:solidFill>
                <a:schemeClr val="bg1"/>
              </a:solidFill>
            </a:rPr>
            <a:t>Behavior issues</a:t>
          </a:r>
          <a:endParaRPr lang="en-US" sz="2400" dirty="0">
            <a:solidFill>
              <a:schemeClr val="bg1"/>
            </a:solidFill>
          </a:endParaRPr>
        </a:p>
      </dgm:t>
    </dgm:pt>
    <dgm:pt modelId="{92F5BFE7-1BBD-42AD-B99D-887AFCB49482}" type="parTrans" cxnId="{6D97D0DE-7D16-4249-B0EA-94C1189F6462}">
      <dgm:prSet/>
      <dgm:spPr/>
      <dgm:t>
        <a:bodyPr/>
        <a:lstStyle/>
        <a:p>
          <a:endParaRPr lang="en-US"/>
        </a:p>
      </dgm:t>
    </dgm:pt>
    <dgm:pt modelId="{02A91BD1-1ECC-4FA3-B759-934707821272}" type="sibTrans" cxnId="{6D97D0DE-7D16-4249-B0EA-94C1189F6462}">
      <dgm:prSet/>
      <dgm:spPr/>
      <dgm:t>
        <a:bodyPr/>
        <a:lstStyle/>
        <a:p>
          <a:endParaRPr lang="en-US"/>
        </a:p>
      </dgm:t>
    </dgm:pt>
    <dgm:pt modelId="{794DFA28-F430-402D-ADF3-0B6E04810D0C}">
      <dgm:prSet custT="1"/>
      <dgm:spPr/>
      <dgm:t>
        <a:bodyPr/>
        <a:lstStyle/>
        <a:p>
          <a:r>
            <a:rPr lang="en-US" sz="1800" dirty="0" smtClean="0">
              <a:solidFill>
                <a:schemeClr val="bg1"/>
              </a:solidFill>
            </a:rPr>
            <a:t>   </a:t>
          </a:r>
        </a:p>
        <a:p>
          <a:endParaRPr lang="en-US" sz="2400" dirty="0" smtClean="0">
            <a:solidFill>
              <a:schemeClr val="bg1"/>
            </a:solidFill>
          </a:endParaRPr>
        </a:p>
        <a:p>
          <a:r>
            <a:rPr lang="en-US" sz="2400" dirty="0" smtClean="0">
              <a:solidFill>
                <a:schemeClr val="bg1"/>
              </a:solidFill>
            </a:rPr>
            <a:t>Truancy</a:t>
          </a:r>
          <a:endParaRPr lang="en-US" sz="2400" dirty="0">
            <a:solidFill>
              <a:schemeClr val="bg1"/>
            </a:solidFill>
          </a:endParaRPr>
        </a:p>
      </dgm:t>
    </dgm:pt>
    <dgm:pt modelId="{5F6B2C6D-C729-44C2-A9E1-5BA83CB1CAB4}" type="parTrans" cxnId="{9B996D0D-F0C1-402C-9C9D-8CDD8B154A92}">
      <dgm:prSet/>
      <dgm:spPr/>
      <dgm:t>
        <a:bodyPr/>
        <a:lstStyle/>
        <a:p>
          <a:endParaRPr lang="en-US"/>
        </a:p>
      </dgm:t>
    </dgm:pt>
    <dgm:pt modelId="{EE34BBBF-63E8-457C-B180-F71AE6EB9CD0}" type="sibTrans" cxnId="{9B996D0D-F0C1-402C-9C9D-8CDD8B154A92}">
      <dgm:prSet/>
      <dgm:spPr/>
      <dgm:t>
        <a:bodyPr/>
        <a:lstStyle/>
        <a:p>
          <a:endParaRPr lang="en-US"/>
        </a:p>
      </dgm:t>
    </dgm:pt>
    <dgm:pt modelId="{88CFAFC0-646E-4111-AA6F-2595333B9A72}" type="pres">
      <dgm:prSet presAssocID="{D8A7B4EF-CF92-406D-887A-3940032B9113}" presName="Name0" presStyleCnt="0">
        <dgm:presLayoutVars>
          <dgm:chMax val="2"/>
          <dgm:dir/>
          <dgm:animOne val="branch"/>
          <dgm:animLvl val="lvl"/>
          <dgm:resizeHandles val="exact"/>
        </dgm:presLayoutVars>
      </dgm:prSet>
      <dgm:spPr/>
      <dgm:t>
        <a:bodyPr/>
        <a:lstStyle/>
        <a:p>
          <a:endParaRPr lang="en-US"/>
        </a:p>
      </dgm:t>
    </dgm:pt>
    <dgm:pt modelId="{2D6C3AB9-3F69-40B1-9B51-70F8FAD3191F}" type="pres">
      <dgm:prSet presAssocID="{D8A7B4EF-CF92-406D-887A-3940032B9113}" presName="Background" presStyleLbl="node1" presStyleIdx="0" presStyleCnt="1" custScaleY="130902"/>
      <dgm:spPr/>
    </dgm:pt>
    <dgm:pt modelId="{4E123829-5260-4075-A22A-38472E237A47}" type="pres">
      <dgm:prSet presAssocID="{D8A7B4EF-CF92-406D-887A-3940032B9113}" presName="Divider" presStyleLbl="callout" presStyleIdx="0" presStyleCnt="1" custScaleX="1237369" custScaleY="157365"/>
      <dgm:spPr/>
    </dgm:pt>
    <dgm:pt modelId="{5415C770-78D4-468A-9A21-EFD47BD87679}" type="pres">
      <dgm:prSet presAssocID="{D8A7B4EF-CF92-406D-887A-3940032B9113}" presName="ChildText1" presStyleLbl="revTx" presStyleIdx="0" presStyleCnt="0" custScaleY="138155" custLinFactNeighborX="2997" custLinFactNeighborY="-3415">
        <dgm:presLayoutVars>
          <dgm:chMax val="0"/>
          <dgm:chPref val="0"/>
          <dgm:bulletEnabled val="1"/>
        </dgm:presLayoutVars>
      </dgm:prSet>
      <dgm:spPr/>
      <dgm:t>
        <a:bodyPr/>
        <a:lstStyle/>
        <a:p>
          <a:endParaRPr lang="en-US"/>
        </a:p>
      </dgm:t>
    </dgm:pt>
    <dgm:pt modelId="{C8F0D25B-96E4-437F-8F1D-03753CBCF046}" type="pres">
      <dgm:prSet presAssocID="{D8A7B4EF-CF92-406D-887A-3940032B9113}" presName="ChildText2" presStyleLbl="revTx" presStyleIdx="0" presStyleCnt="0" custScaleY="139294" custLinFactNeighborX="-3597" custLinFactNeighborY="-1708">
        <dgm:presLayoutVars>
          <dgm:chMax val="0"/>
          <dgm:chPref val="0"/>
          <dgm:bulletEnabled val="1"/>
        </dgm:presLayoutVars>
      </dgm:prSet>
      <dgm:spPr/>
      <dgm:t>
        <a:bodyPr/>
        <a:lstStyle/>
        <a:p>
          <a:endParaRPr lang="en-US"/>
        </a:p>
      </dgm:t>
    </dgm:pt>
    <dgm:pt modelId="{A23097ED-FA3D-4E7A-8EDB-C37EEDEBD8CC}" type="pres">
      <dgm:prSet presAssocID="{D8A7B4EF-CF92-406D-887A-3940032B9113}" presName="ParentText1" presStyleLbl="revTx" presStyleIdx="0" presStyleCnt="0">
        <dgm:presLayoutVars>
          <dgm:chMax val="1"/>
          <dgm:chPref val="1"/>
        </dgm:presLayoutVars>
      </dgm:prSet>
      <dgm:spPr/>
      <dgm:t>
        <a:bodyPr/>
        <a:lstStyle/>
        <a:p>
          <a:endParaRPr lang="en-US"/>
        </a:p>
      </dgm:t>
    </dgm:pt>
    <dgm:pt modelId="{E4C88062-D156-4C09-ABC5-4A3C5AFAFED4}" type="pres">
      <dgm:prSet presAssocID="{D8A7B4EF-CF92-406D-887A-3940032B9113}" presName="ParentShape1" presStyleLbl="alignImgPlace1" presStyleIdx="0" presStyleCnt="2">
        <dgm:presLayoutVars/>
      </dgm:prSet>
      <dgm:spPr/>
      <dgm:t>
        <a:bodyPr/>
        <a:lstStyle/>
        <a:p>
          <a:endParaRPr lang="en-US"/>
        </a:p>
      </dgm:t>
    </dgm:pt>
    <dgm:pt modelId="{BE3A1F03-FC31-4A50-8245-AA0578678603}" type="pres">
      <dgm:prSet presAssocID="{D8A7B4EF-CF92-406D-887A-3940032B9113}" presName="ParentText2" presStyleLbl="revTx" presStyleIdx="0" presStyleCnt="0">
        <dgm:presLayoutVars>
          <dgm:chMax val="1"/>
          <dgm:chPref val="1"/>
        </dgm:presLayoutVars>
      </dgm:prSet>
      <dgm:spPr/>
      <dgm:t>
        <a:bodyPr/>
        <a:lstStyle/>
        <a:p>
          <a:endParaRPr lang="en-US"/>
        </a:p>
      </dgm:t>
    </dgm:pt>
    <dgm:pt modelId="{36A1A381-9980-42A8-8D4C-934546F485E9}" type="pres">
      <dgm:prSet presAssocID="{D8A7B4EF-CF92-406D-887A-3940032B9113}" presName="ParentShape2" presStyleLbl="alignImgPlace1" presStyleIdx="1" presStyleCnt="2">
        <dgm:presLayoutVars/>
      </dgm:prSet>
      <dgm:spPr/>
      <dgm:t>
        <a:bodyPr/>
        <a:lstStyle/>
        <a:p>
          <a:endParaRPr lang="en-US"/>
        </a:p>
      </dgm:t>
    </dgm:pt>
  </dgm:ptLst>
  <dgm:cxnLst>
    <dgm:cxn modelId="{283593E8-7FCB-3242-9E24-6B70E06699B1}" type="presOf" srcId="{ED1B763B-DDFD-4102-ABBF-8118C8233B5D}" destId="{5415C770-78D4-468A-9A21-EFD47BD87679}" srcOrd="0" destOrd="1" presId="urn:microsoft.com/office/officeart/2009/3/layout/OpposingIdeas"/>
    <dgm:cxn modelId="{6D97D0DE-7D16-4249-B0EA-94C1189F6462}" srcId="{2CF47A3A-F31E-4F7B-BACE-848509408C8F}" destId="{5D116D41-E4BA-493C-8797-24BA106715BE}" srcOrd="1" destOrd="0" parTransId="{92F5BFE7-1BBD-42AD-B99D-887AFCB49482}" sibTransId="{02A91BD1-1ECC-4FA3-B759-934707821272}"/>
    <dgm:cxn modelId="{AAEA9E3F-42D0-5B43-9184-3D34F5A3EEC7}" type="presOf" srcId="{2CF47A3A-F31E-4F7B-BACE-848509408C8F}" destId="{36A1A381-9980-42A8-8D4C-934546F485E9}" srcOrd="1" destOrd="0" presId="urn:microsoft.com/office/officeart/2009/3/layout/OpposingIdeas"/>
    <dgm:cxn modelId="{EF9B4B79-A352-8640-B8A4-F1014914EAD9}" type="presOf" srcId="{790A06BD-21AE-44A3-A5CE-A3B0C1856BB9}" destId="{5415C770-78D4-468A-9A21-EFD47BD87679}" srcOrd="0" destOrd="0" presId="urn:microsoft.com/office/officeart/2009/3/layout/OpposingIdeas"/>
    <dgm:cxn modelId="{38196F1A-9547-E140-9B18-04A03E2210BE}" type="presOf" srcId="{5D116D41-E4BA-493C-8797-24BA106715BE}" destId="{C8F0D25B-96E4-437F-8F1D-03753CBCF046}" srcOrd="0" destOrd="1" presId="urn:microsoft.com/office/officeart/2009/3/layout/OpposingIdeas"/>
    <dgm:cxn modelId="{2E760029-70BB-4B49-BEAA-53D77F51EB3F}" srcId="{D8A7B4EF-CF92-406D-887A-3940032B9113}" destId="{6F000DA9-84F9-4FDE-8956-4328FF9633B4}" srcOrd="0" destOrd="0" parTransId="{EB8EAD3E-D00D-4719-A14B-24BC4C1F1080}" sibTransId="{668A5AFB-5ECE-4ACE-88F8-5E751D16FA06}"/>
    <dgm:cxn modelId="{4FA86588-A518-41A7-848E-41CCB5DC6EE4}" srcId="{2CF47A3A-F31E-4F7B-BACE-848509408C8F}" destId="{0F27D745-2DDA-4315-8FE5-AF740EAB808F}" srcOrd="0" destOrd="0" parTransId="{72A403C1-FE00-4EC1-9113-8E13AF0DD46A}" sibTransId="{318C2E58-CA48-4FD7-A56F-280781AAB95F}"/>
    <dgm:cxn modelId="{096DE169-18DE-AB4A-A5E9-8B2AE9D31E1B}" type="presOf" srcId="{D8A7B4EF-CF92-406D-887A-3940032B9113}" destId="{88CFAFC0-646E-4111-AA6F-2595333B9A72}" srcOrd="0" destOrd="0" presId="urn:microsoft.com/office/officeart/2009/3/layout/OpposingIdeas"/>
    <dgm:cxn modelId="{1877B766-C489-4D9F-BF33-26512AE44CC2}" srcId="{6F000DA9-84F9-4FDE-8956-4328FF9633B4}" destId="{81A814ED-9648-4C08-88DB-0CC5C7BE4F22}" srcOrd="2" destOrd="0" parTransId="{BBFC3E16-B2CF-4BDC-8A37-0389E90C5DB8}" sibTransId="{C49B1AF5-C05B-4CCC-9E6A-899926AA28B4}"/>
    <dgm:cxn modelId="{6571671D-E0FE-A949-8AE8-28B31C74E2AD}" type="presOf" srcId="{2CF47A3A-F31E-4F7B-BACE-848509408C8F}" destId="{BE3A1F03-FC31-4A50-8245-AA0578678603}" srcOrd="0" destOrd="0" presId="urn:microsoft.com/office/officeart/2009/3/layout/OpposingIdeas"/>
    <dgm:cxn modelId="{9B996D0D-F0C1-402C-9C9D-8CDD8B154A92}" srcId="{2CF47A3A-F31E-4F7B-BACE-848509408C8F}" destId="{794DFA28-F430-402D-ADF3-0B6E04810D0C}" srcOrd="2" destOrd="0" parTransId="{5F6B2C6D-C729-44C2-A9E1-5BA83CB1CAB4}" sibTransId="{EE34BBBF-63E8-457C-B180-F71AE6EB9CD0}"/>
    <dgm:cxn modelId="{E52DDEC0-F4C3-2447-B8F8-D30F68E632D4}" type="presOf" srcId="{794DFA28-F430-402D-ADF3-0B6E04810D0C}" destId="{C8F0D25B-96E4-437F-8F1D-03753CBCF046}" srcOrd="0" destOrd="2" presId="urn:microsoft.com/office/officeart/2009/3/layout/OpposingIdeas"/>
    <dgm:cxn modelId="{DFF7DCEE-40CA-3A4A-8D36-FF39A6EF7759}" type="presOf" srcId="{0F27D745-2DDA-4315-8FE5-AF740EAB808F}" destId="{C8F0D25B-96E4-437F-8F1D-03753CBCF046}" srcOrd="0" destOrd="0" presId="urn:microsoft.com/office/officeart/2009/3/layout/OpposingIdeas"/>
    <dgm:cxn modelId="{797A4282-CE83-FC4F-9F5B-2FE9DD90F4FA}" type="presOf" srcId="{6F000DA9-84F9-4FDE-8956-4328FF9633B4}" destId="{A23097ED-FA3D-4E7A-8EDB-C37EEDEBD8CC}" srcOrd="0" destOrd="0" presId="urn:microsoft.com/office/officeart/2009/3/layout/OpposingIdeas"/>
    <dgm:cxn modelId="{4C057C0A-4D0B-934C-AEC2-2EB4FF0E856B}" type="presOf" srcId="{6F000DA9-84F9-4FDE-8956-4328FF9633B4}" destId="{E4C88062-D156-4C09-ABC5-4A3C5AFAFED4}" srcOrd="1" destOrd="0" presId="urn:microsoft.com/office/officeart/2009/3/layout/OpposingIdeas"/>
    <dgm:cxn modelId="{77AE02A7-8163-4325-83BF-158BFC166DEF}" srcId="{6F000DA9-84F9-4FDE-8956-4328FF9633B4}" destId="{ED1B763B-DDFD-4102-ABBF-8118C8233B5D}" srcOrd="1" destOrd="0" parTransId="{EF36EFF4-E50E-453E-A92F-2766F1B1ABD9}" sibTransId="{5F56D5F6-9ED3-40A2-8C22-A2EAA05C9D61}"/>
    <dgm:cxn modelId="{8205C725-24EC-4378-8E46-82539BACB9A8}" srcId="{6F000DA9-84F9-4FDE-8956-4328FF9633B4}" destId="{790A06BD-21AE-44A3-A5CE-A3B0C1856BB9}" srcOrd="0" destOrd="0" parTransId="{E0DD8308-0BF9-490B-A6A0-A3FB7D1095F6}" sibTransId="{6D37945E-745F-4B2F-8FBA-76081B6521FC}"/>
    <dgm:cxn modelId="{6C75FFAD-9C48-6340-BBB3-A4DE20BCDBE6}" type="presOf" srcId="{81A814ED-9648-4C08-88DB-0CC5C7BE4F22}" destId="{5415C770-78D4-468A-9A21-EFD47BD87679}" srcOrd="0" destOrd="2" presId="urn:microsoft.com/office/officeart/2009/3/layout/OpposingIdeas"/>
    <dgm:cxn modelId="{CC9F8106-6B95-43E1-9E53-1D5F7ACF425B}" srcId="{D8A7B4EF-CF92-406D-887A-3940032B9113}" destId="{2CF47A3A-F31E-4F7B-BACE-848509408C8F}" srcOrd="1" destOrd="0" parTransId="{7D3715FE-22DB-4DED-9C7F-99B834E934F9}" sibTransId="{5C2AA8BE-C93F-4C1E-B0F7-E346C4BE9E72}"/>
    <dgm:cxn modelId="{A360AA89-11AD-AA46-9197-B7D2F9268DCA}" type="presParOf" srcId="{88CFAFC0-646E-4111-AA6F-2595333B9A72}" destId="{2D6C3AB9-3F69-40B1-9B51-70F8FAD3191F}" srcOrd="0" destOrd="0" presId="urn:microsoft.com/office/officeart/2009/3/layout/OpposingIdeas"/>
    <dgm:cxn modelId="{2E3C83C3-6C27-B84B-92BF-AFD4055AB8FA}" type="presParOf" srcId="{88CFAFC0-646E-4111-AA6F-2595333B9A72}" destId="{4E123829-5260-4075-A22A-38472E237A47}" srcOrd="1" destOrd="0" presId="urn:microsoft.com/office/officeart/2009/3/layout/OpposingIdeas"/>
    <dgm:cxn modelId="{4C9261A8-FD95-FF4B-98B5-6FA746420812}" type="presParOf" srcId="{88CFAFC0-646E-4111-AA6F-2595333B9A72}" destId="{5415C770-78D4-468A-9A21-EFD47BD87679}" srcOrd="2" destOrd="0" presId="urn:microsoft.com/office/officeart/2009/3/layout/OpposingIdeas"/>
    <dgm:cxn modelId="{E5136F18-B9A1-C34B-B401-46225A8C0D72}" type="presParOf" srcId="{88CFAFC0-646E-4111-AA6F-2595333B9A72}" destId="{C8F0D25B-96E4-437F-8F1D-03753CBCF046}" srcOrd="3" destOrd="0" presId="urn:microsoft.com/office/officeart/2009/3/layout/OpposingIdeas"/>
    <dgm:cxn modelId="{A7B4A972-99AD-6D43-A574-A25D21302428}" type="presParOf" srcId="{88CFAFC0-646E-4111-AA6F-2595333B9A72}" destId="{A23097ED-FA3D-4E7A-8EDB-C37EEDEBD8CC}" srcOrd="4" destOrd="0" presId="urn:microsoft.com/office/officeart/2009/3/layout/OpposingIdeas"/>
    <dgm:cxn modelId="{5BB41E3B-A2FB-7947-AEF7-17B0A1454500}" type="presParOf" srcId="{88CFAFC0-646E-4111-AA6F-2595333B9A72}" destId="{E4C88062-D156-4C09-ABC5-4A3C5AFAFED4}" srcOrd="5" destOrd="0" presId="urn:microsoft.com/office/officeart/2009/3/layout/OpposingIdeas"/>
    <dgm:cxn modelId="{2DC6EA71-D5B9-5748-9DEA-EA3B19490E16}" type="presParOf" srcId="{88CFAFC0-646E-4111-AA6F-2595333B9A72}" destId="{BE3A1F03-FC31-4A50-8245-AA0578678603}" srcOrd="6" destOrd="0" presId="urn:microsoft.com/office/officeart/2009/3/layout/OpposingIdeas"/>
    <dgm:cxn modelId="{67DA05AC-CEA1-284C-852E-F32756B45AFE}" type="presParOf" srcId="{88CFAFC0-646E-4111-AA6F-2595333B9A72}" destId="{36A1A381-9980-42A8-8D4C-934546F485E9}"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BED73-B5F2-4C43-8AF7-5E4840ADD84E}">
      <dsp:nvSpPr>
        <dsp:cNvPr id="0" name=""/>
        <dsp:cNvSpPr/>
      </dsp:nvSpPr>
      <dsp:spPr>
        <a:xfrm>
          <a:off x="0" y="0"/>
          <a:ext cx="10038521" cy="88752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eaLnBrk="0" fontAlgn="base" hangingPunct="0">
            <a:lnSpc>
              <a:spcPct val="90000"/>
            </a:lnSpc>
            <a:spcBef>
              <a:spcPct val="0"/>
            </a:spcBef>
            <a:spcAft>
              <a:spcPct val="35000"/>
            </a:spcAft>
            <a:buClrTx/>
            <a:buSzPts val="2800"/>
            <a:buFont typeface="Arial" panose="020B0604020202020204" pitchFamily="34" charset="0"/>
            <a:buNone/>
          </a:pPr>
          <a:r>
            <a:rPr lang="en-US" sz="3700" kern="1200" dirty="0"/>
            <a:t>School Health Assessment of Policies and Practices</a:t>
          </a:r>
        </a:p>
      </dsp:txBody>
      <dsp:txXfrm>
        <a:off x="0" y="0"/>
        <a:ext cx="10038521" cy="887524"/>
      </dsp:txXfrm>
    </dsp:sp>
    <dsp:sp modelId="{7E88B929-7CDB-413F-B706-5F2BCF5FE734}">
      <dsp:nvSpPr>
        <dsp:cNvPr id="0" name=""/>
        <dsp:cNvSpPr/>
      </dsp:nvSpPr>
      <dsp:spPr>
        <a:xfrm>
          <a:off x="20647" y="887524"/>
          <a:ext cx="2014566" cy="1863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eaLnBrk="0" fontAlgn="base" hangingPunct="0">
            <a:lnSpc>
              <a:spcPct val="90000"/>
            </a:lnSpc>
            <a:spcBef>
              <a:spcPct val="0"/>
            </a:spcBef>
            <a:spcAft>
              <a:spcPct val="35000"/>
            </a:spcAft>
          </a:pPr>
          <a:r>
            <a:rPr lang="en-US" sz="2200" kern="1200" dirty="0"/>
            <a:t>Comprehensive of all school health components</a:t>
          </a:r>
        </a:p>
      </dsp:txBody>
      <dsp:txXfrm>
        <a:off x="20647" y="887524"/>
        <a:ext cx="2014566" cy="1863802"/>
      </dsp:txXfrm>
    </dsp:sp>
    <dsp:sp modelId="{E2BC7720-DA2B-4425-8253-B1327A289AA7}">
      <dsp:nvSpPr>
        <dsp:cNvPr id="0" name=""/>
        <dsp:cNvSpPr/>
      </dsp:nvSpPr>
      <dsp:spPr>
        <a:xfrm>
          <a:off x="2015270" y="887524"/>
          <a:ext cx="2014566" cy="1863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eaLnBrk="0" fontAlgn="base" hangingPunct="0">
            <a:lnSpc>
              <a:spcPct val="90000"/>
            </a:lnSpc>
            <a:spcBef>
              <a:spcPct val="0"/>
            </a:spcBef>
            <a:spcAft>
              <a:spcPct val="35000"/>
            </a:spcAft>
          </a:pPr>
          <a:r>
            <a:rPr lang="en-US" sz="2200" kern="1200" dirty="0"/>
            <a:t>Streamlines how data are collected and reported</a:t>
          </a:r>
        </a:p>
      </dsp:txBody>
      <dsp:txXfrm>
        <a:off x="2015270" y="887524"/>
        <a:ext cx="2014566" cy="1863802"/>
      </dsp:txXfrm>
    </dsp:sp>
    <dsp:sp modelId="{0CB24636-5622-424D-B56C-53BFA9EE54C3}">
      <dsp:nvSpPr>
        <dsp:cNvPr id="0" name=""/>
        <dsp:cNvSpPr/>
      </dsp:nvSpPr>
      <dsp:spPr>
        <a:xfrm>
          <a:off x="4029836" y="887524"/>
          <a:ext cx="2014566" cy="1863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eaLnBrk="0" fontAlgn="base" hangingPunct="0">
            <a:lnSpc>
              <a:spcPct val="90000"/>
            </a:lnSpc>
            <a:spcBef>
              <a:spcPct val="0"/>
            </a:spcBef>
            <a:spcAft>
              <a:spcPct val="35000"/>
            </a:spcAft>
          </a:pPr>
          <a:r>
            <a:rPr lang="en-US" sz="2200" kern="1200"/>
            <a:t>Developed and informed by multiple stakeholders</a:t>
          </a:r>
        </a:p>
      </dsp:txBody>
      <dsp:txXfrm>
        <a:off x="4029836" y="887524"/>
        <a:ext cx="2014566" cy="1863802"/>
      </dsp:txXfrm>
    </dsp:sp>
    <dsp:sp modelId="{73CBDC4C-2038-4C11-981A-3568D396DE2A}">
      <dsp:nvSpPr>
        <dsp:cNvPr id="0" name=""/>
        <dsp:cNvSpPr/>
      </dsp:nvSpPr>
      <dsp:spPr>
        <a:xfrm>
          <a:off x="6044403" y="887524"/>
          <a:ext cx="2014566" cy="1863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eaLnBrk="0" fontAlgn="base" hangingPunct="0">
            <a:lnSpc>
              <a:spcPct val="90000"/>
            </a:lnSpc>
            <a:spcBef>
              <a:spcPct val="0"/>
            </a:spcBef>
            <a:spcAft>
              <a:spcPct val="35000"/>
            </a:spcAft>
          </a:pPr>
          <a:r>
            <a:rPr lang="en-US" sz="2200" kern="1200"/>
            <a:t>Administered statewide to all school-levels</a:t>
          </a:r>
        </a:p>
      </dsp:txBody>
      <dsp:txXfrm>
        <a:off x="6044403" y="887524"/>
        <a:ext cx="2014566" cy="1863802"/>
      </dsp:txXfrm>
    </dsp:sp>
    <dsp:sp modelId="{6213D6CF-6A2C-45D0-BDBB-A00DD24D6D89}">
      <dsp:nvSpPr>
        <dsp:cNvPr id="0" name=""/>
        <dsp:cNvSpPr/>
      </dsp:nvSpPr>
      <dsp:spPr>
        <a:xfrm>
          <a:off x="8039791" y="887524"/>
          <a:ext cx="1978848" cy="186380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eaLnBrk="0" fontAlgn="base" hangingPunct="0">
            <a:lnSpc>
              <a:spcPct val="90000"/>
            </a:lnSpc>
            <a:spcBef>
              <a:spcPct val="0"/>
            </a:spcBef>
            <a:spcAft>
              <a:spcPct val="35000"/>
            </a:spcAft>
          </a:pPr>
          <a:r>
            <a:rPr lang="en-US" sz="2200" kern="1200" dirty="0"/>
            <a:t>Used to inform improvements to school health efforts</a:t>
          </a:r>
        </a:p>
      </dsp:txBody>
      <dsp:txXfrm>
        <a:off x="8039791" y="887524"/>
        <a:ext cx="1978848" cy="1863802"/>
      </dsp:txXfrm>
    </dsp:sp>
    <dsp:sp modelId="{AD3E73BC-9F5D-4D35-A6BF-DE16F769C6F8}">
      <dsp:nvSpPr>
        <dsp:cNvPr id="0" name=""/>
        <dsp:cNvSpPr/>
      </dsp:nvSpPr>
      <dsp:spPr>
        <a:xfrm>
          <a:off x="0" y="2751326"/>
          <a:ext cx="10038521" cy="20708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C3AB9-3F69-40B1-9B51-70F8FAD3191F}">
      <dsp:nvSpPr>
        <dsp:cNvPr id="0" name=""/>
        <dsp:cNvSpPr/>
      </dsp:nvSpPr>
      <dsp:spPr>
        <a:xfrm>
          <a:off x="814158" y="758052"/>
          <a:ext cx="4884952" cy="3438743"/>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23829-5260-4075-A22A-38472E237A47}">
      <dsp:nvSpPr>
        <dsp:cNvPr id="0" name=""/>
        <dsp:cNvSpPr/>
      </dsp:nvSpPr>
      <dsp:spPr>
        <a:xfrm>
          <a:off x="3252931" y="848911"/>
          <a:ext cx="8059" cy="325702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5C770-78D4-468A-9A21-EFD47BD87679}">
      <dsp:nvSpPr>
        <dsp:cNvPr id="0" name=""/>
        <dsp:cNvSpPr/>
      </dsp:nvSpPr>
      <dsp:spPr>
        <a:xfrm>
          <a:off x="1040431" y="861612"/>
          <a:ext cx="2116812" cy="30793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bg1"/>
              </a:solidFill>
            </a:rPr>
            <a:t>Learning readiness</a:t>
          </a:r>
        </a:p>
        <a:p>
          <a:pPr lvl="0" algn="l" defTabSz="1066800">
            <a:lnSpc>
              <a:spcPct val="90000"/>
            </a:lnSpc>
            <a:spcBef>
              <a:spcPct val="0"/>
            </a:spcBef>
            <a:spcAft>
              <a:spcPct val="35000"/>
            </a:spcAft>
          </a:pPr>
          <a:endParaRPr lang="en-US" sz="2400" kern="1200" dirty="0">
            <a:solidFill>
              <a:schemeClr val="bg1"/>
            </a:solidFill>
          </a:endParaRPr>
        </a:p>
        <a:p>
          <a:pPr lvl="0" algn="l" defTabSz="1066800">
            <a:lnSpc>
              <a:spcPct val="90000"/>
            </a:lnSpc>
            <a:spcBef>
              <a:spcPct val="0"/>
            </a:spcBef>
            <a:spcAft>
              <a:spcPct val="35000"/>
            </a:spcAft>
          </a:pPr>
          <a:r>
            <a:rPr lang="en-US" sz="2400" kern="1200" dirty="0" smtClean="0">
              <a:solidFill>
                <a:schemeClr val="bg1"/>
              </a:solidFill>
            </a:rPr>
            <a:t>School engagement</a:t>
          </a:r>
        </a:p>
        <a:p>
          <a:pPr lvl="0" algn="l" defTabSz="1066800">
            <a:lnSpc>
              <a:spcPct val="90000"/>
            </a:lnSpc>
            <a:spcBef>
              <a:spcPct val="0"/>
            </a:spcBef>
            <a:spcAft>
              <a:spcPct val="35000"/>
            </a:spcAft>
          </a:pPr>
          <a:endParaRPr lang="en-US" sz="2400" kern="1200" dirty="0">
            <a:solidFill>
              <a:schemeClr val="bg1"/>
            </a:solidFill>
          </a:endParaRPr>
        </a:p>
        <a:p>
          <a:pPr lvl="0" algn="l" defTabSz="1066800">
            <a:lnSpc>
              <a:spcPct val="90000"/>
            </a:lnSpc>
            <a:spcBef>
              <a:spcPct val="0"/>
            </a:spcBef>
            <a:spcAft>
              <a:spcPct val="35000"/>
            </a:spcAft>
          </a:pPr>
          <a:r>
            <a:rPr lang="en-US" sz="2400" kern="1200" dirty="0" smtClean="0">
              <a:solidFill>
                <a:schemeClr val="bg1"/>
              </a:solidFill>
            </a:rPr>
            <a:t>Academic performance</a:t>
          </a:r>
          <a:endParaRPr lang="en-US" sz="2400" kern="1200" dirty="0">
            <a:solidFill>
              <a:schemeClr val="bg1"/>
            </a:solidFill>
          </a:endParaRPr>
        </a:p>
      </dsp:txBody>
      <dsp:txXfrm>
        <a:off x="1040431" y="861612"/>
        <a:ext cx="2116812" cy="3079386"/>
      </dsp:txXfrm>
    </dsp:sp>
    <dsp:sp modelId="{C8F0D25B-96E4-437F-8F1D-03753CBCF046}">
      <dsp:nvSpPr>
        <dsp:cNvPr id="0" name=""/>
        <dsp:cNvSpPr/>
      </dsp:nvSpPr>
      <dsp:spPr>
        <a:xfrm>
          <a:off x="3343324" y="886966"/>
          <a:ext cx="2116812" cy="31047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bg1"/>
              </a:solidFill>
            </a:rPr>
            <a:t>Absenteeism </a:t>
          </a:r>
          <a:endParaRPr lang="en-US" sz="2400" kern="1200" dirty="0">
            <a:solidFill>
              <a:schemeClr val="bg1"/>
            </a:solidFill>
          </a:endParaRPr>
        </a:p>
        <a:p>
          <a:pPr lvl="0" algn="l" defTabSz="622300">
            <a:lnSpc>
              <a:spcPct val="90000"/>
            </a:lnSpc>
            <a:spcBef>
              <a:spcPct val="0"/>
            </a:spcBef>
            <a:spcAft>
              <a:spcPct val="35000"/>
            </a:spcAft>
          </a:pPr>
          <a:r>
            <a:rPr lang="en-US" sz="1400" kern="1200" dirty="0" smtClean="0">
              <a:solidFill>
                <a:schemeClr val="bg1"/>
              </a:solidFill>
            </a:rPr>
            <a:t>   </a:t>
          </a:r>
        </a:p>
        <a:p>
          <a:pPr lvl="0" algn="l" defTabSz="622300">
            <a:lnSpc>
              <a:spcPct val="90000"/>
            </a:lnSpc>
            <a:spcBef>
              <a:spcPct val="0"/>
            </a:spcBef>
            <a:spcAft>
              <a:spcPct val="35000"/>
            </a:spcAft>
          </a:pPr>
          <a:endParaRPr lang="en-US" sz="2400" kern="1200" dirty="0" smtClean="0">
            <a:solidFill>
              <a:schemeClr val="bg1"/>
            </a:solidFill>
          </a:endParaRPr>
        </a:p>
        <a:p>
          <a:pPr lvl="0" algn="l" defTabSz="622300">
            <a:lnSpc>
              <a:spcPct val="90000"/>
            </a:lnSpc>
            <a:spcBef>
              <a:spcPct val="0"/>
            </a:spcBef>
            <a:spcAft>
              <a:spcPct val="35000"/>
            </a:spcAft>
          </a:pPr>
          <a:r>
            <a:rPr lang="en-US" sz="2400" kern="1200" dirty="0" smtClean="0">
              <a:solidFill>
                <a:schemeClr val="bg1"/>
              </a:solidFill>
            </a:rPr>
            <a:t>Behavior issues</a:t>
          </a:r>
          <a:endParaRPr lang="en-US" sz="2400" kern="1200" dirty="0">
            <a:solidFill>
              <a:schemeClr val="bg1"/>
            </a:solidFill>
          </a:endParaRPr>
        </a:p>
        <a:p>
          <a:pPr lvl="0" algn="l" defTabSz="800100">
            <a:lnSpc>
              <a:spcPct val="90000"/>
            </a:lnSpc>
            <a:spcBef>
              <a:spcPct val="0"/>
            </a:spcBef>
            <a:spcAft>
              <a:spcPct val="35000"/>
            </a:spcAft>
          </a:pPr>
          <a:r>
            <a:rPr lang="en-US" sz="1800" kern="1200" dirty="0" smtClean="0">
              <a:solidFill>
                <a:schemeClr val="bg1"/>
              </a:solidFill>
            </a:rPr>
            <a:t>   </a:t>
          </a:r>
        </a:p>
        <a:p>
          <a:pPr lvl="0" algn="l" defTabSz="800100">
            <a:lnSpc>
              <a:spcPct val="90000"/>
            </a:lnSpc>
            <a:spcBef>
              <a:spcPct val="0"/>
            </a:spcBef>
            <a:spcAft>
              <a:spcPct val="35000"/>
            </a:spcAft>
          </a:pPr>
          <a:endParaRPr lang="en-US" sz="2400" kern="1200" dirty="0" smtClean="0">
            <a:solidFill>
              <a:schemeClr val="bg1"/>
            </a:solidFill>
          </a:endParaRPr>
        </a:p>
        <a:p>
          <a:pPr lvl="0" algn="l" defTabSz="800100">
            <a:lnSpc>
              <a:spcPct val="90000"/>
            </a:lnSpc>
            <a:spcBef>
              <a:spcPct val="0"/>
            </a:spcBef>
            <a:spcAft>
              <a:spcPct val="35000"/>
            </a:spcAft>
          </a:pPr>
          <a:r>
            <a:rPr lang="en-US" sz="2400" kern="1200" dirty="0" smtClean="0">
              <a:solidFill>
                <a:schemeClr val="bg1"/>
              </a:solidFill>
            </a:rPr>
            <a:t>Truancy</a:t>
          </a:r>
          <a:endParaRPr lang="en-US" sz="2400" kern="1200" dirty="0">
            <a:solidFill>
              <a:schemeClr val="bg1"/>
            </a:solidFill>
          </a:endParaRPr>
        </a:p>
      </dsp:txBody>
      <dsp:txXfrm>
        <a:off x="3343324" y="886966"/>
        <a:ext cx="2116812" cy="3104774"/>
      </dsp:txXfrm>
    </dsp:sp>
    <dsp:sp modelId="{E4C88062-D156-4C09-ABC5-4A3C5AFAFED4}">
      <dsp:nvSpPr>
        <dsp:cNvPr id="0" name=""/>
        <dsp:cNvSpPr/>
      </dsp:nvSpPr>
      <dsp:spPr>
        <a:xfrm rot="16200000">
          <a:off x="-1025808" y="1513110"/>
          <a:ext cx="2865775" cy="81415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Increased</a:t>
          </a:r>
          <a:endParaRPr lang="en-US" sz="2400" b="1" kern="1200" dirty="0"/>
        </a:p>
      </dsp:txBody>
      <dsp:txXfrm>
        <a:off x="-902761" y="1840390"/>
        <a:ext cx="2619680" cy="405694"/>
      </dsp:txXfrm>
    </dsp:sp>
    <dsp:sp modelId="{36A1A381-9980-42A8-8D4C-934546F485E9}">
      <dsp:nvSpPr>
        <dsp:cNvPr id="0" name=""/>
        <dsp:cNvSpPr/>
      </dsp:nvSpPr>
      <dsp:spPr>
        <a:xfrm rot="5400000">
          <a:off x="4673303" y="2627578"/>
          <a:ext cx="2865775" cy="81415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Decreased</a:t>
          </a:r>
          <a:endParaRPr lang="en-US" sz="2400" b="1" kern="1200" dirty="0"/>
        </a:p>
      </dsp:txBody>
      <dsp:txXfrm>
        <a:off x="4796351" y="2708763"/>
        <a:ext cx="2619680" cy="405694"/>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54463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731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p:txBody>
      </p:sp>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0239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1217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062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p:txBody>
      </p:sp>
      <p:sp>
        <p:nvSpPr>
          <p:cNvPr id="112" name="Shape 1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13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0868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14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6680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Nancy,  Need to point out that guidance is based on proposed rules.  We will update the framework on the rules are finalized and let them know.</a:t>
            </a: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4558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Nancy</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Healthy Schools Campaign and Alliance for a Healthier Generation have completed a first draft of the state framework document. The document will be a guide intended to support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school health and wellness advocates who want to work with their state policymakers as they respond to the new requirements and opportunities in ESSA. It focuses on a few key places of the law, where the potential impact on student health is the greatest, and provides recommendations and advice for how health and wellness priorities can be integrated into the state’s plan.</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Overview of ESSA</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How ESSA is structured and what role it plays in our education system</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How states meet the requirements of ESSA</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How stakeholders can identify key decision makers and understand the existing policy landscape</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What existing tools and resources will be helpful</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Engage Stakeholders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discusses what is required in ESSA related to stakeholder engagement and outlines action steps for advocates to ensure quality input.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Implement a State Accountability System that Supports the Health and Learning Connection</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 why it is important to include measures of health and wellness in accountability systems and what is required for the inclusion of a non-academic indicator. Action steps are outlined and a discussion of possible non-academic metrics is included. Chronic absenteeism, school climate, social and emotional learning, school connectedness, and school discipline are all discussed and case studies are included.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Create a State School Report Card that Supports the Health and Learning Connection</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 why it is important to include measures of health and wellness on state report cards, and how report cards are different from accountability systems. This is followed by a discussion around what ESSA requires for the report cards, as well as action steps, and case studies. Possible metrics to include in the report card are discussed, including School Climate, School Connectedness, Social and Emotional Learning, access to school health services, minutes of physical education, meal participation rates, and presence of school nurses and other health professionals.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Integrate Health and Wellness into School-Level Needs Assessments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 how we can achieve equity by explicitly addressing underlying factors affecting academic achievement, especially health, in the development and implementation of school improvement plans. Needs assessments can provide advocates with an opportunity to ensure that schools and LEAs are considering the impact of health and wellness. A discussion of existing tools, suggested action steps, and case studies are included.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Ensure Professional Development Programming Supports Student Health and Wellness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discusses the benefits of professional development and workplace wellness initiatives as part of the comprehensive strategy to support student health and wellness and academic achievement. ESSA offers new flexibility to in funding for these programs and action steps are suggested accordingly.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How to Support the Transition from Early Childhood Programs to Elementary School</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discusses the importance of supporting a smooth transition into elementary school, potentially including schools with age-appropriate wrap-around services, behavioral support, or social emotional learning. It could also mean building connections between schools and supportive community-based organizations. There is a discussion around what is included in the law related to early childhood education, including the preschool development grants, as well as recommended action steps.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Transferring Funding to Strengthen ESSA Health and Wellness Programming</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 how, with some limitations, ESSA allows states and LEAs to transfer funds that were initially intended for a program under one Title to a program under another Title.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State Academic Standards, Assessments, and a Well-Rounded Education</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framework explains the shift from “core subjects” under NCLB to “well-rounded education” under ESSA.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1" i="0" u="sng" strike="noStrike" cap="none">
                <a:solidFill>
                  <a:schemeClr val="dk1"/>
                </a:solidFill>
                <a:latin typeface="Calibri"/>
                <a:ea typeface="Calibri"/>
                <a:cs typeface="Calibri"/>
                <a:sym typeface="Calibri"/>
              </a:rPr>
              <a:t>Student Support and Academic Enrichment Grant</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The framework describes how ESSA consolidated 49 grant programs, some of which focused on student health, into a new grant program, Student Support and Academic Enrichment Grants. SEAs and LEAs can use this to promote student health, increase access to well-rounded education and improve the use of technology.</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1" name="Shape 1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1676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000" b="1" i="0" u="none" strike="noStrike" cap="none">
                <a:solidFill>
                  <a:schemeClr val="dk1"/>
                </a:solidFill>
                <a:latin typeface="Calibri"/>
                <a:ea typeface="Calibri"/>
                <a:cs typeface="Calibri"/>
                <a:sym typeface="Calibri"/>
              </a:rPr>
              <a:t> nancy</a:t>
            </a:r>
          </a:p>
          <a:p>
            <a:pPr marL="0" marR="0" lvl="0" indent="0" algn="l" rtl="0">
              <a:lnSpc>
                <a:spcPct val="90000"/>
              </a:lnSpc>
              <a:spcBef>
                <a:spcPts val="0"/>
              </a:spcBef>
              <a:buClr>
                <a:schemeClr val="dk1"/>
              </a:buClr>
              <a:buSzPct val="25000"/>
              <a:buFont typeface="Arial"/>
              <a:buNone/>
            </a:pPr>
            <a:r>
              <a:rPr lang="en-US" sz="1000" b="0" i="0" u="none" strike="noStrike" cap="none">
                <a:solidFill>
                  <a:srgbClr val="424242"/>
                </a:solidFill>
                <a:latin typeface="Calibri"/>
                <a:ea typeface="Calibri"/>
                <a:cs typeface="Calibri"/>
                <a:sym typeface="Calibri"/>
              </a:rPr>
              <a:t> </a:t>
            </a:r>
          </a:p>
        </p:txBody>
      </p:sp>
      <p:sp>
        <p:nvSpPr>
          <p:cNvPr id="138" name="Shape 1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6423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Nancy</a:t>
            </a:r>
          </a:p>
        </p:txBody>
      </p:sp>
      <p:sp>
        <p:nvSpPr>
          <p:cNvPr id="145" name="Shape 14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18</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433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Nancy</a:t>
            </a: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19</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6299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Rochelle will moderate.</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Welcome everyone.</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Restate the purpose of the webinar.</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Review the agenda.</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Tell people how and when they can ask questions.</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Frame the partership between HSC and Alliance</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923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Nancy</a:t>
            </a:r>
          </a:p>
        </p:txBody>
      </p:sp>
      <p:sp>
        <p:nvSpPr>
          <p:cNvPr id="159" name="Shape 1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20</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26438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6" name="Shape 16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21</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724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On December 10, 2015, President Obama signed into law the bipartisan Every Student Succeeds Act (ESSA), a reauthorization of the Elementary and Secondary Education Act. Last reauthorized as No Child Left Behind in 2001.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ESSA recognizes the need for schools to support the whole child and specifically acknowledges the importance of promoting physical and mental health and wellness. The implementation of ESSA at the federal level and subsequent compliance with the new law by state education agencies (SEAs) and local educational agencies (LEAs) provides an important opportunity to more fully integrate student health into education policy and practice. An overview of the primary opportunities for advancing healthy schools and student health through ESSA follows.</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804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0" name="Shape 1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23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1448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24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03031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US"/>
              <a:t> </a:t>
            </a: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2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49AF8A1E-8137-6C47-8C7B-3F3E37866B01}"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566731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a non-profit that partners</a:t>
            </a:r>
            <a:r>
              <a:rPr lang="en-US" baseline="0" dirty="0" smtClean="0"/>
              <a:t> closely with the Colorado Department of Education to accelerate educational improvement and innovation across Colorado.  WE do so by investing in educators so that there is an effective leader in every school, and effective teacher in every classroom and a healthy and safe environment that ignites a passion for learning for every student.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work across the education spectrum and currently have 5 bodies of work:</a:t>
            </a:r>
          </a:p>
          <a:p>
            <a:pPr marL="174982" indent="-174982">
              <a:buFont typeface="Arial" panose="020B0604020202020204" pitchFamily="34" charset="0"/>
              <a:buChar char="•"/>
            </a:pPr>
            <a:r>
              <a:rPr lang="en-US" baseline="0" dirty="0" smtClean="0"/>
              <a:t>Professional Learning – which focuses on the development of all educators</a:t>
            </a:r>
          </a:p>
          <a:p>
            <a:pPr marL="174982" indent="-174982">
              <a:buFont typeface="Arial" panose="020B0604020202020204" pitchFamily="34" charset="0"/>
              <a:buChar char="•"/>
            </a:pPr>
            <a:r>
              <a:rPr lang="en-US" baseline="0" dirty="0" smtClean="0"/>
              <a:t>Next Generation Learning – for </a:t>
            </a:r>
            <a:r>
              <a:rPr lang="en-US" dirty="0" smtClean="0"/>
              <a:t>provides personalized teaching and learning experiences</a:t>
            </a:r>
            <a:endParaRPr lang="en-US" b="0" baseline="0" dirty="0" smtClean="0"/>
          </a:p>
          <a:p>
            <a:pPr marL="174982" indent="-174982">
              <a:buFont typeface="Arial" panose="020B0604020202020204" pitchFamily="34" charset="0"/>
              <a:buChar char="•"/>
            </a:pPr>
            <a:r>
              <a:rPr lang="en-US" baseline="0" dirty="0" smtClean="0"/>
              <a:t>Colorado Legacy Schools – for </a:t>
            </a:r>
            <a:r>
              <a:rPr lang="en-US" dirty="0" smtClean="0"/>
              <a:t>increasing the number and diversity of Colorado high school students who are succeeding in advanced placement classes</a:t>
            </a:r>
          </a:p>
          <a:p>
            <a:pPr marL="174982" indent="-174982">
              <a:buFont typeface="Arial" panose="020B0604020202020204" pitchFamily="34" charset="0"/>
              <a:buChar char="•"/>
            </a:pPr>
            <a:r>
              <a:rPr lang="en-US" baseline="0" dirty="0" smtClean="0"/>
              <a:t>STEM - </a:t>
            </a:r>
            <a:r>
              <a:rPr lang="en-US" dirty="0" smtClean="0"/>
              <a:t>strengthening STEM education &amp; training </a:t>
            </a:r>
          </a:p>
          <a:p>
            <a:pPr marL="174982" indent="-174982">
              <a:buFont typeface="Arial" panose="020B0604020202020204" pitchFamily="34" charset="0"/>
              <a:buChar char="•"/>
            </a:pPr>
            <a:r>
              <a:rPr lang="en-US" baseline="0" dirty="0" smtClean="0"/>
              <a:t>Health and Wellness – for creating healthy and engaging learning environments to support the whole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relationship to</a:t>
            </a:r>
            <a:r>
              <a:rPr lang="en-US" baseline="0" dirty="0" smtClean="0"/>
              <a:t> our Dept. of Education has been instrumental and the means to the progress we have made around </a:t>
            </a:r>
            <a:r>
              <a:rPr lang="en-US" baseline="0" dirty="0" err="1" smtClean="0"/>
              <a:t>te</a:t>
            </a:r>
            <a:r>
              <a:rPr lang="en-US" baseline="0" dirty="0" smtClean="0"/>
              <a:t> SIP and currently on ESSA. </a:t>
            </a:r>
            <a:endParaRPr lang="en-US" dirty="0" smtClean="0"/>
          </a:p>
          <a:p>
            <a:endParaRPr lang="en-US" dirty="0"/>
          </a:p>
        </p:txBody>
      </p:sp>
      <p:sp>
        <p:nvSpPr>
          <p:cNvPr id="4" name="Slide Number Placeholder 3"/>
          <p:cNvSpPr>
            <a:spLocks noGrp="1"/>
          </p:cNvSpPr>
          <p:nvPr>
            <p:ph type="sldNum" sz="quarter" idx="10"/>
          </p:nvPr>
        </p:nvSpPr>
        <p:spPr/>
        <p:txBody>
          <a:bodyPr/>
          <a:lstStyle/>
          <a:p>
            <a:fld id="{062AD196-F2F6-44AE-9FDB-257352B46718}"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490442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indent="-274320">
              <a:buClr>
                <a:schemeClr val="accent2">
                  <a:lumMod val="75000"/>
                </a:schemeClr>
              </a:buClr>
              <a:buSzPct val="88000"/>
            </a:pPr>
            <a:r>
              <a:rPr lang="en-US" altLang="en-US" dirty="0" smtClean="0">
                <a:latin typeface="Calibri" panose="020F0502020204030204" pitchFamily="34" charset="0"/>
                <a:ea typeface="ＭＳ Ｐゴシック" panose="020B0600070205080204" pitchFamily="34" charset="-128"/>
                <a:cs typeface="Arial" panose="020B0604020202020204" pitchFamily="34" charset="0"/>
              </a:rPr>
              <a:t>This is what you need to know…</a:t>
            </a: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28</a:t>
            </a:fld>
            <a:endParaRPr lang="en-US"/>
          </a:p>
        </p:txBody>
      </p:sp>
    </p:spTree>
    <p:extLst>
      <p:ext uri="{BB962C8B-B14F-4D97-AF65-F5344CB8AC3E}">
        <p14:creationId xmlns:p14="http://schemas.microsoft.com/office/powerpoint/2010/main" val="1570095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74320">
              <a:buClr>
                <a:schemeClr val="accent2">
                  <a:lumMod val="75000"/>
                </a:schemeClr>
              </a:buClr>
              <a:buFont typeface="Arial" panose="020B0604020202020204" pitchFamily="34" charset="0"/>
              <a:buChar char="•"/>
            </a:pPr>
            <a:r>
              <a:rPr lang="en-US" altLang="en-US" sz="1200" dirty="0" smtClean="0">
                <a:latin typeface="Calibri" panose="020F0502020204030204" pitchFamily="34" charset="0"/>
                <a:ea typeface="ＭＳ Ｐゴシック" panose="020B0600070205080204" pitchFamily="34" charset="-128"/>
              </a:rPr>
              <a:t>Learn more about ESSA to be able to join the conversations – more clout in</a:t>
            </a:r>
            <a:r>
              <a:rPr lang="en-US" altLang="en-US" sz="1200" baseline="0" dirty="0" smtClean="0">
                <a:latin typeface="Calibri" panose="020F0502020204030204" pitchFamily="34" charset="0"/>
                <a:ea typeface="ＭＳ Ｐゴシック" panose="020B0600070205080204" pitchFamily="34" charset="-128"/>
              </a:rPr>
              <a:t> the eyes of schools when you can speak their language and understand what they are dealing with</a:t>
            </a:r>
            <a:endParaRPr lang="en-US" altLang="en-US" sz="1200" dirty="0" smtClean="0">
              <a:latin typeface="Calibri" panose="020F0502020204030204" pitchFamily="34" charset="0"/>
              <a:ea typeface="ＭＳ Ｐゴシック" panose="020B0600070205080204" pitchFamily="34" charset="-128"/>
            </a:endParaRPr>
          </a:p>
          <a:p>
            <a:pPr lvl="1" indent="-274320">
              <a:buClr>
                <a:schemeClr val="accent2">
                  <a:lumMod val="75000"/>
                </a:schemeClr>
              </a:buClr>
              <a:buFont typeface="Arial" panose="020B0604020202020204" pitchFamily="34" charset="0"/>
              <a:buChar char="•"/>
            </a:pPr>
            <a:r>
              <a:rPr lang="en-US" altLang="en-US" sz="1200" dirty="0" smtClean="0">
                <a:latin typeface="Calibri" panose="020F0502020204030204" pitchFamily="34" charset="0"/>
                <a:ea typeface="ＭＳ Ｐゴシック" panose="020B0600070205080204" pitchFamily="34" charset="-128"/>
              </a:rPr>
              <a:t>Identify specific opportunities for</a:t>
            </a:r>
            <a:r>
              <a:rPr lang="en-US" altLang="en-US" sz="1200" baseline="0" dirty="0" smtClean="0">
                <a:latin typeface="Calibri" panose="020F0502020204030204" pitchFamily="34" charset="0"/>
                <a:ea typeface="ＭＳ Ｐゴシック" panose="020B0600070205080204" pitchFamily="34" charset="-128"/>
              </a:rPr>
              <a:t> school health</a:t>
            </a:r>
          </a:p>
          <a:p>
            <a:pPr lvl="1" indent="-27432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Know the politics and prioritize you actions accordingly</a:t>
            </a:r>
            <a:endParaRPr lang="en-US" altLang="en-US" sz="1200" dirty="0" smtClean="0">
              <a:latin typeface="Calibri" panose="020F050202020403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CB729-2DEF-4BD0-91BF-7AFD4F428CFB}" type="slidenum">
              <a:rPr lang="en-US" smtClean="0"/>
              <a:t>29</a:t>
            </a:fld>
            <a:endParaRPr lang="en-US"/>
          </a:p>
        </p:txBody>
      </p:sp>
    </p:spTree>
    <p:extLst>
      <p:ext uri="{BB962C8B-B14F-4D97-AF65-F5344CB8AC3E}">
        <p14:creationId xmlns:p14="http://schemas.microsoft.com/office/powerpoint/2010/main" val="246235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Rochelle provides a 3 minute overview of HSC and why we are working on ESSA</a:t>
            </a:r>
          </a:p>
        </p:txBody>
      </p:sp>
      <p:sp>
        <p:nvSpPr>
          <p:cNvPr id="47" name="Shape 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4921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marR="0" indent="-274320" algn="l" defTabSz="914400" rtl="0" eaLnBrk="1" fontAlgn="auto" latinLnBrk="0" hangingPunct="1">
              <a:lnSpc>
                <a:spcPct val="100000"/>
              </a:lnSpc>
              <a:spcBef>
                <a:spcPts val="0"/>
              </a:spcBef>
              <a:spcAft>
                <a:spcPts val="0"/>
              </a:spcAft>
              <a:buClr>
                <a:schemeClr val="accent2">
                  <a:lumMod val="75000"/>
                </a:schemeClr>
              </a:buClr>
              <a:buSzPct val="88000"/>
              <a:buFontTx/>
              <a:buNone/>
              <a:tabLst/>
              <a:defRPr/>
            </a:pPr>
            <a:r>
              <a:rPr lang="en-US" sz="1200" b="1" kern="1200" dirty="0" smtClean="0">
                <a:solidFill>
                  <a:schemeClr val="tx1"/>
                </a:solidFill>
                <a:effectLst/>
                <a:latin typeface="+mn-lt"/>
                <a:ea typeface="+mn-ea"/>
                <a:cs typeface="+mn-cs"/>
              </a:rPr>
              <a:t>Description:</a:t>
            </a:r>
            <a:r>
              <a:rPr lang="en-US" sz="1200" kern="1200" dirty="0" smtClean="0">
                <a:solidFill>
                  <a:schemeClr val="tx1"/>
                </a:solidFill>
                <a:effectLst/>
                <a:latin typeface="+mn-lt"/>
                <a:ea typeface="+mn-ea"/>
                <a:cs typeface="+mn-cs"/>
              </a:rPr>
              <a:t>  December 2015 marked the passing of the bipartisan federal Every Student Succeeds Act (ESSA), a reauthorization of the Elementary and Secondary Education Act first passed in 1965, which replaces No Child Left Behind (NCLB).  ESSA regulates the education system as well as appropriates federal funding for elementary and secondary education.  This session will give an overview of ESSA and highlight the provisions aimed directly at improving equity, physical health, mental health, and safety in our nation’s schools.  ESSA will impact the district, building and classroom level and provides an invaluable opportunity to incorporate school health.  So, attend, learn, get ahead and participate in opportunities to provide your voice as the Colorado Department of Education drafts the ESSA plan for Colorado!  </a:t>
            </a:r>
          </a:p>
          <a:p>
            <a:pPr marL="640080" indent="-274320">
              <a:buClr>
                <a:schemeClr val="accent2">
                  <a:lumMod val="75000"/>
                </a:schemeClr>
              </a:buClr>
              <a:buSzPct val="88000"/>
            </a:pPr>
            <a:endParaRPr lang="en-US" altLang="en-US" dirty="0" smtClean="0">
              <a:latin typeface="Calibri" panose="020F0502020204030204" pitchFamily="34" charset="0"/>
              <a:ea typeface="ＭＳ Ｐゴシック" panose="020B0600070205080204" pitchFamily="34" charset="-128"/>
              <a:cs typeface="Arial" panose="020B0604020202020204" pitchFamily="34" charset="0"/>
            </a:endParaRPr>
          </a:p>
          <a:p>
            <a:pPr marL="640080" indent="-274320">
              <a:buClr>
                <a:schemeClr val="accent2">
                  <a:lumMod val="75000"/>
                </a:schemeClr>
              </a:buClr>
              <a:buSzPct val="88000"/>
            </a:pPr>
            <a:r>
              <a:rPr lang="en-US" altLang="en-US" dirty="0" smtClean="0">
                <a:latin typeface="Calibri" panose="020F0502020204030204" pitchFamily="34" charset="0"/>
                <a:ea typeface="ＭＳ Ｐゴシック" panose="020B0600070205080204" pitchFamily="34" charset="-128"/>
                <a:cs typeface="Arial" panose="020B0604020202020204" pitchFamily="34" charset="0"/>
              </a:rPr>
              <a:t>This is what you need to know…</a:t>
            </a: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30</a:t>
            </a:fld>
            <a:endParaRPr lang="en-US"/>
          </a:p>
        </p:txBody>
      </p:sp>
    </p:spTree>
    <p:extLst>
      <p:ext uri="{BB962C8B-B14F-4D97-AF65-F5344CB8AC3E}">
        <p14:creationId xmlns:p14="http://schemas.microsoft.com/office/powerpoint/2010/main" val="2485630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indent="-274320">
              <a:buClr>
                <a:schemeClr val="accent2">
                  <a:lumMod val="75000"/>
                </a:schemeClr>
              </a:buClr>
              <a:buSzPct val="88000"/>
            </a:pPr>
            <a:r>
              <a:rPr lang="en-US" altLang="en-US" dirty="0" smtClean="0">
                <a:latin typeface="Calibri" panose="020F0502020204030204" pitchFamily="34" charset="0"/>
                <a:ea typeface="ＭＳ Ｐゴシック" panose="020B0600070205080204" pitchFamily="34" charset="-128"/>
                <a:cs typeface="Arial" panose="020B0604020202020204" pitchFamily="34" charset="0"/>
              </a:rPr>
              <a:t>This is what you need to know…</a:t>
            </a: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pPr marL="0" indent="0">
              <a:buFont typeface="Arial" pitchFamily="34" charset="0"/>
              <a:buNone/>
              <a:defRPr/>
            </a:pPr>
            <a:endParaRPr lang="en-US" altLang="en-US" sz="1200" dirty="0" smtClean="0">
              <a:solidFill>
                <a:srgbClr val="333399"/>
              </a:solidFill>
              <a:ea typeface="ＭＳ Ｐゴシック" panose="020B0600070205080204" pitchFamily="34" charset="-128"/>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31</a:t>
            </a:fld>
            <a:endParaRPr lang="en-US"/>
          </a:p>
        </p:txBody>
      </p:sp>
    </p:spTree>
    <p:extLst>
      <p:ext uri="{BB962C8B-B14F-4D97-AF65-F5344CB8AC3E}">
        <p14:creationId xmlns:p14="http://schemas.microsoft.com/office/powerpoint/2010/main" val="4063609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 needs to be foundational</a:t>
            </a:r>
            <a:r>
              <a:rPr lang="en-US" baseline="0" dirty="0" smtClean="0"/>
              <a:t> to the education system.  Integrate health into the systems, policies and environment of schools.  Take time to learn the education landscape, collect relevant and local data and provide support/resources.  “In the end, it’s simply doing what’s right for kids.” </a:t>
            </a:r>
          </a:p>
          <a:p>
            <a:endParaRPr lang="en-US" baseline="0" dirty="0" smtClean="0"/>
          </a:p>
          <a:p>
            <a:r>
              <a:rPr lang="en-US" b="1" baseline="0" dirty="0" smtClean="0"/>
              <a:t>TITLE I</a:t>
            </a:r>
          </a:p>
          <a:p>
            <a:pPr marL="902970" lvl="1" indent="-342900">
              <a:spcBef>
                <a:spcPts val="0"/>
              </a:spcBef>
              <a:buClr>
                <a:schemeClr val="accent2">
                  <a:lumMod val="75000"/>
                </a:schemeClr>
              </a:buClr>
              <a:buFont typeface="Arial" panose="020B0604020202020204" pitchFamily="34" charset="0"/>
              <a:buChar char="•"/>
            </a:pPr>
            <a:r>
              <a:rPr lang="en-US" dirty="0" smtClean="0"/>
              <a:t>School-wide programs &amp; targeted assistance schools (40%+ FRL)</a:t>
            </a:r>
          </a:p>
          <a:p>
            <a:pPr marL="560070" lvl="1" indent="0">
              <a:spcBef>
                <a:spcPts val="0"/>
              </a:spcBef>
              <a:buClr>
                <a:schemeClr val="accent2">
                  <a:lumMod val="75000"/>
                </a:schemeClr>
              </a:buClr>
              <a:buNone/>
            </a:pPr>
            <a:r>
              <a:rPr lang="en-US" sz="800" dirty="0" smtClean="0"/>
              <a:t>       </a:t>
            </a:r>
          </a:p>
          <a:p>
            <a:pPr marL="902970" lvl="1" indent="-342900">
              <a:spcBef>
                <a:spcPts val="0"/>
              </a:spcBef>
              <a:buClr>
                <a:schemeClr val="accent2">
                  <a:lumMod val="75000"/>
                </a:schemeClr>
              </a:buClr>
              <a:buFont typeface="Arial" panose="020B0604020202020204" pitchFamily="34" charset="0"/>
              <a:buChar char="•"/>
            </a:pPr>
            <a:r>
              <a:rPr lang="en-US" dirty="0" smtClean="0"/>
              <a:t>Schools can use this funding to develop school-wide health programs, such as hiring a school nurse/counselor, implementing nutrition and PA/PE programs, positive behavior and social-emotional support strategies</a:t>
            </a:r>
          </a:p>
          <a:p>
            <a:pPr marL="560070" lvl="1" indent="0">
              <a:spcBef>
                <a:spcPts val="0"/>
              </a:spcBef>
              <a:buClr>
                <a:schemeClr val="accent2">
                  <a:lumMod val="75000"/>
                </a:schemeClr>
              </a:buClr>
              <a:buNone/>
            </a:pPr>
            <a:r>
              <a:rPr lang="en-US" sz="800" dirty="0" smtClean="0"/>
              <a:t>       </a:t>
            </a:r>
          </a:p>
          <a:p>
            <a:pPr marL="902970" lvl="1" indent="-342900">
              <a:spcBef>
                <a:spcPts val="0"/>
              </a:spcBef>
              <a:buClr>
                <a:schemeClr val="accent2">
                  <a:lumMod val="75000"/>
                </a:schemeClr>
              </a:buClr>
              <a:buFont typeface="Arial" panose="020B0604020202020204" pitchFamily="34" charset="0"/>
              <a:buChar char="•"/>
            </a:pPr>
            <a:r>
              <a:rPr lang="en-US" dirty="0" smtClean="0"/>
              <a:t>Needs Assessments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latin typeface="Calibri" panose="020F0502020204030204" pitchFamily="34" charset="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smtClean="0">
                <a:latin typeface="Calibri" panose="020F0502020204030204" pitchFamily="34" charset="0"/>
                <a:ea typeface="ＭＳ Ｐゴシック" panose="020B0600070205080204" pitchFamily="34" charset="-128"/>
              </a:rPr>
              <a:t>State Accountability Systems</a:t>
            </a:r>
          </a:p>
          <a:p>
            <a:r>
              <a:rPr lang="en-US" dirty="0" smtClean="0"/>
              <a:t>What</a:t>
            </a:r>
            <a:r>
              <a:rPr lang="en-US" baseline="0" dirty="0" smtClean="0"/>
              <a:t> we measure now</a:t>
            </a:r>
          </a:p>
          <a:p>
            <a:r>
              <a:rPr lang="en-US" baseline="0" dirty="0" smtClean="0"/>
              <a:t>This is what’s on School Performance Framework</a:t>
            </a:r>
          </a:p>
          <a:p>
            <a:r>
              <a:rPr lang="en-US" baseline="0" dirty="0" smtClean="0"/>
              <a:t>Therefore, data that is used on UIP/how we determine how those Title I funds are used</a:t>
            </a:r>
          </a:p>
          <a:p>
            <a:r>
              <a:rPr lang="en-US" baseline="0" dirty="0" smtClean="0"/>
              <a:t>5</a:t>
            </a:r>
            <a:r>
              <a:rPr lang="en-US" baseline="30000" dirty="0" smtClean="0"/>
              <a:t>th</a:t>
            </a:r>
            <a:r>
              <a:rPr lang="en-US" baseline="0" dirty="0" smtClean="0"/>
              <a:t> indicator must be same for school level, must be reliable and valid tool, must be able to disaggregate for sub groups – another change, homeless and military youth added to subgroups.  ELL, Race/ethnicity, SPED, </a:t>
            </a:r>
            <a:r>
              <a:rPr lang="en-US" baseline="0" dirty="0" err="1" smtClean="0"/>
              <a:t>etc</a:t>
            </a:r>
            <a:endParaRPr lang="en-US" baseline="0" dirty="0" smtClean="0"/>
          </a:p>
          <a:p>
            <a:r>
              <a:rPr lang="en-US" dirty="0" smtClean="0"/>
              <a:t>indicator of school quality or student success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smtClean="0">
                <a:latin typeface="Calibri" panose="020F0502020204030204" pitchFamily="34" charset="0"/>
                <a:ea typeface="ＭＳ Ｐゴシック" panose="020B0600070205080204" pitchFamily="34" charset="-128"/>
              </a:rPr>
              <a:t>Title II</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600" dirty="0" smtClean="0"/>
              <a:t>For example, funds may support PD around behavioral and mental health needs of students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32</a:t>
            </a:fld>
            <a:endParaRPr lang="en-US"/>
          </a:p>
        </p:txBody>
      </p:sp>
    </p:spTree>
    <p:extLst>
      <p:ext uri="{BB962C8B-B14F-4D97-AF65-F5344CB8AC3E}">
        <p14:creationId xmlns:p14="http://schemas.microsoft.com/office/powerpoint/2010/main" val="1408422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6">
                  <a:lumMod val="50000"/>
                </a:schemeClr>
              </a:buClr>
            </a:pPr>
            <a:r>
              <a:rPr lang="en-US" sz="1200" dirty="0" smtClean="0"/>
              <a:t>New Title</a:t>
            </a:r>
            <a:r>
              <a:rPr lang="en-US" sz="1200" baseline="0" dirty="0" smtClean="0"/>
              <a:t> IV:  </a:t>
            </a:r>
            <a:r>
              <a:rPr lang="en-US" sz="1200" dirty="0" smtClean="0"/>
              <a:t>Block grants to states – distributed to school districts</a:t>
            </a:r>
          </a:p>
          <a:p>
            <a:pPr>
              <a:buClr>
                <a:schemeClr val="accent6">
                  <a:lumMod val="50000"/>
                </a:schemeClr>
              </a:buClr>
            </a:pPr>
            <a:endParaRPr lang="en-US" sz="1200" dirty="0" smtClean="0"/>
          </a:p>
          <a:p>
            <a:pPr>
              <a:buClr>
                <a:schemeClr val="accent6">
                  <a:lumMod val="50000"/>
                </a:schemeClr>
              </a:buClr>
            </a:pPr>
            <a:r>
              <a:rPr lang="en-US" sz="1200" dirty="0" smtClean="0"/>
              <a:t>Part A, Part B</a:t>
            </a:r>
          </a:p>
          <a:p>
            <a:pPr>
              <a:buClr>
                <a:schemeClr val="accent6">
                  <a:lumMod val="50000"/>
                </a:schemeClr>
              </a:buClr>
            </a:pPr>
            <a:endParaRPr lang="en-US" sz="1200" dirty="0" smtClean="0"/>
          </a:p>
          <a:p>
            <a:pPr>
              <a:buClr>
                <a:schemeClr val="accent6">
                  <a:lumMod val="50000"/>
                </a:schemeClr>
              </a:buClr>
            </a:pPr>
            <a:r>
              <a:rPr lang="en-US" sz="1200" dirty="0" smtClean="0"/>
              <a:t>Needs Assessment</a:t>
            </a:r>
            <a:r>
              <a:rPr lang="en-US" sz="1200" baseline="0" dirty="0" smtClean="0"/>
              <a:t> – Smart Source</a:t>
            </a:r>
            <a:endParaRPr lang="en-US" sz="1200" dirty="0" smtClean="0"/>
          </a:p>
          <a:p>
            <a:pPr>
              <a:buClr>
                <a:schemeClr val="accent6">
                  <a:lumMod val="50000"/>
                </a:schemeClr>
              </a:buClr>
            </a:pPr>
            <a:endParaRPr lang="en-US" sz="1200" dirty="0" smtClean="0"/>
          </a:p>
          <a:p>
            <a:pPr>
              <a:buClr>
                <a:schemeClr val="accent6">
                  <a:lumMod val="50000"/>
                </a:schemeClr>
              </a:buClr>
            </a:pPr>
            <a:r>
              <a:rPr lang="en-US" sz="1200" dirty="0" smtClean="0"/>
              <a:t>Federal appropriations</a:t>
            </a:r>
            <a:r>
              <a:rPr lang="en-US" sz="1200" baseline="0" dirty="0" smtClean="0"/>
              <a:t> – SHAPE website if you are interested in doing more </a:t>
            </a:r>
          </a:p>
          <a:p>
            <a:pPr>
              <a:buClr>
                <a:schemeClr val="accent6">
                  <a:lumMod val="50000"/>
                </a:schemeClr>
              </a:buClr>
            </a:pPr>
            <a:r>
              <a:rPr lang="en-US" sz="1200" baseline="0" dirty="0" smtClean="0"/>
              <a:t>Even if dollar amounts approved this year, but in the future, this allows for Title IV and therefore requires school health to be included in the UIP!  </a:t>
            </a:r>
          </a:p>
          <a:p>
            <a:pPr>
              <a:buClr>
                <a:schemeClr val="accent6">
                  <a:lumMod val="50000"/>
                </a:schemeClr>
              </a:buClr>
            </a:pPr>
            <a:endParaRPr lang="en-US" sz="1200" baseline="0" dirty="0" smtClean="0"/>
          </a:p>
        </p:txBody>
      </p:sp>
      <p:sp>
        <p:nvSpPr>
          <p:cNvPr id="4" name="Slide Number Placeholder 3"/>
          <p:cNvSpPr>
            <a:spLocks noGrp="1"/>
          </p:cNvSpPr>
          <p:nvPr>
            <p:ph type="sldNum" sz="quarter" idx="10"/>
          </p:nvPr>
        </p:nvSpPr>
        <p:spPr/>
        <p:txBody>
          <a:bodyPr/>
          <a:lstStyle/>
          <a:p>
            <a:fld id="{C73CB729-2DEF-4BD0-91BF-7AFD4F428CFB}"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464938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74320">
              <a:buClr>
                <a:schemeClr val="accent2">
                  <a:lumMod val="75000"/>
                </a:schemeClr>
              </a:buClr>
              <a:buFont typeface="Arial" panose="020B0604020202020204" pitchFamily="34" charset="0"/>
              <a:buChar char="•"/>
            </a:pPr>
            <a:r>
              <a:rPr lang="en-US" altLang="en-US" sz="1200" dirty="0" smtClean="0">
                <a:latin typeface="Calibri" panose="020F0502020204030204" pitchFamily="34" charset="0"/>
                <a:ea typeface="ＭＳ Ｐゴシック" panose="020B0600070205080204" pitchFamily="34" charset="-128"/>
              </a:rPr>
              <a:t>Leverage partnerships</a:t>
            </a:r>
          </a:p>
          <a:p>
            <a:pPr lvl="1" indent="-274320">
              <a:buClr>
                <a:schemeClr val="accent2">
                  <a:lumMod val="75000"/>
                </a:schemeClr>
              </a:buClr>
              <a:buFont typeface="Arial" panose="020B0604020202020204" pitchFamily="34" charset="0"/>
              <a:buChar char="•"/>
            </a:pPr>
            <a:r>
              <a:rPr lang="en-US" altLang="en-US" sz="1200" dirty="0" smtClean="0">
                <a:latin typeface="Calibri" panose="020F0502020204030204" pitchFamily="34" charset="0"/>
                <a:ea typeface="ＭＳ Ｐゴシック" panose="020B0600070205080204" pitchFamily="34" charset="-128"/>
              </a:rPr>
              <a:t>Because of CEI’s unique positioning,</a:t>
            </a:r>
            <a:r>
              <a:rPr lang="en-US" altLang="en-US" sz="1200" baseline="0" dirty="0" smtClean="0">
                <a:latin typeface="Calibri" panose="020F0502020204030204" pitchFamily="34" charset="0"/>
                <a:ea typeface="ＭＳ Ｐゴシック" panose="020B0600070205080204" pitchFamily="34" charset="-128"/>
              </a:rPr>
              <a:t> we worked to create, build and strengthen relationships at all levels within our DOE</a:t>
            </a:r>
          </a:p>
          <a:p>
            <a:pPr lvl="1" indent="-27432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Sit on spoke committees</a:t>
            </a:r>
          </a:p>
          <a:p>
            <a:pPr lvl="1" indent="-27432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Seen as connectors to the field of </a:t>
            </a:r>
            <a:r>
              <a:rPr lang="en-US" altLang="en-US" sz="1200" baseline="0" dirty="0" err="1" smtClean="0">
                <a:latin typeface="Calibri" panose="020F0502020204030204" pitchFamily="34" charset="0"/>
                <a:ea typeface="ＭＳ Ｐゴシック" panose="020B0600070205080204" pitchFamily="34" charset="-128"/>
              </a:rPr>
              <a:t>practioners</a:t>
            </a:r>
            <a:endParaRPr lang="en-US" altLang="en-US" sz="1200" baseline="0" dirty="0" smtClean="0">
              <a:latin typeface="Calibri" panose="020F050202020403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CB729-2DEF-4BD0-91BF-7AFD4F428CFB}" type="slidenum">
              <a:rPr lang="en-US" smtClean="0"/>
              <a:t>34</a:t>
            </a:fld>
            <a:endParaRPr lang="en-US"/>
          </a:p>
        </p:txBody>
      </p:sp>
    </p:spTree>
    <p:extLst>
      <p:ext uri="{BB962C8B-B14F-4D97-AF65-F5344CB8AC3E}">
        <p14:creationId xmlns:p14="http://schemas.microsoft.com/office/powerpoint/2010/main" val="2202343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Colorado chose a Hub and Spoke model to draft the ESSA</a:t>
            </a:r>
            <a:r>
              <a:rPr lang="en-US" baseline="0" dirty="0" smtClean="0"/>
              <a:t> State plan:</a:t>
            </a:r>
          </a:p>
          <a:p>
            <a:pPr marL="228600" indent="-228600">
              <a:buAutoNum type="arabicPeriod"/>
            </a:pPr>
            <a:r>
              <a:rPr lang="en-US" baseline="0" dirty="0" smtClean="0"/>
              <a:t>Standards</a:t>
            </a:r>
          </a:p>
          <a:p>
            <a:pPr marL="228600" indent="-228600">
              <a:buAutoNum type="arabicPeriod"/>
            </a:pPr>
            <a:r>
              <a:rPr lang="en-US" baseline="0" dirty="0" smtClean="0"/>
              <a:t>Assessment</a:t>
            </a:r>
          </a:p>
          <a:p>
            <a:pPr marL="228600" indent="-228600">
              <a:buAutoNum type="arabicPeriod"/>
            </a:pPr>
            <a:r>
              <a:rPr lang="en-US" baseline="0" dirty="0" smtClean="0"/>
              <a:t>Accountability</a:t>
            </a:r>
          </a:p>
          <a:p>
            <a:pPr marL="228600" indent="-228600">
              <a:buAutoNum type="arabicPeriod"/>
            </a:pPr>
            <a:r>
              <a:rPr lang="en-US" baseline="0" dirty="0" smtClean="0"/>
              <a:t>School Improvement</a:t>
            </a:r>
          </a:p>
          <a:p>
            <a:pPr marL="228600" indent="-228600">
              <a:buAutoNum type="arabicPeriod"/>
            </a:pPr>
            <a:r>
              <a:rPr lang="en-US" baseline="0" dirty="0" smtClean="0"/>
              <a:t>Quality Instruction and Leadership</a:t>
            </a:r>
          </a:p>
          <a:p>
            <a:pPr marL="228600" indent="-228600">
              <a:buAutoNum type="arabicPeriod"/>
            </a:pPr>
            <a:r>
              <a:rPr lang="en-US" baseline="0" dirty="0" smtClean="0"/>
              <a:t>Title Program</a:t>
            </a:r>
          </a:p>
          <a:p>
            <a:pPr marL="228600" indent="-228600">
              <a:buAutoNum type="arabicPeriod"/>
            </a:pPr>
            <a:r>
              <a:rPr lang="en-US" baseline="0" dirty="0" smtClean="0"/>
              <a:t>Stakeholder Consultation</a:t>
            </a:r>
          </a:p>
          <a:p>
            <a:pPr marL="0" indent="0">
              <a:buNone/>
            </a:pPr>
            <a:endParaRPr lang="en-US" baseline="0" dirty="0" smtClean="0"/>
          </a:p>
          <a:p>
            <a:pPr marL="0" indent="0">
              <a:buNone/>
            </a:pPr>
            <a:r>
              <a:rPr lang="en-US" baseline="0" dirty="0" smtClean="0"/>
              <a:t>Who sits on Hub and Spokes…</a:t>
            </a:r>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35</a:t>
            </a:fld>
            <a:endParaRPr lang="en-US"/>
          </a:p>
        </p:txBody>
      </p:sp>
    </p:spTree>
    <p:extLst>
      <p:ext uri="{BB962C8B-B14F-4D97-AF65-F5344CB8AC3E}">
        <p14:creationId xmlns:p14="http://schemas.microsoft.com/office/powerpoint/2010/main" val="466501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lvl="1"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Convene the field</a:t>
            </a:r>
          </a:p>
          <a:p>
            <a:pPr marL="354330" lvl="1"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Meaningfully engage the field to create awareness and inform so that they can provide insight, feedback and voice – they are the experts, give them the tools to be the champions for this work</a:t>
            </a:r>
          </a:p>
          <a:p>
            <a:pPr marL="354330" lvl="1"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Using our relationships with membership orgs and other agencies</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ESSA Summit</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Health Champion meetings</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Agency meeting</a:t>
            </a:r>
          </a:p>
        </p:txBody>
      </p:sp>
      <p:sp>
        <p:nvSpPr>
          <p:cNvPr id="4" name="Slide Number Placeholder 3"/>
          <p:cNvSpPr>
            <a:spLocks noGrp="1"/>
          </p:cNvSpPr>
          <p:nvPr>
            <p:ph type="sldNum" sz="quarter" idx="10"/>
          </p:nvPr>
        </p:nvSpPr>
        <p:spPr/>
        <p:txBody>
          <a:bodyPr/>
          <a:lstStyle/>
          <a:p>
            <a:fld id="{C73CB729-2DEF-4BD0-91BF-7AFD4F428CFB}" type="slidenum">
              <a:rPr lang="en-US" smtClean="0"/>
              <a:t>36</a:t>
            </a:fld>
            <a:endParaRPr lang="en-US"/>
          </a:p>
        </p:txBody>
      </p:sp>
    </p:spTree>
    <p:extLst>
      <p:ext uri="{BB962C8B-B14F-4D97-AF65-F5344CB8AC3E}">
        <p14:creationId xmlns:p14="http://schemas.microsoft.com/office/powerpoint/2010/main" val="151442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274320">
              <a:buClr>
                <a:schemeClr val="accent2">
                  <a:lumMod val="75000"/>
                </a:schemeClr>
              </a:buClr>
              <a:buFont typeface="Arial" panose="020B0604020202020204" pitchFamily="34" charset="0"/>
              <a:buChar char="•"/>
            </a:pPr>
            <a:r>
              <a:rPr lang="en-US" altLang="en-US" sz="1200" dirty="0" smtClean="0">
                <a:latin typeface="Calibri" panose="020F0502020204030204" pitchFamily="34" charset="0"/>
                <a:ea typeface="ＭＳ Ｐゴシック" panose="020B0600070205080204" pitchFamily="34" charset="-128"/>
              </a:rPr>
              <a:t>Systems change #1 – AWARENESS…continue to make the case between healthy students and</a:t>
            </a:r>
            <a:r>
              <a:rPr lang="en-US" altLang="en-US" sz="1200" baseline="0" dirty="0" smtClean="0">
                <a:latin typeface="Calibri" panose="020F0502020204030204" pitchFamily="34" charset="0"/>
                <a:ea typeface="ＭＳ Ｐゴシック" panose="020B0600070205080204" pitchFamily="34" charset="-128"/>
              </a:rPr>
              <a:t> better learners!</a:t>
            </a:r>
          </a:p>
          <a:p>
            <a:pPr marL="182880" lvl="1"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Convene the field</a:t>
            </a:r>
          </a:p>
          <a:p>
            <a:pPr marL="354330" lvl="1"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Meaningfully engage the field to create awareness and inform so that they can provide insight, feedback and voice – they are the experts, give them the tools to be the champions for this work</a:t>
            </a:r>
          </a:p>
          <a:p>
            <a:pPr marL="354330" lvl="1"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Using our relationships with membership orgs and other agencies</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ESSA Summit</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Health Champion meetings</a:t>
            </a:r>
          </a:p>
          <a:p>
            <a:pPr marL="811530" lvl="2" indent="-171450">
              <a:buClr>
                <a:schemeClr val="accent2">
                  <a:lumMod val="75000"/>
                </a:schemeClr>
              </a:buClr>
              <a:buFont typeface="Arial" panose="020B0604020202020204" pitchFamily="34" charset="0"/>
              <a:buChar char="•"/>
            </a:pPr>
            <a:r>
              <a:rPr lang="en-US" altLang="en-US" sz="1200" baseline="0" dirty="0" smtClean="0">
                <a:latin typeface="Calibri" panose="020F0502020204030204" pitchFamily="34" charset="0"/>
                <a:ea typeface="ＭＳ Ｐゴシック" panose="020B0600070205080204" pitchFamily="34" charset="-128"/>
              </a:rPr>
              <a:t>Agency meeting</a:t>
            </a:r>
          </a:p>
          <a:p>
            <a:pPr lvl="1" indent="-274320">
              <a:buClr>
                <a:schemeClr val="accent2">
                  <a:lumMod val="75000"/>
                </a:schemeClr>
              </a:buClr>
              <a:buFont typeface="Arial" panose="020B0604020202020204" pitchFamily="34" charset="0"/>
              <a:buChar char="•"/>
            </a:pPr>
            <a:endParaRPr lang="en-US" altLang="en-US" sz="1200" dirty="0">
              <a:latin typeface="Calibri" panose="020F050202020403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CB729-2DEF-4BD0-91BF-7AFD4F428CFB}" type="slidenum">
              <a:rPr lang="en-US" smtClean="0"/>
              <a:t>37</a:t>
            </a:fld>
            <a:endParaRPr lang="en-US"/>
          </a:p>
        </p:txBody>
      </p:sp>
    </p:spTree>
    <p:extLst>
      <p:ext uri="{BB962C8B-B14F-4D97-AF65-F5344CB8AC3E}">
        <p14:creationId xmlns:p14="http://schemas.microsoft.com/office/powerpoint/2010/main" val="2047799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lvl="2"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Build upon existing work</a:t>
            </a:r>
          </a:p>
          <a:p>
            <a:pPr marL="640080" lvl="2"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	* Don’t’ make H&amp;W one more thing, integrate it into the system</a:t>
            </a:r>
          </a:p>
        </p:txBody>
      </p:sp>
      <p:sp>
        <p:nvSpPr>
          <p:cNvPr id="4" name="Slide Number Placeholder 3"/>
          <p:cNvSpPr>
            <a:spLocks noGrp="1"/>
          </p:cNvSpPr>
          <p:nvPr>
            <p:ph type="sldNum" sz="quarter" idx="10"/>
          </p:nvPr>
        </p:nvSpPr>
        <p:spPr/>
        <p:txBody>
          <a:bodyPr/>
          <a:lstStyle/>
          <a:p>
            <a:fld id="{C73CB729-2DEF-4BD0-91BF-7AFD4F428CFB}" type="slidenum">
              <a:rPr lang="en-US" smtClean="0"/>
              <a:t>38</a:t>
            </a:fld>
            <a:endParaRPr lang="en-US"/>
          </a:p>
        </p:txBody>
      </p:sp>
    </p:spTree>
    <p:extLst>
      <p:ext uri="{BB962C8B-B14F-4D97-AF65-F5344CB8AC3E}">
        <p14:creationId xmlns:p14="http://schemas.microsoft.com/office/powerpoint/2010/main" val="2764905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example, using systems that are already created and highly utilized vs creating something</a:t>
            </a:r>
            <a:r>
              <a:rPr lang="en-US" baseline="0" dirty="0" smtClean="0"/>
              <a:t> new…hoping smart source is connected to needs assessments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Smart </a:t>
            </a:r>
            <a:r>
              <a:rPr lang="en-US" dirty="0"/>
              <a:t>Source is</a:t>
            </a:r>
            <a:r>
              <a:rPr lang="en-US" baseline="0" dirty="0"/>
              <a:t> a school-level tool to assess policies and practices related to health</a:t>
            </a:r>
            <a:endParaRPr lang="en-US" dirty="0"/>
          </a:p>
          <a:p>
            <a:pPr marL="171450" indent="-171450">
              <a:buFont typeface="Arial" panose="020B0604020202020204" pitchFamily="34" charset="0"/>
              <a:buChar char="•"/>
            </a:pPr>
            <a:r>
              <a:rPr lang="en-US" dirty="0"/>
              <a:t>Comprehensive and focuses</a:t>
            </a:r>
            <a:r>
              <a:rPr lang="en-US" baseline="0" dirty="0"/>
              <a:t> on all components of school health including PA, Nutrition, and Health Services but also policies and practices related to social emotional health and school climate</a:t>
            </a:r>
            <a:endParaRPr lang="en-US" dirty="0"/>
          </a:p>
          <a:p>
            <a:pPr marL="171450" indent="-171450">
              <a:buFont typeface="Arial" panose="020B0604020202020204" pitchFamily="34" charset="0"/>
              <a:buChar char="•"/>
            </a:pPr>
            <a:r>
              <a:rPr lang="en-US" dirty="0"/>
              <a:t>Developed</a:t>
            </a:r>
            <a:r>
              <a:rPr lang="en-US" baseline="0" dirty="0"/>
              <a:t> and informed by various stakeholders (i.e. school/district staff, funders, content experts, state agency reps, researchers and evaluators)</a:t>
            </a:r>
          </a:p>
          <a:p>
            <a:pPr marL="171450" indent="-171450">
              <a:buFont typeface="Arial" panose="020B0604020202020204" pitchFamily="34" charset="0"/>
              <a:buChar char="•"/>
            </a:pPr>
            <a:r>
              <a:rPr lang="en-US" baseline="0" dirty="0"/>
              <a:t>It is administered statewide to any school who would like to participate. </a:t>
            </a:r>
          </a:p>
          <a:p>
            <a:pPr marL="628650" lvl="1" indent="-171450">
              <a:buFont typeface="Arial" panose="020B0604020202020204" pitchFamily="34" charset="0"/>
              <a:buChar char="•"/>
            </a:pPr>
            <a:r>
              <a:rPr lang="en-US" baseline="0" dirty="0"/>
              <a:t>There is an elementary tool, a secondary tool and a combined tool for schools that serve both elementary and secondary grades. </a:t>
            </a:r>
          </a:p>
          <a:p>
            <a:pPr marL="628650" lvl="1" indent="-171450">
              <a:buFont typeface="Arial" panose="020B0604020202020204" pitchFamily="34" charset="0"/>
              <a:buChar char="•"/>
            </a:pPr>
            <a:r>
              <a:rPr lang="en-US" baseline="0" dirty="0"/>
              <a:t>In 2015-16, 451 schools participated in Smart Source (that’s ¼ or 25% of all schools in Colorado). </a:t>
            </a:r>
            <a:endParaRPr lang="en-US" dirty="0"/>
          </a:p>
          <a:p>
            <a:pPr marL="171450" indent="-171450">
              <a:buFont typeface="Arial" panose="020B0604020202020204" pitchFamily="34" charset="0"/>
              <a:buChar char="•"/>
            </a:pPr>
            <a:r>
              <a:rPr lang="en-US" dirty="0"/>
              <a:t>The tool is primarily a self-assessment</a:t>
            </a:r>
            <a:r>
              <a:rPr lang="en-US" baseline="0" dirty="0"/>
              <a:t> for schools to inform improvements to school health efforts but also yields data at the district, regional and state levels to help inform how resources (such as funding and professional development) are </a:t>
            </a:r>
            <a:r>
              <a:rPr lang="en-US" baseline="0" dirty="0" smtClean="0"/>
              <a:t>allocated</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Having health data, especially local data has been vital to including health in the UIP process…</a:t>
            </a:r>
            <a:endParaRPr lang="en-US" dirty="0"/>
          </a:p>
        </p:txBody>
      </p:sp>
      <p:sp>
        <p:nvSpPr>
          <p:cNvPr id="4" name="Slide Number Placeholder 3"/>
          <p:cNvSpPr>
            <a:spLocks noGrp="1"/>
          </p:cNvSpPr>
          <p:nvPr>
            <p:ph type="sldNum" sz="quarter" idx="10"/>
          </p:nvPr>
        </p:nvSpPr>
        <p:spPr/>
        <p:txBody>
          <a:bodyPr/>
          <a:lstStyle/>
          <a:p>
            <a:pPr>
              <a:defRPr/>
            </a:pPr>
            <a:fld id="{AB823B3A-54A5-4AF2-9D7A-9E5ED5866B55}" type="slidenum">
              <a:rPr lang="en-US">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301835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Nancy provides a 3 minute overview of Alliance and why they are doing this.</a:t>
            </a:r>
          </a:p>
        </p:txBody>
      </p:sp>
      <p:sp>
        <p:nvSpPr>
          <p:cNvPr id="54" name="Shape 5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2222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40080" lvl="2"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Make the case</a:t>
            </a:r>
          </a:p>
          <a:p>
            <a:pPr marL="640080" lvl="2" indent="0">
              <a:buClr>
                <a:schemeClr val="accent2">
                  <a:lumMod val="75000"/>
                </a:schemeClr>
              </a:buClr>
              <a:buFont typeface="Arial" panose="020B0604020202020204" pitchFamily="34" charset="0"/>
              <a:buNone/>
            </a:pPr>
            <a:r>
              <a:rPr lang="en-US" altLang="en-US" sz="1200" baseline="0" dirty="0" smtClean="0">
                <a:latin typeface="Calibri" panose="020F0502020204030204" pitchFamily="34" charset="0"/>
                <a:ea typeface="ＭＳ Ｐゴシック" panose="020B0600070205080204" pitchFamily="34" charset="-128"/>
              </a:rPr>
              <a:t>* Continue to be the voice, create awareness, share research/data and make the case between </a:t>
            </a:r>
            <a:r>
              <a:rPr lang="en-US" altLang="en-US" sz="1200" dirty="0" smtClean="0">
                <a:latin typeface="Calibri" panose="020F0502020204030204" pitchFamily="34" charset="0"/>
                <a:ea typeface="ＭＳ Ｐゴシック" panose="020B0600070205080204" pitchFamily="34" charset="-128"/>
              </a:rPr>
              <a:t>healthy students and</a:t>
            </a:r>
            <a:r>
              <a:rPr lang="en-US" altLang="en-US" sz="1200" baseline="0" dirty="0" smtClean="0">
                <a:latin typeface="Calibri" panose="020F0502020204030204" pitchFamily="34" charset="0"/>
                <a:ea typeface="ＭＳ Ｐゴシック" panose="020B0600070205080204" pitchFamily="34" charset="-128"/>
              </a:rPr>
              <a:t> better learners!</a:t>
            </a:r>
            <a:endParaRPr lang="en-US" altLang="en-US" sz="1200" dirty="0">
              <a:latin typeface="Calibri" panose="020F050202020403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CB729-2DEF-4BD0-91BF-7AFD4F428CFB}" type="slidenum">
              <a:rPr lang="en-US" smtClean="0"/>
              <a:t>40</a:t>
            </a:fld>
            <a:endParaRPr lang="en-US"/>
          </a:p>
        </p:txBody>
      </p:sp>
    </p:spTree>
    <p:extLst>
      <p:ext uri="{BB962C8B-B14F-4D97-AF65-F5344CB8AC3E}">
        <p14:creationId xmlns:p14="http://schemas.microsoft.com/office/powerpoint/2010/main" val="4202894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found that I not</a:t>
            </a:r>
            <a:r>
              <a:rPr lang="en-US" baseline="0" dirty="0" smtClean="0"/>
              <a:t> only need to make the case for why H&amp;W champions should care about ESSA…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OUR OPPORTUNITY TO BE FORWARD</a:t>
            </a:r>
            <a:r>
              <a:rPr lang="en-US" baseline="0" dirty="0" smtClean="0"/>
              <a:t> THINKING AND GIVE RELEVANCE TO THE WORK YOU HAVE DONE OVER THE YEARS.  LET’S GET IT IN NOW.  </a:t>
            </a:r>
            <a:r>
              <a:rPr lang="en-US" dirty="0" smtClean="0"/>
              <a:t>Health needs to be foundational</a:t>
            </a:r>
            <a:r>
              <a:rPr lang="en-US" baseline="0" dirty="0" smtClean="0"/>
              <a:t> to the education system.  Integrate health into the systems, policies and environment of schools.  Take time to learn the education landscape, collect relevant and local data and provide support/resources.  “In the end, it’s simply doing what’s right for kids.”  Quote from Superintendent of Lake County School District.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dirty="0" smtClean="0">
                <a:latin typeface="Calibri" panose="020F0502020204030204" pitchFamily="34" charset="0"/>
                <a:ea typeface="ＭＳ Ｐゴシック" panose="020B0600070205080204" pitchFamily="34" charset="-128"/>
              </a:rPr>
              <a:t>..</a:t>
            </a:r>
            <a:endParaRPr lang="en-US" altLang="en-US" sz="1200" dirty="0" smtClean="0">
              <a:latin typeface="Calibri" panose="020F050202020403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41</a:t>
            </a:fld>
            <a:endParaRPr lang="en-US"/>
          </a:p>
        </p:txBody>
      </p:sp>
    </p:spTree>
    <p:extLst>
      <p:ext uri="{BB962C8B-B14F-4D97-AF65-F5344CB8AC3E}">
        <p14:creationId xmlns:p14="http://schemas.microsoft.com/office/powerpoint/2010/main" val="769671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itchFamily="35" charset="-128"/>
              </a:rPr>
              <a:t>But also have to make the case to educators regarding why H&amp;W fits within ESSA.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a typeface="ＭＳ Ｐゴシック" pitchFamily="35"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itchFamily="35" charset="-128"/>
              </a:rPr>
              <a:t>We also continue to make the case.</a:t>
            </a:r>
            <a:r>
              <a:rPr lang="en-US" sz="1200" baseline="0" dirty="0" smtClean="0">
                <a:ea typeface="ＭＳ Ｐゴシック" pitchFamily="35" charset="-128"/>
              </a:rPr>
              <a:t> </a:t>
            </a:r>
            <a:r>
              <a:rPr lang="en-US" altLang="en-US" sz="1200" dirty="0" smtClean="0">
                <a:latin typeface="Calibri" panose="020F0502020204030204" pitchFamily="34" charset="0"/>
                <a:ea typeface="ＭＳ Ｐゴシック" panose="020B0600070205080204" pitchFamily="34" charset="-128"/>
              </a:rPr>
              <a:t>The UIP can provide an opportunity to bridge health and education expertise on shared goals and also</a:t>
            </a:r>
            <a:r>
              <a:rPr lang="en-US" altLang="en-US" sz="1200" baseline="0" dirty="0" smtClean="0">
                <a:latin typeface="Calibri" panose="020F0502020204030204" pitchFamily="34" charset="0"/>
                <a:ea typeface="ＭＳ Ｐゴシック" panose="020B0600070205080204" pitchFamily="34" charset="-128"/>
              </a:rPr>
              <a:t> can be used as best practice strategies…let’s look at a few examples..</a:t>
            </a:r>
            <a:endParaRPr lang="en-US" altLang="en-US" sz="1200" dirty="0" smtClean="0">
              <a:latin typeface="Calibri" panose="020F050202020403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C73CB729-2DEF-4BD0-91BF-7AFD4F428CFB}" type="slidenum">
              <a:rPr lang="en-US" smtClean="0"/>
              <a:t>42</a:t>
            </a:fld>
            <a:endParaRPr lang="en-US"/>
          </a:p>
        </p:txBody>
      </p:sp>
    </p:spTree>
    <p:extLst>
      <p:ext uri="{BB962C8B-B14F-4D97-AF65-F5344CB8AC3E}">
        <p14:creationId xmlns:p14="http://schemas.microsoft.com/office/powerpoint/2010/main" val="559110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2AD196-F2F6-44AE-9FDB-257352B46718}"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5475211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9" name="Shape 2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8739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My email address?</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Mention forthcoming addendum </a:t>
            </a:r>
          </a:p>
        </p:txBody>
      </p:sp>
      <p:sp>
        <p:nvSpPr>
          <p:cNvPr id="216" name="Shape 21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4191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5126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61" name="Shape 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fld id="{00000000-1234-1234-1234-123412341234}" type="slidenum">
              <a:rPr lang="en-US" sz="1400" b="0" i="0" u="none" strike="noStrike" cap="none">
                <a:solidFill>
                  <a:srgbClr val="000000"/>
                </a:solidFill>
                <a:latin typeface="Arial"/>
                <a:ea typeface="Arial"/>
                <a:cs typeface="Arial"/>
                <a:sym typeface="Arial"/>
              </a:rPr>
              <a:t>5</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4716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Rochelle provides overview of ESSA and why we see this as an important opportunity (Unless this happens as part of the framing of the webinar)</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Should we also talk about the theory of change behind this?   That ESSA is designed to address equity in education.  That has been the role of the federal government.  For the last 15 years, NCLB has been the policy in place and the theory behind this is that schools and school districts needed to be held accountable to student performance and if standards were not met then, first school received additional resources and then, if improvement did not happen, more punitive measures were taken, like removing leadership or being taken over by the state.    Another key element of this approach was public disclosure of information in the form of school report cards. School report cards are designed to “grade” the school on how they were performing on key metrics.  Report cards were required to breakdown student performance by race. This information was shared publically and compared the school's performance to other schools in their district and the state.  </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ESSA is based on the same theory of change but with a number of key changes-  a recognition that the conditions of learning matter, less prescriptive/less punitive consequences, a broader sense of how to measure student performance,  a bigger role for states--states have an invitation to leverage ESSA to advance student health and wellness but not a requirement.</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Introduced Dana</a:t>
            </a:r>
          </a:p>
        </p:txBody>
      </p:sp>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55973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On December 10, 2015, President Obama signed into law the bipartisan Every Student Succeeds Act (ESSA), a reauthorization of the Elementary and Secondary Education Act. Last reauthorized as No Child Left Behind in 2001. </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ESSA recognizes the need for schools to support the whole child and specifically acknowledges the importance of promoting physical and mental health and wellness. The implementation of ESSA at the federal level and subsequent compliance with the new law by state education agencies (SEAs) and local educational agencies (LEAs) provides an important opportunity to more fully integrate student health into education policy and practice. An overview of the primary opportunities for advancing healthy schools and student health through ESSA follows.</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404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 assume Dana has some of her own content for the ESSA overview, but have some recycled content here</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In December 2015, President Obama signed into law the bipartisan Every Student Succeeds Act (ESSA), a reauthorization of the Elementary and Secondary Education Act. This is the first major overhaul of our national education law since the No Child Left Behind Act (NCLB) was signed into law in 2001.</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ESSA recognizes the need for schools to support the whole child and specifically acknowledges the importance of mental health and wellness. The implementation of ESSA at the federal level and compliance with the new law by state educational agencies (SEAs) and local education agencies (LEAs), such as state boards of education and school districts, provides an opportunity to more fully integrate health and wellness into education policy and practice.</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In short, ESSA can put policies into place that reflect what educators and parents know: healthy students are better prepared to learn and succeed.</a:t>
            </a:r>
          </a:p>
          <a:p>
            <a:pPr marL="0" marR="0" lvl="0" indent="0" algn="l" rtl="0">
              <a:spcBef>
                <a:spcPts val="0"/>
              </a:spcBef>
              <a:spcAft>
                <a:spcPts val="0"/>
              </a:spcAft>
              <a:buClr>
                <a:schemeClr val="dk1"/>
              </a:buClr>
              <a:buSzPct val="250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1" i="0" u="none" strike="noStrike" cap="none">
                <a:solidFill>
                  <a:schemeClr val="dk1"/>
                </a:solidFill>
                <a:latin typeface="Calibri"/>
                <a:ea typeface="Calibri"/>
                <a:cs typeface="Calibri"/>
                <a:sym typeface="Calibri"/>
              </a:rPr>
              <a:t>Prioritizing Health State by State</a:t>
            </a: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Under ESSA, regulatory power shifts from the federal government to the states. As a result, our education system could look very different by the 2017-2018 school year, with different accountability systems and education funding priorities in every state.</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Because states and school districts have significantly more authority and flexibility to create standards for accountability and regulate school performance, every state has a critical opportunity to put education policies into place that connect health and learning.</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0" name="Shape 8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3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DANA</a:t>
            </a:r>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5817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p:nvPr/>
        </p:nvSpPr>
        <p:spPr>
          <a:xfrm>
            <a:off x="0" y="0"/>
            <a:ext cx="12192000" cy="5776682"/>
          </a:xfrm>
          <a:prstGeom prst="rect">
            <a:avLst/>
          </a:prstGeom>
          <a:solidFill>
            <a:srgbClr val="EBEBE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rgbClr val="424242"/>
              </a:buClr>
              <a:buFont typeface="Calibri"/>
              <a:buNone/>
              <a:defRPr sz="6000" b="1" i="0" u="none" strike="noStrike" cap="none">
                <a:solidFill>
                  <a:srgbClr val="42424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0"/>
              </a:spcAft>
              <a:buClr>
                <a:srgbClr val="424242"/>
              </a:buClr>
              <a:buFont typeface="Arial"/>
              <a:buNone/>
              <a:defRPr sz="2400" b="0" i="0" u="none" strike="noStrike" cap="none">
                <a:solidFill>
                  <a:srgbClr val="424242"/>
                </a:solidFill>
                <a:latin typeface="Calibri"/>
                <a:ea typeface="Calibri"/>
                <a:cs typeface="Calibri"/>
                <a:sym typeface="Calibri"/>
              </a:defRPr>
            </a:lvl1pPr>
            <a:lvl2pPr marL="457200" marR="0" lvl="1" indent="0" algn="ctr" rtl="0">
              <a:lnSpc>
                <a:spcPct val="90000"/>
              </a:lnSpc>
              <a:spcBef>
                <a:spcPts val="500"/>
              </a:spcBef>
              <a:spcAft>
                <a:spcPts val="0"/>
              </a:spcAft>
              <a:buClr>
                <a:srgbClr val="424242"/>
              </a:buClr>
              <a:buFont typeface="Arial"/>
              <a:buNone/>
              <a:defRPr sz="2000" b="0" i="0" u="none" strike="noStrike" cap="none">
                <a:solidFill>
                  <a:srgbClr val="424242"/>
                </a:solidFill>
                <a:latin typeface="Calibri"/>
                <a:ea typeface="Calibri"/>
                <a:cs typeface="Calibri"/>
                <a:sym typeface="Calibri"/>
              </a:defRPr>
            </a:lvl2pPr>
            <a:lvl3pPr marL="914400" marR="0" lvl="2" indent="0" algn="ctr" rtl="0">
              <a:lnSpc>
                <a:spcPct val="90000"/>
              </a:lnSpc>
              <a:spcBef>
                <a:spcPts val="500"/>
              </a:spcBef>
              <a:spcAft>
                <a:spcPts val="0"/>
              </a:spcAft>
              <a:buClr>
                <a:srgbClr val="424242"/>
              </a:buClr>
              <a:buFont typeface="Arial"/>
              <a:buNone/>
              <a:defRPr sz="1800" b="0" i="0" u="none" strike="noStrike" cap="none">
                <a:solidFill>
                  <a:srgbClr val="424242"/>
                </a:solidFill>
                <a:latin typeface="Calibri"/>
                <a:ea typeface="Calibri"/>
                <a:cs typeface="Calibri"/>
                <a:sym typeface="Calibri"/>
              </a:defRPr>
            </a:lvl3pPr>
            <a:lvl4pPr marL="1371600" marR="0" lvl="3" indent="0" algn="ctr" rtl="0">
              <a:lnSpc>
                <a:spcPct val="90000"/>
              </a:lnSpc>
              <a:spcBef>
                <a:spcPts val="500"/>
              </a:spcBef>
              <a:spcAft>
                <a:spcPts val="0"/>
              </a:spcAft>
              <a:buClr>
                <a:srgbClr val="424242"/>
              </a:buClr>
              <a:buFont typeface="Arial"/>
              <a:buNone/>
              <a:defRPr sz="1600" b="0" i="0" u="none" strike="noStrike" cap="none">
                <a:solidFill>
                  <a:srgbClr val="424242"/>
                </a:solidFill>
                <a:latin typeface="Calibri"/>
                <a:ea typeface="Calibri"/>
                <a:cs typeface="Calibri"/>
                <a:sym typeface="Calibri"/>
              </a:defRPr>
            </a:lvl4pPr>
            <a:lvl5pPr marL="1828800" marR="0" lvl="4" indent="0" algn="ctr" rtl="0">
              <a:lnSpc>
                <a:spcPct val="90000"/>
              </a:lnSpc>
              <a:spcBef>
                <a:spcPts val="500"/>
              </a:spcBef>
              <a:spcAft>
                <a:spcPts val="0"/>
              </a:spcAft>
              <a:buClr>
                <a:srgbClr val="424242"/>
              </a:buClr>
              <a:buFont typeface="Arial"/>
              <a:buNone/>
              <a:defRPr sz="1600" b="0" i="0" u="none" strike="noStrike" cap="none">
                <a:solidFill>
                  <a:srgbClr val="424242"/>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pic>
        <p:nvPicPr>
          <p:cNvPr id="8" name="Picture 7" descr="GreenBanne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127760"/>
          </a:xfrm>
          <a:prstGeom prst="rect">
            <a:avLst/>
          </a:prstGeom>
        </p:spPr>
      </p:pic>
      <p:sp>
        <p:nvSpPr>
          <p:cNvPr id="2" name="Title 1"/>
          <p:cNvSpPr>
            <a:spLocks noGrp="1"/>
          </p:cNvSpPr>
          <p:nvPr>
            <p:ph type="title" hasCustomPrompt="1"/>
          </p:nvPr>
        </p:nvSpPr>
        <p:spPr>
          <a:xfrm>
            <a:off x="834380" y="168570"/>
            <a:ext cx="10972800" cy="992904"/>
          </a:xfrm>
          <a:prstGeom prst="rect">
            <a:avLst/>
          </a:prstGeom>
        </p:spPr>
        <p:txBody>
          <a:bodyPr anchor="ctr">
            <a:normAutofit/>
          </a:bodyPr>
          <a:lstStyle>
            <a:lvl1pPr>
              <a:lnSpc>
                <a:spcPct val="90000"/>
              </a:lnSpc>
              <a:defRPr sz="3200" b="1"/>
            </a:lvl1pPr>
          </a:lstStyle>
          <a:p>
            <a:r>
              <a:rPr lang="en-US"/>
              <a:t>CLICK TO EDIT MASTER TITLE STYLE</a:t>
            </a:r>
          </a:p>
        </p:txBody>
      </p:sp>
      <p:sp>
        <p:nvSpPr>
          <p:cNvPr id="3" name="Content Placeholder 2"/>
          <p:cNvSpPr>
            <a:spLocks noGrp="1"/>
          </p:cNvSpPr>
          <p:nvPr>
            <p:ph idx="1"/>
          </p:nvPr>
        </p:nvSpPr>
        <p:spPr>
          <a:xfrm>
            <a:off x="804410" y="1723819"/>
            <a:ext cx="10777991" cy="3895191"/>
          </a:xfrm>
          <a:prstGeom prst="rect">
            <a:avLst/>
          </a:prstGeom>
        </p:spPr>
        <p:txBody>
          <a:bodyPr/>
          <a:lstStyle>
            <a:lvl1pPr>
              <a:defRPr sz="2600"/>
            </a:lvl1pPr>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429776" y="5737476"/>
            <a:ext cx="11363253" cy="0"/>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descr="CEI_Logo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0793" y="5815461"/>
            <a:ext cx="969433" cy="958850"/>
          </a:xfrm>
          <a:prstGeom prst="rect">
            <a:avLst/>
          </a:prstGeom>
        </p:spPr>
      </p:pic>
    </p:spTree>
    <p:extLst>
      <p:ext uri="{BB962C8B-B14F-4D97-AF65-F5344CB8AC3E}">
        <p14:creationId xmlns:p14="http://schemas.microsoft.com/office/powerpoint/2010/main" val="100674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a:stretch/>
        </p:blipFill>
        <p:spPr>
          <a:xfrm>
            <a:off x="0" y="5"/>
            <a:ext cx="12192000" cy="1127759"/>
          </a:xfrm>
          <a:prstGeom prst="rect">
            <a:avLst/>
          </a:prstGeom>
          <a:noFill/>
          <a:ln>
            <a:noFill/>
          </a:ln>
        </p:spPr>
      </p:pic>
      <p:sp>
        <p:nvSpPr>
          <p:cNvPr id="21" name="Shape 21"/>
          <p:cNvSpPr txBox="1">
            <a:spLocks noGrp="1"/>
          </p:cNvSpPr>
          <p:nvPr>
            <p:ph type="title"/>
          </p:nvPr>
        </p:nvSpPr>
        <p:spPr>
          <a:xfrm>
            <a:off x="834380" y="168574"/>
            <a:ext cx="10972800" cy="992903"/>
          </a:xfrm>
          <a:prstGeom prst="rect">
            <a:avLst/>
          </a:prstGeom>
          <a:noFill/>
          <a:ln>
            <a:noFill/>
          </a:ln>
        </p:spPr>
        <p:txBody>
          <a:bodyPr lIns="91425" tIns="91425" rIns="91425" bIns="91425" anchor="ctr" anchorCtr="0"/>
          <a:lstStyle>
            <a:lvl1pPr rtl="0">
              <a:lnSpc>
                <a:spcPct val="90000"/>
              </a:lnSpc>
              <a:spcBef>
                <a:spcPts val="0"/>
              </a:spcBef>
              <a:defRPr sz="32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804408" y="1723817"/>
            <a:ext cx="10777989" cy="3895190"/>
          </a:xfrm>
          <a:prstGeom prst="rect">
            <a:avLst/>
          </a:prstGeom>
          <a:noFill/>
          <a:ln>
            <a:noFill/>
          </a:ln>
        </p:spPr>
        <p:txBody>
          <a:bodyPr lIns="91425" tIns="91425" rIns="91425" bIns="91425" anchor="t" anchorCtr="0"/>
          <a:lstStyle>
            <a:lvl1pPr rtl="0">
              <a:spcBef>
                <a:spcPts val="0"/>
              </a:spcBef>
              <a:defRPr sz="2600"/>
            </a:lvl1pPr>
            <a:lvl2pPr rtl="0">
              <a:spcBef>
                <a:spcPts val="0"/>
              </a:spcBef>
              <a:defRPr sz="2400"/>
            </a:lvl2pPr>
            <a:lvl3pPr rtl="0">
              <a:spcBef>
                <a:spcPts val="0"/>
              </a:spcBef>
              <a:defRPr sz="2200"/>
            </a:lvl3pPr>
            <a:lvl4pPr rtl="0">
              <a:spcBef>
                <a:spcPts val="0"/>
              </a:spcBef>
              <a:defRPr sz="2000">
                <a:solidFill>
                  <a:schemeClr val="dk1"/>
                </a:solidFill>
                <a:latin typeface="Arial"/>
                <a:ea typeface="Arial"/>
                <a:cs typeface="Arial"/>
                <a:sym typeface="Arial"/>
              </a:defRPr>
            </a:lvl4pPr>
            <a:lvl5pPr rtl="0">
              <a:spcBef>
                <a:spcPts val="0"/>
              </a:spcBef>
              <a:defRPr sz="20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cxnSp>
        <p:nvCxnSpPr>
          <p:cNvPr id="23" name="Shape 23"/>
          <p:cNvCxnSpPr/>
          <p:nvPr/>
        </p:nvCxnSpPr>
        <p:spPr>
          <a:xfrm>
            <a:off x="429776" y="5737476"/>
            <a:ext cx="11363253" cy="0"/>
          </a:xfrm>
          <a:prstGeom prst="straightConnector1">
            <a:avLst/>
          </a:prstGeom>
          <a:noFill/>
          <a:ln w="9525" cap="flat" cmpd="sng">
            <a:solidFill>
              <a:schemeClr val="dk1"/>
            </a:solidFill>
            <a:prstDash val="solid"/>
            <a:round/>
            <a:headEnd type="none" w="med" len="med"/>
            <a:tailEnd type="none" w="med" len="med"/>
          </a:ln>
        </p:spPr>
      </p:cxnSp>
      <p:pic>
        <p:nvPicPr>
          <p:cNvPr id="24" name="Shape 24"/>
          <p:cNvPicPr preferRelativeResize="0"/>
          <p:nvPr/>
        </p:nvPicPr>
        <p:blipFill rotWithShape="1">
          <a:blip r:embed="rId3">
            <a:alphaModFix/>
          </a:blip>
          <a:srcRect/>
          <a:stretch/>
        </p:blipFill>
        <p:spPr>
          <a:xfrm>
            <a:off x="10680791" y="5815460"/>
            <a:ext cx="969432" cy="958850"/>
          </a:xfrm>
          <a:prstGeom prst="rect">
            <a:avLst/>
          </a:prstGeom>
          <a:noFill/>
          <a:ln>
            <a:noFill/>
          </a:ln>
        </p:spPr>
      </p:pic>
      <p:sp>
        <p:nvSpPr>
          <p:cNvPr id="25" name="Shape 25"/>
          <p:cNvSpPr txBox="1">
            <a:spLocks noGrp="1"/>
          </p:cNvSpPr>
          <p:nvPr>
            <p:ph type="body" idx="2"/>
          </p:nvPr>
        </p:nvSpPr>
        <p:spPr>
          <a:xfrm>
            <a:off x="804336" y="6506810"/>
            <a:ext cx="9160933" cy="267050"/>
          </a:xfrm>
          <a:prstGeom prst="rect">
            <a:avLst/>
          </a:prstGeom>
          <a:noFill/>
          <a:ln>
            <a:noFill/>
          </a:ln>
        </p:spPr>
        <p:txBody>
          <a:bodyPr lIns="91425" tIns="91425" rIns="91425" bIns="91425" anchor="t" anchorCtr="0"/>
          <a:lstStyle>
            <a:lvl1pPr marL="0" indent="0" rtl="0">
              <a:spcBef>
                <a:spcPts val="0"/>
              </a:spcBef>
              <a:buClr>
                <a:schemeClr val="accent1"/>
              </a:buClr>
              <a:buFont typeface="Arial"/>
              <a:buNone/>
              <a:defRPr sz="1400" b="0" baseline="0">
                <a:solidFill>
                  <a:schemeClr val="accent1"/>
                </a:solidFill>
              </a:defRPr>
            </a:lvl1pPr>
            <a:lvl2pPr marL="457200" indent="0" rtl="0">
              <a:spcBef>
                <a:spcPts val="0"/>
              </a:spcBef>
              <a:buClr>
                <a:schemeClr val="accent1"/>
              </a:buClr>
              <a:buFont typeface="Arial"/>
              <a:buNone/>
              <a:defRPr sz="1400" b="0">
                <a:solidFill>
                  <a:schemeClr val="accent1"/>
                </a:solidFill>
              </a:defRPr>
            </a:lvl2pPr>
            <a:lvl3pPr marL="914400" indent="0" rtl="0">
              <a:spcBef>
                <a:spcPts val="0"/>
              </a:spcBef>
              <a:buClr>
                <a:schemeClr val="accent1"/>
              </a:buClr>
              <a:buFont typeface="Arial"/>
              <a:buNone/>
              <a:defRPr sz="1400" b="0">
                <a:solidFill>
                  <a:schemeClr val="accent1"/>
                </a:solidFill>
              </a:defRPr>
            </a:lvl3pPr>
            <a:lvl4pPr marL="1371600" indent="0" rtl="0">
              <a:spcBef>
                <a:spcPts val="0"/>
              </a:spcBef>
              <a:buClr>
                <a:schemeClr val="accent1"/>
              </a:buClr>
              <a:buFont typeface="Arial"/>
              <a:buNone/>
              <a:defRPr sz="1400" b="0">
                <a:solidFill>
                  <a:schemeClr val="accent1"/>
                </a:solidFill>
              </a:defRPr>
            </a:lvl4pPr>
            <a:lvl5pPr marL="1828800" indent="0" rtl="0">
              <a:spcBef>
                <a:spcPts val="0"/>
              </a:spcBef>
              <a:buClr>
                <a:schemeClr val="accent1"/>
              </a:buClr>
              <a:buFont typeface="Arial"/>
              <a:buNone/>
              <a:defRPr sz="1400" b="0">
                <a:solidFill>
                  <a:schemeClr val="accent1"/>
                </a:solidFil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83861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a:stretch/>
        </p:blipFill>
        <p:spPr>
          <a:xfrm>
            <a:off x="0" y="5"/>
            <a:ext cx="12192000" cy="1127759"/>
          </a:xfrm>
          <a:prstGeom prst="rect">
            <a:avLst/>
          </a:prstGeom>
          <a:noFill/>
          <a:ln>
            <a:noFill/>
          </a:ln>
        </p:spPr>
      </p:pic>
      <p:sp>
        <p:nvSpPr>
          <p:cNvPr id="21" name="Shape 21"/>
          <p:cNvSpPr txBox="1">
            <a:spLocks noGrp="1"/>
          </p:cNvSpPr>
          <p:nvPr>
            <p:ph type="title"/>
          </p:nvPr>
        </p:nvSpPr>
        <p:spPr>
          <a:xfrm>
            <a:off x="834380" y="168574"/>
            <a:ext cx="10972800" cy="992903"/>
          </a:xfrm>
          <a:prstGeom prst="rect">
            <a:avLst/>
          </a:prstGeom>
          <a:noFill/>
          <a:ln>
            <a:noFill/>
          </a:ln>
        </p:spPr>
        <p:txBody>
          <a:bodyPr lIns="91425" tIns="91425" rIns="91425" bIns="91425" anchor="ctr" anchorCtr="0"/>
          <a:lstStyle>
            <a:lvl1pPr rtl="0">
              <a:lnSpc>
                <a:spcPct val="90000"/>
              </a:lnSpc>
              <a:spcBef>
                <a:spcPts val="0"/>
              </a:spcBef>
              <a:defRPr sz="32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804408" y="1723817"/>
            <a:ext cx="10777989" cy="3895190"/>
          </a:xfrm>
          <a:prstGeom prst="rect">
            <a:avLst/>
          </a:prstGeom>
          <a:noFill/>
          <a:ln>
            <a:noFill/>
          </a:ln>
        </p:spPr>
        <p:txBody>
          <a:bodyPr lIns="91425" tIns="91425" rIns="91425" bIns="91425" anchor="t" anchorCtr="0"/>
          <a:lstStyle>
            <a:lvl1pPr rtl="0">
              <a:spcBef>
                <a:spcPts val="0"/>
              </a:spcBef>
              <a:defRPr sz="2600"/>
            </a:lvl1pPr>
            <a:lvl2pPr rtl="0">
              <a:spcBef>
                <a:spcPts val="0"/>
              </a:spcBef>
              <a:defRPr sz="2400"/>
            </a:lvl2pPr>
            <a:lvl3pPr rtl="0">
              <a:spcBef>
                <a:spcPts val="0"/>
              </a:spcBef>
              <a:defRPr sz="2200"/>
            </a:lvl3pPr>
            <a:lvl4pPr rtl="0">
              <a:spcBef>
                <a:spcPts val="0"/>
              </a:spcBef>
              <a:defRPr sz="2000">
                <a:solidFill>
                  <a:schemeClr val="dk1"/>
                </a:solidFill>
                <a:latin typeface="Arial"/>
                <a:ea typeface="Arial"/>
                <a:cs typeface="Arial"/>
                <a:sym typeface="Arial"/>
              </a:defRPr>
            </a:lvl4pPr>
            <a:lvl5pPr rtl="0">
              <a:spcBef>
                <a:spcPts val="0"/>
              </a:spcBef>
              <a:defRPr sz="20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cxnSp>
        <p:nvCxnSpPr>
          <p:cNvPr id="23" name="Shape 23"/>
          <p:cNvCxnSpPr/>
          <p:nvPr/>
        </p:nvCxnSpPr>
        <p:spPr>
          <a:xfrm>
            <a:off x="429776" y="5737476"/>
            <a:ext cx="11363253" cy="0"/>
          </a:xfrm>
          <a:prstGeom prst="straightConnector1">
            <a:avLst/>
          </a:prstGeom>
          <a:noFill/>
          <a:ln w="9525" cap="flat" cmpd="sng">
            <a:solidFill>
              <a:schemeClr val="dk1"/>
            </a:solidFill>
            <a:prstDash val="solid"/>
            <a:round/>
            <a:headEnd type="none" w="med" len="med"/>
            <a:tailEnd type="none" w="med" len="med"/>
          </a:ln>
        </p:spPr>
      </p:cxnSp>
      <p:pic>
        <p:nvPicPr>
          <p:cNvPr id="24" name="Shape 24"/>
          <p:cNvPicPr preferRelativeResize="0"/>
          <p:nvPr/>
        </p:nvPicPr>
        <p:blipFill rotWithShape="1">
          <a:blip r:embed="rId3">
            <a:alphaModFix/>
          </a:blip>
          <a:srcRect/>
          <a:stretch/>
        </p:blipFill>
        <p:spPr>
          <a:xfrm>
            <a:off x="10680791" y="5815460"/>
            <a:ext cx="969432" cy="958850"/>
          </a:xfrm>
          <a:prstGeom prst="rect">
            <a:avLst/>
          </a:prstGeom>
          <a:noFill/>
          <a:ln>
            <a:noFill/>
          </a:ln>
        </p:spPr>
      </p:pic>
      <p:sp>
        <p:nvSpPr>
          <p:cNvPr id="25" name="Shape 25"/>
          <p:cNvSpPr txBox="1">
            <a:spLocks noGrp="1"/>
          </p:cNvSpPr>
          <p:nvPr>
            <p:ph type="body" idx="2"/>
          </p:nvPr>
        </p:nvSpPr>
        <p:spPr>
          <a:xfrm>
            <a:off x="804336" y="6506810"/>
            <a:ext cx="9160933" cy="267050"/>
          </a:xfrm>
          <a:prstGeom prst="rect">
            <a:avLst/>
          </a:prstGeom>
          <a:noFill/>
          <a:ln>
            <a:noFill/>
          </a:ln>
        </p:spPr>
        <p:txBody>
          <a:bodyPr lIns="91425" tIns="91425" rIns="91425" bIns="91425" anchor="t" anchorCtr="0"/>
          <a:lstStyle>
            <a:lvl1pPr marL="0" indent="0" rtl="0">
              <a:spcBef>
                <a:spcPts val="0"/>
              </a:spcBef>
              <a:buClr>
                <a:schemeClr val="accent1"/>
              </a:buClr>
              <a:buFont typeface="Arial"/>
              <a:buNone/>
              <a:defRPr sz="1400" b="0" baseline="0">
                <a:solidFill>
                  <a:schemeClr val="accent1"/>
                </a:solidFill>
              </a:defRPr>
            </a:lvl1pPr>
            <a:lvl2pPr marL="457200" indent="0" rtl="0">
              <a:spcBef>
                <a:spcPts val="0"/>
              </a:spcBef>
              <a:buClr>
                <a:schemeClr val="accent1"/>
              </a:buClr>
              <a:buFont typeface="Arial"/>
              <a:buNone/>
              <a:defRPr sz="1400" b="0">
                <a:solidFill>
                  <a:schemeClr val="accent1"/>
                </a:solidFill>
              </a:defRPr>
            </a:lvl2pPr>
            <a:lvl3pPr marL="914400" indent="0" rtl="0">
              <a:spcBef>
                <a:spcPts val="0"/>
              </a:spcBef>
              <a:buClr>
                <a:schemeClr val="accent1"/>
              </a:buClr>
              <a:buFont typeface="Arial"/>
              <a:buNone/>
              <a:defRPr sz="1400" b="0">
                <a:solidFill>
                  <a:schemeClr val="accent1"/>
                </a:solidFill>
              </a:defRPr>
            </a:lvl3pPr>
            <a:lvl4pPr marL="1371600" indent="0" rtl="0">
              <a:spcBef>
                <a:spcPts val="0"/>
              </a:spcBef>
              <a:buClr>
                <a:schemeClr val="accent1"/>
              </a:buClr>
              <a:buFont typeface="Arial"/>
              <a:buNone/>
              <a:defRPr sz="1400" b="0">
                <a:solidFill>
                  <a:schemeClr val="accent1"/>
                </a:solidFill>
              </a:defRPr>
            </a:lvl4pPr>
            <a:lvl5pPr marL="1828800" indent="0" rtl="0">
              <a:spcBef>
                <a:spcPts val="0"/>
              </a:spcBef>
              <a:buClr>
                <a:schemeClr val="accent1"/>
              </a:buClr>
              <a:buFont typeface="Arial"/>
              <a:buNone/>
              <a:defRPr sz="1400" b="0">
                <a:solidFill>
                  <a:schemeClr val="accent1"/>
                </a:solidFil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8136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4_Title and Content">
    <p:spTree>
      <p:nvGrpSpPr>
        <p:cNvPr id="1" name=""/>
        <p:cNvGrpSpPr/>
        <p:nvPr/>
      </p:nvGrpSpPr>
      <p:grpSpPr>
        <a:xfrm>
          <a:off x="0" y="0"/>
          <a:ext cx="0" cy="0"/>
          <a:chOff x="0" y="0"/>
          <a:chExt cx="0" cy="0"/>
        </a:xfrm>
      </p:grpSpPr>
      <p:sp>
        <p:nvSpPr>
          <p:cNvPr id="4" name="Rectangle 3"/>
          <p:cNvSpPr/>
          <p:nvPr userDrawn="1"/>
        </p:nvSpPr>
        <p:spPr>
          <a:xfrm>
            <a:off x="0" y="2"/>
            <a:ext cx="12192000" cy="1482725"/>
          </a:xfrm>
          <a:prstGeom prst="rect">
            <a:avLst/>
          </a:prstGeom>
          <a:solidFill>
            <a:srgbClr val="0F6E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fontAlgn="base">
              <a:spcBef>
                <a:spcPct val="0"/>
              </a:spcBef>
              <a:spcAft>
                <a:spcPct val="0"/>
              </a:spcAft>
              <a:defRPr/>
            </a:pPr>
            <a:endParaRPr lang="en-US" altLang="en-US" sz="1350">
              <a:solidFill>
                <a:srgbClr val="FFFFFF"/>
              </a:solidFill>
            </a:endParaRPr>
          </a:p>
        </p:txBody>
      </p:sp>
      <p:cxnSp>
        <p:nvCxnSpPr>
          <p:cNvPr id="5" name="Straight Connector 4"/>
          <p:cNvCxnSpPr/>
          <p:nvPr userDrawn="1"/>
        </p:nvCxnSpPr>
        <p:spPr>
          <a:xfrm>
            <a:off x="1260476" y="5770563"/>
            <a:ext cx="10093325" cy="0"/>
          </a:xfrm>
          <a:prstGeom prst="line">
            <a:avLst/>
          </a:prstGeom>
          <a:ln w="50800">
            <a:solidFill>
              <a:srgbClr val="0F6EA6"/>
            </a:solidFill>
          </a:ln>
        </p:spPr>
        <p:style>
          <a:lnRef idx="1">
            <a:schemeClr val="accent1"/>
          </a:lnRef>
          <a:fillRef idx="0">
            <a:schemeClr val="accent1"/>
          </a:fillRef>
          <a:effectRef idx="0">
            <a:schemeClr val="accent1"/>
          </a:effectRef>
          <a:fontRef idx="minor">
            <a:schemeClr val="tx1"/>
          </a:fontRef>
        </p:style>
      </p:cxn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87463" y="5921377"/>
            <a:ext cx="12795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18701" y="5961065"/>
            <a:ext cx="14351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87261" y="365127"/>
            <a:ext cx="10066540" cy="1325563"/>
          </a:xfrm>
          <a:prstGeom prst="rect">
            <a:avLst/>
          </a:prstGeom>
        </p:spPr>
        <p:txBody>
          <a:bodyPr anchor="t"/>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261242" y="1825625"/>
            <a:ext cx="10092559" cy="3944554"/>
          </a:xfrm>
          <a:prstGeom prst="rect">
            <a:avLst/>
          </a:prstGeom>
        </p:spPr>
        <p:txBody>
          <a:bodyPr/>
          <a:lstStyle>
            <a:lvl1pPr>
              <a:defRPr>
                <a:solidFill>
                  <a:schemeClr val="tx1">
                    <a:lumMod val="65000"/>
                    <a:lumOff val="35000"/>
                    <a:alpha val="7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4022725" y="6245227"/>
            <a:ext cx="4114800" cy="365125"/>
          </a:xfrm>
          <a:prstGeom prst="rect">
            <a:avLst/>
          </a:prstGeo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75813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a:stretch/>
        </p:blipFill>
        <p:spPr>
          <a:xfrm>
            <a:off x="0" y="5"/>
            <a:ext cx="12192000" cy="1127759"/>
          </a:xfrm>
          <a:prstGeom prst="rect">
            <a:avLst/>
          </a:prstGeom>
          <a:noFill/>
          <a:ln>
            <a:noFill/>
          </a:ln>
        </p:spPr>
      </p:pic>
      <p:sp>
        <p:nvSpPr>
          <p:cNvPr id="21" name="Shape 21"/>
          <p:cNvSpPr txBox="1">
            <a:spLocks noGrp="1"/>
          </p:cNvSpPr>
          <p:nvPr>
            <p:ph type="title"/>
          </p:nvPr>
        </p:nvSpPr>
        <p:spPr>
          <a:xfrm>
            <a:off x="834380" y="168574"/>
            <a:ext cx="10972800" cy="992903"/>
          </a:xfrm>
          <a:prstGeom prst="rect">
            <a:avLst/>
          </a:prstGeom>
          <a:noFill/>
          <a:ln>
            <a:noFill/>
          </a:ln>
        </p:spPr>
        <p:txBody>
          <a:bodyPr lIns="91425" tIns="91425" rIns="91425" bIns="91425" anchor="ctr" anchorCtr="0"/>
          <a:lstStyle>
            <a:lvl1pPr rtl="0">
              <a:lnSpc>
                <a:spcPct val="90000"/>
              </a:lnSpc>
              <a:spcBef>
                <a:spcPts val="0"/>
              </a:spcBef>
              <a:defRPr sz="32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804408" y="1723817"/>
            <a:ext cx="10777989" cy="3895190"/>
          </a:xfrm>
          <a:prstGeom prst="rect">
            <a:avLst/>
          </a:prstGeom>
          <a:noFill/>
          <a:ln>
            <a:noFill/>
          </a:ln>
        </p:spPr>
        <p:txBody>
          <a:bodyPr lIns="91425" tIns="91425" rIns="91425" bIns="91425" anchor="t" anchorCtr="0"/>
          <a:lstStyle>
            <a:lvl1pPr rtl="0">
              <a:spcBef>
                <a:spcPts val="0"/>
              </a:spcBef>
              <a:defRPr sz="2600"/>
            </a:lvl1pPr>
            <a:lvl2pPr rtl="0">
              <a:spcBef>
                <a:spcPts val="0"/>
              </a:spcBef>
              <a:defRPr sz="2400"/>
            </a:lvl2pPr>
            <a:lvl3pPr rtl="0">
              <a:spcBef>
                <a:spcPts val="0"/>
              </a:spcBef>
              <a:defRPr sz="2200"/>
            </a:lvl3pPr>
            <a:lvl4pPr rtl="0">
              <a:spcBef>
                <a:spcPts val="0"/>
              </a:spcBef>
              <a:defRPr sz="2000">
                <a:solidFill>
                  <a:schemeClr val="dk1"/>
                </a:solidFill>
                <a:latin typeface="Arial"/>
                <a:ea typeface="Arial"/>
                <a:cs typeface="Arial"/>
                <a:sym typeface="Arial"/>
              </a:defRPr>
            </a:lvl4pPr>
            <a:lvl5pPr rtl="0">
              <a:spcBef>
                <a:spcPts val="0"/>
              </a:spcBef>
              <a:defRPr sz="20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cxnSp>
        <p:nvCxnSpPr>
          <p:cNvPr id="23" name="Shape 23"/>
          <p:cNvCxnSpPr/>
          <p:nvPr/>
        </p:nvCxnSpPr>
        <p:spPr>
          <a:xfrm>
            <a:off x="429776" y="5737476"/>
            <a:ext cx="11363253" cy="0"/>
          </a:xfrm>
          <a:prstGeom prst="straightConnector1">
            <a:avLst/>
          </a:prstGeom>
          <a:noFill/>
          <a:ln w="9525" cap="flat" cmpd="sng">
            <a:solidFill>
              <a:schemeClr val="dk1"/>
            </a:solidFill>
            <a:prstDash val="solid"/>
            <a:round/>
            <a:headEnd type="none" w="med" len="med"/>
            <a:tailEnd type="none" w="med" len="med"/>
          </a:ln>
        </p:spPr>
      </p:cxnSp>
      <p:pic>
        <p:nvPicPr>
          <p:cNvPr id="24" name="Shape 24"/>
          <p:cNvPicPr preferRelativeResize="0"/>
          <p:nvPr/>
        </p:nvPicPr>
        <p:blipFill rotWithShape="1">
          <a:blip r:embed="rId3">
            <a:alphaModFix/>
          </a:blip>
          <a:srcRect/>
          <a:stretch/>
        </p:blipFill>
        <p:spPr>
          <a:xfrm>
            <a:off x="10680791" y="5815460"/>
            <a:ext cx="969432" cy="958850"/>
          </a:xfrm>
          <a:prstGeom prst="rect">
            <a:avLst/>
          </a:prstGeom>
          <a:noFill/>
          <a:ln>
            <a:noFill/>
          </a:ln>
        </p:spPr>
      </p:pic>
      <p:sp>
        <p:nvSpPr>
          <p:cNvPr id="25" name="Shape 25"/>
          <p:cNvSpPr txBox="1">
            <a:spLocks noGrp="1"/>
          </p:cNvSpPr>
          <p:nvPr>
            <p:ph type="body" idx="2"/>
          </p:nvPr>
        </p:nvSpPr>
        <p:spPr>
          <a:xfrm>
            <a:off x="804336" y="6506810"/>
            <a:ext cx="9160933" cy="267050"/>
          </a:xfrm>
          <a:prstGeom prst="rect">
            <a:avLst/>
          </a:prstGeom>
          <a:noFill/>
          <a:ln>
            <a:noFill/>
          </a:ln>
        </p:spPr>
        <p:txBody>
          <a:bodyPr lIns="91425" tIns="91425" rIns="91425" bIns="91425" anchor="t" anchorCtr="0"/>
          <a:lstStyle>
            <a:lvl1pPr marL="0" indent="0" rtl="0">
              <a:spcBef>
                <a:spcPts val="0"/>
              </a:spcBef>
              <a:buClr>
                <a:schemeClr val="accent1"/>
              </a:buClr>
              <a:buFont typeface="Arial"/>
              <a:buNone/>
              <a:defRPr sz="1400" b="0" baseline="0">
                <a:solidFill>
                  <a:schemeClr val="accent1"/>
                </a:solidFill>
              </a:defRPr>
            </a:lvl1pPr>
            <a:lvl2pPr marL="457200" indent="0" rtl="0">
              <a:spcBef>
                <a:spcPts val="0"/>
              </a:spcBef>
              <a:buClr>
                <a:schemeClr val="accent1"/>
              </a:buClr>
              <a:buFont typeface="Arial"/>
              <a:buNone/>
              <a:defRPr sz="1400" b="0">
                <a:solidFill>
                  <a:schemeClr val="accent1"/>
                </a:solidFill>
              </a:defRPr>
            </a:lvl2pPr>
            <a:lvl3pPr marL="914400" indent="0" rtl="0">
              <a:spcBef>
                <a:spcPts val="0"/>
              </a:spcBef>
              <a:buClr>
                <a:schemeClr val="accent1"/>
              </a:buClr>
              <a:buFont typeface="Arial"/>
              <a:buNone/>
              <a:defRPr sz="1400" b="0">
                <a:solidFill>
                  <a:schemeClr val="accent1"/>
                </a:solidFill>
              </a:defRPr>
            </a:lvl3pPr>
            <a:lvl4pPr marL="1371600" indent="0" rtl="0">
              <a:spcBef>
                <a:spcPts val="0"/>
              </a:spcBef>
              <a:buClr>
                <a:schemeClr val="accent1"/>
              </a:buClr>
              <a:buFont typeface="Arial"/>
              <a:buNone/>
              <a:defRPr sz="1400" b="0">
                <a:solidFill>
                  <a:schemeClr val="accent1"/>
                </a:solidFill>
              </a:defRPr>
            </a:lvl4pPr>
            <a:lvl5pPr marL="1828800" indent="0" rtl="0">
              <a:spcBef>
                <a:spcPts val="0"/>
              </a:spcBef>
              <a:buClr>
                <a:schemeClr val="accent1"/>
              </a:buClr>
              <a:buFont typeface="Arial"/>
              <a:buNone/>
              <a:defRPr sz="1400" b="0">
                <a:solidFill>
                  <a:schemeClr val="accent1"/>
                </a:solidFil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3167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a:stretch/>
        </p:blipFill>
        <p:spPr>
          <a:xfrm>
            <a:off x="0" y="5"/>
            <a:ext cx="12192000" cy="1127759"/>
          </a:xfrm>
          <a:prstGeom prst="rect">
            <a:avLst/>
          </a:prstGeom>
          <a:noFill/>
          <a:ln>
            <a:noFill/>
          </a:ln>
        </p:spPr>
      </p:pic>
      <p:sp>
        <p:nvSpPr>
          <p:cNvPr id="21" name="Shape 21"/>
          <p:cNvSpPr txBox="1">
            <a:spLocks noGrp="1"/>
          </p:cNvSpPr>
          <p:nvPr>
            <p:ph type="title"/>
          </p:nvPr>
        </p:nvSpPr>
        <p:spPr>
          <a:xfrm>
            <a:off x="834380" y="168574"/>
            <a:ext cx="10972800" cy="992903"/>
          </a:xfrm>
          <a:prstGeom prst="rect">
            <a:avLst/>
          </a:prstGeom>
          <a:noFill/>
          <a:ln>
            <a:noFill/>
          </a:ln>
        </p:spPr>
        <p:txBody>
          <a:bodyPr lIns="91425" tIns="91425" rIns="91425" bIns="91425" anchor="ctr" anchorCtr="0"/>
          <a:lstStyle>
            <a:lvl1pPr rtl="0">
              <a:lnSpc>
                <a:spcPct val="90000"/>
              </a:lnSpc>
              <a:spcBef>
                <a:spcPts val="0"/>
              </a:spcBef>
              <a:defRPr sz="32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804408" y="1723817"/>
            <a:ext cx="10777989" cy="3895190"/>
          </a:xfrm>
          <a:prstGeom prst="rect">
            <a:avLst/>
          </a:prstGeom>
          <a:noFill/>
          <a:ln>
            <a:noFill/>
          </a:ln>
        </p:spPr>
        <p:txBody>
          <a:bodyPr lIns="91425" tIns="91425" rIns="91425" bIns="91425" anchor="t" anchorCtr="0"/>
          <a:lstStyle>
            <a:lvl1pPr rtl="0">
              <a:spcBef>
                <a:spcPts val="0"/>
              </a:spcBef>
              <a:defRPr sz="2600"/>
            </a:lvl1pPr>
            <a:lvl2pPr rtl="0">
              <a:spcBef>
                <a:spcPts val="0"/>
              </a:spcBef>
              <a:defRPr sz="2400"/>
            </a:lvl2pPr>
            <a:lvl3pPr rtl="0">
              <a:spcBef>
                <a:spcPts val="0"/>
              </a:spcBef>
              <a:defRPr sz="2200"/>
            </a:lvl3pPr>
            <a:lvl4pPr rtl="0">
              <a:spcBef>
                <a:spcPts val="0"/>
              </a:spcBef>
              <a:defRPr sz="2000">
                <a:solidFill>
                  <a:schemeClr val="dk1"/>
                </a:solidFill>
                <a:latin typeface="Arial"/>
                <a:ea typeface="Arial"/>
                <a:cs typeface="Arial"/>
                <a:sym typeface="Arial"/>
              </a:defRPr>
            </a:lvl4pPr>
            <a:lvl5pPr rtl="0">
              <a:spcBef>
                <a:spcPts val="0"/>
              </a:spcBef>
              <a:defRPr sz="20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cxnSp>
        <p:nvCxnSpPr>
          <p:cNvPr id="23" name="Shape 23"/>
          <p:cNvCxnSpPr/>
          <p:nvPr/>
        </p:nvCxnSpPr>
        <p:spPr>
          <a:xfrm>
            <a:off x="429776" y="5737476"/>
            <a:ext cx="11363253" cy="0"/>
          </a:xfrm>
          <a:prstGeom prst="straightConnector1">
            <a:avLst/>
          </a:prstGeom>
          <a:noFill/>
          <a:ln w="9525" cap="flat" cmpd="sng">
            <a:solidFill>
              <a:schemeClr val="dk1"/>
            </a:solidFill>
            <a:prstDash val="solid"/>
            <a:round/>
            <a:headEnd type="none" w="med" len="med"/>
            <a:tailEnd type="none" w="med" len="med"/>
          </a:ln>
        </p:spPr>
      </p:cxnSp>
      <p:pic>
        <p:nvPicPr>
          <p:cNvPr id="24" name="Shape 24"/>
          <p:cNvPicPr preferRelativeResize="0"/>
          <p:nvPr/>
        </p:nvPicPr>
        <p:blipFill rotWithShape="1">
          <a:blip r:embed="rId3">
            <a:alphaModFix/>
          </a:blip>
          <a:srcRect/>
          <a:stretch/>
        </p:blipFill>
        <p:spPr>
          <a:xfrm>
            <a:off x="10680791" y="5815460"/>
            <a:ext cx="969432" cy="958850"/>
          </a:xfrm>
          <a:prstGeom prst="rect">
            <a:avLst/>
          </a:prstGeom>
          <a:noFill/>
          <a:ln>
            <a:noFill/>
          </a:ln>
        </p:spPr>
      </p:pic>
      <p:sp>
        <p:nvSpPr>
          <p:cNvPr id="25" name="Shape 25"/>
          <p:cNvSpPr txBox="1">
            <a:spLocks noGrp="1"/>
          </p:cNvSpPr>
          <p:nvPr>
            <p:ph type="body" idx="2"/>
          </p:nvPr>
        </p:nvSpPr>
        <p:spPr>
          <a:xfrm>
            <a:off x="804336" y="6506810"/>
            <a:ext cx="9160933" cy="267050"/>
          </a:xfrm>
          <a:prstGeom prst="rect">
            <a:avLst/>
          </a:prstGeom>
          <a:noFill/>
          <a:ln>
            <a:noFill/>
          </a:ln>
        </p:spPr>
        <p:txBody>
          <a:bodyPr lIns="91425" tIns="91425" rIns="91425" bIns="91425" anchor="t" anchorCtr="0"/>
          <a:lstStyle>
            <a:lvl1pPr marL="0" indent="0" rtl="0">
              <a:spcBef>
                <a:spcPts val="0"/>
              </a:spcBef>
              <a:buClr>
                <a:schemeClr val="accent1"/>
              </a:buClr>
              <a:buFont typeface="Arial"/>
              <a:buNone/>
              <a:defRPr sz="1400" b="0" baseline="0">
                <a:solidFill>
                  <a:schemeClr val="accent1"/>
                </a:solidFill>
              </a:defRPr>
            </a:lvl1pPr>
            <a:lvl2pPr marL="457200" indent="0" rtl="0">
              <a:spcBef>
                <a:spcPts val="0"/>
              </a:spcBef>
              <a:buClr>
                <a:schemeClr val="accent1"/>
              </a:buClr>
              <a:buFont typeface="Arial"/>
              <a:buNone/>
              <a:defRPr sz="1400" b="0">
                <a:solidFill>
                  <a:schemeClr val="accent1"/>
                </a:solidFill>
              </a:defRPr>
            </a:lvl2pPr>
            <a:lvl3pPr marL="914400" indent="0" rtl="0">
              <a:spcBef>
                <a:spcPts val="0"/>
              </a:spcBef>
              <a:buClr>
                <a:schemeClr val="accent1"/>
              </a:buClr>
              <a:buFont typeface="Arial"/>
              <a:buNone/>
              <a:defRPr sz="1400" b="0">
                <a:solidFill>
                  <a:schemeClr val="accent1"/>
                </a:solidFill>
              </a:defRPr>
            </a:lvl3pPr>
            <a:lvl4pPr marL="1371600" indent="0" rtl="0">
              <a:spcBef>
                <a:spcPts val="0"/>
              </a:spcBef>
              <a:buClr>
                <a:schemeClr val="accent1"/>
              </a:buClr>
              <a:buFont typeface="Arial"/>
              <a:buNone/>
              <a:defRPr sz="1400" b="0">
                <a:solidFill>
                  <a:schemeClr val="accent1"/>
                </a:solidFill>
              </a:defRPr>
            </a:lvl4pPr>
            <a:lvl5pPr marL="1828800" indent="0" rtl="0">
              <a:spcBef>
                <a:spcPts val="0"/>
              </a:spcBef>
              <a:buClr>
                <a:schemeClr val="accent1"/>
              </a:buClr>
              <a:buFont typeface="Arial"/>
              <a:buNone/>
              <a:defRPr sz="1400" b="0">
                <a:solidFill>
                  <a:schemeClr val="accent1"/>
                </a:solidFil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7665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pic>
        <p:nvPicPr>
          <p:cNvPr id="15" name="Picture 14" descr="Green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6" y="5731389"/>
            <a:ext cx="12192000" cy="1126610"/>
          </a:xfrm>
          <a:prstGeom prst="rect">
            <a:avLst/>
          </a:prstGeom>
        </p:spPr>
      </p:pic>
      <p:pic>
        <p:nvPicPr>
          <p:cNvPr id="10" name="Picture 9" descr="LogoLar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0307" y="2207933"/>
            <a:ext cx="2503955" cy="2253560"/>
          </a:xfrm>
          <a:prstGeom prst="rect">
            <a:avLst/>
          </a:prstGeom>
        </p:spPr>
      </p:pic>
      <p:sp>
        <p:nvSpPr>
          <p:cNvPr id="13" name="Text Placeholder 12"/>
          <p:cNvSpPr>
            <a:spLocks noGrp="1"/>
          </p:cNvSpPr>
          <p:nvPr>
            <p:ph type="body" sz="quarter" idx="10"/>
          </p:nvPr>
        </p:nvSpPr>
        <p:spPr>
          <a:xfrm>
            <a:off x="1033272" y="4865814"/>
            <a:ext cx="7177617" cy="258763"/>
          </a:xfrm>
          <a:prstGeom prst="rect">
            <a:avLst/>
          </a:prstGeom>
        </p:spPr>
        <p:txBody>
          <a:bodyPr>
            <a:noAutofit/>
          </a:bodyPr>
          <a:lstStyle>
            <a:lvl1pPr marL="0" indent="0">
              <a:spcBef>
                <a:spcPts val="0"/>
              </a:spcBef>
              <a:buFontTx/>
              <a:buNone/>
              <a:defRPr sz="1400" b="0"/>
            </a:lvl1pPr>
            <a:lvl2pPr marL="0" indent="0">
              <a:spcBef>
                <a:spcPts val="0"/>
              </a:spcBef>
              <a:buFontTx/>
              <a:buNone/>
              <a:defRPr sz="1400" b="0"/>
            </a:lvl2pPr>
            <a:lvl3pPr marL="0" indent="0">
              <a:spcBef>
                <a:spcPts val="0"/>
              </a:spcBef>
              <a:buFontTx/>
              <a:buNone/>
              <a:defRPr sz="1400" b="0"/>
            </a:lvl3pPr>
            <a:lvl4pPr marL="0" indent="0">
              <a:spcBef>
                <a:spcPts val="0"/>
              </a:spcBef>
              <a:buFontTx/>
              <a:buNone/>
              <a:defRPr sz="1400" b="0"/>
            </a:lvl4pPr>
            <a:lvl5pPr marL="0" indent="0">
              <a:spcBef>
                <a:spcPts val="0"/>
              </a:spcBef>
              <a:buFontTx/>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03099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xt and Photo">
    <p:spTree>
      <p:nvGrpSpPr>
        <p:cNvPr id="1" name="Shape 18"/>
        <p:cNvGrpSpPr/>
        <p:nvPr/>
      </p:nvGrpSpPr>
      <p:grpSpPr>
        <a:xfrm>
          <a:off x="0" y="0"/>
          <a:ext cx="0" cy="0"/>
          <a:chOff x="0" y="0"/>
          <a:chExt cx="0" cy="0"/>
        </a:xfrm>
      </p:grpSpPr>
      <p:sp>
        <p:nvSpPr>
          <p:cNvPr id="19" name="Shape 19"/>
          <p:cNvSpPr/>
          <p:nvPr/>
        </p:nvSpPr>
        <p:spPr>
          <a:xfrm>
            <a:off x="0" y="0"/>
            <a:ext cx="6016171" cy="5682343"/>
          </a:xfrm>
          <a:prstGeom prst="rect">
            <a:avLst/>
          </a:prstGeom>
          <a:solidFill>
            <a:srgbClr val="EBEBE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title"/>
          </p:nvPr>
        </p:nvSpPr>
        <p:spPr>
          <a:xfrm>
            <a:off x="838200" y="365125"/>
            <a:ext cx="4590141" cy="4896303"/>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424242"/>
              </a:buClr>
              <a:buFont typeface="Calibri"/>
              <a:buNone/>
              <a:defRPr sz="4400" b="1" i="0" u="none" strike="noStrike" cap="none">
                <a:solidFill>
                  <a:srgbClr val="42424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1" name="Shape 21"/>
          <p:cNvSpPr>
            <a:spLocks noGrp="1"/>
          </p:cNvSpPr>
          <p:nvPr>
            <p:ph type="pic" idx="2"/>
          </p:nvPr>
        </p:nvSpPr>
        <p:spPr>
          <a:xfrm>
            <a:off x="6016169" y="0"/>
            <a:ext cx="6175829" cy="5682343"/>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424242"/>
              </a:buClr>
              <a:buFont typeface="Arial"/>
              <a:buNone/>
              <a:defRPr sz="3200" b="0" i="0" u="none" strike="noStrike" cap="none">
                <a:solidFill>
                  <a:srgbClr val="424242"/>
                </a:solidFill>
                <a:latin typeface="Calibri"/>
                <a:ea typeface="Calibri"/>
                <a:cs typeface="Calibri"/>
                <a:sym typeface="Calibri"/>
              </a:defRPr>
            </a:lvl1pPr>
            <a:lvl2pPr marL="457200" marR="0" lvl="1" indent="0" algn="l" rtl="0">
              <a:lnSpc>
                <a:spcPct val="90000"/>
              </a:lnSpc>
              <a:spcBef>
                <a:spcPts val="500"/>
              </a:spcBef>
              <a:spcAft>
                <a:spcPts val="0"/>
              </a:spcAft>
              <a:buClr>
                <a:srgbClr val="424242"/>
              </a:buClr>
              <a:buFont typeface="Arial"/>
              <a:buNone/>
              <a:defRPr sz="2800" b="0" i="0" u="none" strike="noStrike" cap="none">
                <a:solidFill>
                  <a:srgbClr val="424242"/>
                </a:solidFill>
                <a:latin typeface="Calibri"/>
                <a:ea typeface="Calibri"/>
                <a:cs typeface="Calibri"/>
                <a:sym typeface="Calibri"/>
              </a:defRPr>
            </a:lvl2pPr>
            <a:lvl3pPr marL="914400" marR="0" lvl="2" indent="0" algn="l" rtl="0">
              <a:lnSpc>
                <a:spcPct val="90000"/>
              </a:lnSpc>
              <a:spcBef>
                <a:spcPts val="500"/>
              </a:spcBef>
              <a:spcAft>
                <a:spcPts val="0"/>
              </a:spcAft>
              <a:buClr>
                <a:srgbClr val="424242"/>
              </a:buClr>
              <a:buFont typeface="Arial"/>
              <a:buNone/>
              <a:defRPr sz="2400" b="0" i="0" u="none" strike="noStrike" cap="none">
                <a:solidFill>
                  <a:srgbClr val="424242"/>
                </a:solidFill>
                <a:latin typeface="Calibri"/>
                <a:ea typeface="Calibri"/>
                <a:cs typeface="Calibri"/>
                <a:sym typeface="Calibri"/>
              </a:defRPr>
            </a:lvl3pPr>
            <a:lvl4pPr marL="1371600" marR="0" lvl="3" indent="0" algn="l" rtl="0">
              <a:lnSpc>
                <a:spcPct val="90000"/>
              </a:lnSpc>
              <a:spcBef>
                <a:spcPts val="500"/>
              </a:spcBef>
              <a:spcAft>
                <a:spcPts val="0"/>
              </a:spcAft>
              <a:buClr>
                <a:srgbClr val="424242"/>
              </a:buClr>
              <a:buFont typeface="Arial"/>
              <a:buNone/>
              <a:defRPr sz="2000" b="0" i="0" u="none" strike="noStrike" cap="none">
                <a:solidFill>
                  <a:srgbClr val="424242"/>
                </a:solidFill>
                <a:latin typeface="Calibri"/>
                <a:ea typeface="Calibri"/>
                <a:cs typeface="Calibri"/>
                <a:sym typeface="Calibri"/>
              </a:defRPr>
            </a:lvl4pPr>
            <a:lvl5pPr marL="1828800" marR="0" lvl="4" indent="0" algn="l" rtl="0">
              <a:lnSpc>
                <a:spcPct val="90000"/>
              </a:lnSpc>
              <a:spcBef>
                <a:spcPts val="500"/>
              </a:spcBef>
              <a:spcAft>
                <a:spcPts val="0"/>
              </a:spcAft>
              <a:buClr>
                <a:srgbClr val="424242"/>
              </a:buClr>
              <a:buFont typeface="Arial"/>
              <a:buNone/>
              <a:defRPr sz="2000" b="0" i="0" u="none" strike="noStrike" cap="none">
                <a:solidFill>
                  <a:srgbClr val="424242"/>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ext Content">
    <p:spTree>
      <p:nvGrpSpPr>
        <p:cNvPr id="1" name="Shape 22"/>
        <p:cNvGrpSpPr/>
        <p:nvPr/>
      </p:nvGrpSpPr>
      <p:grpSpPr>
        <a:xfrm>
          <a:off x="0" y="0"/>
          <a:ext cx="0" cy="0"/>
          <a:chOff x="0" y="0"/>
          <a:chExt cx="0" cy="0"/>
        </a:xfrm>
      </p:grpSpPr>
      <p:sp>
        <p:nvSpPr>
          <p:cNvPr id="23" name="Shape 23"/>
          <p:cNvSpPr/>
          <p:nvPr/>
        </p:nvSpPr>
        <p:spPr>
          <a:xfrm>
            <a:off x="0" y="0"/>
            <a:ext cx="12192000" cy="1690688"/>
          </a:xfrm>
          <a:prstGeom prst="rect">
            <a:avLst/>
          </a:prstGeom>
          <a:solidFill>
            <a:srgbClr val="EBEBE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4" name="Shape 2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424242"/>
              </a:buClr>
              <a:buFont typeface="Calibri"/>
              <a:buNone/>
              <a:defRPr sz="4400" b="1" i="0" u="none" strike="noStrike" cap="none">
                <a:solidFill>
                  <a:srgbClr val="42424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lstStyle>
            <a:lvl1pPr marL="228600" marR="0" lvl="0" indent="482600" algn="l" rtl="0">
              <a:lnSpc>
                <a:spcPct val="90000"/>
              </a:lnSpc>
              <a:spcBef>
                <a:spcPts val="1000"/>
              </a:spcBef>
              <a:spcAft>
                <a:spcPts val="0"/>
              </a:spcAft>
              <a:buClr>
                <a:srgbClr val="424242"/>
              </a:buClr>
              <a:buSzPct val="100000"/>
              <a:buFont typeface="Arial"/>
              <a:buChar char="•"/>
              <a:defRPr sz="2800" b="0" i="0" u="none" strike="noStrike" cap="none">
                <a:solidFill>
                  <a:srgbClr val="424242"/>
                </a:solidFill>
                <a:latin typeface="Calibri"/>
                <a:ea typeface="Calibri"/>
                <a:cs typeface="Calibri"/>
                <a:sym typeface="Calibri"/>
              </a:defRPr>
            </a:lvl1pPr>
            <a:lvl2pPr marL="685800" marR="0" lvl="1" indent="381000" algn="l" rtl="0">
              <a:lnSpc>
                <a:spcPct val="90000"/>
              </a:lnSpc>
              <a:spcBef>
                <a:spcPts val="500"/>
              </a:spcBef>
              <a:spcAft>
                <a:spcPts val="0"/>
              </a:spcAft>
              <a:buClr>
                <a:srgbClr val="424242"/>
              </a:buClr>
              <a:buSzPct val="100000"/>
              <a:buFont typeface="Arial"/>
              <a:buChar char="•"/>
              <a:defRPr sz="2400" b="0" i="0" u="none" strike="noStrike" cap="none">
                <a:solidFill>
                  <a:srgbClr val="424242"/>
                </a:solidFill>
                <a:latin typeface="Calibri"/>
                <a:ea typeface="Calibri"/>
                <a:cs typeface="Calibri"/>
                <a:sym typeface="Calibri"/>
              </a:defRPr>
            </a:lvl2pPr>
            <a:lvl3pPr marL="1143000" marR="0" lvl="2" indent="279400" algn="l" rtl="0">
              <a:lnSpc>
                <a:spcPct val="90000"/>
              </a:lnSpc>
              <a:spcBef>
                <a:spcPts val="500"/>
              </a:spcBef>
              <a:spcAft>
                <a:spcPts val="0"/>
              </a:spcAft>
              <a:buClr>
                <a:srgbClr val="424242"/>
              </a:buClr>
              <a:buSzPct val="100000"/>
              <a:buFont typeface="Arial"/>
              <a:buChar char="•"/>
              <a:defRPr sz="2000" b="0" i="0" u="none" strike="noStrike" cap="none">
                <a:solidFill>
                  <a:srgbClr val="424242"/>
                </a:solidFill>
                <a:latin typeface="Calibri"/>
                <a:ea typeface="Calibri"/>
                <a:cs typeface="Calibri"/>
                <a:sym typeface="Calibri"/>
              </a:defRPr>
            </a:lvl3pPr>
            <a:lvl4pPr marL="1600200" marR="0" lvl="3" indent="228600" algn="l" rtl="0">
              <a:lnSpc>
                <a:spcPct val="90000"/>
              </a:lnSpc>
              <a:spcBef>
                <a:spcPts val="50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4pPr>
            <a:lvl5pPr marL="2057400" marR="0" lvl="4" indent="228600" algn="l" rtl="0">
              <a:lnSpc>
                <a:spcPct val="90000"/>
              </a:lnSpc>
              <a:spcBef>
                <a:spcPts val="50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15600" y="593366"/>
            <a:ext cx="11360800" cy="763597"/>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424242"/>
              </a:buClr>
              <a:buFont typeface="Calibri"/>
              <a:buNone/>
              <a:defRPr sz="4400" b="1" i="0" u="none" strike="noStrike" cap="none">
                <a:solidFill>
                  <a:srgbClr val="42424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8" name="Shape 28"/>
          <p:cNvSpPr txBox="1">
            <a:spLocks noGrp="1"/>
          </p:cNvSpPr>
          <p:nvPr>
            <p:ph type="body" idx="1"/>
          </p:nvPr>
        </p:nvSpPr>
        <p:spPr>
          <a:xfrm>
            <a:off x="415600" y="1536633"/>
            <a:ext cx="11360800" cy="3975525"/>
          </a:xfrm>
          <a:prstGeom prst="rect">
            <a:avLst/>
          </a:prstGeom>
          <a:noFill/>
          <a:ln>
            <a:noFill/>
          </a:ln>
        </p:spPr>
        <p:txBody>
          <a:bodyPr lIns="91425" tIns="91425" rIns="91425" bIns="91425" anchor="t" anchorCtr="0"/>
          <a:lstStyle>
            <a:lvl1pPr marL="228600" marR="0" lvl="0" indent="482600" algn="l" rtl="0">
              <a:lnSpc>
                <a:spcPct val="90000"/>
              </a:lnSpc>
              <a:spcBef>
                <a:spcPts val="0"/>
              </a:spcBef>
              <a:spcAft>
                <a:spcPts val="0"/>
              </a:spcAft>
              <a:buClr>
                <a:srgbClr val="424242"/>
              </a:buClr>
              <a:buSzPct val="100000"/>
              <a:buFont typeface="Arial"/>
              <a:buChar char="•"/>
              <a:defRPr sz="2800" b="0" i="0" u="none" strike="noStrike" cap="none">
                <a:solidFill>
                  <a:srgbClr val="424242"/>
                </a:solidFill>
                <a:latin typeface="Calibri"/>
                <a:ea typeface="Calibri"/>
                <a:cs typeface="Calibri"/>
                <a:sym typeface="Calibri"/>
              </a:defRPr>
            </a:lvl1pPr>
            <a:lvl2pPr marL="685800" marR="0" lvl="1" indent="381000" algn="l" rtl="0">
              <a:lnSpc>
                <a:spcPct val="90000"/>
              </a:lnSpc>
              <a:spcBef>
                <a:spcPts val="0"/>
              </a:spcBef>
              <a:spcAft>
                <a:spcPts val="0"/>
              </a:spcAft>
              <a:buClr>
                <a:srgbClr val="424242"/>
              </a:buClr>
              <a:buSzPct val="100000"/>
              <a:buFont typeface="Arial"/>
              <a:buChar char="•"/>
              <a:defRPr sz="2400" b="0" i="0" u="none" strike="noStrike" cap="none">
                <a:solidFill>
                  <a:srgbClr val="424242"/>
                </a:solidFill>
                <a:latin typeface="Calibri"/>
                <a:ea typeface="Calibri"/>
                <a:cs typeface="Calibri"/>
                <a:sym typeface="Calibri"/>
              </a:defRPr>
            </a:lvl2pPr>
            <a:lvl3pPr marL="1143000" marR="0" lvl="2" indent="279400" algn="l" rtl="0">
              <a:lnSpc>
                <a:spcPct val="90000"/>
              </a:lnSpc>
              <a:spcBef>
                <a:spcPts val="0"/>
              </a:spcBef>
              <a:spcAft>
                <a:spcPts val="0"/>
              </a:spcAft>
              <a:buClr>
                <a:srgbClr val="424242"/>
              </a:buClr>
              <a:buSzPct val="100000"/>
              <a:buFont typeface="Arial"/>
              <a:buChar char="•"/>
              <a:defRPr sz="2000" b="0" i="0" u="none" strike="noStrike" cap="none">
                <a:solidFill>
                  <a:srgbClr val="424242"/>
                </a:solidFill>
                <a:latin typeface="Calibri"/>
                <a:ea typeface="Calibri"/>
                <a:cs typeface="Calibri"/>
                <a:sym typeface="Calibri"/>
              </a:defRPr>
            </a:lvl3pPr>
            <a:lvl4pPr marL="1600200" marR="0" lvl="3" indent="228600" algn="l" rtl="0">
              <a:lnSpc>
                <a:spcPct val="90000"/>
              </a:lnSpc>
              <a:spcBef>
                <a:spcPts val="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4pPr>
            <a:lvl5pPr marL="2057400" marR="0" lvl="4" indent="228600" algn="l" rtl="0">
              <a:lnSpc>
                <a:spcPct val="90000"/>
              </a:lnSpc>
              <a:spcBef>
                <a:spcPts val="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5pPr>
            <a:lvl6pPr marL="2514600" marR="0" lvl="5" indent="2286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08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0" name="Picture 9" descr="GreenBa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6" y="4797552"/>
            <a:ext cx="12192000" cy="2060448"/>
          </a:xfrm>
          <a:prstGeom prst="rect">
            <a:avLst/>
          </a:prstGeom>
        </p:spPr>
      </p:pic>
      <p:sp>
        <p:nvSpPr>
          <p:cNvPr id="2" name="Title 1"/>
          <p:cNvSpPr>
            <a:spLocks noGrp="1"/>
          </p:cNvSpPr>
          <p:nvPr>
            <p:ph type="ctrTitle"/>
          </p:nvPr>
        </p:nvSpPr>
        <p:spPr>
          <a:xfrm>
            <a:off x="914400" y="5146560"/>
            <a:ext cx="10363200" cy="492245"/>
          </a:xfrm>
          <a:prstGeom prst="rect">
            <a:avLst/>
          </a:prstGeom>
        </p:spPr>
        <p:txBody>
          <a:bodyPr>
            <a:normAutofit/>
          </a:bodyPr>
          <a:lstStyle>
            <a:lvl1pPr algn="ctr">
              <a:defRPr sz="2400"/>
            </a:lvl1pPr>
          </a:lstStyle>
          <a:p>
            <a:r>
              <a:rPr lang="en-US"/>
              <a:t>Click to edit Master title style</a:t>
            </a:r>
          </a:p>
        </p:txBody>
      </p:sp>
      <p:sp>
        <p:nvSpPr>
          <p:cNvPr id="3" name="Subtitle 2"/>
          <p:cNvSpPr>
            <a:spLocks noGrp="1"/>
          </p:cNvSpPr>
          <p:nvPr>
            <p:ph type="subTitle" idx="1"/>
          </p:nvPr>
        </p:nvSpPr>
        <p:spPr>
          <a:xfrm>
            <a:off x="1828800" y="5627567"/>
            <a:ext cx="8534400" cy="492245"/>
          </a:xfrm>
          <a:prstGeom prst="rect">
            <a:avLst/>
          </a:prstGeom>
        </p:spPr>
        <p:txBody>
          <a:bodyPr>
            <a:normAutofit/>
          </a:bodyPr>
          <a:lstStyle>
            <a:lvl1pPr marL="0" indent="0" algn="ctr">
              <a:buNone/>
              <a:defRPr sz="2400">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8" name="Picture 7" descr="LogoLar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49565" y="744461"/>
            <a:ext cx="3892073" cy="3502865"/>
          </a:xfrm>
          <a:prstGeom prst="rect">
            <a:avLst/>
          </a:prstGeom>
        </p:spPr>
      </p:pic>
    </p:spTree>
    <p:extLst>
      <p:ext uri="{BB962C8B-B14F-4D97-AF65-F5344CB8AC3E}">
        <p14:creationId xmlns:p14="http://schemas.microsoft.com/office/powerpoint/2010/main" val="209384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descr="GreenBanne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127760"/>
          </a:xfrm>
          <a:prstGeom prst="rect">
            <a:avLst/>
          </a:prstGeom>
        </p:spPr>
      </p:pic>
      <p:sp>
        <p:nvSpPr>
          <p:cNvPr id="2" name="Title 1"/>
          <p:cNvSpPr>
            <a:spLocks noGrp="1"/>
          </p:cNvSpPr>
          <p:nvPr>
            <p:ph type="title" hasCustomPrompt="1"/>
          </p:nvPr>
        </p:nvSpPr>
        <p:spPr>
          <a:xfrm>
            <a:off x="834380" y="168570"/>
            <a:ext cx="10972800" cy="992904"/>
          </a:xfrm>
          <a:prstGeom prst="rect">
            <a:avLst/>
          </a:prstGeom>
        </p:spPr>
        <p:txBody>
          <a:bodyPr anchor="ctr">
            <a:normAutofit/>
          </a:bodyPr>
          <a:lstStyle>
            <a:lvl1pPr>
              <a:lnSpc>
                <a:spcPct val="90000"/>
              </a:lnSpc>
              <a:defRPr sz="3200" b="1"/>
            </a:lvl1pPr>
          </a:lstStyle>
          <a:p>
            <a:r>
              <a:rPr lang="en-US"/>
              <a:t>CLICK TO EDIT MASTER TITLE STYLE</a:t>
            </a:r>
          </a:p>
        </p:txBody>
      </p:sp>
      <p:sp>
        <p:nvSpPr>
          <p:cNvPr id="3" name="Content Placeholder 2"/>
          <p:cNvSpPr>
            <a:spLocks noGrp="1"/>
          </p:cNvSpPr>
          <p:nvPr>
            <p:ph idx="1"/>
          </p:nvPr>
        </p:nvSpPr>
        <p:spPr>
          <a:xfrm>
            <a:off x="804413" y="1723821"/>
            <a:ext cx="10777991" cy="3895191"/>
          </a:xfrm>
          <a:prstGeom prst="rect">
            <a:avLst/>
          </a:prstGeom>
        </p:spPr>
        <p:txBody>
          <a:bodyPr/>
          <a:lstStyle>
            <a:lvl1pPr>
              <a:defRPr sz="2600"/>
            </a:lvl1pPr>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429776" y="5737476"/>
            <a:ext cx="11363253" cy="0"/>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descr="CEI_Logo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0796" y="5815461"/>
            <a:ext cx="969433" cy="958850"/>
          </a:xfrm>
          <a:prstGeom prst="rect">
            <a:avLst/>
          </a:prstGeom>
        </p:spPr>
      </p:pic>
    </p:spTree>
    <p:extLst>
      <p:ext uri="{BB962C8B-B14F-4D97-AF65-F5344CB8AC3E}">
        <p14:creationId xmlns:p14="http://schemas.microsoft.com/office/powerpoint/2010/main" val="141953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Shape 16"/>
          <p:cNvSpPr txBox="1">
            <a:spLocks noGrp="1"/>
          </p:cNvSpPr>
          <p:nvPr>
            <p:ph type="title"/>
          </p:nvPr>
        </p:nvSpPr>
        <p:spPr>
          <a:xfrm>
            <a:off x="783261" y="1292376"/>
            <a:ext cx="10979793" cy="2933121"/>
          </a:xfrm>
          <a:prstGeom prst="rect">
            <a:avLst/>
          </a:prstGeom>
          <a:noFill/>
          <a:ln>
            <a:noFill/>
          </a:ln>
        </p:spPr>
        <p:txBody>
          <a:bodyPr lIns="91425" tIns="91425" rIns="91425" bIns="91425" anchor="t" anchorCtr="0"/>
          <a:lstStyle>
            <a:lvl1pPr algn="l" rtl="0">
              <a:lnSpc>
                <a:spcPct val="85000"/>
              </a:lnSpc>
              <a:spcBef>
                <a:spcPts val="0"/>
              </a:spcBef>
              <a:defRPr sz="70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783261" y="4204616"/>
            <a:ext cx="10979793" cy="698354"/>
          </a:xfrm>
          <a:prstGeom prst="rect">
            <a:avLst/>
          </a:prstGeom>
          <a:noFill/>
          <a:ln>
            <a:noFill/>
          </a:ln>
        </p:spPr>
        <p:txBody>
          <a:bodyPr lIns="91425" tIns="91425" rIns="91425" bIns="91425" anchor="t" anchorCtr="0"/>
          <a:lstStyle>
            <a:lvl1pPr marL="0" indent="0" rtl="0">
              <a:spcBef>
                <a:spcPts val="0"/>
              </a:spcBef>
              <a:buClr>
                <a:srgbClr val="FFFFFF"/>
              </a:buClr>
              <a:buFont typeface="Arial"/>
              <a:buNone/>
              <a:defRPr sz="3700">
                <a:solidFill>
                  <a:srgbClr val="FFFFFF"/>
                </a:solidFill>
              </a:defRPr>
            </a:lvl1pPr>
            <a:lvl2pPr marL="457200" indent="0" rtl="0">
              <a:spcBef>
                <a:spcPts val="0"/>
              </a:spcBef>
              <a:buClr>
                <a:srgbClr val="888888"/>
              </a:buClr>
              <a:buFont typeface="Arial"/>
              <a:buNone/>
              <a:defRPr sz="1800">
                <a:solidFill>
                  <a:srgbClr val="888888"/>
                </a:solidFill>
              </a:defRPr>
            </a:lvl2pPr>
            <a:lvl3pPr marL="914400" indent="0" rtl="0">
              <a:spcBef>
                <a:spcPts val="0"/>
              </a:spcBef>
              <a:buClr>
                <a:srgbClr val="888888"/>
              </a:buClr>
              <a:buFont typeface="Arial"/>
              <a:buNone/>
              <a:defRPr sz="1600">
                <a:solidFill>
                  <a:srgbClr val="888888"/>
                </a:solidFill>
              </a:defRPr>
            </a:lvl3pPr>
            <a:lvl4pPr marL="1371600" indent="0" rtl="0">
              <a:spcBef>
                <a:spcPts val="0"/>
              </a:spcBef>
              <a:buClr>
                <a:srgbClr val="888888"/>
              </a:buClr>
              <a:buFont typeface="Arial"/>
              <a:buNone/>
              <a:defRPr sz="1400">
                <a:solidFill>
                  <a:srgbClr val="888888"/>
                </a:solidFill>
              </a:defRPr>
            </a:lvl4pPr>
            <a:lvl5pPr marL="1828800" indent="0" rtl="0">
              <a:spcBef>
                <a:spcPts val="0"/>
              </a:spcBef>
              <a:buClr>
                <a:srgbClr val="888888"/>
              </a:buClr>
              <a:buFont typeface="Arial"/>
              <a:buNone/>
              <a:defRPr sz="1400">
                <a:solidFill>
                  <a:srgbClr val="888888"/>
                </a:solidFill>
              </a:defRPr>
            </a:lvl5pPr>
            <a:lvl6pPr marL="2286000" indent="0" rtl="0">
              <a:spcBef>
                <a:spcPts val="0"/>
              </a:spcBef>
              <a:buClr>
                <a:srgbClr val="888888"/>
              </a:buClr>
              <a:buFont typeface="Arial"/>
              <a:buNone/>
              <a:defRPr sz="1400">
                <a:solidFill>
                  <a:srgbClr val="888888"/>
                </a:solidFill>
              </a:defRPr>
            </a:lvl6pPr>
            <a:lvl7pPr marL="2743200" indent="0" rtl="0">
              <a:spcBef>
                <a:spcPts val="0"/>
              </a:spcBef>
              <a:buClr>
                <a:srgbClr val="888888"/>
              </a:buClr>
              <a:buFont typeface="Arial"/>
              <a:buNone/>
              <a:defRPr sz="1400">
                <a:solidFill>
                  <a:srgbClr val="888888"/>
                </a:solidFill>
              </a:defRPr>
            </a:lvl7pPr>
            <a:lvl8pPr marL="3200400" indent="0" rtl="0">
              <a:spcBef>
                <a:spcPts val="0"/>
              </a:spcBef>
              <a:buClr>
                <a:srgbClr val="888888"/>
              </a:buClr>
              <a:buFont typeface="Arial"/>
              <a:buNone/>
              <a:defRPr sz="1400">
                <a:solidFill>
                  <a:srgbClr val="888888"/>
                </a:solidFill>
              </a:defRPr>
            </a:lvl8pPr>
            <a:lvl9pPr marL="3657600" indent="0" rtl="0">
              <a:spcBef>
                <a:spcPts val="0"/>
              </a:spcBef>
              <a:buClr>
                <a:srgbClr val="888888"/>
              </a:buClr>
              <a:buFont typeface="Arial"/>
              <a:buNone/>
              <a:defRPr sz="1400">
                <a:solidFill>
                  <a:srgbClr val="888888"/>
                </a:solidFill>
              </a:defRPr>
            </a:lvl9pPr>
          </a:lstStyle>
          <a:p>
            <a:endParaRPr/>
          </a:p>
        </p:txBody>
      </p:sp>
      <p:pic>
        <p:nvPicPr>
          <p:cNvPr id="18" name="Shape 18"/>
          <p:cNvPicPr preferRelativeResize="0"/>
          <p:nvPr/>
        </p:nvPicPr>
        <p:blipFill rotWithShape="1">
          <a:blip r:embed="rId3">
            <a:alphaModFix/>
          </a:blip>
          <a:srcRect/>
          <a:stretch/>
        </p:blipFill>
        <p:spPr>
          <a:xfrm>
            <a:off x="10680791" y="5815460"/>
            <a:ext cx="969432" cy="958850"/>
          </a:xfrm>
          <a:prstGeom prst="rect">
            <a:avLst/>
          </a:prstGeom>
          <a:noFill/>
          <a:ln>
            <a:noFill/>
          </a:ln>
        </p:spPr>
      </p:pic>
    </p:spTree>
    <p:extLst>
      <p:ext uri="{BB962C8B-B14F-4D97-AF65-F5344CB8AC3E}">
        <p14:creationId xmlns:p14="http://schemas.microsoft.com/office/powerpoint/2010/main" val="20307548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424242"/>
              </a:buClr>
              <a:buFont typeface="Calibri"/>
              <a:buNone/>
              <a:defRPr sz="4400" b="1" i="0" u="none" strike="noStrike" cap="none">
                <a:solidFill>
                  <a:srgbClr val="42424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lstStyle>
            <a:lvl1pPr marL="228600" marR="0" lvl="0" indent="482600" algn="l" rtl="0">
              <a:lnSpc>
                <a:spcPct val="90000"/>
              </a:lnSpc>
              <a:spcBef>
                <a:spcPts val="1000"/>
              </a:spcBef>
              <a:spcAft>
                <a:spcPts val="0"/>
              </a:spcAft>
              <a:buClr>
                <a:srgbClr val="424242"/>
              </a:buClr>
              <a:buSzPct val="100000"/>
              <a:buFont typeface="Arial"/>
              <a:buChar char="•"/>
              <a:defRPr sz="2800" b="0" i="0" u="none" strike="noStrike" cap="none">
                <a:solidFill>
                  <a:srgbClr val="424242"/>
                </a:solidFill>
                <a:latin typeface="Calibri"/>
                <a:ea typeface="Calibri"/>
                <a:cs typeface="Calibri"/>
                <a:sym typeface="Calibri"/>
              </a:defRPr>
            </a:lvl1pPr>
            <a:lvl2pPr marL="685800" marR="0" lvl="1" indent="381000" algn="l" rtl="0">
              <a:lnSpc>
                <a:spcPct val="90000"/>
              </a:lnSpc>
              <a:spcBef>
                <a:spcPts val="500"/>
              </a:spcBef>
              <a:spcAft>
                <a:spcPts val="0"/>
              </a:spcAft>
              <a:buClr>
                <a:srgbClr val="424242"/>
              </a:buClr>
              <a:buSzPct val="100000"/>
              <a:buFont typeface="Arial"/>
              <a:buChar char="•"/>
              <a:defRPr sz="2400" b="0" i="0" u="none" strike="noStrike" cap="none">
                <a:solidFill>
                  <a:srgbClr val="424242"/>
                </a:solidFill>
                <a:latin typeface="Calibri"/>
                <a:ea typeface="Calibri"/>
                <a:cs typeface="Calibri"/>
                <a:sym typeface="Calibri"/>
              </a:defRPr>
            </a:lvl2pPr>
            <a:lvl3pPr marL="1143000" marR="0" lvl="2" indent="279400" algn="l" rtl="0">
              <a:lnSpc>
                <a:spcPct val="90000"/>
              </a:lnSpc>
              <a:spcBef>
                <a:spcPts val="500"/>
              </a:spcBef>
              <a:spcAft>
                <a:spcPts val="0"/>
              </a:spcAft>
              <a:buClr>
                <a:srgbClr val="424242"/>
              </a:buClr>
              <a:buSzPct val="100000"/>
              <a:buFont typeface="Arial"/>
              <a:buChar char="•"/>
              <a:defRPr sz="2000" b="0" i="0" u="none" strike="noStrike" cap="none">
                <a:solidFill>
                  <a:srgbClr val="424242"/>
                </a:solidFill>
                <a:latin typeface="Calibri"/>
                <a:ea typeface="Calibri"/>
                <a:cs typeface="Calibri"/>
                <a:sym typeface="Calibri"/>
              </a:defRPr>
            </a:lvl3pPr>
            <a:lvl4pPr marL="1600200" marR="0" lvl="3" indent="228600" algn="l" rtl="0">
              <a:lnSpc>
                <a:spcPct val="90000"/>
              </a:lnSpc>
              <a:spcBef>
                <a:spcPts val="50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4pPr>
            <a:lvl5pPr marL="2057400" marR="0" lvl="4" indent="228600" algn="l" rtl="0">
              <a:lnSpc>
                <a:spcPct val="90000"/>
              </a:lnSpc>
              <a:spcBef>
                <a:spcPts val="500"/>
              </a:spcBef>
              <a:spcAft>
                <a:spcPts val="0"/>
              </a:spcAft>
              <a:buClr>
                <a:srgbClr val="424242"/>
              </a:buClr>
              <a:buSzPct val="100000"/>
              <a:buFont typeface="Arial"/>
              <a:buChar char="•"/>
              <a:defRPr sz="1800" b="0" i="0" u="none" strike="noStrike" cap="none">
                <a:solidFill>
                  <a:srgbClr val="424242"/>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Shape 12"/>
          <p:cNvPicPr preferRelativeResize="0"/>
          <p:nvPr/>
        </p:nvPicPr>
        <p:blipFill rotWithShape="1">
          <a:blip r:embed="rId7">
            <a:alphaModFix/>
          </a:blip>
          <a:srcRect/>
          <a:stretch/>
        </p:blipFill>
        <p:spPr>
          <a:xfrm>
            <a:off x="0" y="5669094"/>
            <a:ext cx="12192000" cy="1188906"/>
          </a:xfrm>
          <a:prstGeom prst="rect">
            <a:avLst/>
          </a:prstGeom>
          <a:noFill/>
          <a:ln>
            <a:noFill/>
          </a:ln>
        </p:spPr>
      </p:pic>
      <p:sp>
        <p:nvSpPr>
          <p:cNvPr id="13" name="Shape 13"/>
          <p:cNvSpPr txBox="1"/>
          <p:nvPr/>
        </p:nvSpPr>
        <p:spPr>
          <a:xfrm>
            <a:off x="254000" y="6299200"/>
            <a:ext cx="7289799" cy="30777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F3F3F"/>
              </a:buClr>
              <a:buSzPct val="25000"/>
              <a:buFont typeface="Garamond"/>
              <a:buNone/>
            </a:pPr>
            <a:r>
              <a:rPr lang="en-US" sz="1400" b="1" i="0" u="none" strike="noStrike" cap="none">
                <a:solidFill>
                  <a:srgbClr val="3F3F3F"/>
                </a:solidFill>
                <a:latin typeface="Garamond"/>
                <a:ea typeface="Garamond"/>
                <a:cs typeface="Garamond"/>
                <a:sym typeface="Garamond"/>
              </a:rPr>
              <a:t>Healthy and Ready to Learn: State ESSA Plans to Support Student Health and Wellness</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69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www.ascd.org/public-policy/ESSA-State-Implementation-Map.aspx" TargetMode="Externa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healthyschoolscampaign.org/state-essa-frame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2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2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24.wmf"/></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0.jpeg"/><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2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0.png"/><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hyperlink" Target="mailto:adyett@coloradoedinitiative.org" TargetMode="External"/><Relationship Id="rId4" Type="http://schemas.openxmlformats.org/officeDocument/2006/relationships/image" Target="../media/image29.png"/><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1271751" y="-222598"/>
            <a:ext cx="9674772" cy="4268895"/>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rgbClr val="424242"/>
              </a:buClr>
              <a:buSzPct val="25000"/>
              <a:buFont typeface="Calibri"/>
              <a:buNone/>
            </a:pP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
            </a:r>
            <a:br>
              <a:rPr lang="en-US" sz="6000" b="1" i="0" u="none" strike="noStrike" cap="none" dirty="0">
                <a:solidFill>
                  <a:srgbClr val="424242"/>
                </a:solidFill>
                <a:latin typeface="Garamond"/>
                <a:ea typeface="Garamond"/>
                <a:cs typeface="Garamond"/>
                <a:sym typeface="Garamond"/>
              </a:rPr>
            </a:br>
            <a:r>
              <a:rPr lang="en-US" sz="6000" b="1" i="0" u="none" strike="noStrike" cap="none" dirty="0">
                <a:solidFill>
                  <a:srgbClr val="424242"/>
                </a:solidFill>
                <a:latin typeface="Garamond"/>
                <a:ea typeface="Garamond"/>
                <a:cs typeface="Garamond"/>
                <a:sym typeface="Garamond"/>
              </a:rPr>
              <a:t>Healthy and Ready to Learn: State ESSA Plans to Support Student Health and Wellness</a:t>
            </a:r>
          </a:p>
        </p:txBody>
      </p:sp>
      <p:sp>
        <p:nvSpPr>
          <p:cNvPr id="37" name="Shape 37"/>
          <p:cNvSpPr txBox="1"/>
          <p:nvPr/>
        </p:nvSpPr>
        <p:spPr>
          <a:xfrm>
            <a:off x="1524000" y="4324864"/>
            <a:ext cx="6853880"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69237" y="365125"/>
            <a:ext cx="4590141" cy="95567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Title II</a:t>
            </a:r>
          </a:p>
        </p:txBody>
      </p:sp>
      <p:pic>
        <p:nvPicPr>
          <p:cNvPr id="95" name="Shape 95"/>
          <p:cNvPicPr preferRelativeResize="0">
            <a:picLocks noGrp="1"/>
          </p:cNvPicPr>
          <p:nvPr>
            <p:ph type="pic" idx="2"/>
          </p:nvPr>
        </p:nvPicPr>
        <p:blipFill rotWithShape="1">
          <a:blip r:embed="rId3">
            <a:alphaModFix/>
          </a:blip>
          <a:srcRect l="16754" r="16754"/>
          <a:stretch/>
        </p:blipFill>
        <p:spPr>
          <a:xfrm>
            <a:off x="5920353" y="0"/>
            <a:ext cx="6271644" cy="5682343"/>
          </a:xfrm>
          <a:prstGeom prst="rect">
            <a:avLst/>
          </a:prstGeom>
          <a:noFill/>
          <a:ln>
            <a:noFill/>
          </a:ln>
        </p:spPr>
      </p:pic>
      <p:sp>
        <p:nvSpPr>
          <p:cNvPr id="96" name="Shape 96"/>
          <p:cNvSpPr txBox="1">
            <a:spLocks noGrp="1"/>
          </p:cNvSpPr>
          <p:nvPr>
            <p:ph type="body" idx="4294967295"/>
          </p:nvPr>
        </p:nvSpPr>
        <p:spPr>
          <a:xfrm>
            <a:off x="182880" y="1320800"/>
            <a:ext cx="5861457" cy="4361541"/>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Increased flexibility around how professional development funding can be used</a:t>
            </a:r>
          </a:p>
          <a:p>
            <a:pPr marL="228600" marR="0" lvl="0" indent="-228600" algn="l" rtl="0">
              <a:lnSpc>
                <a:spcPct val="90000"/>
              </a:lnSpc>
              <a:spcBef>
                <a:spcPts val="10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Allowable uses include supporting school staff in addressing chronic absenteeism</a:t>
            </a:r>
          </a:p>
          <a:p>
            <a:pPr marL="228600" marR="0" lvl="0" indent="-228600" algn="l" rtl="0">
              <a:lnSpc>
                <a:spcPct val="90000"/>
              </a:lnSpc>
              <a:spcBef>
                <a:spcPts val="1000"/>
              </a:spcBef>
              <a:spcAft>
                <a:spcPts val="0"/>
              </a:spcAft>
              <a:buClr>
                <a:srgbClr val="424242"/>
              </a:buClr>
              <a:buSzPct val="25000"/>
              <a:buFont typeface="Arial"/>
              <a:buNone/>
            </a:pPr>
            <a:endParaRPr sz="3600" b="0" i="0" u="none" strike="noStrike" cap="none">
              <a:solidFill>
                <a:srgbClr val="42424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1325562"/>
          </a:xfrm>
          <a:prstGeom prst="rect">
            <a:avLst/>
          </a:prstGeom>
          <a:noFill/>
          <a:ln>
            <a:noFill/>
          </a:ln>
        </p:spPr>
        <p:txBody>
          <a:bodyPr lIns="121875" tIns="121875" rIns="121875" bIns="12187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Title IV</a:t>
            </a:r>
          </a:p>
        </p:txBody>
      </p:sp>
      <p:sp>
        <p:nvSpPr>
          <p:cNvPr id="102" name="Shape 102"/>
          <p:cNvSpPr txBox="1">
            <a:spLocks noGrp="1"/>
          </p:cNvSpPr>
          <p:nvPr>
            <p:ph type="body" idx="1"/>
          </p:nvPr>
        </p:nvSpPr>
        <p:spPr>
          <a:xfrm>
            <a:off x="838200" y="1825625"/>
            <a:ext cx="10515599" cy="3530146"/>
          </a:xfrm>
          <a:prstGeom prst="rect">
            <a:avLst/>
          </a:prstGeom>
          <a:noFill/>
          <a:ln>
            <a:noFill/>
          </a:ln>
        </p:spPr>
        <p:txBody>
          <a:bodyPr lIns="121875" tIns="121875" rIns="121875" bIns="121875" anchor="t" anchorCtr="0">
            <a:noAutofit/>
          </a:bodyPr>
          <a:lstStyle/>
          <a:p>
            <a:pPr marL="571500" marR="0" lvl="0" indent="-5715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Student Support and Academic Enrichment Grants</a:t>
            </a:r>
          </a:p>
          <a:p>
            <a:pPr marL="1028700" marR="0" lvl="1" indent="-571500" algn="l" rtl="0">
              <a:lnSpc>
                <a:spcPct val="90000"/>
              </a:lnSpc>
              <a:spcBef>
                <a:spcPts val="5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Needs assessment</a:t>
            </a:r>
          </a:p>
          <a:p>
            <a:pPr marL="1028700" marR="0" lvl="1" indent="-571500" algn="l" rtl="0">
              <a:lnSpc>
                <a:spcPct val="90000"/>
              </a:lnSpc>
              <a:spcBef>
                <a:spcPts val="5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Programs that promote student health and well-rounded education</a:t>
            </a:r>
          </a:p>
          <a:p>
            <a:pPr marL="571500" marR="0" lvl="0" indent="-571500" algn="l" rtl="0">
              <a:lnSpc>
                <a:spcPct val="90000"/>
              </a:lnSpc>
              <a:spcBef>
                <a:spcPts val="10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Community Schools</a:t>
            </a:r>
          </a:p>
          <a:p>
            <a:pPr marL="571500" marR="0" lvl="0" indent="-571500" algn="l" rtl="0">
              <a:lnSpc>
                <a:spcPct val="90000"/>
              </a:lnSpc>
              <a:spcBef>
                <a:spcPts val="10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Promise Neighborhoods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Additional Opportunities</a:t>
            </a:r>
          </a:p>
        </p:txBody>
      </p:sp>
      <p:sp>
        <p:nvSpPr>
          <p:cNvPr id="108" name="Shape 108"/>
          <p:cNvSpPr txBox="1">
            <a:spLocks noGrp="1"/>
          </p:cNvSpPr>
          <p:nvPr>
            <p:ph type="body" idx="1"/>
          </p:nvPr>
        </p:nvSpPr>
        <p:spPr>
          <a:xfrm>
            <a:off x="838200" y="1825625"/>
            <a:ext cx="10515599" cy="3530146"/>
          </a:xfrm>
          <a:prstGeom prst="rect">
            <a:avLst/>
          </a:prstGeom>
          <a:noFill/>
          <a:ln>
            <a:noFill/>
          </a:ln>
        </p:spPr>
        <p:txBody>
          <a:bodyPr lIns="91425" tIns="45700" rIns="91425" bIns="45700" anchor="t" anchorCtr="0">
            <a:noAutofit/>
          </a:bodyPr>
          <a:lstStyle/>
          <a:p>
            <a:pPr marL="571500" marR="0" lvl="0" indent="-5715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Equity: language about equity appears in Titles I and II</a:t>
            </a:r>
          </a:p>
          <a:p>
            <a:pPr marL="571500" marR="0" lvl="0" indent="-571500" algn="l" rtl="0">
              <a:lnSpc>
                <a:spcPct val="90000"/>
              </a:lnSpc>
              <a:spcBef>
                <a:spcPts val="10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Well-rounded education: including physical education and health education</a:t>
            </a:r>
          </a:p>
          <a:p>
            <a:pPr marL="571500" marR="0" lvl="0" indent="-571500" algn="l" rtl="0">
              <a:lnSpc>
                <a:spcPct val="90000"/>
              </a:lnSpc>
              <a:spcBef>
                <a:spcPts val="100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Early childhood education: professional development for early childhood educators; transition to elementary schools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700"/>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State Plans</a:t>
            </a:r>
          </a:p>
        </p:txBody>
      </p:sp>
      <p:sp>
        <p:nvSpPr>
          <p:cNvPr id="115" name="Shape 115"/>
          <p:cNvSpPr txBox="1">
            <a:spLocks noGrp="1"/>
          </p:cNvSpPr>
          <p:nvPr>
            <p:ph type="body" idx="1"/>
          </p:nvPr>
        </p:nvSpPr>
        <p:spPr>
          <a:xfrm>
            <a:off x="838200" y="1825625"/>
            <a:ext cx="10515599" cy="3530098"/>
          </a:xfrm>
          <a:prstGeom prst="rect">
            <a:avLst/>
          </a:prstGeom>
          <a:noFill/>
          <a:ln>
            <a:noFill/>
          </a:ln>
        </p:spPr>
        <p:txBody>
          <a:bodyPr lIns="91425" tIns="91425" rIns="91425" bIns="91425" anchor="t" anchorCtr="0">
            <a:noAutofit/>
          </a:bodyPr>
          <a:lstStyle/>
          <a:p>
            <a:pPr marL="457200" marR="0" lvl="0"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Title I requires states to create plans that describe:</a:t>
            </a:r>
          </a:p>
          <a:p>
            <a:pPr marL="914400" marR="0" lvl="1"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State standards</a:t>
            </a:r>
          </a:p>
          <a:p>
            <a:pPr marL="914400" marR="0" lvl="1"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Plans for student assessments </a:t>
            </a:r>
          </a:p>
          <a:p>
            <a:pPr marL="914400" marR="0" lvl="1"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Accountability systems, including measures and methods for identifying school districts in need of improvement</a:t>
            </a:r>
          </a:p>
          <a:p>
            <a:pPr marL="914400" marR="0" lvl="1"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Methods for engaging stakeholders</a:t>
            </a:r>
          </a:p>
          <a:p>
            <a:pPr marL="457200" marR="0" lvl="0" indent="-228600" algn="l" rtl="0">
              <a:lnSpc>
                <a:spcPct val="90000"/>
              </a:lnSpc>
              <a:spcBef>
                <a:spcPts val="0"/>
              </a:spcBef>
              <a:spcAft>
                <a:spcPts val="0"/>
              </a:spcAft>
              <a:buClr>
                <a:srgbClr val="424242"/>
              </a:buClr>
              <a:buSzPct val="100000"/>
              <a:buFont typeface="Garamond"/>
              <a:buChar char="•"/>
            </a:pPr>
            <a:r>
              <a:rPr lang="en-US" sz="3000" b="0" i="0" u="none" strike="noStrike" cap="none">
                <a:solidFill>
                  <a:srgbClr val="424242"/>
                </a:solidFill>
                <a:latin typeface="Garamond"/>
                <a:ea typeface="Garamond"/>
                <a:cs typeface="Garamond"/>
                <a:sym typeface="Garamond"/>
              </a:rPr>
              <a:t>States are currently in the process of convening stakeholders and soliciting input on state plans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838200" y="365125"/>
            <a:ext cx="4590141" cy="4896303"/>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State Planning Processes</a:t>
            </a:r>
            <a:br>
              <a:rPr lang="en-US" sz="4400" b="1" i="0" u="none" strike="noStrike" cap="none">
                <a:solidFill>
                  <a:srgbClr val="424242"/>
                </a:solidFill>
                <a:latin typeface="Garamond"/>
                <a:ea typeface="Garamond"/>
                <a:cs typeface="Garamond"/>
                <a:sym typeface="Garamond"/>
              </a:rPr>
            </a:br>
            <a:r>
              <a:rPr lang="en-US" sz="2800" b="1" i="0" u="none" strike="noStrike" cap="none">
                <a:solidFill>
                  <a:srgbClr val="424242"/>
                </a:solidFill>
                <a:latin typeface="Garamond"/>
                <a:ea typeface="Garamond"/>
                <a:cs typeface="Garamond"/>
                <a:sym typeface="Garamond"/>
              </a:rPr>
              <a:t/>
            </a:r>
            <a:br>
              <a:rPr lang="en-US" sz="2800" b="1" i="0" u="none" strike="noStrike" cap="none">
                <a:solidFill>
                  <a:srgbClr val="424242"/>
                </a:solidFill>
                <a:latin typeface="Garamond"/>
                <a:ea typeface="Garamond"/>
                <a:cs typeface="Garamond"/>
                <a:sym typeface="Garamond"/>
              </a:rPr>
            </a:br>
            <a:r>
              <a:rPr lang="en-US" sz="2800" b="0" i="0" u="none" strike="noStrike" cap="none">
                <a:solidFill>
                  <a:srgbClr val="424242"/>
                </a:solidFill>
                <a:latin typeface="Garamond"/>
                <a:ea typeface="Garamond"/>
                <a:cs typeface="Garamond"/>
                <a:sym typeface="Garamond"/>
              </a:rPr>
              <a:t>ASCD’s State ESSA State Implementation Map</a:t>
            </a:r>
            <a:br>
              <a:rPr lang="en-US" sz="2800" b="0" i="0" u="none" strike="noStrike" cap="none">
                <a:solidFill>
                  <a:srgbClr val="424242"/>
                </a:solidFill>
                <a:latin typeface="Garamond"/>
                <a:ea typeface="Garamond"/>
                <a:cs typeface="Garamond"/>
                <a:sym typeface="Garamond"/>
              </a:rPr>
            </a:br>
            <a:r>
              <a:rPr lang="en-US" sz="2800" b="0" i="0" u="none" strike="noStrike" cap="none">
                <a:solidFill>
                  <a:srgbClr val="424242"/>
                </a:solidFill>
                <a:latin typeface="Garamond"/>
                <a:ea typeface="Garamond"/>
                <a:cs typeface="Garamond"/>
                <a:sym typeface="Garamond"/>
              </a:rPr>
              <a:t/>
            </a:r>
            <a:br>
              <a:rPr lang="en-US" sz="2800" b="0" i="0" u="none" strike="noStrike" cap="none">
                <a:solidFill>
                  <a:srgbClr val="424242"/>
                </a:solidFill>
                <a:latin typeface="Garamond"/>
                <a:ea typeface="Garamond"/>
                <a:cs typeface="Garamond"/>
                <a:sym typeface="Garamond"/>
              </a:rPr>
            </a:br>
            <a:r>
              <a:rPr lang="en-US" sz="2800" b="0" u="sng">
                <a:solidFill>
                  <a:schemeClr val="hlink"/>
                </a:solidFill>
                <a:latin typeface="Garamond"/>
                <a:ea typeface="Garamond"/>
                <a:cs typeface="Garamond"/>
                <a:sym typeface="Garamond"/>
                <a:hlinkClick r:id="rId3"/>
              </a:rPr>
              <a:t>http://www.ascd.org/public-policy/ESSA-State-Implementation-Map.aspx</a:t>
            </a:r>
            <a:r>
              <a:rPr lang="en-US" sz="2800" b="0">
                <a:latin typeface="Garamond"/>
                <a:ea typeface="Garamond"/>
                <a:cs typeface="Garamond"/>
                <a:sym typeface="Garamond"/>
              </a:rPr>
              <a:t> </a:t>
            </a:r>
          </a:p>
        </p:txBody>
      </p:sp>
      <p:pic>
        <p:nvPicPr>
          <p:cNvPr id="122" name="Shape 122" descr="Screen Shot 2016-11-10 at 9.52.39 AM.png"/>
          <p:cNvPicPr preferRelativeResize="0"/>
          <p:nvPr/>
        </p:nvPicPr>
        <p:blipFill rotWithShape="1">
          <a:blip r:embed="rId4">
            <a:alphaModFix/>
          </a:blip>
          <a:srcRect/>
          <a:stretch/>
        </p:blipFill>
        <p:spPr>
          <a:xfrm>
            <a:off x="6887432" y="204952"/>
            <a:ext cx="4822956" cy="54458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1524000" y="1114425"/>
            <a:ext cx="9144000" cy="3960299"/>
          </a:xfrm>
          <a:prstGeom prst="rect">
            <a:avLst/>
          </a:prstGeom>
          <a:noFill/>
          <a:ln>
            <a:noFill/>
          </a:ln>
        </p:spPr>
        <p:txBody>
          <a:bodyPr lIns="91425" tIns="45700" rIns="91425" bIns="45700" anchor="b" anchorCtr="0">
            <a:noAutofit/>
          </a:bodyPr>
          <a:lstStyle/>
          <a:p>
            <a:pPr marL="0" marR="0" lvl="0" indent="-69850" algn="ctr" rtl="0">
              <a:lnSpc>
                <a:spcPct val="90000"/>
              </a:lnSpc>
              <a:spcBef>
                <a:spcPts val="0"/>
              </a:spcBef>
              <a:spcAft>
                <a:spcPts val="0"/>
              </a:spcAft>
              <a:buClr>
                <a:schemeClr val="dk1"/>
              </a:buClr>
              <a:buSzPct val="25000"/>
              <a:buFont typeface="Arial"/>
              <a:buNone/>
            </a:pPr>
            <a:endParaRPr sz="50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25000"/>
              <a:buFont typeface="Arial"/>
              <a:buNone/>
            </a:pPr>
            <a:endParaRPr sz="50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endParaRPr sz="36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endParaRPr sz="36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endParaRPr sz="36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endParaRPr sz="36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endParaRPr sz="3600">
              <a:latin typeface="Garamond"/>
              <a:ea typeface="Garamond"/>
              <a:cs typeface="Garamond"/>
              <a:sym typeface="Garamond"/>
            </a:endParaRPr>
          </a:p>
          <a:p>
            <a:pPr marL="0" marR="0" lvl="0" indent="-69850" algn="ctr" rtl="0">
              <a:lnSpc>
                <a:spcPct val="90000"/>
              </a:lnSpc>
              <a:spcBef>
                <a:spcPts val="0"/>
              </a:spcBef>
              <a:spcAft>
                <a:spcPts val="0"/>
              </a:spcAft>
              <a:buClr>
                <a:schemeClr val="dk1"/>
              </a:buClr>
              <a:buSzPct val="30555"/>
              <a:buFont typeface="Arial"/>
              <a:buNone/>
            </a:pPr>
            <a:r>
              <a:rPr lang="en-US" sz="3600">
                <a:latin typeface="Garamond"/>
                <a:ea typeface="Garamond"/>
                <a:cs typeface="Garamond"/>
                <a:sym typeface="Garamond"/>
              </a:rPr>
              <a:t>State ESSA Plans to Support Student </a:t>
            </a:r>
          </a:p>
          <a:p>
            <a:pPr marL="0" marR="0" lvl="0" indent="-69850" algn="ctr" rtl="0">
              <a:lnSpc>
                <a:spcPct val="90000"/>
              </a:lnSpc>
              <a:spcBef>
                <a:spcPts val="0"/>
              </a:spcBef>
              <a:spcAft>
                <a:spcPts val="0"/>
              </a:spcAft>
              <a:buClr>
                <a:schemeClr val="dk1"/>
              </a:buClr>
              <a:buSzPct val="30555"/>
              <a:buFont typeface="Arial"/>
              <a:buNone/>
            </a:pPr>
            <a:r>
              <a:rPr lang="en-US" sz="3600">
                <a:latin typeface="Garamond"/>
                <a:ea typeface="Garamond"/>
                <a:cs typeface="Garamond"/>
                <a:sym typeface="Garamond"/>
              </a:rPr>
              <a:t>Health and Wellness:</a:t>
            </a:r>
          </a:p>
          <a:p>
            <a:pPr marL="0" marR="0" lvl="0" indent="-69850" algn="ctr" rtl="0">
              <a:lnSpc>
                <a:spcPct val="90000"/>
              </a:lnSpc>
              <a:spcBef>
                <a:spcPts val="0"/>
              </a:spcBef>
              <a:spcAft>
                <a:spcPts val="0"/>
              </a:spcAft>
              <a:buClr>
                <a:schemeClr val="dk1"/>
              </a:buClr>
              <a:buSzPct val="30555"/>
              <a:buFont typeface="Arial"/>
              <a:buNone/>
            </a:pPr>
            <a:r>
              <a:rPr lang="en-US" sz="3600">
                <a:latin typeface="Garamond"/>
                <a:ea typeface="Garamond"/>
                <a:cs typeface="Garamond"/>
                <a:sym typeface="Garamond"/>
              </a:rPr>
              <a:t>A Framework for Action</a:t>
            </a:r>
          </a:p>
          <a:p>
            <a:pPr marL="0" marR="0" lvl="0" indent="0" algn="ctr" rtl="0">
              <a:lnSpc>
                <a:spcPct val="90000"/>
              </a:lnSpc>
              <a:spcBef>
                <a:spcPts val="0"/>
              </a:spcBef>
              <a:spcAft>
                <a:spcPts val="0"/>
              </a:spcAft>
              <a:buClr>
                <a:srgbClr val="424242"/>
              </a:buClr>
              <a:buSzPct val="25000"/>
              <a:buFont typeface="Calibri"/>
              <a:buNone/>
            </a:pPr>
            <a:endParaRPr sz="5000">
              <a:latin typeface="Garamond"/>
              <a:ea typeface="Garamond"/>
              <a:cs typeface="Garamond"/>
              <a:sym typeface="Garamond"/>
            </a:endParaRPr>
          </a:p>
          <a:p>
            <a:pPr marL="0" marR="0" lvl="0" indent="0" algn="l" rtl="0">
              <a:lnSpc>
                <a:spcPct val="90000"/>
              </a:lnSpc>
              <a:spcBef>
                <a:spcPts val="0"/>
              </a:spcBef>
              <a:spcAft>
                <a:spcPts val="0"/>
              </a:spcAft>
              <a:buClr>
                <a:srgbClr val="424242"/>
              </a:buClr>
              <a:buSzPct val="25000"/>
              <a:buFont typeface="Calibri"/>
              <a:buNone/>
            </a:pPr>
            <a:endParaRPr sz="2400" b="1" i="0" u="none" strike="noStrike" cap="none">
              <a:solidFill>
                <a:srgbClr val="424242"/>
              </a:solidFill>
              <a:latin typeface="Garamond"/>
              <a:ea typeface="Garamond"/>
              <a:cs typeface="Garamond"/>
              <a:sym typeface="Garamond"/>
            </a:endParaRPr>
          </a:p>
          <a:p>
            <a:pPr marL="0" marR="0" lvl="0" indent="0" algn="ctr" rtl="0">
              <a:lnSpc>
                <a:spcPct val="90000"/>
              </a:lnSpc>
              <a:spcBef>
                <a:spcPts val="0"/>
              </a:spcBef>
              <a:spcAft>
                <a:spcPts val="0"/>
              </a:spcAft>
              <a:buClr>
                <a:srgbClr val="424242"/>
              </a:buClr>
              <a:buSzPct val="25000"/>
              <a:buFont typeface="Calibri"/>
              <a:buNone/>
            </a:pPr>
            <a:endParaRPr sz="2400" b="1" i="0" u="none" strike="noStrike" cap="none">
              <a:solidFill>
                <a:srgbClr val="424242"/>
              </a:solidFill>
              <a:latin typeface="Garamond"/>
              <a:ea typeface="Garamond"/>
              <a:cs typeface="Garamond"/>
              <a:sym typeface="Garamond"/>
            </a:endParaRPr>
          </a:p>
          <a:p>
            <a:pPr marL="0" marR="0" lvl="0" indent="0" algn="ctr" rtl="0">
              <a:lnSpc>
                <a:spcPct val="90000"/>
              </a:lnSpc>
              <a:spcBef>
                <a:spcPts val="0"/>
              </a:spcBef>
              <a:spcAft>
                <a:spcPts val="0"/>
              </a:spcAft>
              <a:buClr>
                <a:srgbClr val="424242"/>
              </a:buClr>
              <a:buSzPct val="25000"/>
              <a:buFont typeface="Calibri"/>
              <a:buNone/>
            </a:pPr>
            <a:r>
              <a:rPr lang="en-US" sz="2400" b="1" i="0" u="none" strike="noStrike" cap="none">
                <a:solidFill>
                  <a:srgbClr val="424242"/>
                </a:solidFill>
                <a:latin typeface="Garamond"/>
                <a:ea typeface="Garamond"/>
                <a:cs typeface="Garamond"/>
                <a:sym typeface="Garamond"/>
              </a:rPr>
              <a:t>Find document at </a:t>
            </a:r>
            <a:r>
              <a:rPr lang="en-US" sz="2400" b="0" i="0" u="sng" strike="noStrike" cap="none">
                <a:solidFill>
                  <a:schemeClr val="hlink"/>
                </a:solidFill>
                <a:latin typeface="Garamond"/>
                <a:ea typeface="Garamond"/>
                <a:cs typeface="Garamond"/>
                <a:sym typeface="Garamond"/>
                <a:hlinkClick r:id="rId3"/>
              </a:rPr>
              <a:t>healthyschoolscampaign.org/state-essa-framework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lvl="0" algn="l" rtl="0">
              <a:spcBef>
                <a:spcPts val="0"/>
              </a:spcBef>
              <a:buClr>
                <a:schemeClr val="dk1"/>
              </a:buClr>
              <a:buSzPct val="30555"/>
              <a:buFont typeface="Arial"/>
              <a:buNone/>
            </a:pPr>
            <a:r>
              <a:rPr lang="en-US" sz="3600">
                <a:latin typeface="Garamond"/>
                <a:ea typeface="Garamond"/>
                <a:cs typeface="Garamond"/>
                <a:sym typeface="Garamond"/>
              </a:rPr>
              <a:t>State ESSA Plans to Support Student  Health and Wellness: A Framework for Action</a:t>
            </a:r>
          </a:p>
          <a:p>
            <a:pPr marL="0" marR="0" lvl="0" indent="0" algn="l" rtl="0">
              <a:lnSpc>
                <a:spcPct val="90000"/>
              </a:lnSpc>
              <a:spcBef>
                <a:spcPts val="0"/>
              </a:spcBef>
              <a:spcAft>
                <a:spcPts val="0"/>
              </a:spcAft>
              <a:buClr>
                <a:srgbClr val="424242"/>
              </a:buClr>
              <a:buSzPct val="25000"/>
              <a:buFont typeface="Calibri"/>
              <a:buNone/>
            </a:pPr>
            <a:endParaRPr sz="4000">
              <a:latin typeface="Garamond"/>
              <a:ea typeface="Garamond"/>
              <a:cs typeface="Garamond"/>
              <a:sym typeface="Garamond"/>
            </a:endParaRPr>
          </a:p>
        </p:txBody>
      </p:sp>
      <p:sp>
        <p:nvSpPr>
          <p:cNvPr id="134" name="Shape 134"/>
          <p:cNvSpPr txBox="1">
            <a:spLocks noGrp="1"/>
          </p:cNvSpPr>
          <p:nvPr>
            <p:ph type="body" idx="1"/>
          </p:nvPr>
        </p:nvSpPr>
        <p:spPr>
          <a:xfrm>
            <a:off x="838200" y="1944275"/>
            <a:ext cx="10515600" cy="3530100"/>
          </a:xfrm>
          <a:prstGeom prst="rect">
            <a:avLst/>
          </a:prstGeom>
          <a:noFill/>
          <a:ln>
            <a:noFill/>
          </a:ln>
        </p:spPr>
        <p:txBody>
          <a:bodyPr lIns="91425" tIns="91425" rIns="91425" bIns="91425" anchor="t" anchorCtr="0">
            <a:noAutofit/>
          </a:bodyPr>
          <a:lstStyle/>
          <a:p>
            <a:pPr marL="584200" marR="0" lvl="0" indent="-457200" algn="l" rtl="0">
              <a:lnSpc>
                <a:spcPct val="90000"/>
              </a:lnSpc>
              <a:spcBef>
                <a:spcPts val="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Getting Started</a:t>
            </a:r>
          </a:p>
          <a:p>
            <a:pPr marL="584200" marR="0" lvl="0" indent="-457200" algn="l" rtl="0">
              <a:lnSpc>
                <a:spcPct val="90000"/>
              </a:lnSpc>
              <a:spcBef>
                <a:spcPts val="100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Engaging Stakeholders</a:t>
            </a:r>
          </a:p>
          <a:p>
            <a:pPr marL="584200" marR="0" lvl="0" indent="-457200" algn="l" rtl="0">
              <a:lnSpc>
                <a:spcPct val="90000"/>
              </a:lnSpc>
              <a:spcBef>
                <a:spcPts val="100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Incorporating Health and Wellness into Key Levers</a:t>
            </a:r>
          </a:p>
          <a:p>
            <a:pPr marL="584200" marR="0" lvl="0" indent="-457200" algn="l" rtl="0">
              <a:lnSpc>
                <a:spcPct val="90000"/>
              </a:lnSpc>
              <a:spcBef>
                <a:spcPts val="100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Other key elements of ESSA</a:t>
            </a:r>
          </a:p>
          <a:p>
            <a:pPr marL="685800" marR="0" lvl="1" indent="228600" algn="l" rtl="0">
              <a:lnSpc>
                <a:spcPct val="90000"/>
              </a:lnSpc>
              <a:spcBef>
                <a:spcPts val="50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Transferability</a:t>
            </a:r>
          </a:p>
          <a:p>
            <a:pPr marL="685800" marR="0" lvl="1" indent="228600" algn="l" rtl="0">
              <a:lnSpc>
                <a:spcPct val="90000"/>
              </a:lnSpc>
              <a:spcBef>
                <a:spcPts val="500"/>
              </a:spcBef>
              <a:spcAft>
                <a:spcPts val="0"/>
              </a:spcAft>
              <a:buClr>
                <a:srgbClr val="424242"/>
              </a:buClr>
              <a:buSzPct val="100000"/>
              <a:buFont typeface="Arial"/>
              <a:buChar char="•"/>
            </a:pPr>
            <a:r>
              <a:rPr lang="en-US" sz="3000" b="0" i="0" u="none" strike="noStrike" cap="none">
                <a:solidFill>
                  <a:srgbClr val="424242"/>
                </a:solidFill>
                <a:latin typeface="Garamond"/>
                <a:ea typeface="Garamond"/>
                <a:cs typeface="Garamond"/>
                <a:sym typeface="Garamond"/>
              </a:rPr>
              <a:t>Student Support and Academic Enrichment Grants</a:t>
            </a:r>
          </a:p>
          <a:p>
            <a:pPr marL="800100" marR="0" lvl="0" indent="-342900" algn="l" rtl="0">
              <a:lnSpc>
                <a:spcPct val="90000"/>
              </a:lnSpc>
              <a:spcBef>
                <a:spcPts val="1000"/>
              </a:spcBef>
              <a:spcAft>
                <a:spcPts val="0"/>
              </a:spcAft>
              <a:buClr>
                <a:srgbClr val="424242"/>
              </a:buClr>
              <a:buSzPct val="25000"/>
              <a:buFont typeface="Arial"/>
              <a:buNone/>
            </a:pPr>
            <a:endParaRPr sz="2200" b="0" i="0" u="none" strike="noStrike" cap="none">
              <a:solidFill>
                <a:srgbClr val="424242"/>
              </a:solidFill>
              <a:latin typeface="Garamond"/>
              <a:ea typeface="Garamond"/>
              <a:cs typeface="Garamond"/>
              <a:sym typeface="Garamond"/>
            </a:endParaRPr>
          </a:p>
          <a:p>
            <a:pPr marL="342900" marR="0" lvl="0" indent="-342900" algn="l" rtl="0">
              <a:lnSpc>
                <a:spcPct val="90000"/>
              </a:lnSpc>
              <a:spcBef>
                <a:spcPts val="1000"/>
              </a:spcBef>
              <a:spcAft>
                <a:spcPts val="0"/>
              </a:spcAft>
              <a:buClr>
                <a:srgbClr val="424242"/>
              </a:buClr>
              <a:buSzPct val="25000"/>
              <a:buFont typeface="Arial"/>
              <a:buNone/>
            </a:pPr>
            <a:endParaRPr sz="2200" b="0" i="0" u="none" strike="noStrike" cap="none">
              <a:solidFill>
                <a:srgbClr val="424242"/>
              </a:solidFill>
              <a:latin typeface="Garamond"/>
              <a:ea typeface="Garamond"/>
              <a:cs typeface="Garamond"/>
              <a:sym typeface="Garamond"/>
            </a:endParaRPr>
          </a:p>
          <a:p>
            <a:pPr marL="463550" marR="0" lvl="0" indent="-285750" algn="l" rtl="0">
              <a:lnSpc>
                <a:spcPct val="90000"/>
              </a:lnSpc>
              <a:spcBef>
                <a:spcPts val="1000"/>
              </a:spcBef>
              <a:spcAft>
                <a:spcPts val="0"/>
              </a:spcAft>
              <a:buClr>
                <a:srgbClr val="424242"/>
              </a:buClr>
              <a:buSzPct val="25000"/>
              <a:buFont typeface="Arial"/>
              <a:buNone/>
            </a:pPr>
            <a:endParaRPr sz="1800" b="0" i="0" u="none" strike="noStrike" cap="none">
              <a:solidFill>
                <a:srgbClr val="424242"/>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lvl="0" rtl="0">
              <a:spcBef>
                <a:spcPts val="0"/>
              </a:spcBef>
              <a:buClr>
                <a:schemeClr val="dk1"/>
              </a:buClr>
              <a:buSzPct val="30555"/>
              <a:buFont typeface="Arial"/>
              <a:buNone/>
            </a:pPr>
            <a:r>
              <a:rPr lang="en-US" sz="3600">
                <a:latin typeface="Garamond"/>
                <a:ea typeface="Garamond"/>
                <a:cs typeface="Garamond"/>
                <a:sym typeface="Garamond"/>
              </a:rPr>
              <a:t>State ESSA Plans to Support Student  Health and Wellness: A Framework for Action</a:t>
            </a:r>
          </a:p>
          <a:p>
            <a:pPr lvl="0" rtl="0">
              <a:spcBef>
                <a:spcPts val="0"/>
              </a:spcBef>
              <a:buClr>
                <a:srgbClr val="424242"/>
              </a:buClr>
              <a:buSzPct val="25000"/>
              <a:buFont typeface="Calibri"/>
              <a:buNone/>
            </a:pPr>
            <a:endParaRPr sz="4000">
              <a:latin typeface="Garamond"/>
              <a:ea typeface="Garamond"/>
              <a:cs typeface="Garamond"/>
              <a:sym typeface="Garamond"/>
            </a:endParaRPr>
          </a:p>
          <a:p>
            <a:pPr marL="0" marR="0" lvl="0" indent="0" algn="l" rtl="0">
              <a:lnSpc>
                <a:spcPct val="90000"/>
              </a:lnSpc>
              <a:spcBef>
                <a:spcPts val="0"/>
              </a:spcBef>
              <a:spcAft>
                <a:spcPts val="0"/>
              </a:spcAft>
              <a:buClr>
                <a:srgbClr val="424242"/>
              </a:buClr>
              <a:buSzPct val="25000"/>
              <a:buFont typeface="Calibri"/>
              <a:buNone/>
            </a:pPr>
            <a:endParaRPr sz="4000">
              <a:latin typeface="Garamond"/>
              <a:ea typeface="Garamond"/>
              <a:cs typeface="Garamond"/>
              <a:sym typeface="Garamond"/>
            </a:endParaRPr>
          </a:p>
        </p:txBody>
      </p:sp>
      <p:sp>
        <p:nvSpPr>
          <p:cNvPr id="141" name="Shape 141"/>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noAutofit/>
          </a:bodyPr>
          <a:lstStyle/>
          <a:p>
            <a:pPr marL="457200" marR="0" lvl="0" indent="-406400" algn="l" rtl="0">
              <a:lnSpc>
                <a:spcPct val="90000"/>
              </a:lnSpc>
              <a:spcBef>
                <a:spcPts val="0"/>
              </a:spcBef>
              <a:spcAft>
                <a:spcPts val="0"/>
              </a:spcAft>
              <a:buClr>
                <a:srgbClr val="424242"/>
              </a:buClr>
              <a:buSzPct val="100000"/>
              <a:buFont typeface="Garamond"/>
              <a:buChar char="•"/>
            </a:pPr>
            <a:r>
              <a:rPr lang="en-US" sz="2800" b="1" i="0" u="none" strike="noStrike" cap="none">
                <a:solidFill>
                  <a:srgbClr val="424242"/>
                </a:solidFill>
                <a:latin typeface="Garamond"/>
                <a:ea typeface="Garamond"/>
                <a:cs typeface="Garamond"/>
                <a:sym typeface="Garamond"/>
              </a:rPr>
              <a:t>Comprehensive approach</a:t>
            </a:r>
            <a:r>
              <a:rPr lang="en-US" sz="2800" b="0" i="0" u="none" strike="noStrike" cap="none">
                <a:solidFill>
                  <a:srgbClr val="424242"/>
                </a:solidFill>
                <a:latin typeface="Garamond"/>
                <a:ea typeface="Garamond"/>
                <a:cs typeface="Garamond"/>
                <a:sym typeface="Garamond"/>
              </a:rPr>
              <a:t>. The most effective approach is a comprehensive one linking accountability systems and report cards to needs assessments, evidence-based interventions and professional development.</a:t>
            </a:r>
          </a:p>
          <a:p>
            <a:pPr marL="457200" marR="0" lvl="0" indent="-406400" algn="l" rtl="0">
              <a:lnSpc>
                <a:spcPct val="90000"/>
              </a:lnSpc>
              <a:spcBef>
                <a:spcPts val="0"/>
              </a:spcBef>
              <a:spcAft>
                <a:spcPts val="0"/>
              </a:spcAft>
              <a:buClr>
                <a:srgbClr val="424242"/>
              </a:buClr>
              <a:buSzPct val="100000"/>
              <a:buFont typeface="Arial"/>
              <a:buChar char="•"/>
            </a:pPr>
            <a:r>
              <a:rPr lang="en-US" sz="2800" b="1" i="0" u="none" strike="noStrike" cap="none">
                <a:solidFill>
                  <a:srgbClr val="424242"/>
                </a:solidFill>
                <a:latin typeface="Garamond"/>
                <a:ea typeface="Garamond"/>
                <a:cs typeface="Garamond"/>
                <a:sym typeface="Garamond"/>
              </a:rPr>
              <a:t>Building on existing structures</a:t>
            </a:r>
            <a:r>
              <a:rPr lang="en-US" sz="2800" b="0" i="0" u="none" strike="noStrike" cap="none">
                <a:solidFill>
                  <a:srgbClr val="424242"/>
                </a:solidFill>
                <a:latin typeface="Garamond"/>
                <a:ea typeface="Garamond"/>
                <a:cs typeface="Garamond"/>
                <a:sym typeface="Garamond"/>
              </a:rPr>
              <a:t>. We recommend identifying and building on existing policies and data systems as a way of leveraging existing resources. </a:t>
            </a:r>
            <a:r>
              <a:rPr lang="en-US" sz="2800" b="0" i="0" u="none" strike="noStrike" cap="none">
                <a:solidFill>
                  <a:srgbClr val="424242"/>
                </a:solidFill>
                <a:latin typeface="Calibri"/>
                <a:ea typeface="Calibri"/>
                <a:cs typeface="Calibri"/>
                <a:sym typeface="Calibri"/>
              </a:rPr>
              <a:t/>
            </a:r>
            <a:br>
              <a:rPr lang="en-US" sz="2800" b="0" i="0" u="none" strike="noStrike" cap="none">
                <a:solidFill>
                  <a:srgbClr val="424242"/>
                </a:solidFill>
                <a:latin typeface="Calibri"/>
                <a:ea typeface="Calibri"/>
                <a:cs typeface="Calibri"/>
                <a:sym typeface="Calibri"/>
              </a:rPr>
            </a:br>
            <a:endParaRPr lang="en-US" sz="2800" b="0" i="0" u="none" strike="noStrike" cap="none">
              <a:solidFill>
                <a:srgbClr val="42424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Key Levers Included in the </a:t>
            </a:r>
            <a:r>
              <a:rPr lang="en-US">
                <a:latin typeface="Garamond"/>
                <a:ea typeface="Garamond"/>
                <a:cs typeface="Garamond"/>
                <a:sym typeface="Garamond"/>
              </a:rPr>
              <a:t>Framework</a:t>
            </a:r>
          </a:p>
        </p:txBody>
      </p:sp>
      <p:sp>
        <p:nvSpPr>
          <p:cNvPr id="148" name="Shape 148"/>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noAutofit/>
          </a:bodyPr>
          <a:lstStyle/>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State Accountability System </a:t>
            </a: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State School Report Cards </a:t>
            </a: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Needs Assessment</a:t>
            </a: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Professional Development </a:t>
            </a: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Transition from Early Childhood Programs to Elementary School</a:t>
            </a: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Well-Rounded Education</a:t>
            </a:r>
            <a:r>
              <a:rPr lang="en-US" sz="2800" b="0" i="0" u="none" strike="noStrike" cap="none">
                <a:solidFill>
                  <a:srgbClr val="424242"/>
                </a:solidFill>
                <a:latin typeface="Calibri"/>
                <a:ea typeface="Calibri"/>
                <a:cs typeface="Calibri"/>
                <a:sym typeface="Calibri"/>
              </a:rPr>
              <a:t/>
            </a:r>
            <a:br>
              <a:rPr lang="en-US" sz="2800" b="0" i="0" u="none" strike="noStrike" cap="none">
                <a:solidFill>
                  <a:srgbClr val="424242"/>
                </a:solidFill>
                <a:latin typeface="Calibri"/>
                <a:ea typeface="Calibri"/>
                <a:cs typeface="Calibri"/>
                <a:sym typeface="Calibri"/>
              </a:rPr>
            </a:br>
            <a:endParaRPr lang="en-US" sz="2800" b="0" i="0" u="none" strike="noStrike" cap="none">
              <a:solidFill>
                <a:srgbClr val="42424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Structure of Key Levers Section</a:t>
            </a:r>
          </a:p>
        </p:txBody>
      </p:sp>
      <p:sp>
        <p:nvSpPr>
          <p:cNvPr id="155" name="Shape 155"/>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noAutofit/>
          </a:bodyPr>
          <a:lstStyle/>
          <a:p>
            <a:pPr marL="457200" marR="0" lvl="0" indent="-4572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Why is this important to advancing student health and wellness?</a:t>
            </a:r>
          </a:p>
          <a:p>
            <a:pPr marL="457200" marR="0" lvl="0" indent="-457200" algn="l" rtl="0">
              <a:lnSpc>
                <a:spcPct val="90000"/>
              </a:lnSpc>
              <a:spcBef>
                <a:spcPts val="0"/>
              </a:spcBef>
              <a:spcAft>
                <a:spcPts val="0"/>
              </a:spcAft>
              <a:buClr>
                <a:srgbClr val="424242"/>
              </a:buClr>
              <a:buSzPct val="25000"/>
              <a:buFont typeface="Arial"/>
              <a:buNone/>
            </a:pPr>
            <a:endParaRPr sz="3600" b="0" i="0" u="none" strike="noStrike" cap="none">
              <a:solidFill>
                <a:srgbClr val="424242"/>
              </a:solidFill>
              <a:latin typeface="Garamond"/>
              <a:ea typeface="Garamond"/>
              <a:cs typeface="Garamond"/>
              <a:sym typeface="Garamond"/>
            </a:endParaRPr>
          </a:p>
          <a:p>
            <a:pPr marL="457200" marR="0" lvl="0" indent="-4572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What does the law say?</a:t>
            </a:r>
          </a:p>
          <a:p>
            <a:pPr marL="457200" marR="0" lvl="0" indent="-457200" algn="l" rtl="0">
              <a:lnSpc>
                <a:spcPct val="90000"/>
              </a:lnSpc>
              <a:spcBef>
                <a:spcPts val="0"/>
              </a:spcBef>
              <a:spcAft>
                <a:spcPts val="0"/>
              </a:spcAft>
              <a:buClr>
                <a:srgbClr val="424242"/>
              </a:buClr>
              <a:buSzPct val="25000"/>
              <a:buFont typeface="Arial"/>
              <a:buNone/>
            </a:pPr>
            <a:endParaRPr sz="3600" b="0" i="0" u="none" strike="noStrike" cap="none">
              <a:solidFill>
                <a:srgbClr val="424242"/>
              </a:solidFill>
              <a:latin typeface="Garamond"/>
              <a:ea typeface="Garamond"/>
              <a:cs typeface="Garamond"/>
              <a:sym typeface="Garamond"/>
            </a:endParaRPr>
          </a:p>
          <a:p>
            <a:pPr marL="457200" marR="0" lvl="0" indent="-457200" algn="l" rtl="0">
              <a:lnSpc>
                <a:spcPct val="90000"/>
              </a:lnSpc>
              <a:spcBef>
                <a:spcPts val="0"/>
              </a:spcBef>
              <a:spcAft>
                <a:spcPts val="0"/>
              </a:spcAft>
              <a:buClr>
                <a:srgbClr val="424242"/>
              </a:buClr>
              <a:buSzPct val="100000"/>
              <a:buFont typeface="Arial"/>
              <a:buChar char="•"/>
            </a:pPr>
            <a:r>
              <a:rPr lang="en-US" sz="3600" b="0" i="0" u="none" strike="noStrike" cap="none">
                <a:solidFill>
                  <a:srgbClr val="424242"/>
                </a:solidFill>
                <a:latin typeface="Garamond"/>
                <a:ea typeface="Garamond"/>
                <a:cs typeface="Garamond"/>
                <a:sym typeface="Garamond"/>
              </a:rPr>
              <a:t>Action Steps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365125"/>
            <a:ext cx="4590141" cy="4896303"/>
          </a:xfrm>
          <a:prstGeom prst="rect">
            <a:avLst/>
          </a:prstGeom>
          <a:noFill/>
          <a:ln>
            <a:noFill/>
          </a:ln>
        </p:spPr>
        <p:txBody>
          <a:bodyPr lIns="91425" tIns="45700" rIns="91425" bIns="45700" anchor="ctr" anchorCtr="0">
            <a:noAutofit/>
          </a:bodyPr>
          <a:lstStyle/>
          <a:p>
            <a:pPr marL="457200" marR="0" lvl="0" indent="-381000" algn="l" rtl="0">
              <a:lnSpc>
                <a:spcPct val="90000"/>
              </a:lnSpc>
              <a:spcBef>
                <a:spcPts val="0"/>
              </a:spcBef>
              <a:spcAft>
                <a:spcPts val="0"/>
              </a:spcAft>
              <a:buClr>
                <a:srgbClr val="424242"/>
              </a:buClr>
              <a:buSzPct val="100000"/>
              <a:buFont typeface="Garamond"/>
              <a:buAutoNum type="arabicPeriod"/>
            </a:pPr>
            <a:r>
              <a:rPr lang="en-US" sz="2400" b="1" i="0" u="none" strike="noStrike" cap="none">
                <a:solidFill>
                  <a:srgbClr val="424242"/>
                </a:solidFill>
                <a:latin typeface="Garamond"/>
                <a:ea typeface="Garamond"/>
                <a:cs typeface="Garamond"/>
                <a:sym typeface="Garamond"/>
              </a:rPr>
              <a:t>Welcome and Context Setting</a:t>
            </a:r>
          </a:p>
          <a:p>
            <a:pPr marL="457200" marR="0" lvl="0" indent="-381000" algn="l" rtl="0">
              <a:lnSpc>
                <a:spcPct val="90000"/>
              </a:lnSpc>
              <a:spcBef>
                <a:spcPts val="0"/>
              </a:spcBef>
              <a:spcAft>
                <a:spcPts val="0"/>
              </a:spcAft>
              <a:buClr>
                <a:srgbClr val="424242"/>
              </a:buClr>
              <a:buSzPct val="100000"/>
              <a:buFont typeface="Garamond"/>
              <a:buAutoNum type="arabicPeriod"/>
            </a:pPr>
            <a:r>
              <a:rPr lang="en-US" sz="2400" b="1" i="0" u="none" strike="noStrike" cap="none">
                <a:solidFill>
                  <a:srgbClr val="424242"/>
                </a:solidFill>
                <a:latin typeface="Garamond"/>
                <a:ea typeface="Garamond"/>
                <a:cs typeface="Garamond"/>
                <a:sym typeface="Garamond"/>
              </a:rPr>
              <a:t>Overview of ESSA and School Health and Wellness</a:t>
            </a:r>
          </a:p>
          <a:p>
            <a:pPr marL="457200" lvl="0" indent="-381000" rtl="0">
              <a:lnSpc>
                <a:spcPct val="115000"/>
              </a:lnSpc>
              <a:spcBef>
                <a:spcPts val="0"/>
              </a:spcBef>
              <a:buClr>
                <a:srgbClr val="424242"/>
              </a:buClr>
              <a:buSzPct val="100000"/>
              <a:buFont typeface="Garamond"/>
              <a:buAutoNum type="arabicPeriod"/>
            </a:pPr>
            <a:r>
              <a:rPr lang="en-US" sz="2400">
                <a:latin typeface="Garamond"/>
                <a:ea typeface="Garamond"/>
                <a:cs typeface="Garamond"/>
                <a:sym typeface="Garamond"/>
              </a:rPr>
              <a:t>State ESSA Plans to Support Student Health and Wellness: A Framework for Action</a:t>
            </a:r>
          </a:p>
          <a:p>
            <a:pPr marL="457200" marR="0" lvl="0" indent="-381000" algn="l" rtl="0">
              <a:lnSpc>
                <a:spcPct val="90000"/>
              </a:lnSpc>
              <a:spcBef>
                <a:spcPts val="0"/>
              </a:spcBef>
              <a:spcAft>
                <a:spcPts val="0"/>
              </a:spcAft>
              <a:buClr>
                <a:srgbClr val="424242"/>
              </a:buClr>
              <a:buSzPct val="100000"/>
              <a:buFont typeface="Garamond"/>
              <a:buAutoNum type="arabicPeriod"/>
            </a:pPr>
            <a:r>
              <a:rPr lang="en-US" sz="2400" b="1" i="0" u="none" strike="noStrike" cap="none">
                <a:solidFill>
                  <a:srgbClr val="424242"/>
                </a:solidFill>
                <a:latin typeface="Garamond"/>
                <a:ea typeface="Garamond"/>
                <a:cs typeface="Garamond"/>
                <a:sym typeface="Garamond"/>
              </a:rPr>
              <a:t>State Examples: Illinois and Colorado</a:t>
            </a:r>
          </a:p>
          <a:p>
            <a:pPr marL="457200" marR="0" lvl="0" indent="-381000" algn="l" rtl="0">
              <a:lnSpc>
                <a:spcPct val="90000"/>
              </a:lnSpc>
              <a:spcBef>
                <a:spcPts val="0"/>
              </a:spcBef>
              <a:spcAft>
                <a:spcPts val="0"/>
              </a:spcAft>
              <a:buClr>
                <a:srgbClr val="424242"/>
              </a:buClr>
              <a:buSzPct val="100000"/>
              <a:buFont typeface="Garamond"/>
              <a:buAutoNum type="arabicPeriod"/>
            </a:pPr>
            <a:r>
              <a:rPr lang="en-US" sz="2400" b="1" i="0" u="none" strike="noStrike" cap="none">
                <a:solidFill>
                  <a:srgbClr val="424242"/>
                </a:solidFill>
                <a:latin typeface="Garamond"/>
                <a:ea typeface="Garamond"/>
                <a:cs typeface="Garamond"/>
                <a:sym typeface="Garamond"/>
              </a:rPr>
              <a:t>Questions</a:t>
            </a:r>
          </a:p>
          <a:p>
            <a:pPr marL="457200" marR="0" lvl="0" indent="-381000" algn="l" rtl="0">
              <a:lnSpc>
                <a:spcPct val="90000"/>
              </a:lnSpc>
              <a:spcBef>
                <a:spcPts val="0"/>
              </a:spcBef>
              <a:spcAft>
                <a:spcPts val="0"/>
              </a:spcAft>
              <a:buClr>
                <a:srgbClr val="424242"/>
              </a:buClr>
              <a:buSzPct val="100000"/>
              <a:buFont typeface="Garamond"/>
              <a:buAutoNum type="arabicPeriod"/>
            </a:pPr>
            <a:r>
              <a:rPr lang="en-US" sz="2400" b="1" i="0" u="none" strike="noStrike" cap="none">
                <a:solidFill>
                  <a:srgbClr val="424242"/>
                </a:solidFill>
                <a:latin typeface="Garamond"/>
                <a:ea typeface="Garamond"/>
                <a:cs typeface="Garamond"/>
                <a:sym typeface="Garamond"/>
              </a:rPr>
              <a:t>Future Work</a:t>
            </a:r>
          </a:p>
        </p:txBody>
      </p:sp>
      <p:pic>
        <p:nvPicPr>
          <p:cNvPr id="43" name="Shape 43"/>
          <p:cNvPicPr preferRelativeResize="0">
            <a:picLocks noGrp="1"/>
          </p:cNvPicPr>
          <p:nvPr>
            <p:ph type="pic" idx="2"/>
          </p:nvPr>
        </p:nvPicPr>
        <p:blipFill rotWithShape="1">
          <a:blip r:embed="rId3">
            <a:alphaModFix/>
          </a:blip>
          <a:srcRect/>
          <a:stretch/>
        </p:blipFill>
        <p:spPr>
          <a:xfrm>
            <a:off x="6016194" y="-27875"/>
            <a:ext cx="6175799" cy="5682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Other Features of the </a:t>
            </a:r>
            <a:r>
              <a:rPr lang="en-US">
                <a:latin typeface="Garamond"/>
                <a:ea typeface="Garamond"/>
                <a:cs typeface="Garamond"/>
                <a:sym typeface="Garamond"/>
              </a:rPr>
              <a:t>Framework</a:t>
            </a:r>
          </a:p>
        </p:txBody>
      </p:sp>
      <p:sp>
        <p:nvSpPr>
          <p:cNvPr id="162" name="Shape 162"/>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noAutofit/>
          </a:bodyPr>
          <a:lstStyle/>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Case Studies</a:t>
            </a:r>
          </a:p>
          <a:p>
            <a:pPr marL="457200" marR="0" lvl="0" indent="-2286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Links to supplemental information on a select set of measures:</a:t>
            </a:r>
          </a:p>
          <a:p>
            <a:pPr marL="914400" marR="0" lvl="1" indent="-228600" algn="l" rtl="0">
              <a:lnSpc>
                <a:spcPct val="90000"/>
              </a:lnSpc>
              <a:spcBef>
                <a:spcPts val="0"/>
              </a:spcBef>
              <a:spcAft>
                <a:spcPts val="0"/>
              </a:spcAft>
              <a:buClr>
                <a:srgbClr val="424242"/>
              </a:buClr>
              <a:buSzPct val="100000"/>
              <a:buFont typeface="Arial"/>
              <a:buChar char="•"/>
            </a:pPr>
            <a:r>
              <a:rPr lang="en-US" sz="2400" b="0" i="0" u="none" strike="noStrike" cap="none">
                <a:solidFill>
                  <a:srgbClr val="424242"/>
                </a:solidFill>
                <a:latin typeface="Garamond"/>
                <a:ea typeface="Garamond"/>
                <a:cs typeface="Garamond"/>
                <a:sym typeface="Garamond"/>
              </a:rPr>
              <a:t>Chronic Absenteeism</a:t>
            </a:r>
          </a:p>
          <a:p>
            <a:pPr marL="914400" marR="0" lvl="1" indent="-228600" algn="l" rtl="0">
              <a:lnSpc>
                <a:spcPct val="90000"/>
              </a:lnSpc>
              <a:spcBef>
                <a:spcPts val="0"/>
              </a:spcBef>
              <a:spcAft>
                <a:spcPts val="0"/>
              </a:spcAft>
              <a:buClr>
                <a:srgbClr val="424242"/>
              </a:buClr>
              <a:buSzPct val="100000"/>
              <a:buFont typeface="Arial"/>
              <a:buChar char="•"/>
            </a:pPr>
            <a:r>
              <a:rPr lang="en-US" sz="2400" b="0" i="0" u="none" strike="noStrike" cap="none">
                <a:solidFill>
                  <a:srgbClr val="424242"/>
                </a:solidFill>
                <a:latin typeface="Garamond"/>
                <a:ea typeface="Garamond"/>
                <a:cs typeface="Garamond"/>
                <a:sym typeface="Garamond"/>
              </a:rPr>
              <a:t>School Climate</a:t>
            </a:r>
          </a:p>
          <a:p>
            <a:pPr marL="914400" marR="0" lvl="1" indent="-228600" algn="l" rtl="0">
              <a:lnSpc>
                <a:spcPct val="90000"/>
              </a:lnSpc>
              <a:spcBef>
                <a:spcPts val="0"/>
              </a:spcBef>
              <a:spcAft>
                <a:spcPts val="0"/>
              </a:spcAft>
              <a:buClr>
                <a:srgbClr val="424242"/>
              </a:buClr>
              <a:buSzPct val="100000"/>
              <a:buFont typeface="Arial"/>
              <a:buChar char="•"/>
            </a:pPr>
            <a:r>
              <a:rPr lang="en-US" sz="2400" b="0" i="0" u="none" strike="noStrike" cap="none">
                <a:solidFill>
                  <a:srgbClr val="424242"/>
                </a:solidFill>
                <a:latin typeface="Garamond"/>
                <a:ea typeface="Garamond"/>
                <a:cs typeface="Garamond"/>
                <a:sym typeface="Garamond"/>
              </a:rPr>
              <a:t>Social and Emotional Learning</a:t>
            </a:r>
          </a:p>
          <a:p>
            <a:pPr marL="914400" marR="0" lvl="1" indent="-228600" algn="l" rtl="0">
              <a:lnSpc>
                <a:spcPct val="90000"/>
              </a:lnSpc>
              <a:spcBef>
                <a:spcPts val="0"/>
              </a:spcBef>
              <a:spcAft>
                <a:spcPts val="0"/>
              </a:spcAft>
              <a:buClr>
                <a:srgbClr val="424242"/>
              </a:buClr>
              <a:buSzPct val="100000"/>
              <a:buFont typeface="Arial"/>
              <a:buChar char="•"/>
            </a:pPr>
            <a:r>
              <a:rPr lang="en-US" sz="2400" b="0" i="0" u="none" strike="noStrike" cap="none">
                <a:solidFill>
                  <a:srgbClr val="424242"/>
                </a:solidFill>
                <a:latin typeface="Garamond"/>
                <a:ea typeface="Garamond"/>
                <a:cs typeface="Garamond"/>
                <a:sym typeface="Garamond"/>
              </a:rPr>
              <a:t>School Connectedness </a:t>
            </a:r>
          </a:p>
          <a:p>
            <a:pPr marL="914400" marR="0" lvl="1" indent="-228600" algn="l" rtl="0">
              <a:lnSpc>
                <a:spcPct val="90000"/>
              </a:lnSpc>
              <a:spcBef>
                <a:spcPts val="0"/>
              </a:spcBef>
              <a:spcAft>
                <a:spcPts val="0"/>
              </a:spcAft>
              <a:buClr>
                <a:srgbClr val="424242"/>
              </a:buClr>
              <a:buSzPct val="100000"/>
              <a:buFont typeface="Arial"/>
              <a:buChar char="•"/>
            </a:pPr>
            <a:r>
              <a:rPr lang="en-US" sz="2400" b="0" i="0" u="none" strike="noStrike" cap="none">
                <a:solidFill>
                  <a:srgbClr val="424242"/>
                </a:solidFill>
                <a:latin typeface="Garamond"/>
                <a:ea typeface="Garamond"/>
                <a:cs typeface="Garamond"/>
                <a:sym typeface="Garamond"/>
              </a:rPr>
              <a:t>School Discipline</a:t>
            </a:r>
          </a:p>
          <a:p>
            <a:pPr marL="457200" marR="0" lvl="0" indent="-2286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Links to other resources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Next Phase</a:t>
            </a:r>
          </a:p>
        </p:txBody>
      </p:sp>
      <p:sp>
        <p:nvSpPr>
          <p:cNvPr id="169" name="Shape 169"/>
          <p:cNvSpPr txBox="1">
            <a:spLocks noGrp="1"/>
          </p:cNvSpPr>
          <p:nvPr>
            <p:ph type="body" idx="1"/>
          </p:nvPr>
        </p:nvSpPr>
        <p:spPr>
          <a:xfrm>
            <a:off x="838200" y="1825625"/>
            <a:ext cx="10515599" cy="3530146"/>
          </a:xfrm>
          <a:prstGeom prst="rect">
            <a:avLst/>
          </a:prstGeom>
          <a:noFill/>
          <a:ln>
            <a:noFill/>
          </a:ln>
        </p:spPr>
        <p:txBody>
          <a:bodyPr lIns="91425" tIns="91425" rIns="91425" bIns="91425" anchor="t" anchorCtr="0">
            <a:noAutofit/>
          </a:bodyPr>
          <a:lstStyle/>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Develop recommendations around specific school health issues</a:t>
            </a:r>
          </a:p>
          <a:p>
            <a:pPr marL="457200" marR="0" lvl="0" indent="-2286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A Health Impact Assessment on ESSA and Needs Assessment</a:t>
            </a:r>
          </a:p>
          <a:p>
            <a:pPr marL="457200" marR="0" lvl="0" indent="-2286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457200" marR="0" lvl="0" indent="-2286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Update based on final rules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8200" y="365125"/>
            <a:ext cx="4590141" cy="48963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State spotlight:</a:t>
            </a:r>
          </a:p>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Illinois</a:t>
            </a:r>
          </a:p>
        </p:txBody>
      </p:sp>
      <p:pic>
        <p:nvPicPr>
          <p:cNvPr id="176" name="Shape 176"/>
          <p:cNvPicPr preferRelativeResize="0">
            <a:picLocks noGrp="1"/>
          </p:cNvPicPr>
          <p:nvPr>
            <p:ph type="pic" idx="2"/>
          </p:nvPr>
        </p:nvPicPr>
        <p:blipFill rotWithShape="1">
          <a:blip r:embed="rId3">
            <a:alphaModFix/>
          </a:blip>
          <a:srcRect t="19332" b="19332"/>
          <a:stretch/>
        </p:blipFill>
        <p:spPr>
          <a:xfrm>
            <a:off x="6016169" y="15766"/>
            <a:ext cx="6175829" cy="56823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15600" y="0"/>
            <a:ext cx="11360700" cy="1356900"/>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Chronic absenteeism and physical fitness as measures in accountability systems</a:t>
            </a:r>
          </a:p>
        </p:txBody>
      </p:sp>
      <p:graphicFrame>
        <p:nvGraphicFramePr>
          <p:cNvPr id="183" name="Shape 183"/>
          <p:cNvGraphicFramePr/>
          <p:nvPr/>
        </p:nvGraphicFramePr>
        <p:xfrm>
          <a:off x="474750" y="1433150"/>
          <a:ext cx="11325950" cy="4138580"/>
        </p:xfrm>
        <a:graphic>
          <a:graphicData uri="http://schemas.openxmlformats.org/drawingml/2006/table">
            <a:tbl>
              <a:tblPr>
                <a:noFill/>
                <a:tableStyleId>{9FFDE853-7942-4E0F-855D-062BF4E5B9DA}</a:tableStyleId>
              </a:tblPr>
              <a:tblGrid>
                <a:gridCol w="6657825"/>
                <a:gridCol w="2601925"/>
                <a:gridCol w="2066200"/>
              </a:tblGrid>
              <a:tr h="638575">
                <a:tc>
                  <a:txBody>
                    <a:bodyPr/>
                    <a:lstStyle/>
                    <a:p>
                      <a:pPr marL="0" marR="0" lvl="0" indent="0" algn="l" rtl="0">
                        <a:lnSpc>
                          <a:spcPct val="100000"/>
                        </a:lnSpc>
                        <a:spcBef>
                          <a:spcPts val="0"/>
                        </a:spcBef>
                        <a:spcAft>
                          <a:spcPts val="0"/>
                        </a:spcAft>
                        <a:buClr>
                          <a:srgbClr val="000000"/>
                        </a:buClr>
                        <a:buSzPct val="25000"/>
                        <a:buFont typeface="Arial"/>
                        <a:buNone/>
                      </a:pPr>
                      <a:r>
                        <a:rPr lang="en-US" sz="1800" u="none" strike="noStrike" cap="none"/>
                        <a:t> </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Chronic absenteeism</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Physical fitness</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38575">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Is valid, reliable and comparable across all LEAs in the state</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38575">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Can be disaggregated for each subgroup of students</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38575">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Includes a different measure than the state uses for any other indicator</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38575">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Is supported by research finding a connection to student achievement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71575">
                <a:tc>
                  <a:txBody>
                    <a:bodyPr/>
                    <a:lstStyle/>
                    <a:p>
                      <a:pPr marL="0" marR="0" lvl="0" indent="0" algn="l" rtl="0">
                        <a:lnSpc>
                          <a:spcPct val="100000"/>
                        </a:lnSpc>
                        <a:spcBef>
                          <a:spcPts val="0"/>
                        </a:spcBef>
                        <a:spcAft>
                          <a:spcPts val="0"/>
                        </a:spcAft>
                        <a:buClr>
                          <a:srgbClr val="000000"/>
                        </a:buClr>
                        <a:buSzPct val="25000"/>
                        <a:buFont typeface="Cambria"/>
                        <a:buNone/>
                      </a:pPr>
                      <a:r>
                        <a:rPr lang="en-US" sz="1800" u="none" strike="noStrike" cap="none">
                          <a:highlight>
                            <a:srgbClr val="FFFFFF"/>
                          </a:highlight>
                          <a:latin typeface="Cambria"/>
                          <a:ea typeface="Cambria"/>
                          <a:cs typeface="Cambria"/>
                          <a:sym typeface="Cambria"/>
                        </a:rPr>
                        <a:t>Aids in meaningful differentiation among schools by demonstrating varied results across schools</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Clr>
                          <a:srgbClr val="000000"/>
                        </a:buClr>
                        <a:buSzPct val="25000"/>
                        <a:buFont typeface="Arial"/>
                        <a:buNone/>
                      </a:pPr>
                      <a:r>
                        <a:rPr lang="en-US" sz="1800" u="none" strike="noStrike" cap="none"/>
                        <a:t>✓</a:t>
                      </a:r>
                    </a:p>
                  </a:txBody>
                  <a:tcPr marL="76200" marR="762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184" name="Shape 184"/>
          <p:cNvSpPr txBox="1"/>
          <p:nvPr/>
        </p:nvSpPr>
        <p:spPr>
          <a:xfrm>
            <a:off x="4426875" y="19290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ct val="25000"/>
              <a:buFont typeface="Cambria"/>
              <a:buNone/>
            </a:pPr>
            <a:r>
              <a:rPr lang="en-US" sz="1100" b="1" i="0" u="none" strike="noStrike" cap="none">
                <a:solidFill>
                  <a:srgbClr val="000000"/>
                </a:solidFill>
                <a:highlight>
                  <a:srgbClr val="FFFFFF"/>
                </a:highlight>
                <a:latin typeface="Cambria"/>
                <a:ea typeface="Cambria"/>
                <a:cs typeface="Cambria"/>
                <a:sym typeface="Cambria"/>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38200" y="365125"/>
            <a:ext cx="10515599" cy="1325562"/>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000" b="1" i="0" u="none" strike="noStrike" cap="none">
                <a:solidFill>
                  <a:srgbClr val="424242"/>
                </a:solidFill>
                <a:latin typeface="Garamond"/>
                <a:ea typeface="Garamond"/>
                <a:cs typeface="Garamond"/>
                <a:sym typeface="Garamond"/>
              </a:rPr>
              <a:t>Chronic Absenteeism Recommendations in Illinois</a:t>
            </a:r>
          </a:p>
        </p:txBody>
      </p:sp>
      <p:sp>
        <p:nvSpPr>
          <p:cNvPr id="191" name="Shape 191"/>
          <p:cNvSpPr/>
          <p:nvPr/>
        </p:nvSpPr>
        <p:spPr>
          <a:xfrm>
            <a:off x="617837" y="1876096"/>
            <a:ext cx="11158462" cy="3793103"/>
          </a:xfrm>
          <a:prstGeom prst="rect">
            <a:avLst/>
          </a:prstGeom>
          <a:noFill/>
          <a:ln>
            <a:noFill/>
          </a:ln>
        </p:spPr>
        <p:txBody>
          <a:bodyPr lIns="91425" tIns="45700" rIns="91425" bIns="45700" anchor="t" anchorCtr="0">
            <a:noAutofit/>
          </a:bodyPr>
          <a:lstStyle/>
          <a:p>
            <a:pPr marL="0" marR="0" lvl="0" indent="0" algn="l" rtl="0">
              <a:lnSpc>
                <a:spcPct val="115000"/>
              </a:lnSpc>
              <a:spcBef>
                <a:spcPts val="0"/>
              </a:spcBef>
              <a:spcAft>
                <a:spcPts val="0"/>
              </a:spcAft>
              <a:buClr>
                <a:srgbClr val="000000"/>
              </a:buClr>
              <a:buSzPct val="25000"/>
              <a:buFont typeface="Calibri"/>
              <a:buNone/>
            </a:pPr>
            <a:r>
              <a:rPr lang="en-US" sz="2800" b="0" i="0" u="none" strike="noStrike" cap="none">
                <a:solidFill>
                  <a:srgbClr val="000000"/>
                </a:solidFill>
                <a:latin typeface="Garamond"/>
                <a:ea typeface="Garamond"/>
                <a:cs typeface="Garamond"/>
                <a:sym typeface="Garamond"/>
              </a:rPr>
              <a:t>As an Accountability Measure</a:t>
            </a:r>
          </a:p>
          <a:p>
            <a:pPr marL="342900" marR="0" lvl="0" indent="-393700" algn="l" rtl="0">
              <a:lnSpc>
                <a:spcPct val="115000"/>
              </a:lnSpc>
              <a:spcBef>
                <a:spcPts val="0"/>
              </a:spcBef>
              <a:spcAft>
                <a:spcPts val="0"/>
              </a:spcAft>
              <a:buClr>
                <a:srgbClr val="000000"/>
              </a:buClr>
              <a:buSzPct val="100000"/>
              <a:buFont typeface="Garamond"/>
              <a:buChar char="∙"/>
            </a:pPr>
            <a:r>
              <a:rPr lang="en-US" sz="2800" b="0" i="0" u="none" strike="noStrike" cap="none">
                <a:solidFill>
                  <a:srgbClr val="000000"/>
                </a:solidFill>
                <a:latin typeface="Garamond"/>
                <a:ea typeface="Garamond"/>
                <a:cs typeface="Garamond"/>
                <a:sym typeface="Garamond"/>
              </a:rPr>
              <a:t>Reductions in the percent of students who are chronically absent</a:t>
            </a:r>
          </a:p>
          <a:p>
            <a:pPr marL="0" marR="0" lvl="0" indent="0" algn="l" rtl="0">
              <a:lnSpc>
                <a:spcPct val="115000"/>
              </a:lnSpc>
              <a:spcBef>
                <a:spcPts val="0"/>
              </a:spcBef>
              <a:spcAft>
                <a:spcPts val="0"/>
              </a:spcAft>
              <a:buClr>
                <a:srgbClr val="000000"/>
              </a:buClr>
              <a:buSzPct val="25000"/>
              <a:buFont typeface="Calibri"/>
              <a:buNone/>
            </a:pPr>
            <a:r>
              <a:rPr lang="en-US" sz="2800" b="0" i="0" u="none" strike="noStrike" cap="none">
                <a:solidFill>
                  <a:srgbClr val="000000"/>
                </a:solidFill>
                <a:latin typeface="Garamond"/>
                <a:ea typeface="Garamond"/>
                <a:cs typeface="Garamond"/>
                <a:sym typeface="Garamond"/>
              </a:rPr>
              <a:t> </a:t>
            </a:r>
          </a:p>
          <a:p>
            <a:pPr marL="457200" marR="0" lvl="0" indent="-406400" algn="l" rtl="0">
              <a:lnSpc>
                <a:spcPct val="115000"/>
              </a:lnSpc>
              <a:spcBef>
                <a:spcPts val="0"/>
              </a:spcBef>
              <a:spcAft>
                <a:spcPts val="0"/>
              </a:spcAft>
              <a:buSzPct val="100000"/>
              <a:buChar char="●"/>
            </a:pPr>
            <a:r>
              <a:rPr lang="en-US" sz="2800">
                <a:latin typeface="Garamond"/>
                <a:ea typeface="Garamond"/>
                <a:cs typeface="Garamond"/>
                <a:sym typeface="Garamond"/>
              </a:rPr>
              <a:t>School Report Cards</a:t>
            </a:r>
          </a:p>
          <a:p>
            <a:pPr marL="457200" marR="0" lvl="0" indent="-406400" algn="l" rtl="0">
              <a:lnSpc>
                <a:spcPct val="115000"/>
              </a:lnSpc>
              <a:spcBef>
                <a:spcPts val="0"/>
              </a:spcBef>
              <a:spcAft>
                <a:spcPts val="0"/>
              </a:spcAft>
              <a:buSzPct val="100000"/>
              <a:buFont typeface="Garamond"/>
              <a:buChar char="●"/>
            </a:pPr>
            <a:r>
              <a:rPr lang="en-US" sz="2800">
                <a:latin typeface="Garamond"/>
                <a:ea typeface="Garamond"/>
                <a:cs typeface="Garamond"/>
                <a:sym typeface="Garamond"/>
              </a:rPr>
              <a:t>Needs Assessments</a:t>
            </a:r>
          </a:p>
          <a:p>
            <a:pPr marL="457200" marR="0" lvl="0" indent="-406400" algn="l" rtl="0">
              <a:lnSpc>
                <a:spcPct val="115000"/>
              </a:lnSpc>
              <a:spcBef>
                <a:spcPts val="0"/>
              </a:spcBef>
              <a:spcAft>
                <a:spcPts val="0"/>
              </a:spcAft>
              <a:buSzPct val="100000"/>
              <a:buFont typeface="Garamond"/>
              <a:buChar char="●"/>
            </a:pPr>
            <a:r>
              <a:rPr lang="en-US" sz="2800">
                <a:latin typeface="Garamond"/>
                <a:ea typeface="Garamond"/>
                <a:cs typeface="Garamond"/>
                <a:sym typeface="Garamond"/>
              </a:rPr>
              <a:t>Evidenced-Based Interventions</a:t>
            </a:r>
          </a:p>
          <a:p>
            <a:pPr marL="457200" marR="0" lvl="0" indent="-406400" algn="l" rtl="0">
              <a:lnSpc>
                <a:spcPct val="115000"/>
              </a:lnSpc>
              <a:spcBef>
                <a:spcPts val="0"/>
              </a:spcBef>
              <a:spcAft>
                <a:spcPts val="0"/>
              </a:spcAft>
              <a:buSzPct val="100000"/>
              <a:buFont typeface="Garamond"/>
              <a:buChar char="●"/>
            </a:pPr>
            <a:r>
              <a:rPr lang="en-US" sz="2800">
                <a:latin typeface="Garamond"/>
                <a:ea typeface="Garamond"/>
                <a:cs typeface="Garamond"/>
                <a:sym typeface="Garamond"/>
              </a:rPr>
              <a:t>Professional development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a:picLocks noGrp="1"/>
          </p:cNvPicPr>
          <p:nvPr>
            <p:ph type="pic" idx="2"/>
          </p:nvPr>
        </p:nvPicPr>
        <p:blipFill rotWithShape="1">
          <a:blip r:embed="rId3">
            <a:alphaModFix/>
          </a:blip>
          <a:srcRect t="19295" b="19295"/>
          <a:stretch/>
        </p:blipFill>
        <p:spPr>
          <a:xfrm>
            <a:off x="6016169" y="0"/>
            <a:ext cx="6175829" cy="5682343"/>
          </a:xfrm>
          <a:prstGeom prst="rect">
            <a:avLst/>
          </a:prstGeom>
          <a:noFill/>
          <a:ln>
            <a:noFill/>
          </a:ln>
        </p:spPr>
      </p:pic>
      <p:sp>
        <p:nvSpPr>
          <p:cNvPr id="198" name="Shape 198"/>
          <p:cNvSpPr txBox="1">
            <a:spLocks noGrp="1"/>
          </p:cNvSpPr>
          <p:nvPr>
            <p:ph type="title"/>
          </p:nvPr>
        </p:nvSpPr>
        <p:spPr>
          <a:xfrm>
            <a:off x="838200" y="365125"/>
            <a:ext cx="4590141" cy="4896303"/>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State spotlight:</a:t>
            </a:r>
            <a:br>
              <a:rPr lang="en-US" sz="4400" b="1" i="0" u="none" strike="noStrike" cap="none">
                <a:solidFill>
                  <a:srgbClr val="424242"/>
                </a:solidFill>
                <a:latin typeface="Garamond"/>
                <a:ea typeface="Garamond"/>
                <a:cs typeface="Garamond"/>
                <a:sym typeface="Garamond"/>
              </a:rPr>
            </a:br>
            <a:r>
              <a:rPr lang="en-US" sz="4400" b="1" i="0" u="none" strike="noStrike" cap="none">
                <a:solidFill>
                  <a:srgbClr val="424242"/>
                </a:solidFill>
                <a:latin typeface="Garamond"/>
                <a:ea typeface="Garamond"/>
                <a:cs typeface="Garamond"/>
                <a:sym typeface="Garamond"/>
              </a:rPr>
              <a:t>Colorado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6900" y="4846754"/>
            <a:ext cx="8921021" cy="1191736"/>
          </a:xfrm>
        </p:spPr>
        <p:txBody>
          <a:bodyPr>
            <a:noAutofit/>
          </a:bodyPr>
          <a:lstStyle/>
          <a:p>
            <a:r>
              <a:rPr lang="en-US" sz="2800" b="1" dirty="0"/>
              <a:t/>
            </a:r>
            <a:br>
              <a:rPr lang="en-US" sz="2800" b="1" dirty="0"/>
            </a:br>
            <a:r>
              <a:rPr lang="en-US" sz="2800" b="1" dirty="0">
                <a:solidFill>
                  <a:srgbClr val="FFFFFF"/>
                </a:solidFill>
                <a:latin typeface="Californian FB" panose="0207040306080B030204" pitchFamily="18" charset="0"/>
                <a:ea typeface="+mn-ea"/>
                <a:cs typeface="+mn-cs"/>
              </a:rPr>
              <a:t>Translating ESSA for </a:t>
            </a:r>
            <a:r>
              <a:rPr lang="en-US" sz="2800" b="1" dirty="0" smtClean="0">
                <a:solidFill>
                  <a:srgbClr val="FFFFFF"/>
                </a:solidFill>
                <a:latin typeface="Californian FB" panose="0207040306080B030204" pitchFamily="18" charset="0"/>
                <a:ea typeface="+mn-ea"/>
                <a:cs typeface="+mn-cs"/>
              </a:rPr>
              <a:t>Health Champions </a:t>
            </a:r>
            <a:r>
              <a:rPr lang="en-US" sz="2800" b="1" dirty="0">
                <a:solidFill>
                  <a:srgbClr val="FFFFFF"/>
                </a:solidFill>
                <a:latin typeface="Californian FB" panose="0207040306080B030204" pitchFamily="18" charset="0"/>
                <a:ea typeface="+mn-ea"/>
                <a:cs typeface="+mn-cs"/>
              </a:rPr>
              <a:t>in Colorado	</a:t>
            </a:r>
          </a:p>
        </p:txBody>
      </p:sp>
      <p:sp>
        <p:nvSpPr>
          <p:cNvPr id="3" name="Subtitle 2"/>
          <p:cNvSpPr>
            <a:spLocks noGrp="1"/>
          </p:cNvSpPr>
          <p:nvPr>
            <p:ph type="subTitle" idx="1"/>
          </p:nvPr>
        </p:nvSpPr>
        <p:spPr>
          <a:xfrm>
            <a:off x="2895600" y="6038490"/>
            <a:ext cx="6400800" cy="707580"/>
          </a:xfrm>
        </p:spPr>
        <p:txBody>
          <a:bodyPr>
            <a:normAutofit fontScale="92500" lnSpcReduction="20000"/>
          </a:bodyPr>
          <a:lstStyle/>
          <a:p>
            <a:r>
              <a:rPr lang="en-US" dirty="0" smtClean="0">
                <a:latin typeface="Californian FB" panose="0207040306080B030204" pitchFamily="18" charset="0"/>
              </a:rPr>
              <a:t>Amy Dyett, Director of Health and Wellness</a:t>
            </a:r>
          </a:p>
          <a:p>
            <a:r>
              <a:rPr lang="en-US" dirty="0" smtClean="0">
                <a:latin typeface="Californian FB" panose="0207040306080B030204" pitchFamily="18" charset="0"/>
              </a:rPr>
              <a:t>November 17, 2016</a:t>
            </a:r>
            <a:endParaRPr lang="en-US" dirty="0">
              <a:latin typeface="Californian FB" panose="0207040306080B030204" pitchFamily="18" charset="0"/>
            </a:endParaRPr>
          </a:p>
        </p:txBody>
      </p:sp>
    </p:spTree>
    <p:extLst>
      <p:ext uri="{BB962C8B-B14F-4D97-AF65-F5344CB8AC3E}">
        <p14:creationId xmlns:p14="http://schemas.microsoft.com/office/powerpoint/2010/main" val="3462342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2010" y="5377308"/>
            <a:ext cx="2205990" cy="1517456"/>
          </a:xfrm>
          <a:prstGeom prst="rect">
            <a:avLst/>
          </a:prstGeom>
          <a:ln>
            <a:noFill/>
          </a:ln>
          <a:effectLst>
            <a:softEdge rad="112500"/>
          </a:effectLst>
        </p:spPr>
      </p:pic>
      <p:sp>
        <p:nvSpPr>
          <p:cNvPr id="2" name="Title 1"/>
          <p:cNvSpPr>
            <a:spLocks noGrp="1"/>
          </p:cNvSpPr>
          <p:nvPr>
            <p:ph type="title"/>
          </p:nvPr>
        </p:nvSpPr>
        <p:spPr>
          <a:xfrm>
            <a:off x="2362200" y="178670"/>
            <a:ext cx="8229600" cy="992904"/>
          </a:xfrm>
        </p:spPr>
        <p:txBody>
          <a:bodyPr/>
          <a:lstStyle/>
          <a:p>
            <a:r>
              <a:rPr lang="en-US" sz="3600" dirty="0">
                <a:solidFill>
                  <a:schemeClr val="bg1"/>
                </a:solidFill>
              </a:rPr>
              <a:t>Colorado Education Initiative</a:t>
            </a:r>
            <a:endParaRPr lang="en-US" dirty="0">
              <a:solidFill>
                <a:schemeClr val="bg1"/>
              </a:solidFill>
            </a:endParaRPr>
          </a:p>
        </p:txBody>
      </p:sp>
      <p:sp>
        <p:nvSpPr>
          <p:cNvPr id="11" name="Rectangle 10"/>
          <p:cNvSpPr/>
          <p:nvPr/>
        </p:nvSpPr>
        <p:spPr>
          <a:xfrm>
            <a:off x="675861" y="1295401"/>
            <a:ext cx="10714383" cy="2907206"/>
          </a:xfrm>
          <a:prstGeom prst="rect">
            <a:avLst/>
          </a:prstGeom>
        </p:spPr>
        <p:txBody>
          <a:bodyPr wrap="square">
            <a:spAutoFit/>
          </a:bodyPr>
          <a:lstStyle/>
          <a:p>
            <a:pPr>
              <a:lnSpc>
                <a:spcPct val="115000"/>
              </a:lnSpc>
            </a:pPr>
            <a:r>
              <a:rPr lang="en-US" sz="1800" b="1" dirty="0">
                <a:solidFill>
                  <a:srgbClr val="7D9050"/>
                </a:solidFill>
                <a:rtl val="0"/>
              </a:rPr>
              <a:t>Vision</a:t>
            </a:r>
          </a:p>
          <a:p>
            <a:pPr>
              <a:lnSpc>
                <a:spcPct val="115000"/>
              </a:lnSpc>
            </a:pPr>
            <a:r>
              <a:rPr lang="en-US" sz="1800" dirty="0">
                <a:solidFill>
                  <a:srgbClr val="505050"/>
                </a:solidFill>
                <a:rtl val="0"/>
              </a:rPr>
              <a:t>Every student in Colorado is prepared and unafraid to succeed in school, work, and life, and ready to take on the challenges of today, tomorrow, and beyond. </a:t>
            </a:r>
          </a:p>
          <a:p>
            <a:pPr>
              <a:lnSpc>
                <a:spcPct val="115000"/>
              </a:lnSpc>
            </a:pPr>
            <a:r>
              <a:rPr lang="en-US" sz="1800" dirty="0">
                <a:solidFill>
                  <a:srgbClr val="505050"/>
                </a:solidFill>
                <a:rtl val="0"/>
              </a:rPr>
              <a:t>  </a:t>
            </a:r>
          </a:p>
          <a:p>
            <a:pPr>
              <a:lnSpc>
                <a:spcPct val="115000"/>
              </a:lnSpc>
            </a:pPr>
            <a:r>
              <a:rPr lang="en-US" sz="1800" b="1" dirty="0">
                <a:solidFill>
                  <a:srgbClr val="7D9050"/>
                </a:solidFill>
                <a:rtl val="0"/>
              </a:rPr>
              <a:t>Mission</a:t>
            </a:r>
          </a:p>
          <a:p>
            <a:pPr>
              <a:lnSpc>
                <a:spcPct val="115000"/>
              </a:lnSpc>
            </a:pPr>
            <a:r>
              <a:rPr lang="en-US" sz="1800" dirty="0">
                <a:solidFill>
                  <a:srgbClr val="505050"/>
                </a:solidFill>
                <a:rtl val="0"/>
              </a:rPr>
              <a:t>The Colorado Education Initiative unlocks the unique potential of every student in Colorado by incubating innovation, shining a spotlight on success and investing in sustainable change that improves outcomes for students. </a:t>
            </a:r>
            <a:endParaRPr lang="en-US" altLang="en-US" sz="1800" dirty="0">
              <a:solidFill>
                <a:srgbClr val="505050"/>
              </a:solidFill>
              <a:rtl val="0"/>
            </a:endParaRPr>
          </a:p>
          <a:p>
            <a:pPr marL="342900" indent="-342900">
              <a:lnSpc>
                <a:spcPct val="115000"/>
              </a:lnSpc>
              <a:buFont typeface="Symbol"/>
              <a:buChar char=""/>
            </a:pPr>
            <a:endParaRPr lang="en-US" sz="1600" dirty="0">
              <a:solidFill>
                <a:prstClr val="black"/>
              </a:solidFill>
              <a:latin typeface="Calibri"/>
              <a:ea typeface="Calibri"/>
              <a:cs typeface="Times New Roman"/>
              <a:rtl val="0"/>
            </a:endParaRPr>
          </a:p>
        </p:txBody>
      </p:sp>
      <p:pic>
        <p:nvPicPr>
          <p:cNvPr id="5" name="Picture 4"/>
          <p:cNvPicPr>
            <a:picLocks noChangeAspect="1"/>
          </p:cNvPicPr>
          <p:nvPr/>
        </p:nvPicPr>
        <p:blipFill>
          <a:blip r:embed="rId4"/>
          <a:stretch>
            <a:fillRect/>
          </a:stretch>
        </p:blipFill>
        <p:spPr>
          <a:xfrm>
            <a:off x="1524000" y="0"/>
            <a:ext cx="685800" cy="1128410"/>
          </a:xfrm>
          <a:prstGeom prst="rect">
            <a:avLst/>
          </a:prstGeom>
        </p:spPr>
      </p:pic>
      <p:grpSp>
        <p:nvGrpSpPr>
          <p:cNvPr id="3" name="Group 2"/>
          <p:cNvGrpSpPr/>
          <p:nvPr/>
        </p:nvGrpSpPr>
        <p:grpSpPr>
          <a:xfrm>
            <a:off x="477078" y="4404622"/>
            <a:ext cx="10913166" cy="929523"/>
            <a:chOff x="-213243" y="4491660"/>
            <a:chExt cx="9940173" cy="959018"/>
          </a:xfrm>
        </p:grpSpPr>
        <p:sp>
          <p:nvSpPr>
            <p:cNvPr id="6" name="Rounded Rectangle 5"/>
            <p:cNvSpPr/>
            <p:nvPr/>
          </p:nvSpPr>
          <p:spPr>
            <a:xfrm>
              <a:off x="-213243" y="4491660"/>
              <a:ext cx="1823076" cy="9295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Professional Learning</a:t>
              </a:r>
            </a:p>
          </p:txBody>
        </p:sp>
        <p:sp>
          <p:nvSpPr>
            <p:cNvPr id="7" name="Rounded Rectangle 6"/>
            <p:cNvSpPr/>
            <p:nvPr/>
          </p:nvSpPr>
          <p:spPr>
            <a:xfrm>
              <a:off x="1900050" y="4506407"/>
              <a:ext cx="1745698" cy="92952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Next Generation Learning</a:t>
              </a:r>
            </a:p>
          </p:txBody>
        </p:sp>
        <p:sp>
          <p:nvSpPr>
            <p:cNvPr id="8" name="Rounded Rectangle 7"/>
            <p:cNvSpPr/>
            <p:nvPr/>
          </p:nvSpPr>
          <p:spPr>
            <a:xfrm>
              <a:off x="3935967" y="4491660"/>
              <a:ext cx="1732414" cy="929523"/>
            </a:xfrm>
            <a:prstGeom prst="roundRect">
              <a:avLst/>
            </a:prstGeom>
            <a:solidFill>
              <a:srgbClr val="0F6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Colorado Legacy Schools</a:t>
              </a:r>
            </a:p>
          </p:txBody>
        </p:sp>
        <p:sp>
          <p:nvSpPr>
            <p:cNvPr id="9" name="Rounded Rectangle 8"/>
            <p:cNvSpPr/>
            <p:nvPr/>
          </p:nvSpPr>
          <p:spPr>
            <a:xfrm>
              <a:off x="5958599" y="4521155"/>
              <a:ext cx="1732414" cy="929523"/>
            </a:xfrm>
            <a:prstGeom prst="roundRect">
              <a:avLst/>
            </a:prstGeom>
            <a:solidFill>
              <a:srgbClr val="F1B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STEM</a:t>
              </a:r>
              <a:endParaRPr lang="en-US" sz="2000" b="1" dirty="0">
                <a:solidFill>
                  <a:prstClr val="white"/>
                </a:solidFill>
              </a:endParaRPr>
            </a:p>
          </p:txBody>
        </p:sp>
        <p:sp>
          <p:nvSpPr>
            <p:cNvPr id="10" name="Rounded Rectangle 9"/>
            <p:cNvSpPr/>
            <p:nvPr/>
          </p:nvSpPr>
          <p:spPr>
            <a:xfrm>
              <a:off x="7994516" y="4521155"/>
              <a:ext cx="1732414" cy="929523"/>
            </a:xfrm>
            <a:prstGeom prst="roundRect">
              <a:avLst/>
            </a:prstGeom>
            <a:solidFill>
              <a:srgbClr val="79A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rPr>
                <a:t>Health &amp; Wellness</a:t>
              </a:r>
            </a:p>
          </p:txBody>
        </p:sp>
      </p:grpSp>
    </p:spTree>
    <p:extLst>
      <p:ext uri="{BB962C8B-B14F-4D97-AF65-F5344CB8AC3E}">
        <p14:creationId xmlns:p14="http://schemas.microsoft.com/office/powerpoint/2010/main" val="1617850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752600" y="264514"/>
            <a:ext cx="9144000" cy="1143000"/>
          </a:xfrm>
          <a:prstGeom prst="rect">
            <a:avLst/>
          </a:prstGeom>
          <a:noFill/>
          <a:ln>
            <a:noFill/>
            <a:miter lim="800000"/>
            <a:headEnd/>
            <a:tailEnd/>
          </a:ln>
        </p:spPr>
        <p:txBody>
          <a:bodyPr vert="horz" wrap="square" lIns="91440" tIns="45720" rIns="91440" bIns="45720" numCol="1" anchor="t" anchorCtr="0" compatLnSpc="1">
            <a:prstTxWarp prst="textNoShape">
              <a:avLst/>
            </a:prstTxWarp>
            <a:normAutofit fontScale="97500"/>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lt1"/>
              </a:buClr>
              <a:buFont typeface="Arial"/>
              <a:buNone/>
              <a:defRPr sz="3200" b="1" i="0" u="none" strike="noStrike" cap="none" baseline="0">
                <a:solidFill>
                  <a:schemeClr val="lt1"/>
                </a:solidFill>
                <a:latin typeface="Arial"/>
                <a:ea typeface="Arial"/>
                <a:cs typeface="Arial"/>
                <a:sym typeface="Arial"/>
                <a:rtl val="0"/>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defRPr/>
            </a:pPr>
            <a:r>
              <a:rPr lang="en-US" sz="4000" dirty="0"/>
              <a:t>CEI’s Health and Wellness Initiative</a:t>
            </a:r>
          </a:p>
        </p:txBody>
      </p:sp>
      <p:pic>
        <p:nvPicPr>
          <p:cNvPr id="6" name="Picture 5"/>
          <p:cNvPicPr>
            <a:picLocks noChangeAspect="1"/>
          </p:cNvPicPr>
          <p:nvPr/>
        </p:nvPicPr>
        <p:blipFill>
          <a:blip r:embed="rId3"/>
          <a:stretch>
            <a:fillRect/>
          </a:stretch>
        </p:blipFill>
        <p:spPr>
          <a:xfrm>
            <a:off x="0" y="836014"/>
            <a:ext cx="12192000" cy="4599048"/>
          </a:xfrm>
          <a:prstGeom prst="rect">
            <a:avLst/>
          </a:prstGeom>
        </p:spPr>
      </p:pic>
      <p:sp>
        <p:nvSpPr>
          <p:cNvPr id="4" name="TextBox 3"/>
          <p:cNvSpPr txBox="1"/>
          <p:nvPr/>
        </p:nvSpPr>
        <p:spPr>
          <a:xfrm>
            <a:off x="1752600" y="5435062"/>
            <a:ext cx="8761921" cy="1200329"/>
          </a:xfrm>
          <a:prstGeom prst="rect">
            <a:avLst/>
          </a:prstGeom>
          <a:solidFill>
            <a:srgbClr val="627538"/>
          </a:solidFill>
        </p:spPr>
        <p:txBody>
          <a:bodyPr wrap="square" rtlCol="0">
            <a:spAutoFit/>
          </a:bodyPr>
          <a:lstStyle/>
          <a:p>
            <a:pPr algn="ctr"/>
            <a:r>
              <a:rPr lang="en-US" sz="2400" b="1" dirty="0">
                <a:solidFill>
                  <a:schemeClr val="bg1"/>
                </a:solidFill>
              </a:rPr>
              <a:t>Strategically Align H&amp;W Efforts To Boost Academic Performance For All Students</a:t>
            </a:r>
          </a:p>
          <a:p>
            <a:pPr algn="ctr"/>
            <a:endParaRPr lang="en-US" sz="2400" b="1" dirty="0"/>
          </a:p>
        </p:txBody>
      </p:sp>
    </p:spTree>
    <p:extLst>
      <p:ext uri="{BB962C8B-B14F-4D97-AF65-F5344CB8AC3E}">
        <p14:creationId xmlns:p14="http://schemas.microsoft.com/office/powerpoint/2010/main" val="338334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Our Approach to Systems Change</a:t>
            </a:r>
          </a:p>
        </p:txBody>
      </p:sp>
      <p:sp>
        <p:nvSpPr>
          <p:cNvPr id="3" name="Content Placeholder 2"/>
          <p:cNvSpPr>
            <a:spLocks noGrp="1"/>
          </p:cNvSpPr>
          <p:nvPr>
            <p:ph idx="1"/>
          </p:nvPr>
        </p:nvSpPr>
        <p:spPr>
          <a:xfrm>
            <a:off x="2127308" y="1247781"/>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b="1" dirty="0">
                <a:latin typeface="Calibri" panose="020F0502020204030204" pitchFamily="34" charset="0"/>
                <a:ea typeface="ＭＳ Ｐゴシック" panose="020B0600070205080204" pitchFamily="34" charset="-128"/>
              </a:rPr>
              <a:t>Become informed</a:t>
            </a:r>
          </a:p>
          <a:p>
            <a:pPr marL="925830" lvl="1" indent="-457200">
              <a:spcAft>
                <a:spcPts val="600"/>
              </a:spcAft>
              <a:buClr>
                <a:schemeClr val="accent2">
                  <a:lumMod val="75000"/>
                </a:schemeClr>
              </a:buClr>
              <a:buFont typeface="Wingdings" panose="05000000000000000000" pitchFamily="2" charset="2"/>
              <a:buChar char="Ø"/>
            </a:pPr>
            <a:r>
              <a:rPr lang="en-US" altLang="en-US" sz="3000" b="1" dirty="0">
                <a:latin typeface="Calibri" panose="020F0502020204030204" pitchFamily="34" charset="0"/>
                <a:ea typeface="ＭＳ Ｐゴシック" panose="020B0600070205080204" pitchFamily="34" charset="-128"/>
              </a:rPr>
              <a:t>Identify the opportunities</a:t>
            </a:r>
          </a:p>
          <a:p>
            <a:pPr marL="925830" lvl="1" indent="-457200">
              <a:spcAft>
                <a:spcPts val="600"/>
              </a:spcAft>
              <a:buClr>
                <a:schemeClr val="accent2">
                  <a:lumMod val="75000"/>
                </a:schemeClr>
              </a:buClr>
              <a:buFont typeface="Wingdings" panose="05000000000000000000" pitchFamily="2" charset="2"/>
              <a:buChar char="Ø"/>
            </a:pPr>
            <a:r>
              <a:rPr lang="en-US" altLang="en-US" sz="3000" b="1" dirty="0">
                <a:latin typeface="Calibri" panose="020F0502020204030204" pitchFamily="34" charset="0"/>
                <a:ea typeface="ＭＳ Ｐゴシック" panose="020B0600070205080204" pitchFamily="34" charset="-128"/>
              </a:rPr>
              <a:t>Know the politics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Leverage partnerships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Convene the field</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Build upon existing work</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Make the case</a:t>
            </a:r>
          </a:p>
          <a:p>
            <a:pPr marL="203200" indent="0">
              <a:buNone/>
            </a:pPr>
            <a:endParaRPr lang="en-US" dirty="0"/>
          </a:p>
        </p:txBody>
      </p:sp>
      <p:pic>
        <p:nvPicPr>
          <p:cNvPr id="4" name="Picture 2" descr="C:\Users\adillon\AppData\Local\Microsoft\Windows\Temporary Internet Files\Content.IE5\B84WO7II\MC900442092[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746496" y="4081835"/>
            <a:ext cx="2655006" cy="1061136"/>
          </a:xfrm>
          <a:prstGeom prst="rect">
            <a:avLst/>
          </a:prstGeom>
          <a:noFill/>
        </p:spPr>
      </p:pic>
    </p:spTree>
    <p:extLst>
      <p:ext uri="{BB962C8B-B14F-4D97-AF65-F5344CB8AC3E}">
        <p14:creationId xmlns:p14="http://schemas.microsoft.com/office/powerpoint/2010/main" val="2420327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38200" y="365125"/>
            <a:ext cx="4589998" cy="4896298"/>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About Healthy Schools Campaign</a:t>
            </a:r>
          </a:p>
        </p:txBody>
      </p:sp>
      <p:pic>
        <p:nvPicPr>
          <p:cNvPr id="50" name="Shape 50"/>
          <p:cNvPicPr preferRelativeResize="0">
            <a:picLocks noGrp="1"/>
          </p:cNvPicPr>
          <p:nvPr>
            <p:ph type="pic" idx="2"/>
          </p:nvPr>
        </p:nvPicPr>
        <p:blipFill rotWithShape="1">
          <a:blip r:embed="rId3">
            <a:alphaModFix/>
          </a:blip>
          <a:srcRect l="13769" r="13770"/>
          <a:stretch/>
        </p:blipFill>
        <p:spPr>
          <a:xfrm>
            <a:off x="6016625" y="0"/>
            <a:ext cx="6175374" cy="56816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1407514"/>
            <a:ext cx="8964118" cy="3895190"/>
          </a:xfrm>
        </p:spPr>
        <p:txBody>
          <a:bodyPr/>
          <a:lstStyle/>
          <a:p>
            <a:pPr marL="365760">
              <a:buClr>
                <a:schemeClr val="accent2">
                  <a:lumMod val="75000"/>
                </a:schemeClr>
              </a:buClr>
            </a:pPr>
            <a:r>
              <a:rPr lang="en-US" sz="3200" dirty="0"/>
              <a:t>  Bi-partisan bill passed in December 2015</a:t>
            </a:r>
          </a:p>
          <a:p>
            <a:pPr marL="365760">
              <a:buClr>
                <a:schemeClr val="accent2">
                  <a:lumMod val="75000"/>
                </a:schemeClr>
              </a:buClr>
            </a:pPr>
            <a:r>
              <a:rPr lang="en-US" sz="3200" dirty="0"/>
              <a:t>  Replaces No Child Left Behind (NCLB)</a:t>
            </a:r>
          </a:p>
          <a:p>
            <a:pPr marL="365760">
              <a:buClr>
                <a:schemeClr val="accent2">
                  <a:lumMod val="75000"/>
                </a:schemeClr>
              </a:buClr>
            </a:pPr>
            <a:r>
              <a:rPr lang="en-US" sz="3200" dirty="0"/>
              <a:t>  Governs all aspects of the education system</a:t>
            </a:r>
          </a:p>
          <a:p>
            <a:pPr marL="226060" indent="0">
              <a:buClr>
                <a:schemeClr val="accent2">
                  <a:lumMod val="75000"/>
                </a:schemeClr>
              </a:buClr>
              <a:buNone/>
            </a:pPr>
            <a:r>
              <a:rPr lang="en-US" sz="3200" dirty="0"/>
              <a:t>  </a:t>
            </a:r>
          </a:p>
          <a:p>
            <a:pPr marL="365760">
              <a:buClr>
                <a:schemeClr val="accent2">
                  <a:lumMod val="75000"/>
                </a:schemeClr>
              </a:buClr>
            </a:pPr>
            <a:r>
              <a:rPr lang="en-US" sz="3200" dirty="0"/>
              <a:t>  Major changes:</a:t>
            </a:r>
          </a:p>
          <a:p>
            <a:pPr marL="1223010" lvl="3">
              <a:buClr>
                <a:schemeClr val="accent2">
                  <a:lumMod val="75000"/>
                </a:schemeClr>
              </a:buClr>
            </a:pPr>
            <a:r>
              <a:rPr lang="en-US" sz="3200" dirty="0"/>
              <a:t>  Point of Control</a:t>
            </a:r>
          </a:p>
          <a:p>
            <a:pPr marL="1223010" lvl="3">
              <a:buClr>
                <a:schemeClr val="accent2">
                  <a:lumMod val="75000"/>
                </a:schemeClr>
              </a:buClr>
            </a:pPr>
            <a:r>
              <a:rPr lang="en-US" sz="3200" dirty="0"/>
              <a:t> “Well-rounded Education”</a:t>
            </a:r>
          </a:p>
          <a:p>
            <a:pPr marL="1223010" lvl="3">
              <a:buClr>
                <a:schemeClr val="accent2">
                  <a:lumMod val="75000"/>
                </a:schemeClr>
              </a:buClr>
            </a:pPr>
            <a:r>
              <a:rPr lang="en-US" sz="2800" dirty="0"/>
              <a:t>  “</a:t>
            </a:r>
            <a:r>
              <a:rPr lang="en-US" sz="3200" dirty="0"/>
              <a:t>Equity”</a:t>
            </a:r>
          </a:p>
          <a:p>
            <a:pPr marL="1223010" lvl="3">
              <a:buClr>
                <a:schemeClr val="accent2">
                  <a:lumMod val="75000"/>
                </a:schemeClr>
              </a:buClr>
            </a:pPr>
            <a:endParaRPr lang="en-US" sz="3200" dirty="0"/>
          </a:p>
        </p:txBody>
      </p:sp>
      <p:sp>
        <p:nvSpPr>
          <p:cNvPr id="5" name="Title 1"/>
          <p:cNvSpPr txBox="1">
            <a:spLocks/>
          </p:cNvSpPr>
          <p:nvPr/>
        </p:nvSpPr>
        <p:spPr bwMode="auto">
          <a:xfrm>
            <a:off x="1752600" y="264514"/>
            <a:ext cx="9144000" cy="1143000"/>
          </a:xfrm>
          <a:prstGeom prst="rect">
            <a:avLst/>
          </a:prstGeom>
          <a:noFill/>
          <a:ln>
            <a:noFill/>
            <a:miter lim="800000"/>
            <a:headEnd/>
            <a:tailEnd/>
          </a:ln>
        </p:spPr>
        <p:txBody>
          <a:bodyPr vert="horz" wrap="square" lIns="91440" tIns="45720" rIns="91440" bIns="45720" numCol="1" anchor="t" anchorCtr="0" compatLnSpc="1">
            <a:prstTxWarp prst="textNoShape">
              <a:avLst/>
            </a:prstTxWarp>
            <a:normAutofit fontScale="97500"/>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lt1"/>
              </a:buClr>
              <a:buFont typeface="Arial"/>
              <a:buNone/>
              <a:defRPr sz="3200" b="1" i="0" u="none" strike="noStrike" cap="none" baseline="0">
                <a:solidFill>
                  <a:schemeClr val="lt1"/>
                </a:solidFill>
                <a:latin typeface="Arial"/>
                <a:ea typeface="Arial"/>
                <a:cs typeface="Arial"/>
                <a:sym typeface="Arial"/>
                <a:rtl val="0"/>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defRPr/>
            </a:pPr>
            <a:r>
              <a:rPr lang="en-US" sz="4000" dirty="0"/>
              <a:t>ESSA 101</a:t>
            </a:r>
          </a:p>
        </p:txBody>
      </p:sp>
      <p:pic>
        <p:nvPicPr>
          <p:cNvPr id="8" name="Picture 7" descr="u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876" y="3301670"/>
            <a:ext cx="2401242" cy="2001035"/>
          </a:xfrm>
          <a:prstGeom prst="rect">
            <a:avLst/>
          </a:prstGeom>
        </p:spPr>
      </p:pic>
    </p:spTree>
    <p:extLst>
      <p:ext uri="{BB962C8B-B14F-4D97-AF65-F5344CB8AC3E}">
        <p14:creationId xmlns:p14="http://schemas.microsoft.com/office/powerpoint/2010/main" val="36619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752600" y="264514"/>
            <a:ext cx="9144000" cy="1143000"/>
          </a:xfrm>
          <a:prstGeom prst="rect">
            <a:avLst/>
          </a:prstGeom>
          <a:noFill/>
          <a:ln>
            <a:noFill/>
            <a:miter lim="800000"/>
            <a:headEnd/>
            <a:tailEnd/>
          </a:ln>
        </p:spPr>
        <p:txBody>
          <a:bodyPr vert="horz" wrap="square" lIns="91440" tIns="45720" rIns="91440" bIns="45720" numCol="1" anchor="t" anchorCtr="0" compatLnSpc="1">
            <a:prstTxWarp prst="textNoShape">
              <a:avLst/>
            </a:prstTxWarp>
            <a:normAutofit fontScale="97500"/>
          </a:bodyPr>
          <a:lstStyle>
            <a:defPPr marR="0" algn="l" rtl="0">
              <a:lnSpc>
                <a:spcPct val="100000"/>
              </a:lnSpc>
              <a:spcBef>
                <a:spcPts val="0"/>
              </a:spcBef>
              <a:spcAft>
                <a:spcPts val="0"/>
              </a:spcAft>
            </a:defPPr>
            <a:lvl1pPr marL="0" marR="0" indent="0" algn="l" rtl="0">
              <a:lnSpc>
                <a:spcPct val="90000"/>
              </a:lnSpc>
              <a:spcBef>
                <a:spcPts val="0"/>
              </a:spcBef>
              <a:spcAft>
                <a:spcPts val="0"/>
              </a:spcAft>
              <a:buClr>
                <a:schemeClr val="lt1"/>
              </a:buClr>
              <a:buFont typeface="Arial"/>
              <a:buNone/>
              <a:defRPr sz="3200" b="1" i="0" u="none" strike="noStrike" cap="none" baseline="0">
                <a:solidFill>
                  <a:schemeClr val="lt1"/>
                </a:solidFill>
                <a:latin typeface="Arial"/>
                <a:ea typeface="Arial"/>
                <a:cs typeface="Arial"/>
                <a:sym typeface="Arial"/>
                <a:rtl val="0"/>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defRPr/>
            </a:pPr>
            <a:r>
              <a:rPr lang="en-US" sz="4000" dirty="0"/>
              <a:t>ESSA 101</a:t>
            </a:r>
          </a:p>
        </p:txBody>
      </p:sp>
      <p:pic>
        <p:nvPicPr>
          <p:cNvPr id="4" name="Picture 3"/>
          <p:cNvPicPr>
            <a:picLocks noChangeAspect="1"/>
          </p:cNvPicPr>
          <p:nvPr/>
        </p:nvPicPr>
        <p:blipFill rotWithShape="1">
          <a:blip r:embed="rId3"/>
          <a:srcRect b="2312"/>
          <a:stretch/>
        </p:blipFill>
        <p:spPr>
          <a:xfrm>
            <a:off x="2258493" y="1138197"/>
            <a:ext cx="7821118" cy="4584180"/>
          </a:xfrm>
          <a:prstGeom prst="rect">
            <a:avLst/>
          </a:prstGeom>
        </p:spPr>
      </p:pic>
    </p:spTree>
    <p:extLst>
      <p:ext uri="{BB962C8B-B14F-4D97-AF65-F5344CB8AC3E}">
        <p14:creationId xmlns:p14="http://schemas.microsoft.com/office/powerpoint/2010/main" val="306526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441" y="134280"/>
            <a:ext cx="8621466" cy="992904"/>
          </a:xfrm>
        </p:spPr>
        <p:txBody>
          <a:bodyPr>
            <a:noAutofit/>
          </a:bodyPr>
          <a:lstStyle/>
          <a:p>
            <a:r>
              <a:rPr lang="en-US" sz="4200" dirty="0">
                <a:solidFill>
                  <a:schemeClr val="bg1"/>
                </a:solidFill>
                <a:latin typeface="Calibri" panose="020F0502020204030204" pitchFamily="34" charset="0"/>
              </a:rPr>
              <a:t>ESSA Opportunities for School Health</a:t>
            </a:r>
          </a:p>
        </p:txBody>
      </p:sp>
      <p:sp>
        <p:nvSpPr>
          <p:cNvPr id="3" name="Content Placeholder 2"/>
          <p:cNvSpPr>
            <a:spLocks noGrp="1"/>
          </p:cNvSpPr>
          <p:nvPr>
            <p:ph idx="1"/>
          </p:nvPr>
        </p:nvSpPr>
        <p:spPr>
          <a:xfrm>
            <a:off x="1735442" y="1310632"/>
            <a:ext cx="8932559" cy="3895191"/>
          </a:xfrm>
        </p:spPr>
        <p:txBody>
          <a:bodyPr/>
          <a:lstStyle/>
          <a:p>
            <a:pPr marL="68580" indent="0">
              <a:buClr>
                <a:schemeClr val="accent2">
                  <a:lumMod val="75000"/>
                </a:schemeClr>
              </a:buClr>
              <a:buNone/>
            </a:pPr>
            <a:r>
              <a:rPr lang="en-US" altLang="en-US" sz="2800" b="1" dirty="0">
                <a:latin typeface="Calibri" panose="020F0502020204030204" pitchFamily="34" charset="0"/>
                <a:ea typeface="ＭＳ Ｐゴシック" panose="020B0600070205080204" pitchFamily="34" charset="-128"/>
              </a:rPr>
              <a:t>Title I</a:t>
            </a:r>
          </a:p>
          <a:p>
            <a:pPr marL="902970" lvl="1" indent="-342900">
              <a:spcBef>
                <a:spcPts val="0"/>
              </a:spcBef>
              <a:buClr>
                <a:schemeClr val="accent2">
                  <a:lumMod val="75000"/>
                </a:schemeClr>
              </a:buClr>
              <a:buFont typeface="Arial" panose="020B0604020202020204" pitchFamily="34" charset="0"/>
              <a:buChar char="•"/>
            </a:pPr>
            <a:r>
              <a:rPr lang="en-US" dirty="0" smtClean="0"/>
              <a:t>Well-rounded education (replaces “core”)</a:t>
            </a:r>
          </a:p>
          <a:p>
            <a:pPr lvl="3" indent="-182880">
              <a:spcBef>
                <a:spcPts val="0"/>
              </a:spcBef>
              <a:buClr>
                <a:schemeClr val="accent2">
                  <a:lumMod val="75000"/>
                </a:schemeClr>
              </a:buClr>
              <a:buFont typeface="Arial" panose="020B0604020202020204" pitchFamily="34" charset="0"/>
              <a:buChar char="−"/>
            </a:pPr>
            <a:r>
              <a:rPr lang="en-US" sz="2400" dirty="0"/>
              <a:t>Definition includes health education and PE</a:t>
            </a:r>
          </a:p>
          <a:p>
            <a:pPr marL="1417320" lvl="3" indent="0">
              <a:spcBef>
                <a:spcPts val="0"/>
              </a:spcBef>
              <a:buClr>
                <a:schemeClr val="accent2">
                  <a:lumMod val="75000"/>
                </a:schemeClr>
              </a:buClr>
              <a:buNone/>
            </a:pPr>
            <a:r>
              <a:rPr lang="en-US" sz="800" dirty="0"/>
              <a:t>  </a:t>
            </a:r>
          </a:p>
          <a:p>
            <a:pPr marL="68580" indent="0">
              <a:buClr>
                <a:schemeClr val="accent2">
                  <a:lumMod val="75000"/>
                </a:schemeClr>
              </a:buClr>
              <a:buNone/>
            </a:pPr>
            <a:r>
              <a:rPr lang="en-US" altLang="en-US" sz="2800" b="1" dirty="0">
                <a:latin typeface="Calibri" panose="020F0502020204030204" pitchFamily="34" charset="0"/>
                <a:ea typeface="ＭＳ Ｐゴシック" panose="020B0600070205080204" pitchFamily="34" charset="-128"/>
              </a:rPr>
              <a:t>State Accountability Systems</a:t>
            </a:r>
          </a:p>
          <a:p>
            <a:pPr marL="902970" lvl="1" indent="-342900">
              <a:spcBef>
                <a:spcPts val="0"/>
              </a:spcBef>
              <a:buClr>
                <a:schemeClr val="accent2">
                  <a:lumMod val="75000"/>
                </a:schemeClr>
              </a:buClr>
              <a:buFont typeface="Arial" panose="020B0604020202020204" pitchFamily="34" charset="0"/>
              <a:buChar char="•"/>
            </a:pPr>
            <a:r>
              <a:rPr lang="en-US" dirty="0" smtClean="0"/>
              <a:t>Must add a </a:t>
            </a:r>
            <a:r>
              <a:rPr lang="en-US" dirty="0"/>
              <a:t>5</a:t>
            </a:r>
            <a:r>
              <a:rPr lang="en-US" baseline="30000" dirty="0"/>
              <a:t>th</a:t>
            </a:r>
            <a:r>
              <a:rPr lang="en-US" dirty="0"/>
              <a:t> </a:t>
            </a:r>
            <a:r>
              <a:rPr lang="en-US" dirty="0" smtClean="0"/>
              <a:t>indicator</a:t>
            </a:r>
          </a:p>
          <a:p>
            <a:pPr marL="560070" lvl="1" indent="0">
              <a:spcBef>
                <a:spcPts val="0"/>
              </a:spcBef>
              <a:buClr>
                <a:schemeClr val="accent2">
                  <a:lumMod val="75000"/>
                </a:schemeClr>
              </a:buClr>
              <a:buNone/>
            </a:pPr>
            <a:endParaRPr lang="en-US" dirty="0"/>
          </a:p>
          <a:p>
            <a:pPr marL="68580" indent="0">
              <a:buClr>
                <a:schemeClr val="accent2">
                  <a:lumMod val="75000"/>
                </a:schemeClr>
              </a:buClr>
              <a:buNone/>
            </a:pPr>
            <a:r>
              <a:rPr lang="en-US" altLang="en-US" sz="2800" b="1" dirty="0">
                <a:latin typeface="Calibri" panose="020F0502020204030204" pitchFamily="34" charset="0"/>
                <a:ea typeface="ＭＳ Ｐゴシック" panose="020B0600070205080204" pitchFamily="34" charset="-128"/>
              </a:rPr>
              <a:t>Title II</a:t>
            </a:r>
          </a:p>
          <a:p>
            <a:pPr marL="731520" indent="-274320">
              <a:buClr>
                <a:schemeClr val="accent2">
                  <a:lumMod val="75000"/>
                </a:schemeClr>
              </a:buClr>
            </a:pPr>
            <a:r>
              <a:rPr lang="en-US" sz="2400" dirty="0"/>
              <a:t>Applies to ALL school staff</a:t>
            </a:r>
          </a:p>
          <a:p>
            <a:pPr marL="731520" indent="-274320">
              <a:buClr>
                <a:schemeClr val="accent2">
                  <a:lumMod val="75000"/>
                </a:schemeClr>
              </a:buClr>
            </a:pPr>
            <a:r>
              <a:rPr lang="en-US" sz="2400" dirty="0"/>
              <a:t>Broader definition for professional development</a:t>
            </a:r>
          </a:p>
          <a:p>
            <a:pPr marL="68580" indent="0">
              <a:buClr>
                <a:schemeClr val="accent2">
                  <a:lumMod val="75000"/>
                </a:schemeClr>
              </a:buClr>
              <a:buNone/>
            </a:pPr>
            <a:endParaRPr lang="en-US" altLang="en-US" sz="2800" b="1" dirty="0">
              <a:latin typeface="Calibri" panose="020F0502020204030204" pitchFamily="34" charset="0"/>
              <a:ea typeface="ＭＳ Ｐゴシック" panose="020B0600070205080204" pitchFamily="34" charset="-128"/>
            </a:endParaRPr>
          </a:p>
          <a:p>
            <a:pPr indent="-274320">
              <a:buClr>
                <a:schemeClr val="accent2">
                  <a:lumMod val="75000"/>
                </a:schemeClr>
              </a:buClr>
              <a:buFont typeface="Arial" panose="020B0604020202020204" pitchFamily="34" charset="0"/>
              <a:buChar char="•"/>
            </a:pPr>
            <a:endParaRPr lang="en-US" altLang="en-US" sz="2400" dirty="0">
              <a:latin typeface="Calibri" panose="020F0502020204030204" pitchFamily="34" charset="0"/>
              <a:ea typeface="ＭＳ Ｐゴシック" panose="020B0600070205080204" pitchFamily="34" charset="-128"/>
            </a:endParaRPr>
          </a:p>
          <a:p>
            <a:endParaRPr lang="en-US" dirty="0"/>
          </a:p>
        </p:txBody>
      </p:sp>
      <p:pic>
        <p:nvPicPr>
          <p:cNvPr id="5" name="Picture 4" descr="u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63" y="5772528"/>
            <a:ext cx="1302566" cy="1085472"/>
          </a:xfrm>
          <a:prstGeom prst="rect">
            <a:avLst/>
          </a:prstGeom>
        </p:spPr>
      </p:pic>
    </p:spTree>
    <p:extLst>
      <p:ext uri="{BB962C8B-B14F-4D97-AF65-F5344CB8AC3E}">
        <p14:creationId xmlns:p14="http://schemas.microsoft.com/office/powerpoint/2010/main" val="3335679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441" y="134280"/>
            <a:ext cx="8621466" cy="992904"/>
          </a:xfrm>
        </p:spPr>
        <p:txBody>
          <a:bodyPr>
            <a:noAutofit/>
          </a:bodyPr>
          <a:lstStyle/>
          <a:p>
            <a:r>
              <a:rPr lang="en-US" sz="4200" dirty="0">
                <a:solidFill>
                  <a:schemeClr val="bg1"/>
                </a:solidFill>
                <a:latin typeface="Calibri" panose="020F0502020204030204" pitchFamily="34" charset="0"/>
              </a:rPr>
              <a:t>ESSA Opportunities for School Health</a:t>
            </a:r>
          </a:p>
        </p:txBody>
      </p:sp>
      <p:sp>
        <p:nvSpPr>
          <p:cNvPr id="3" name="Content Placeholder 2"/>
          <p:cNvSpPr>
            <a:spLocks noGrp="1"/>
          </p:cNvSpPr>
          <p:nvPr>
            <p:ph idx="1"/>
          </p:nvPr>
        </p:nvSpPr>
        <p:spPr>
          <a:xfrm>
            <a:off x="1735442" y="1262772"/>
            <a:ext cx="8932559" cy="3895191"/>
          </a:xfrm>
        </p:spPr>
        <p:txBody>
          <a:bodyPr/>
          <a:lstStyle/>
          <a:p>
            <a:pPr marL="68580" indent="0">
              <a:buClr>
                <a:schemeClr val="accent2">
                  <a:lumMod val="75000"/>
                </a:schemeClr>
              </a:buClr>
              <a:buNone/>
            </a:pPr>
            <a:r>
              <a:rPr lang="en-US" altLang="en-US" sz="2800" b="1" dirty="0">
                <a:latin typeface="Calibri" panose="020F0502020204030204" pitchFamily="34" charset="0"/>
                <a:ea typeface="ＭＳ Ｐゴシック" panose="020B0600070205080204" pitchFamily="34" charset="-128"/>
              </a:rPr>
              <a:t>Title IV</a:t>
            </a:r>
          </a:p>
          <a:p>
            <a:pPr>
              <a:buClr>
                <a:schemeClr val="accent2">
                  <a:lumMod val="75000"/>
                </a:schemeClr>
              </a:buClr>
            </a:pPr>
            <a:r>
              <a:rPr lang="en-US" sz="2300" dirty="0"/>
              <a:t>  Part A, Student Support and Academic Enhancement</a:t>
            </a:r>
          </a:p>
          <a:p>
            <a:pPr lvl="2">
              <a:buClr>
                <a:schemeClr val="accent2">
                  <a:lumMod val="75000"/>
                </a:schemeClr>
              </a:buClr>
            </a:pPr>
            <a:r>
              <a:rPr lang="en-US" sz="2100" dirty="0"/>
              <a:t>  Well-rounded Education – 20%</a:t>
            </a:r>
          </a:p>
          <a:p>
            <a:pPr lvl="2">
              <a:buClr>
                <a:schemeClr val="accent2">
                  <a:lumMod val="75000"/>
                </a:schemeClr>
              </a:buClr>
            </a:pPr>
            <a:r>
              <a:rPr lang="en-US" sz="2100" dirty="0"/>
              <a:t>  Safe and Healthy Students – 20%</a:t>
            </a:r>
          </a:p>
          <a:p>
            <a:pPr lvl="2">
              <a:buClr>
                <a:schemeClr val="accent2">
                  <a:lumMod val="75000"/>
                </a:schemeClr>
              </a:buClr>
            </a:pPr>
            <a:r>
              <a:rPr lang="en-US" sz="2100" dirty="0"/>
              <a:t>  Effective Use of Technology – 15%</a:t>
            </a:r>
          </a:p>
          <a:p>
            <a:pPr marL="1066800" lvl="2" indent="0">
              <a:buClr>
                <a:schemeClr val="accent2">
                  <a:lumMod val="75000"/>
                </a:schemeClr>
              </a:buClr>
              <a:buNone/>
            </a:pPr>
            <a:r>
              <a:rPr lang="en-US" sz="300" dirty="0"/>
              <a:t>    </a:t>
            </a:r>
          </a:p>
          <a:p>
            <a:pPr>
              <a:buClr>
                <a:schemeClr val="accent2">
                  <a:lumMod val="75000"/>
                </a:schemeClr>
              </a:buClr>
            </a:pPr>
            <a:r>
              <a:rPr lang="en-US" sz="2300" dirty="0"/>
              <a:t>  Part B, 21</a:t>
            </a:r>
            <a:r>
              <a:rPr lang="en-US" sz="2300" baseline="30000" dirty="0"/>
              <a:t>st</a:t>
            </a:r>
            <a:r>
              <a:rPr lang="en-US" sz="2300" dirty="0"/>
              <a:t> Century Community Learning Centers</a:t>
            </a:r>
          </a:p>
          <a:p>
            <a:pPr lvl="1">
              <a:buClr>
                <a:schemeClr val="accent2">
                  <a:lumMod val="75000"/>
                </a:schemeClr>
              </a:buClr>
            </a:pPr>
            <a:r>
              <a:rPr lang="en-US" sz="2300" dirty="0"/>
              <a:t>  School-community Partnerships</a:t>
            </a:r>
          </a:p>
          <a:p>
            <a:pPr lvl="1">
              <a:buClr>
                <a:schemeClr val="accent2">
                  <a:lumMod val="75000"/>
                </a:schemeClr>
              </a:buClr>
            </a:pPr>
            <a:r>
              <a:rPr lang="en-US" sz="2300" dirty="0"/>
              <a:t>  Funds afterschool programs – includes nutrition education and physical activity</a:t>
            </a:r>
          </a:p>
          <a:p>
            <a:pPr marL="635000" lvl="1" indent="0">
              <a:buClr>
                <a:schemeClr val="accent2">
                  <a:lumMod val="75000"/>
                </a:schemeClr>
              </a:buClr>
              <a:buNone/>
            </a:pPr>
            <a:r>
              <a:rPr lang="en-US" sz="300" dirty="0"/>
              <a:t>    </a:t>
            </a:r>
          </a:p>
          <a:p>
            <a:pPr marL="342900" lvl="1" indent="-139700">
              <a:spcBef>
                <a:spcPts val="640"/>
              </a:spcBef>
              <a:buClr>
                <a:schemeClr val="accent2">
                  <a:lumMod val="75000"/>
                </a:schemeClr>
              </a:buClr>
            </a:pPr>
            <a:r>
              <a:rPr lang="en-US" sz="2300" dirty="0"/>
              <a:t> Needs Assessment and Implementation Plan</a:t>
            </a:r>
          </a:p>
          <a:p>
            <a:pPr marL="68580" indent="0">
              <a:buClr>
                <a:schemeClr val="accent2">
                  <a:lumMod val="75000"/>
                </a:schemeClr>
              </a:buClr>
              <a:buNone/>
            </a:pPr>
            <a:endParaRPr lang="en-US" altLang="en-US" sz="2800" b="1" dirty="0">
              <a:latin typeface="Calibri" panose="020F0502020204030204" pitchFamily="34" charset="0"/>
              <a:ea typeface="ＭＳ Ｐゴシック" panose="020B0600070205080204" pitchFamily="34" charset="-128"/>
            </a:endParaRPr>
          </a:p>
          <a:p>
            <a:pPr indent="-274320">
              <a:buClr>
                <a:schemeClr val="accent2">
                  <a:lumMod val="75000"/>
                </a:schemeClr>
              </a:buClr>
              <a:buFont typeface="Arial" panose="020B0604020202020204" pitchFamily="34" charset="0"/>
              <a:buChar char="•"/>
            </a:pPr>
            <a:endParaRPr lang="en-US" altLang="en-US" sz="2400" dirty="0">
              <a:latin typeface="Calibri" panose="020F0502020204030204" pitchFamily="34" charset="0"/>
              <a:ea typeface="ＭＳ Ｐゴシック" panose="020B0600070205080204" pitchFamily="34" charset="-128"/>
            </a:endParaRPr>
          </a:p>
          <a:p>
            <a:endParaRPr lang="en-US" dirty="0"/>
          </a:p>
        </p:txBody>
      </p:sp>
      <p:pic>
        <p:nvPicPr>
          <p:cNvPr id="4" name="Picture 3" descr="u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63" y="5772528"/>
            <a:ext cx="1302566" cy="1085472"/>
          </a:xfrm>
          <a:prstGeom prst="rect">
            <a:avLst/>
          </a:prstGeom>
        </p:spPr>
      </p:pic>
    </p:spTree>
    <p:extLst>
      <p:ext uri="{BB962C8B-B14F-4D97-AF65-F5344CB8AC3E}">
        <p14:creationId xmlns:p14="http://schemas.microsoft.com/office/powerpoint/2010/main" val="91261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Our Approach to Systems Change</a:t>
            </a:r>
          </a:p>
        </p:txBody>
      </p:sp>
      <p:sp>
        <p:nvSpPr>
          <p:cNvPr id="3" name="Content Placeholder 2"/>
          <p:cNvSpPr>
            <a:spLocks noGrp="1"/>
          </p:cNvSpPr>
          <p:nvPr>
            <p:ph idx="1"/>
          </p:nvPr>
        </p:nvSpPr>
        <p:spPr>
          <a:xfrm>
            <a:off x="2127308" y="1247781"/>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Become informed</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Identify the opportunities</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Know the politics</a:t>
            </a:r>
          </a:p>
          <a:p>
            <a:pPr indent="-274320">
              <a:spcAft>
                <a:spcPts val="600"/>
              </a:spcAft>
              <a:buClr>
                <a:schemeClr val="accent2">
                  <a:lumMod val="75000"/>
                </a:schemeClr>
              </a:buClr>
              <a:buFont typeface="Arial" panose="020B0604020202020204" pitchFamily="34" charset="0"/>
              <a:buChar char="•"/>
            </a:pPr>
            <a:r>
              <a:rPr lang="en-US" altLang="en-US" sz="3200" b="1" dirty="0">
                <a:latin typeface="Calibri" panose="020F0502020204030204" pitchFamily="34" charset="0"/>
                <a:ea typeface="ＭＳ Ｐゴシック" panose="020B0600070205080204" pitchFamily="34" charset="-128"/>
              </a:rPr>
              <a:t>Leverage partnerships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Convene the field</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Build upon existing work</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Make the case</a:t>
            </a:r>
          </a:p>
          <a:p>
            <a:pPr marL="203200" indent="0">
              <a:buNone/>
            </a:pPr>
            <a:endParaRPr lang="en-US" dirty="0"/>
          </a:p>
        </p:txBody>
      </p:sp>
      <p:pic>
        <p:nvPicPr>
          <p:cNvPr id="4" name="Picture 2" descr="C:\Users\adillon\AppData\Local\Microsoft\Windows\Temporary Internet Files\Content.IE5\B84WO7II\MC900442092[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746496" y="4081835"/>
            <a:ext cx="2655006" cy="1061136"/>
          </a:xfrm>
          <a:prstGeom prst="rect">
            <a:avLst/>
          </a:prstGeom>
          <a:noFill/>
        </p:spPr>
      </p:pic>
    </p:spTree>
    <p:extLst>
      <p:ext uri="{BB962C8B-B14F-4D97-AF65-F5344CB8AC3E}">
        <p14:creationId xmlns:p14="http://schemas.microsoft.com/office/powerpoint/2010/main" val="1277040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872" y="108610"/>
            <a:ext cx="8949128" cy="992904"/>
          </a:xfrm>
        </p:spPr>
        <p:txBody>
          <a:bodyPr>
            <a:noAutofit/>
          </a:bodyPr>
          <a:lstStyle/>
          <a:p>
            <a:r>
              <a:rPr lang="en-US" sz="3800" dirty="0">
                <a:solidFill>
                  <a:schemeClr val="bg1"/>
                </a:solidFill>
              </a:rPr>
              <a:t>Colorado Hub and Spoke Committees</a:t>
            </a:r>
          </a:p>
        </p:txBody>
      </p:sp>
      <p:pic>
        <p:nvPicPr>
          <p:cNvPr id="4" name="Content Placeholder 5"/>
          <p:cNvPicPr>
            <a:picLocks noChangeAspect="1"/>
          </p:cNvPicPr>
          <p:nvPr/>
        </p:nvPicPr>
        <p:blipFill>
          <a:blip r:embed="rId3"/>
          <a:stretch>
            <a:fillRect/>
          </a:stretch>
        </p:blipFill>
        <p:spPr>
          <a:xfrm>
            <a:off x="0" y="1134948"/>
            <a:ext cx="12192000" cy="5723054"/>
          </a:xfrm>
          <a:prstGeom prst="rect">
            <a:avLst/>
          </a:prstGeom>
          <a:noFill/>
          <a:ln>
            <a:noFill/>
          </a:ln>
        </p:spPr>
      </p:pic>
    </p:spTree>
    <p:extLst>
      <p:ext uri="{BB962C8B-B14F-4D97-AF65-F5344CB8AC3E}">
        <p14:creationId xmlns:p14="http://schemas.microsoft.com/office/powerpoint/2010/main" val="837685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Our Approach to Systems Change</a:t>
            </a:r>
          </a:p>
        </p:txBody>
      </p:sp>
      <p:sp>
        <p:nvSpPr>
          <p:cNvPr id="3" name="Content Placeholder 2"/>
          <p:cNvSpPr>
            <a:spLocks noGrp="1"/>
          </p:cNvSpPr>
          <p:nvPr>
            <p:ph idx="1"/>
          </p:nvPr>
        </p:nvSpPr>
        <p:spPr>
          <a:xfrm>
            <a:off x="2127308" y="1247781"/>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Become informed</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Identify the opportunities</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Know the politics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Leverage partnerships</a:t>
            </a:r>
          </a:p>
          <a:p>
            <a:pPr indent="-274320">
              <a:spcAft>
                <a:spcPts val="600"/>
              </a:spcAft>
              <a:buClr>
                <a:schemeClr val="accent2">
                  <a:lumMod val="75000"/>
                </a:schemeClr>
              </a:buClr>
              <a:buFont typeface="Arial" panose="020B0604020202020204" pitchFamily="34" charset="0"/>
              <a:buChar char="•"/>
            </a:pPr>
            <a:r>
              <a:rPr lang="en-US" altLang="en-US" sz="3200" b="1" dirty="0">
                <a:latin typeface="Calibri" panose="020F0502020204030204" pitchFamily="34" charset="0"/>
                <a:ea typeface="ＭＳ Ｐゴシック" panose="020B0600070205080204" pitchFamily="34" charset="-128"/>
              </a:rPr>
              <a:t>Convene the field</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Build upon existing work</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Make the case</a:t>
            </a:r>
          </a:p>
          <a:p>
            <a:pPr marL="203200" indent="0">
              <a:buNone/>
            </a:pPr>
            <a:endParaRPr lang="en-US" dirty="0"/>
          </a:p>
        </p:txBody>
      </p:sp>
      <p:pic>
        <p:nvPicPr>
          <p:cNvPr id="4" name="Picture 2" descr="C:\Users\adillon\AppData\Local\Microsoft\Windows\Temporary Internet Files\Content.IE5\B84WO7II\MC900442092[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746496" y="4081835"/>
            <a:ext cx="2655006" cy="1061136"/>
          </a:xfrm>
          <a:prstGeom prst="rect">
            <a:avLst/>
          </a:prstGeom>
          <a:noFill/>
        </p:spPr>
      </p:pic>
    </p:spTree>
    <p:extLst>
      <p:ext uri="{BB962C8B-B14F-4D97-AF65-F5344CB8AC3E}">
        <p14:creationId xmlns:p14="http://schemas.microsoft.com/office/powerpoint/2010/main" val="2269260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Colorado Events</a:t>
            </a:r>
          </a:p>
        </p:txBody>
      </p:sp>
      <p:sp>
        <p:nvSpPr>
          <p:cNvPr id="3" name="Content Placeholder 2"/>
          <p:cNvSpPr>
            <a:spLocks noGrp="1"/>
          </p:cNvSpPr>
          <p:nvPr>
            <p:ph idx="1"/>
          </p:nvPr>
        </p:nvSpPr>
        <p:spPr>
          <a:xfrm>
            <a:off x="1885249" y="1593232"/>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dirty="0">
                <a:latin typeface="Calibri" panose="020F0502020204030204" pitchFamily="34" charset="0"/>
                <a:ea typeface="ＭＳ Ｐゴシック" panose="020B0600070205080204" pitchFamily="34" charset="-128"/>
              </a:rPr>
              <a:t>CDE’s ESSA Listening Tours and newsletter </a:t>
            </a:r>
          </a:p>
          <a:p>
            <a:pPr indent="-274320">
              <a:spcAft>
                <a:spcPts val="600"/>
              </a:spcAft>
              <a:buClr>
                <a:schemeClr val="accent2">
                  <a:lumMod val="75000"/>
                </a:schemeClr>
              </a:buClr>
              <a:buFont typeface="Arial" panose="020B0604020202020204" pitchFamily="34" charset="0"/>
              <a:buChar char="•"/>
            </a:pPr>
            <a:r>
              <a:rPr lang="en-US" altLang="en-US" sz="3200" dirty="0">
                <a:latin typeface="Calibri" panose="020F0502020204030204" pitchFamily="34" charset="0"/>
                <a:ea typeface="ＭＳ Ｐゴシック" panose="020B0600070205080204" pitchFamily="34" charset="-128"/>
              </a:rPr>
              <a:t>Professional Learning Community – November 3, 2016</a:t>
            </a:r>
          </a:p>
          <a:p>
            <a:pPr indent="-274320">
              <a:spcAft>
                <a:spcPts val="600"/>
              </a:spcAft>
              <a:buClr>
                <a:schemeClr val="accent2">
                  <a:lumMod val="75000"/>
                </a:schemeClr>
              </a:buClr>
              <a:buFont typeface="Arial" panose="020B0604020202020204" pitchFamily="34" charset="0"/>
              <a:buChar char="•"/>
            </a:pPr>
            <a:r>
              <a:rPr lang="en-US" altLang="en-US" sz="3200" dirty="0">
                <a:latin typeface="Calibri" panose="020F0502020204030204" pitchFamily="34" charset="0"/>
                <a:ea typeface="ＭＳ Ｐゴシック" panose="020B0600070205080204" pitchFamily="34" charset="-128"/>
              </a:rPr>
              <a:t>December 2016 - February 2017               Public Comment Period!</a:t>
            </a:r>
          </a:p>
          <a:p>
            <a:pPr indent="-274320">
              <a:spcAft>
                <a:spcPts val="600"/>
              </a:spcAft>
              <a:buClr>
                <a:schemeClr val="accent2">
                  <a:lumMod val="75000"/>
                </a:schemeClr>
              </a:buClr>
              <a:buFont typeface="Arial" panose="020B0604020202020204" pitchFamily="34" charset="0"/>
              <a:buChar char="•"/>
            </a:pPr>
            <a:r>
              <a:rPr lang="en-US" altLang="en-US" sz="3200" dirty="0">
                <a:latin typeface="Calibri" panose="020F0502020204030204" pitchFamily="34" charset="0"/>
                <a:ea typeface="ＭＳ Ｐゴシック" panose="020B0600070205080204" pitchFamily="34" charset="-128"/>
              </a:rPr>
              <a:t>ESSA Summit – January 17, 2016</a:t>
            </a:r>
          </a:p>
          <a:p>
            <a:endParaRPr lang="en-US" dirty="0"/>
          </a:p>
        </p:txBody>
      </p:sp>
      <p:pic>
        <p:nvPicPr>
          <p:cNvPr id="5" name="Picture 2" descr="C:\Users\adillon\AppData\Local\Microsoft\Windows\Temporary Internet Files\Content.IE5\1VK0IA3U\MC900442094[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8052421" y="4107306"/>
            <a:ext cx="2510649" cy="1546009"/>
          </a:xfrm>
          <a:prstGeom prst="rect">
            <a:avLst/>
          </a:prstGeom>
          <a:noFill/>
        </p:spPr>
      </p:pic>
    </p:spTree>
    <p:extLst>
      <p:ext uri="{BB962C8B-B14F-4D97-AF65-F5344CB8AC3E}">
        <p14:creationId xmlns:p14="http://schemas.microsoft.com/office/powerpoint/2010/main" val="3468947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Our Approach to Systems Change</a:t>
            </a:r>
          </a:p>
        </p:txBody>
      </p:sp>
      <p:sp>
        <p:nvSpPr>
          <p:cNvPr id="3" name="Content Placeholder 2"/>
          <p:cNvSpPr>
            <a:spLocks noGrp="1"/>
          </p:cNvSpPr>
          <p:nvPr>
            <p:ph idx="1"/>
          </p:nvPr>
        </p:nvSpPr>
        <p:spPr>
          <a:xfrm>
            <a:off x="2127308" y="1247781"/>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Become informed</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Identify the opportunities</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Know the politics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Leverage partnerships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Convene the field</a:t>
            </a:r>
          </a:p>
          <a:p>
            <a:pPr indent="-274320">
              <a:spcAft>
                <a:spcPts val="600"/>
              </a:spcAft>
              <a:buClr>
                <a:schemeClr val="accent2">
                  <a:lumMod val="75000"/>
                </a:schemeClr>
              </a:buClr>
              <a:buFont typeface="Arial" panose="020B0604020202020204" pitchFamily="34" charset="0"/>
              <a:buChar char="•"/>
            </a:pPr>
            <a:r>
              <a:rPr lang="en-US" altLang="en-US" sz="3200" b="1" dirty="0">
                <a:latin typeface="Calibri" panose="020F0502020204030204" pitchFamily="34" charset="0"/>
                <a:ea typeface="ＭＳ Ｐゴシック" panose="020B0600070205080204" pitchFamily="34" charset="-128"/>
              </a:rPr>
              <a:t>Build upon existing work</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Make the case</a:t>
            </a:r>
          </a:p>
          <a:p>
            <a:pPr marL="203200" indent="0">
              <a:buNone/>
            </a:pPr>
            <a:endParaRPr lang="en-US" dirty="0"/>
          </a:p>
        </p:txBody>
      </p:sp>
      <p:pic>
        <p:nvPicPr>
          <p:cNvPr id="4" name="Picture 2" descr="C:\Users\adillon\AppData\Local\Microsoft\Windows\Temporary Internet Files\Content.IE5\B84WO7II\MC900442092[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746496" y="4081835"/>
            <a:ext cx="2655006" cy="1061136"/>
          </a:xfrm>
          <a:prstGeom prst="rect">
            <a:avLst/>
          </a:prstGeom>
          <a:noFill/>
        </p:spPr>
      </p:pic>
    </p:spTree>
    <p:extLst>
      <p:ext uri="{BB962C8B-B14F-4D97-AF65-F5344CB8AC3E}">
        <p14:creationId xmlns:p14="http://schemas.microsoft.com/office/powerpoint/2010/main" val="1707817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16321175"/>
              </p:ext>
            </p:extLst>
          </p:nvPr>
        </p:nvGraphicFramePr>
        <p:xfrm>
          <a:off x="1292087" y="2170236"/>
          <a:ext cx="10038522" cy="2958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7"/>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0115" y="14004"/>
            <a:ext cx="3191773" cy="1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120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838200" y="365125"/>
            <a:ext cx="4589998" cy="4896298"/>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About Alliance for a Healthier Generation</a:t>
            </a:r>
          </a:p>
        </p:txBody>
      </p:sp>
      <p:pic>
        <p:nvPicPr>
          <p:cNvPr id="57" name="Shape 57"/>
          <p:cNvPicPr preferRelativeResize="0">
            <a:picLocks noGrp="1"/>
          </p:cNvPicPr>
          <p:nvPr>
            <p:ph type="pic" idx="2"/>
          </p:nvPr>
        </p:nvPicPr>
        <p:blipFill rotWithShape="1">
          <a:blip r:embed="rId3">
            <a:alphaModFix/>
          </a:blip>
          <a:srcRect l="9197" r="9196"/>
          <a:stretch/>
        </p:blipFill>
        <p:spPr>
          <a:xfrm>
            <a:off x="6016625" y="0"/>
            <a:ext cx="6175374" cy="568166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141" y="134279"/>
            <a:ext cx="8229600" cy="992904"/>
          </a:xfrm>
        </p:spPr>
        <p:txBody>
          <a:bodyPr>
            <a:noAutofit/>
          </a:bodyPr>
          <a:lstStyle/>
          <a:p>
            <a:r>
              <a:rPr lang="en-US" sz="4400" dirty="0">
                <a:solidFill>
                  <a:schemeClr val="bg1"/>
                </a:solidFill>
                <a:latin typeface="Calibri" panose="020F0502020204030204" pitchFamily="34" charset="0"/>
              </a:rPr>
              <a:t>Our Approach to Systems Change</a:t>
            </a:r>
          </a:p>
        </p:txBody>
      </p:sp>
      <p:sp>
        <p:nvSpPr>
          <p:cNvPr id="3" name="Content Placeholder 2"/>
          <p:cNvSpPr>
            <a:spLocks noGrp="1"/>
          </p:cNvSpPr>
          <p:nvPr>
            <p:ph idx="1"/>
          </p:nvPr>
        </p:nvSpPr>
        <p:spPr>
          <a:xfrm>
            <a:off x="2127308" y="1247781"/>
            <a:ext cx="8083493" cy="3895191"/>
          </a:xfrm>
        </p:spPr>
        <p:txBody>
          <a:bodyPr/>
          <a:lstStyle/>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Become informed</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Identify the opportunities</a:t>
            </a:r>
          </a:p>
          <a:p>
            <a:pPr marL="925830" lvl="1" indent="-457200">
              <a:spcAft>
                <a:spcPts val="600"/>
              </a:spcAft>
              <a:buClr>
                <a:schemeClr val="accent2">
                  <a:lumMod val="75000"/>
                </a:schemeClr>
              </a:buClr>
              <a:buFont typeface="Wingdings" panose="05000000000000000000" pitchFamily="2" charset="2"/>
              <a:buChar char="Ø"/>
            </a:pPr>
            <a:r>
              <a:rPr lang="en-US" altLang="en-US" sz="3000" dirty="0">
                <a:solidFill>
                  <a:schemeClr val="bg2">
                    <a:lumMod val="40000"/>
                    <a:lumOff val="60000"/>
                  </a:schemeClr>
                </a:solidFill>
                <a:latin typeface="Calibri" panose="020F0502020204030204" pitchFamily="34" charset="0"/>
                <a:ea typeface="ＭＳ Ｐゴシック" panose="020B0600070205080204" pitchFamily="34" charset="-128"/>
              </a:rPr>
              <a:t>Know the politics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Leverage partnerships</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Convene the field</a:t>
            </a:r>
          </a:p>
          <a:p>
            <a:pPr indent="-274320">
              <a:spcAft>
                <a:spcPts val="600"/>
              </a:spcAft>
              <a:buClr>
                <a:schemeClr val="accent2">
                  <a:lumMod val="75000"/>
                </a:schemeClr>
              </a:buClr>
              <a:buFont typeface="Arial" panose="020B0604020202020204" pitchFamily="34" charset="0"/>
              <a:buChar char="•"/>
            </a:pPr>
            <a:r>
              <a:rPr lang="en-US" altLang="en-US" sz="3200" dirty="0">
                <a:solidFill>
                  <a:schemeClr val="bg2">
                    <a:lumMod val="40000"/>
                    <a:lumOff val="60000"/>
                  </a:schemeClr>
                </a:solidFill>
                <a:latin typeface="Calibri" panose="020F0502020204030204" pitchFamily="34" charset="0"/>
                <a:ea typeface="ＭＳ Ｐゴシック" panose="020B0600070205080204" pitchFamily="34" charset="-128"/>
              </a:rPr>
              <a:t>Build upon existing work</a:t>
            </a:r>
          </a:p>
          <a:p>
            <a:pPr indent="-274320">
              <a:spcAft>
                <a:spcPts val="600"/>
              </a:spcAft>
              <a:buClr>
                <a:schemeClr val="accent2">
                  <a:lumMod val="75000"/>
                </a:schemeClr>
              </a:buClr>
              <a:buFont typeface="Arial" panose="020B0604020202020204" pitchFamily="34" charset="0"/>
              <a:buChar char="•"/>
            </a:pPr>
            <a:r>
              <a:rPr lang="en-US" altLang="en-US" sz="3200" b="1" dirty="0">
                <a:latin typeface="Calibri" panose="020F0502020204030204" pitchFamily="34" charset="0"/>
                <a:ea typeface="ＭＳ Ｐゴシック" panose="020B0600070205080204" pitchFamily="34" charset="-128"/>
              </a:rPr>
              <a:t>Make the case</a:t>
            </a:r>
          </a:p>
          <a:p>
            <a:pPr marL="203200" indent="0">
              <a:buNone/>
            </a:pPr>
            <a:endParaRPr lang="en-US" dirty="0"/>
          </a:p>
        </p:txBody>
      </p:sp>
      <p:pic>
        <p:nvPicPr>
          <p:cNvPr id="4" name="Picture 2" descr="C:\Users\adillon\AppData\Local\Microsoft\Windows\Temporary Internet Files\Content.IE5\B84WO7II\MC900442092[1].wmf"/>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746496" y="4081835"/>
            <a:ext cx="2655006" cy="1061136"/>
          </a:xfrm>
          <a:prstGeom prst="rect">
            <a:avLst/>
          </a:prstGeom>
          <a:noFill/>
        </p:spPr>
      </p:pic>
    </p:spTree>
    <p:extLst>
      <p:ext uri="{BB962C8B-B14F-4D97-AF65-F5344CB8AC3E}">
        <p14:creationId xmlns:p14="http://schemas.microsoft.com/office/powerpoint/2010/main" val="28542772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041" y="139260"/>
            <a:ext cx="8891793" cy="992903"/>
          </a:xfrm>
        </p:spPr>
        <p:txBody>
          <a:bodyPr/>
          <a:lstStyle/>
          <a:p>
            <a:r>
              <a:rPr lang="en-US" sz="3600" dirty="0">
                <a:solidFill>
                  <a:schemeClr val="bg1"/>
                </a:solidFill>
              </a:rPr>
              <a:t>Why incorporate Health and Wellness?</a:t>
            </a:r>
          </a:p>
        </p:txBody>
      </p:sp>
      <p:pic>
        <p:nvPicPr>
          <p:cNvPr id="6" name="Picture 5"/>
          <p:cNvPicPr>
            <a:picLocks noChangeAspect="1"/>
          </p:cNvPicPr>
          <p:nvPr/>
        </p:nvPicPr>
        <p:blipFill>
          <a:blip r:embed="rId3"/>
          <a:stretch>
            <a:fillRect/>
          </a:stretch>
        </p:blipFill>
        <p:spPr>
          <a:xfrm>
            <a:off x="1524001" y="5223564"/>
            <a:ext cx="2956560" cy="1634436"/>
          </a:xfrm>
          <a:prstGeom prst="rect">
            <a:avLst/>
          </a:prstGeom>
        </p:spPr>
      </p:pic>
      <p:sp>
        <p:nvSpPr>
          <p:cNvPr id="8" name="Right Arrow 7"/>
          <p:cNvSpPr/>
          <p:nvPr/>
        </p:nvSpPr>
        <p:spPr>
          <a:xfrm>
            <a:off x="2007578" y="1431441"/>
            <a:ext cx="457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2007578" y="2486087"/>
            <a:ext cx="457200" cy="457200"/>
          </a:xfrm>
          <a:prstGeom prst="rightArrow">
            <a:avLst>
              <a:gd name="adj1" fmla="val 50000"/>
              <a:gd name="adj2" fmla="val 423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2007578" y="4064602"/>
            <a:ext cx="457200" cy="457200"/>
          </a:xfrm>
          <a:prstGeom prst="rightArrow">
            <a:avLst>
              <a:gd name="adj1" fmla="val 50000"/>
              <a:gd name="adj2" fmla="val 423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26679" y="1366331"/>
            <a:ext cx="7825154" cy="954107"/>
          </a:xfrm>
          <a:prstGeom prst="rect">
            <a:avLst/>
          </a:prstGeom>
        </p:spPr>
        <p:txBody>
          <a:bodyPr wrap="square">
            <a:spAutoFit/>
          </a:bodyPr>
          <a:lstStyle/>
          <a:p>
            <a:r>
              <a:rPr lang="en-US" sz="2800" dirty="0"/>
              <a:t>ESSA State Plan will drive school- and district-level priorities and funding allocation.</a:t>
            </a:r>
          </a:p>
        </p:txBody>
      </p:sp>
      <p:sp>
        <p:nvSpPr>
          <p:cNvPr id="12" name="Rectangle 11"/>
          <p:cNvSpPr/>
          <p:nvPr/>
        </p:nvSpPr>
        <p:spPr>
          <a:xfrm>
            <a:off x="2842846" y="2450197"/>
            <a:ext cx="7508631" cy="1384995"/>
          </a:xfrm>
          <a:prstGeom prst="rect">
            <a:avLst/>
          </a:prstGeom>
        </p:spPr>
        <p:txBody>
          <a:bodyPr wrap="square">
            <a:spAutoFit/>
          </a:bodyPr>
          <a:lstStyle/>
          <a:p>
            <a:r>
              <a:rPr lang="en-US" sz="2800" dirty="0"/>
              <a:t>What is included in this plan is what gets measured and accomplished on an ongoing basis.  </a:t>
            </a:r>
          </a:p>
        </p:txBody>
      </p:sp>
      <p:sp>
        <p:nvSpPr>
          <p:cNvPr id="13" name="Rectangle 12"/>
          <p:cNvSpPr/>
          <p:nvPr/>
        </p:nvSpPr>
        <p:spPr>
          <a:xfrm>
            <a:off x="2826679" y="4035289"/>
            <a:ext cx="7825154" cy="954107"/>
          </a:xfrm>
          <a:prstGeom prst="rect">
            <a:avLst/>
          </a:prstGeom>
        </p:spPr>
        <p:txBody>
          <a:bodyPr wrap="square">
            <a:spAutoFit/>
          </a:bodyPr>
          <a:lstStyle/>
          <a:p>
            <a:r>
              <a:rPr lang="en-US" sz="2800" dirty="0"/>
              <a:t>Health is foundational to a students ability to learn and this lends the clout for integration.</a:t>
            </a:r>
          </a:p>
        </p:txBody>
      </p:sp>
    </p:spTree>
    <p:extLst>
      <p:ext uri="{BB962C8B-B14F-4D97-AF65-F5344CB8AC3E}">
        <p14:creationId xmlns:p14="http://schemas.microsoft.com/office/powerpoint/2010/main" val="979995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incorporate Health and Wellness?</a:t>
            </a:r>
            <a:endParaRPr lang="en-US" dirty="0"/>
          </a:p>
        </p:txBody>
      </p:sp>
      <p:graphicFrame>
        <p:nvGraphicFramePr>
          <p:cNvPr id="5" name="Diagram 4"/>
          <p:cNvGraphicFramePr/>
          <p:nvPr>
            <p:extLst/>
          </p:nvPr>
        </p:nvGraphicFramePr>
        <p:xfrm>
          <a:off x="2907590" y="1009072"/>
          <a:ext cx="6513270" cy="4954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83765" y="4811844"/>
            <a:ext cx="1914163" cy="1962017"/>
          </a:xfrm>
          <a:prstGeom prst="rect">
            <a:avLst/>
          </a:prstGeom>
        </p:spPr>
      </p:pic>
    </p:spTree>
    <p:extLst>
      <p:ext uri="{BB962C8B-B14F-4D97-AF65-F5344CB8AC3E}">
        <p14:creationId xmlns:p14="http://schemas.microsoft.com/office/powerpoint/2010/main" val="2555476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694310" y="2898742"/>
            <a:ext cx="5383213" cy="4830762"/>
          </a:xfrm>
        </p:spPr>
        <p:txBody>
          <a:bodyPr>
            <a:normAutofit/>
          </a:bodyPr>
          <a:lstStyle/>
          <a:p>
            <a:pPr marL="400050" lvl="1"/>
            <a:r>
              <a:rPr lang="en-US" sz="2400" dirty="0">
                <a:solidFill>
                  <a:srgbClr val="505050"/>
                </a:solidFill>
              </a:rPr>
              <a:t>Amy Dyett, MAT</a:t>
            </a:r>
          </a:p>
          <a:p>
            <a:pPr marL="400050" lvl="1"/>
            <a:r>
              <a:rPr lang="en-US" sz="2400" dirty="0">
                <a:solidFill>
                  <a:srgbClr val="505050"/>
                </a:solidFill>
              </a:rPr>
              <a:t>Director, Health and Wellness</a:t>
            </a:r>
          </a:p>
          <a:p>
            <a:pPr marL="400050" lvl="1"/>
            <a:r>
              <a:rPr lang="en-US" sz="2400" dirty="0">
                <a:solidFill>
                  <a:srgbClr val="505050"/>
                </a:solidFill>
              </a:rPr>
              <a:t>720-502-4716</a:t>
            </a:r>
          </a:p>
          <a:p>
            <a:pPr marL="400050" lvl="1"/>
            <a:r>
              <a:rPr lang="en-US" sz="2400" dirty="0">
                <a:hlinkClick r:id="rId3"/>
              </a:rPr>
              <a:t>adyett@coloradoedinitiative.org</a:t>
            </a:r>
            <a:r>
              <a:rPr lang="en-US" sz="2400" dirty="0"/>
              <a:t> </a:t>
            </a:r>
          </a:p>
          <a:p>
            <a:pPr marL="400050" lvl="1"/>
            <a:endParaRPr lang="en-US" sz="2400" dirty="0"/>
          </a:p>
        </p:txBody>
      </p:sp>
      <p:sp>
        <p:nvSpPr>
          <p:cNvPr id="4" name="Title 1"/>
          <p:cNvSpPr txBox="1">
            <a:spLocks/>
          </p:cNvSpPr>
          <p:nvPr/>
        </p:nvSpPr>
        <p:spPr>
          <a:xfrm>
            <a:off x="5000445" y="1997370"/>
            <a:ext cx="5378940" cy="992904"/>
          </a:xfrm>
          <a:prstGeom prst="rect">
            <a:avLst/>
          </a:prstGeom>
        </p:spPr>
        <p:txBody>
          <a:bodyPr/>
          <a:lstStyle>
            <a:lvl1pPr algn="l" defTabSz="457200" rtl="0" eaLnBrk="1" latinLnBrk="0" hangingPunct="1">
              <a:spcBef>
                <a:spcPct val="0"/>
              </a:spcBef>
              <a:buNone/>
              <a:defRPr sz="4400" kern="1200">
                <a:solidFill>
                  <a:schemeClr val="bg1"/>
                </a:solidFill>
                <a:latin typeface="+mj-lt"/>
                <a:ea typeface="+mj-ea"/>
                <a:cs typeface="+mj-cs"/>
              </a:defRPr>
            </a:lvl1pPr>
          </a:lstStyle>
          <a:p>
            <a:r>
              <a:rPr lang="en-US" dirty="0">
                <a:solidFill>
                  <a:srgbClr val="505050"/>
                </a:solidFill>
                <a:rtl val="0"/>
              </a:rPr>
              <a:t>Thank you!</a:t>
            </a:r>
          </a:p>
        </p:txBody>
      </p:sp>
      <p:pic>
        <p:nvPicPr>
          <p:cNvPr id="5" name="Picture 4"/>
          <p:cNvPicPr>
            <a:picLocks noChangeAspect="1"/>
          </p:cNvPicPr>
          <p:nvPr/>
        </p:nvPicPr>
        <p:blipFill>
          <a:blip r:embed="rId4"/>
          <a:stretch>
            <a:fillRect/>
          </a:stretch>
        </p:blipFill>
        <p:spPr>
          <a:xfrm>
            <a:off x="1524001" y="5105400"/>
            <a:ext cx="3170309" cy="1752600"/>
          </a:xfrm>
          <a:prstGeom prst="rect">
            <a:avLst/>
          </a:prstGeom>
        </p:spPr>
      </p:pic>
    </p:spTree>
    <p:extLst>
      <p:ext uri="{BB962C8B-B14F-4D97-AF65-F5344CB8AC3E}">
        <p14:creationId xmlns:p14="http://schemas.microsoft.com/office/powerpoint/2010/main" val="18148509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noAutofit/>
          </a:bodyPr>
          <a:lstStyle/>
          <a:p>
            <a:pPr marL="0" marR="0" lvl="0" indent="0" algn="ctr" rtl="0">
              <a:lnSpc>
                <a:spcPct val="90000"/>
              </a:lnSpc>
              <a:spcBef>
                <a:spcPts val="0"/>
              </a:spcBef>
              <a:spcAft>
                <a:spcPts val="0"/>
              </a:spcAft>
              <a:buClr>
                <a:srgbClr val="424242"/>
              </a:buClr>
              <a:buSzPct val="25000"/>
              <a:buFont typeface="Calibri"/>
              <a:buNone/>
            </a:pPr>
            <a:r>
              <a:rPr lang="en-US" sz="6000" b="1" i="0" u="none" strike="noStrike" cap="none">
                <a:solidFill>
                  <a:srgbClr val="424242"/>
                </a:solidFill>
                <a:latin typeface="Garamond"/>
                <a:ea typeface="Garamond"/>
                <a:cs typeface="Garamond"/>
                <a:sym typeface="Garamond"/>
              </a:rPr>
              <a:t>Questions</a:t>
            </a:r>
          </a:p>
        </p:txBody>
      </p:sp>
      <p:sp>
        <p:nvSpPr>
          <p:cNvPr id="212" name="Shape 2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noAutofit/>
          </a:bodyPr>
          <a:lstStyle/>
          <a:p>
            <a:pPr marL="177800" marR="0" lvl="0" indent="0" algn="ctr"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177800" marR="0" lvl="0" indent="0" algn="ctr"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177800" marR="0" lvl="0" indent="0" algn="ctr"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177800" marR="0" lvl="0" indent="0" algn="ctr" rtl="0">
              <a:lnSpc>
                <a:spcPct val="90000"/>
              </a:lnSpc>
              <a:spcBef>
                <a:spcPts val="0"/>
              </a:spcBef>
              <a:spcAft>
                <a:spcPts val="0"/>
              </a:spcAft>
              <a:buClr>
                <a:srgbClr val="424242"/>
              </a:buClr>
              <a:buSzPct val="25000"/>
              <a:buFont typeface="Arial"/>
              <a:buNone/>
            </a:pPr>
            <a:endParaRPr sz="5400" b="0" i="0" u="none" strike="noStrike" cap="none">
              <a:solidFill>
                <a:srgbClr val="424242"/>
              </a:solidFill>
              <a:latin typeface="Garamond"/>
              <a:ea typeface="Garamond"/>
              <a:cs typeface="Garamond"/>
              <a:sym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15600" y="593366"/>
            <a:ext cx="11360800" cy="763597"/>
          </a:xfrm>
          <a:prstGeom prst="rect">
            <a:avLst/>
          </a:prstGeom>
          <a:noFill/>
          <a:ln>
            <a:noFill/>
          </a:ln>
        </p:spPr>
        <p:txBody>
          <a:bodyPr lIns="91425" tIns="91425" rIns="91425" bIns="9142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Stay Connected</a:t>
            </a:r>
          </a:p>
        </p:txBody>
      </p:sp>
      <p:sp>
        <p:nvSpPr>
          <p:cNvPr id="219" name="Shape 219"/>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Update to guidance when final rules are issues</a:t>
            </a:r>
          </a:p>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Develop issue specific recommendations</a:t>
            </a:r>
          </a:p>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ESSA and Needs Assessment: A Health Impact Assessment</a:t>
            </a:r>
          </a:p>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Share your work on ESSA state plans with us</a:t>
            </a:r>
          </a:p>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Let us know how we can help</a:t>
            </a:r>
          </a:p>
          <a:p>
            <a:pPr marL="635000" marR="0" lvl="0" indent="-457200" algn="l" rtl="0">
              <a:lnSpc>
                <a:spcPct val="90000"/>
              </a:lnSpc>
              <a:spcBef>
                <a:spcPts val="0"/>
              </a:spcBef>
              <a:spcAft>
                <a:spcPts val="0"/>
              </a:spcAft>
              <a:buClr>
                <a:srgbClr val="424242"/>
              </a:buClr>
              <a:buSzPct val="100000"/>
              <a:buFont typeface="Arial"/>
              <a:buChar char="•"/>
            </a:pPr>
            <a:r>
              <a:rPr lang="en-US" sz="2800" b="0" i="0" u="none" strike="noStrike" cap="none">
                <a:solidFill>
                  <a:srgbClr val="424242"/>
                </a:solidFill>
                <a:latin typeface="Garamond"/>
                <a:ea typeface="Garamond"/>
                <a:cs typeface="Garamond"/>
                <a:sym typeface="Garamond"/>
              </a:rPr>
              <a:t>Access document at healthyschoolscampaign.org/state-essa-framework</a:t>
            </a:r>
          </a:p>
          <a:p>
            <a:pPr marL="457200" marR="0" lvl="0" indent="-4572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a:p>
            <a:pPr marL="0" marR="0" lvl="0" indent="0" algn="l" rtl="0">
              <a:lnSpc>
                <a:spcPct val="90000"/>
              </a:lnSpc>
              <a:spcBef>
                <a:spcPts val="0"/>
              </a:spcBef>
              <a:spcAft>
                <a:spcPts val="0"/>
              </a:spcAft>
              <a:buClr>
                <a:srgbClr val="424242"/>
              </a:buClr>
              <a:buSzPct val="25000"/>
              <a:buFont typeface="Arial"/>
              <a:buNone/>
            </a:pPr>
            <a:r>
              <a:rPr lang="en-US" sz="2800" b="0" i="0" u="none" strike="noStrike" cap="none">
                <a:solidFill>
                  <a:srgbClr val="424242"/>
                </a:solidFill>
                <a:latin typeface="Garamond"/>
                <a:ea typeface="Garamond"/>
                <a:cs typeface="Garamond"/>
                <a:sym typeface="Garamond"/>
              </a:rPr>
              <a:t> Email:  Ryan@healthyschoolscampaign.org</a:t>
            </a:r>
          </a:p>
          <a:p>
            <a:pPr marL="457200" marR="0" lvl="0" indent="-4572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Garamond"/>
              <a:ea typeface="Garamond"/>
              <a:cs typeface="Garamond"/>
              <a:sym typeface="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p:nvPr/>
        </p:nvSpPr>
        <p:spPr>
          <a:xfrm>
            <a:off x="-690879" y="-381000"/>
            <a:ext cx="14163040" cy="8077199"/>
          </a:xfrm>
          <a:prstGeom prst="rect">
            <a:avLst/>
          </a:prstGeom>
          <a:solidFill>
            <a:srgbClr val="2C2C2C"/>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8200" y="365125"/>
            <a:ext cx="10515599" cy="1325700"/>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Defining Student Health and Wellness</a:t>
            </a:r>
          </a:p>
        </p:txBody>
      </p:sp>
      <p:sp>
        <p:nvSpPr>
          <p:cNvPr id="64" name="Shape 64"/>
          <p:cNvSpPr txBox="1">
            <a:spLocks noGrp="1"/>
          </p:cNvSpPr>
          <p:nvPr>
            <p:ph type="body" idx="1"/>
          </p:nvPr>
        </p:nvSpPr>
        <p:spPr>
          <a:xfrm>
            <a:off x="838200" y="1825625"/>
            <a:ext cx="10515599" cy="4290898"/>
          </a:xfrm>
          <a:prstGeom prst="rect">
            <a:avLst/>
          </a:prstGeom>
          <a:noFill/>
          <a:ln>
            <a:noFill/>
          </a:ln>
        </p:spPr>
        <p:txBody>
          <a:bodyPr lIns="91425" tIns="91425" rIns="91425" bIns="91425" anchor="t" anchorCtr="0">
            <a:noAutofit/>
          </a:bodyPr>
          <a:lstStyle/>
          <a:p>
            <a:pPr marL="228600" marR="0" lvl="0" indent="0" algn="l" rtl="0">
              <a:lnSpc>
                <a:spcPct val="90000"/>
              </a:lnSpc>
              <a:spcBef>
                <a:spcPts val="0"/>
              </a:spcBef>
              <a:spcAft>
                <a:spcPts val="0"/>
              </a:spcAft>
              <a:buClr>
                <a:srgbClr val="424242"/>
              </a:buClr>
              <a:buSzPct val="25000"/>
              <a:buFont typeface="Arial"/>
              <a:buNone/>
            </a:pPr>
            <a:r>
              <a:rPr lang="en-US" sz="2400" b="0" i="0" u="none" strike="noStrike" cap="none">
                <a:solidFill>
                  <a:srgbClr val="424242"/>
                </a:solidFill>
                <a:latin typeface="Garamond"/>
                <a:ea typeface="Garamond"/>
                <a:cs typeface="Garamond"/>
                <a:sym typeface="Garamond"/>
              </a:rPr>
              <a:t>A school setting that understands and supports students’ well-being and student health as a foundation for learning. In this environment, good nutrition, physical activity, basic safety, clean air and water, access to care and building the knowledge and skills for students to make healthy choices that allow them to thrive. </a:t>
            </a:r>
          </a:p>
          <a:p>
            <a:pPr marL="228600" marR="0" lvl="0" indent="127000" algn="l" rtl="0">
              <a:lnSpc>
                <a:spcPct val="90000"/>
              </a:lnSpc>
              <a:spcBef>
                <a:spcPts val="0"/>
              </a:spcBef>
              <a:spcAft>
                <a:spcPts val="0"/>
              </a:spcAft>
              <a:buClr>
                <a:srgbClr val="424242"/>
              </a:buClr>
              <a:buSzPct val="25000"/>
              <a:buFont typeface="Arial"/>
              <a:buNone/>
            </a:pPr>
            <a:endParaRPr sz="2400" b="0" i="0" u="none" strike="noStrike" cap="none">
              <a:solidFill>
                <a:srgbClr val="424242"/>
              </a:solidFill>
              <a:latin typeface="Garamond"/>
              <a:ea typeface="Garamond"/>
              <a:cs typeface="Garamond"/>
              <a:sym typeface="Garamond"/>
            </a:endParaRPr>
          </a:p>
          <a:p>
            <a:pPr marL="228600" marR="0" lvl="0" indent="0" algn="l" rtl="0">
              <a:lnSpc>
                <a:spcPct val="90000"/>
              </a:lnSpc>
              <a:spcBef>
                <a:spcPts val="0"/>
              </a:spcBef>
              <a:spcAft>
                <a:spcPts val="0"/>
              </a:spcAft>
              <a:buClr>
                <a:srgbClr val="424242"/>
              </a:buClr>
              <a:buSzPct val="25000"/>
              <a:buFont typeface="Arial"/>
              <a:buNone/>
            </a:pPr>
            <a:r>
              <a:rPr lang="en-US" sz="2400" b="0" i="0" u="none" strike="noStrike" cap="none">
                <a:solidFill>
                  <a:srgbClr val="424242"/>
                </a:solidFill>
                <a:latin typeface="Garamond"/>
                <a:ea typeface="Garamond"/>
                <a:cs typeface="Garamond"/>
                <a:sym typeface="Garamond"/>
              </a:rPr>
              <a:t>Access to care includes physical, behavioral and mental health, dental and vision, prevention, screening and disease management.  </a:t>
            </a:r>
          </a:p>
          <a:p>
            <a:pPr marL="228600" marR="0" lvl="0" indent="127000" algn="l" rtl="0">
              <a:lnSpc>
                <a:spcPct val="90000"/>
              </a:lnSpc>
              <a:spcBef>
                <a:spcPts val="0"/>
              </a:spcBef>
              <a:spcAft>
                <a:spcPts val="0"/>
              </a:spcAft>
              <a:buClr>
                <a:schemeClr val="dk1"/>
              </a:buClr>
              <a:buSzPct val="25000"/>
              <a:buFont typeface="Arial"/>
              <a:buNone/>
            </a:pPr>
            <a:endParaRPr sz="2400" b="0" i="0" u="none" strike="noStrike" cap="none">
              <a:solidFill>
                <a:srgbClr val="424242"/>
              </a:solidFill>
              <a:latin typeface="Garamond"/>
              <a:ea typeface="Garamond"/>
              <a:cs typeface="Garamond"/>
              <a:sym typeface="Garamond"/>
            </a:endParaRPr>
          </a:p>
          <a:p>
            <a:pPr marL="228600" marR="0" lvl="0" indent="0" algn="l" rtl="0">
              <a:lnSpc>
                <a:spcPct val="90000"/>
              </a:lnSpc>
              <a:spcBef>
                <a:spcPts val="0"/>
              </a:spcBef>
              <a:spcAft>
                <a:spcPts val="0"/>
              </a:spcAft>
              <a:buClr>
                <a:schemeClr val="dk1"/>
              </a:buClr>
              <a:buSzPct val="25000"/>
              <a:buFont typeface="Arial"/>
              <a:buNone/>
            </a:pPr>
            <a:r>
              <a:rPr lang="en-US" sz="2400" b="0" i="0" u="none" strike="noStrike" cap="none">
                <a:solidFill>
                  <a:srgbClr val="424242"/>
                </a:solidFill>
                <a:latin typeface="Garamond"/>
                <a:ea typeface="Garamond"/>
                <a:cs typeface="Garamond"/>
                <a:sym typeface="Garamond"/>
              </a:rPr>
              <a:t>In a healthy school, students learn—through lessons and through examples—to value their own health and that of the environment.</a:t>
            </a:r>
          </a:p>
          <a:p>
            <a:pPr marL="228600" marR="0" lvl="0" indent="127000" algn="l" rtl="0">
              <a:lnSpc>
                <a:spcPct val="90000"/>
              </a:lnSpc>
              <a:spcBef>
                <a:spcPts val="0"/>
              </a:spcBef>
              <a:spcAft>
                <a:spcPts val="0"/>
              </a:spcAft>
              <a:buClr>
                <a:schemeClr val="dk1"/>
              </a:buClr>
              <a:buSzPct val="25000"/>
              <a:buFont typeface="Arial"/>
              <a:buNone/>
            </a:pPr>
            <a:r>
              <a:rPr lang="en-US" sz="2800" b="0" i="0" u="none" strike="noStrike" cap="none">
                <a:solidFill>
                  <a:srgbClr val="424242"/>
                </a:solidFill>
                <a:latin typeface="Calibri"/>
                <a:ea typeface="Calibri"/>
                <a:cs typeface="Calibri"/>
                <a:sym typeface="Calibri"/>
              </a:rPr>
              <a:t> </a:t>
            </a:r>
          </a:p>
          <a:p>
            <a:pPr marL="228600" marR="0" lvl="0" indent="127000" algn="l" rtl="0">
              <a:lnSpc>
                <a:spcPct val="90000"/>
              </a:lnSpc>
              <a:spcBef>
                <a:spcPts val="0"/>
              </a:spcBef>
              <a:spcAft>
                <a:spcPts val="0"/>
              </a:spcAft>
              <a:buClr>
                <a:srgbClr val="424242"/>
              </a:buClr>
              <a:buSzPct val="25000"/>
              <a:buFont typeface="Arial"/>
              <a:buNone/>
            </a:pPr>
            <a:endParaRPr sz="2800" b="0" i="0" u="none" strike="noStrike" cap="none">
              <a:solidFill>
                <a:srgbClr val="42424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rgbClr val="424242"/>
              </a:buClr>
              <a:buSzPct val="25000"/>
              <a:buFont typeface="Calibri"/>
              <a:buNone/>
            </a:pPr>
            <a:r>
              <a:rPr lang="en-US" sz="6000" b="1" i="0" u="none" strike="noStrike" cap="none">
                <a:solidFill>
                  <a:srgbClr val="424242"/>
                </a:solidFill>
                <a:latin typeface="Garamond"/>
                <a:ea typeface="Garamond"/>
                <a:cs typeface="Garamond"/>
                <a:sym typeface="Garamond"/>
              </a:rPr>
              <a:t>Introduction to the Every Student Succeeds 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8200" y="365125"/>
            <a:ext cx="4590141" cy="48963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Every Student Succeeds Act</a:t>
            </a:r>
          </a:p>
        </p:txBody>
      </p:sp>
      <p:pic>
        <p:nvPicPr>
          <p:cNvPr id="76" name="Shape 76"/>
          <p:cNvPicPr preferRelativeResize="0">
            <a:picLocks noGrp="1"/>
          </p:cNvPicPr>
          <p:nvPr>
            <p:ph type="pic" idx="2"/>
          </p:nvPr>
        </p:nvPicPr>
        <p:blipFill rotWithShape="1">
          <a:blip r:embed="rId3">
            <a:alphaModFix/>
          </a:blip>
          <a:srcRect l="16158" r="16158"/>
          <a:stretch/>
        </p:blipFill>
        <p:spPr>
          <a:xfrm>
            <a:off x="6016169" y="0"/>
            <a:ext cx="6175829" cy="56823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Opportunities for Supporting Student Health</a:t>
            </a:r>
          </a:p>
        </p:txBody>
      </p:sp>
      <p:sp>
        <p:nvSpPr>
          <p:cNvPr id="83" name="Shape 83"/>
          <p:cNvSpPr txBox="1">
            <a:spLocks noGrp="1"/>
          </p:cNvSpPr>
          <p:nvPr>
            <p:ph type="body" idx="1"/>
          </p:nvPr>
        </p:nvSpPr>
        <p:spPr>
          <a:xfrm>
            <a:off x="838200" y="1825625"/>
            <a:ext cx="10515599" cy="3530146"/>
          </a:xfrm>
          <a:prstGeom prst="rect">
            <a:avLst/>
          </a:prstGeom>
          <a:noFill/>
          <a:ln>
            <a:noFill/>
          </a:ln>
        </p:spPr>
        <p:txBody>
          <a:bodyPr lIns="91425" tIns="45700" rIns="91425" bIns="45700" anchor="t" anchorCtr="0">
            <a:noAutofit/>
          </a:bodyPr>
          <a:lstStyle/>
          <a:p>
            <a:pPr marL="451945" marR="0" lvl="0" indent="-451945" algn="l" rtl="0">
              <a:lnSpc>
                <a:spcPct val="80000"/>
              </a:lnSpc>
              <a:spcBef>
                <a:spcPts val="0"/>
              </a:spcBef>
              <a:spcAft>
                <a:spcPts val="0"/>
              </a:spcAft>
              <a:buClr>
                <a:srgbClr val="424242"/>
              </a:buClr>
              <a:buSzPct val="100000"/>
              <a:buFont typeface="Arial"/>
              <a:buChar char="•"/>
            </a:pPr>
            <a:r>
              <a:rPr lang="en-US" sz="4000" b="0" i="0" u="none" strike="noStrike" cap="none">
                <a:solidFill>
                  <a:srgbClr val="424242"/>
                </a:solidFill>
                <a:latin typeface="Garamond"/>
                <a:ea typeface="Garamond"/>
                <a:cs typeface="Garamond"/>
                <a:sym typeface="Garamond"/>
              </a:rPr>
              <a:t>Title I: funding to states and school districts with high percentages of low-income children</a:t>
            </a:r>
          </a:p>
          <a:p>
            <a:pPr marL="451945" marR="0" lvl="0" indent="-451945" algn="l" rtl="0">
              <a:lnSpc>
                <a:spcPct val="80000"/>
              </a:lnSpc>
              <a:spcBef>
                <a:spcPts val="1000"/>
              </a:spcBef>
              <a:spcAft>
                <a:spcPts val="0"/>
              </a:spcAft>
              <a:buClr>
                <a:srgbClr val="424242"/>
              </a:buClr>
              <a:buSzPct val="100000"/>
              <a:buFont typeface="Arial"/>
              <a:buChar char="•"/>
            </a:pPr>
            <a:r>
              <a:rPr lang="en-US" sz="4000" b="0" i="0" u="none" strike="noStrike" cap="none">
                <a:solidFill>
                  <a:srgbClr val="424242"/>
                </a:solidFill>
                <a:latin typeface="Garamond"/>
                <a:ea typeface="Garamond"/>
                <a:cs typeface="Garamond"/>
                <a:sym typeface="Garamond"/>
              </a:rPr>
              <a:t>Title II: professional development and literacy</a:t>
            </a:r>
          </a:p>
          <a:p>
            <a:pPr marL="451945" marR="0" lvl="0" indent="-451945" algn="l" rtl="0">
              <a:lnSpc>
                <a:spcPct val="80000"/>
              </a:lnSpc>
              <a:spcBef>
                <a:spcPts val="1000"/>
              </a:spcBef>
              <a:spcAft>
                <a:spcPts val="0"/>
              </a:spcAft>
              <a:buClr>
                <a:srgbClr val="424242"/>
              </a:buClr>
              <a:buSzPct val="100000"/>
              <a:buFont typeface="Arial"/>
              <a:buChar char="•"/>
            </a:pPr>
            <a:r>
              <a:rPr lang="en-US" sz="4000" b="0" i="0" u="none" strike="noStrike" cap="none">
                <a:solidFill>
                  <a:srgbClr val="424242"/>
                </a:solidFill>
                <a:latin typeface="Garamond"/>
                <a:ea typeface="Garamond"/>
                <a:cs typeface="Garamond"/>
                <a:sym typeface="Garamond"/>
              </a:rPr>
              <a:t>Title IV: Student Support and Academic Enrichment Grants and community support for school success</a:t>
            </a:r>
          </a:p>
          <a:p>
            <a:pPr marL="0" marR="0" lvl="0" indent="0" algn="l" rtl="0">
              <a:lnSpc>
                <a:spcPct val="80000"/>
              </a:lnSpc>
              <a:spcBef>
                <a:spcPts val="1000"/>
              </a:spcBef>
              <a:spcAft>
                <a:spcPts val="0"/>
              </a:spcAft>
              <a:buClr>
                <a:srgbClr val="424242"/>
              </a:buClr>
              <a:buSzPct val="25000"/>
              <a:buFont typeface="Arial"/>
              <a:buNone/>
            </a:pPr>
            <a:endParaRPr sz="4000" b="0" i="0" u="none" strike="noStrike" cap="none">
              <a:solidFill>
                <a:srgbClr val="42424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5"/>
            <a:ext cx="10515599" cy="1325562"/>
          </a:xfrm>
          <a:prstGeom prst="rect">
            <a:avLst/>
          </a:prstGeom>
          <a:noFill/>
          <a:ln>
            <a:noFill/>
          </a:ln>
        </p:spPr>
        <p:txBody>
          <a:bodyPr lIns="121875" tIns="121875" rIns="121875" bIns="121875" anchor="t" anchorCtr="0">
            <a:noAutofit/>
          </a:bodyPr>
          <a:lstStyle/>
          <a:p>
            <a:pPr marL="0" marR="0" lvl="0" indent="0" algn="l" rtl="0">
              <a:lnSpc>
                <a:spcPct val="90000"/>
              </a:lnSpc>
              <a:spcBef>
                <a:spcPts val="0"/>
              </a:spcBef>
              <a:spcAft>
                <a:spcPts val="0"/>
              </a:spcAft>
              <a:buClr>
                <a:srgbClr val="424242"/>
              </a:buClr>
              <a:buSzPct val="25000"/>
              <a:buFont typeface="Calibri"/>
              <a:buNone/>
            </a:pPr>
            <a:r>
              <a:rPr lang="en-US" sz="4400" b="1" i="0" u="none" strike="noStrike" cap="none">
                <a:solidFill>
                  <a:srgbClr val="424242"/>
                </a:solidFill>
                <a:latin typeface="Garamond"/>
                <a:ea typeface="Garamond"/>
                <a:cs typeface="Garamond"/>
                <a:sym typeface="Garamond"/>
              </a:rPr>
              <a:t>Title I</a:t>
            </a:r>
          </a:p>
        </p:txBody>
      </p:sp>
      <p:sp>
        <p:nvSpPr>
          <p:cNvPr id="89" name="Shape 89"/>
          <p:cNvSpPr txBox="1">
            <a:spLocks noGrp="1"/>
          </p:cNvSpPr>
          <p:nvPr>
            <p:ph type="body" idx="1"/>
          </p:nvPr>
        </p:nvSpPr>
        <p:spPr>
          <a:xfrm>
            <a:off x="838200" y="1825625"/>
            <a:ext cx="10515599" cy="3530146"/>
          </a:xfrm>
          <a:prstGeom prst="rect">
            <a:avLst/>
          </a:prstGeom>
          <a:noFill/>
          <a:ln>
            <a:noFill/>
          </a:ln>
        </p:spPr>
        <p:txBody>
          <a:bodyPr lIns="121875" tIns="121875" rIns="121875" bIns="121875" anchor="t" anchorCtr="0">
            <a:noAutofit/>
          </a:bodyPr>
          <a:lstStyle/>
          <a:p>
            <a:pPr marL="451945" marR="0" lvl="0" indent="-451945" algn="l" rtl="0">
              <a:lnSpc>
                <a:spcPct val="90000"/>
              </a:lnSpc>
              <a:spcBef>
                <a:spcPts val="0"/>
              </a:spcBef>
              <a:spcAft>
                <a:spcPts val="0"/>
              </a:spcAft>
              <a:buClr>
                <a:srgbClr val="424242"/>
              </a:buClr>
              <a:buSzPct val="100000"/>
              <a:buFont typeface="Arial"/>
              <a:buChar char="•"/>
            </a:pPr>
            <a:r>
              <a:rPr lang="en-US" sz="3200" b="0" i="0" u="none" strike="noStrike" cap="none">
                <a:solidFill>
                  <a:srgbClr val="424242"/>
                </a:solidFill>
                <a:latin typeface="Garamond"/>
                <a:ea typeface="Garamond"/>
                <a:cs typeface="Garamond"/>
                <a:sym typeface="Garamond"/>
              </a:rPr>
              <a:t>State accountability systems: required measure of school quality or success</a:t>
            </a:r>
          </a:p>
          <a:p>
            <a:pPr marL="451945" marR="0" lvl="0" indent="-451945" algn="l" rtl="0">
              <a:lnSpc>
                <a:spcPct val="90000"/>
              </a:lnSpc>
              <a:spcBef>
                <a:spcPts val="0"/>
              </a:spcBef>
              <a:spcAft>
                <a:spcPts val="0"/>
              </a:spcAft>
              <a:buClr>
                <a:srgbClr val="424242"/>
              </a:buClr>
              <a:buSzPct val="100000"/>
              <a:buFont typeface="Arial"/>
              <a:buChar char="•"/>
            </a:pPr>
            <a:r>
              <a:rPr lang="en-US" sz="3200" b="0" i="0" u="none" strike="noStrike" cap="none">
                <a:solidFill>
                  <a:srgbClr val="424242"/>
                </a:solidFill>
                <a:latin typeface="Garamond"/>
                <a:ea typeface="Garamond"/>
                <a:cs typeface="Garamond"/>
                <a:sym typeface="Garamond"/>
              </a:rPr>
              <a:t>Report cards: required to include chronic absenteeism</a:t>
            </a:r>
          </a:p>
          <a:p>
            <a:pPr marL="451945" marR="0" lvl="0" indent="-451945" algn="l" rtl="0">
              <a:lnSpc>
                <a:spcPct val="90000"/>
              </a:lnSpc>
              <a:spcBef>
                <a:spcPts val="0"/>
              </a:spcBef>
              <a:spcAft>
                <a:spcPts val="0"/>
              </a:spcAft>
              <a:buClr>
                <a:srgbClr val="424242"/>
              </a:buClr>
              <a:buSzPct val="100000"/>
              <a:buFont typeface="Arial"/>
              <a:buChar char="•"/>
            </a:pPr>
            <a:r>
              <a:rPr lang="en-US" sz="3200" b="0" i="0" u="none" strike="noStrike" cap="none">
                <a:solidFill>
                  <a:srgbClr val="424242"/>
                </a:solidFill>
                <a:latin typeface="Garamond"/>
                <a:ea typeface="Garamond"/>
                <a:cs typeface="Garamond"/>
                <a:sym typeface="Garamond"/>
              </a:rPr>
              <a:t>School improvement: required to include evidence-based interventions and identify resource inequities; informed by needs assessment</a:t>
            </a:r>
          </a:p>
          <a:p>
            <a:pPr marL="451945" marR="0" lvl="0" indent="-451945" algn="l" rtl="0">
              <a:lnSpc>
                <a:spcPct val="90000"/>
              </a:lnSpc>
              <a:spcBef>
                <a:spcPts val="0"/>
              </a:spcBef>
              <a:spcAft>
                <a:spcPts val="0"/>
              </a:spcAft>
              <a:buClr>
                <a:srgbClr val="424242"/>
              </a:buClr>
              <a:buSzPct val="100000"/>
              <a:buFont typeface="Arial"/>
              <a:buChar char="•"/>
            </a:pPr>
            <a:r>
              <a:rPr lang="en-US" sz="3200" b="0" i="0" u="none" strike="noStrike" cap="none">
                <a:solidFill>
                  <a:srgbClr val="424242"/>
                </a:solidFill>
                <a:latin typeface="Garamond"/>
                <a:ea typeface="Garamond"/>
                <a:cs typeface="Garamond"/>
                <a:sym typeface="Garamond"/>
              </a:rPr>
              <a:t>Schoolwide Title I programs: informed by needs assessment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3459</Words>
  <Application>Microsoft Macintosh PowerPoint</Application>
  <PresentationFormat>Widescreen</PresentationFormat>
  <Paragraphs>512</Paragraphs>
  <Slides>46</Slides>
  <Notes>46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Calibri</vt:lpstr>
      <vt:lpstr>Calibri Light</vt:lpstr>
      <vt:lpstr>Californian FB</vt:lpstr>
      <vt:lpstr>Cambria</vt:lpstr>
      <vt:lpstr>Garamond</vt:lpstr>
      <vt:lpstr>ＭＳ Ｐゴシック</vt:lpstr>
      <vt:lpstr>Symbol</vt:lpstr>
      <vt:lpstr>Times New Roman</vt:lpstr>
      <vt:lpstr>Wingdings</vt:lpstr>
      <vt:lpstr>Arial</vt:lpstr>
      <vt:lpstr>Office Theme</vt:lpstr>
      <vt:lpstr>Custom Design</vt:lpstr>
      <vt:lpstr>          Healthy and Ready to Learn: State ESSA Plans to Support Student Health and Wellness</vt:lpstr>
      <vt:lpstr>Welcome and Context Setting Overview of ESSA and School Health and Wellness State ESSA Plans to Support Student Health and Wellness: A Framework for Action State Examples: Illinois and Colorado Questions Future Work</vt:lpstr>
      <vt:lpstr>About Healthy Schools Campaign</vt:lpstr>
      <vt:lpstr>About Alliance for a Healthier Generation</vt:lpstr>
      <vt:lpstr>Defining Student Health and Wellness</vt:lpstr>
      <vt:lpstr>Introduction to the Every Student Succeeds Act</vt:lpstr>
      <vt:lpstr>Every Student Succeeds Act</vt:lpstr>
      <vt:lpstr>Opportunities for Supporting Student Health</vt:lpstr>
      <vt:lpstr>Title I</vt:lpstr>
      <vt:lpstr>Title II</vt:lpstr>
      <vt:lpstr>Title IV</vt:lpstr>
      <vt:lpstr>Additional Opportunities</vt:lpstr>
      <vt:lpstr>State Plans</vt:lpstr>
      <vt:lpstr>State Planning Processes  ASCD’s State ESSA State Implementation Map  http://www.ascd.org/public-policy/ESSA-State-Implementation-Map.aspx </vt:lpstr>
      <vt:lpstr>       State ESSA Plans to Support Student  Health and Wellness: A Framework for Action    Find document at healthyschoolscampaign.org/state-essa-framework</vt:lpstr>
      <vt:lpstr>State ESSA Plans to Support Student  Health and Wellness: A Framework for Action </vt:lpstr>
      <vt:lpstr>State ESSA Plans to Support Student  Health and Wellness: A Framework for Action  </vt:lpstr>
      <vt:lpstr>Key Levers Included in the Framework</vt:lpstr>
      <vt:lpstr>Structure of Key Levers Section</vt:lpstr>
      <vt:lpstr>Other Features of the Framework</vt:lpstr>
      <vt:lpstr>Next Phase</vt:lpstr>
      <vt:lpstr>State spotlight: Illinois</vt:lpstr>
      <vt:lpstr>Chronic absenteeism and physical fitness as measures in accountability systems</vt:lpstr>
      <vt:lpstr>Chronic Absenteeism Recommendations in Illinois</vt:lpstr>
      <vt:lpstr>State spotlight: Colorado</vt:lpstr>
      <vt:lpstr> Translating ESSA for Health Champions in Colorado </vt:lpstr>
      <vt:lpstr>Colorado Education Initiative</vt:lpstr>
      <vt:lpstr>PowerPoint Presentation</vt:lpstr>
      <vt:lpstr>Our Approach to Systems Change</vt:lpstr>
      <vt:lpstr>PowerPoint Presentation</vt:lpstr>
      <vt:lpstr>PowerPoint Presentation</vt:lpstr>
      <vt:lpstr>ESSA Opportunities for School Health</vt:lpstr>
      <vt:lpstr>ESSA Opportunities for School Health</vt:lpstr>
      <vt:lpstr>Our Approach to Systems Change</vt:lpstr>
      <vt:lpstr>Colorado Hub and Spoke Committees</vt:lpstr>
      <vt:lpstr>Our Approach to Systems Change</vt:lpstr>
      <vt:lpstr>Colorado Events</vt:lpstr>
      <vt:lpstr>Our Approach to Systems Change</vt:lpstr>
      <vt:lpstr>PowerPoint Presentation</vt:lpstr>
      <vt:lpstr>Our Approach to Systems Change</vt:lpstr>
      <vt:lpstr>Why incorporate Health and Wellness?</vt:lpstr>
      <vt:lpstr>Why incorporate Health and Wellness?</vt:lpstr>
      <vt:lpstr>PowerPoint Presentation</vt:lpstr>
      <vt:lpstr>Questions</vt:lpstr>
      <vt:lpstr>Stay Connected</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Healthy and Ready to Learn: State ESSA Plans to Support Student Health and Wellness</dc:title>
  <cp:lastModifiedBy>Ryan Mann</cp:lastModifiedBy>
  <cp:revision>7</cp:revision>
  <dcterms:modified xsi:type="dcterms:W3CDTF">2016-11-16T23:49:15Z</dcterms:modified>
</cp:coreProperties>
</file>