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83" r:id="rId2"/>
    <p:sldId id="264" r:id="rId3"/>
    <p:sldId id="284" r:id="rId4"/>
    <p:sldId id="265" r:id="rId5"/>
    <p:sldId id="266" r:id="rId6"/>
    <p:sldId id="267" r:id="rId7"/>
    <p:sldId id="268" r:id="rId8"/>
    <p:sldId id="269" r:id="rId9"/>
    <p:sldId id="270" r:id="rId10"/>
    <p:sldId id="285" r:id="rId11"/>
    <p:sldId id="271" r:id="rId12"/>
    <p:sldId id="272" r:id="rId13"/>
    <p:sldId id="273" r:id="rId14"/>
    <p:sldId id="274" r:id="rId15"/>
    <p:sldId id="275" r:id="rId16"/>
    <p:sldId id="286" r:id="rId17"/>
    <p:sldId id="276" r:id="rId18"/>
    <p:sldId id="277" r:id="rId19"/>
    <p:sldId id="278" r:id="rId20"/>
    <p:sldId id="279" r:id="rId21"/>
    <p:sldId id="280" r:id="rId22"/>
    <p:sldId id="287" r:id="rId23"/>
    <p:sldId id="260"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enny Olson" initials="GO" lastIdx="30" clrIdx="0"/>
  <p:cmAuthor id="1" name="Lena O'Rourke"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6"/>
    <p:restoredTop sz="85763" autoAdjust="0"/>
  </p:normalViewPr>
  <p:slideViewPr>
    <p:cSldViewPr snapToGrid="0" snapToObjects="1">
      <p:cViewPr>
        <p:scale>
          <a:sx n="75" d="100"/>
          <a:sy n="75" d="100"/>
        </p:scale>
        <p:origin x="-632" y="-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commentAuthors" Target="commentAuthor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12-08T15:28:38.924" idx="30">
    <p:pos x="10" y="10"/>
    <p:text>should we add Anne, Rochelle, and Lena's emails/names?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4B06C0-A8C2-7B40-8558-A2B96041D83E}" type="datetimeFigureOut">
              <a:rPr lang="en-US" smtClean="0"/>
              <a:t>12/14/16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47C645-9C5D-BE42-B35A-406411516495}" type="slidenum">
              <a:rPr lang="en-US" smtClean="0"/>
              <a:t>‹#›</a:t>
            </a:fld>
            <a:endParaRPr lang="en-US"/>
          </a:p>
        </p:txBody>
      </p:sp>
    </p:spTree>
    <p:extLst>
      <p:ext uri="{BB962C8B-B14F-4D97-AF65-F5344CB8AC3E}">
        <p14:creationId xmlns:p14="http://schemas.microsoft.com/office/powerpoint/2010/main" val="401595419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RD--Introductions</a:t>
            </a:r>
            <a:endParaRPr lang="en-US" dirty="0"/>
          </a:p>
        </p:txBody>
      </p:sp>
      <p:sp>
        <p:nvSpPr>
          <p:cNvPr id="4" name="Slide Number Placeholder 3"/>
          <p:cNvSpPr>
            <a:spLocks noGrp="1"/>
          </p:cNvSpPr>
          <p:nvPr>
            <p:ph type="sldNum" sz="quarter" idx="10"/>
          </p:nvPr>
        </p:nvSpPr>
        <p:spPr/>
        <p:txBody>
          <a:bodyPr/>
          <a:lstStyle/>
          <a:p>
            <a:fld id="{6236780A-5F15-2F49-B531-8ACE9D540805}" type="slidenum">
              <a:rPr lang="en-US" smtClean="0"/>
              <a:t>1</a:t>
            </a:fld>
            <a:endParaRPr lang="en-US"/>
          </a:p>
        </p:txBody>
      </p:sp>
    </p:spTree>
    <p:extLst>
      <p:ext uri="{BB962C8B-B14F-4D97-AF65-F5344CB8AC3E}">
        <p14:creationId xmlns:p14="http://schemas.microsoft.com/office/powerpoint/2010/main" val="2777645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0" dirty="0" smtClean="0"/>
              <a:t>ROCHELLE</a:t>
            </a:r>
          </a:p>
          <a:p>
            <a:pPr marL="171450" indent="-171450">
              <a:buFont typeface="Arial"/>
              <a:buChar char="•"/>
            </a:pPr>
            <a:endParaRPr lang="en-US" b="0" dirty="0" smtClean="0"/>
          </a:p>
          <a:p>
            <a:pPr marL="171450" indent="-171450">
              <a:buFont typeface="Arial"/>
              <a:buChar char="•"/>
            </a:pPr>
            <a:r>
              <a:rPr lang="en-US" b="0" dirty="0" smtClean="0"/>
              <a:t>Growing</a:t>
            </a:r>
            <a:r>
              <a:rPr lang="en-US" b="0" baseline="0" dirty="0" smtClean="0"/>
              <a:t> recognition of the importance of a health sector response in school and the need for integrated health and behavioral health services delivered in school-based settings</a:t>
            </a:r>
          </a:p>
          <a:p>
            <a:pPr marL="171450" indent="-171450">
              <a:buFont typeface="Arial"/>
              <a:buChar char="•"/>
            </a:pPr>
            <a:r>
              <a:rPr lang="en-US" b="0" baseline="0" dirty="0" smtClean="0"/>
              <a:t>In turn, health care systems are looking at ways to increase access to  health and behavioral health services, screenings and assessments </a:t>
            </a:r>
          </a:p>
          <a:p>
            <a:pPr marL="0" indent="0">
              <a:buFont typeface="Arial"/>
              <a:buNone/>
            </a:pPr>
            <a:endParaRPr lang="en-US" b="0" baseline="0" dirty="0" smtClean="0"/>
          </a:p>
          <a:p>
            <a:pPr marL="0" indent="0">
              <a:buFont typeface="Arial"/>
              <a:buNone/>
            </a:pPr>
            <a:r>
              <a:rPr lang="en-US" b="0" dirty="0" smtClean="0"/>
              <a:t>To that end, here’s what we’re going to do today. We’re going to look </a:t>
            </a:r>
            <a:r>
              <a:rPr lang="en-US" b="0" baseline="0" dirty="0" smtClean="0"/>
              <a:t>at new policy changes to support Medicaid in schools. </a:t>
            </a:r>
            <a:endParaRPr lang="en-US" b="0" dirty="0" smtClean="0"/>
          </a:p>
          <a:p>
            <a:pPr marL="171450" indent="-171450">
              <a:buFont typeface="Arial"/>
              <a:buChar char="•"/>
            </a:pPr>
            <a:r>
              <a:rPr lang="en-US" dirty="0" smtClean="0"/>
              <a:t>Policy changes to support Medicaid in schools</a:t>
            </a:r>
          </a:p>
          <a:p>
            <a:pPr marL="171450" indent="-171450">
              <a:buFont typeface="Arial"/>
              <a:buChar char="•"/>
            </a:pPr>
            <a:r>
              <a:rPr lang="en-US" dirty="0" smtClean="0"/>
              <a:t>Opportunities to strengthen school-based services using Medicaid</a:t>
            </a:r>
          </a:p>
          <a:p>
            <a:pPr marL="171450" indent="-171450">
              <a:buFont typeface="Arial"/>
              <a:buChar char="•"/>
            </a:pPr>
            <a:r>
              <a:rPr lang="en-US" dirty="0" smtClean="0"/>
              <a:t>An overview of the Healthy Students,</a:t>
            </a:r>
            <a:r>
              <a:rPr lang="en-US" baseline="0" dirty="0" smtClean="0"/>
              <a:t> Promising Futures Learning Collaborative</a:t>
            </a:r>
          </a:p>
          <a:p>
            <a:pPr marL="171450" indent="-171450">
              <a:buFont typeface="Arial"/>
              <a:buChar char="•"/>
            </a:pPr>
            <a:r>
              <a:rPr lang="en-US" baseline="0" dirty="0" smtClean="0"/>
              <a:t>An update on where states are and the role for advocates</a:t>
            </a:r>
            <a:endParaRPr lang="en-US" dirty="0" smtClean="0"/>
          </a:p>
          <a:p>
            <a:endParaRPr lang="en-US" dirty="0"/>
          </a:p>
        </p:txBody>
      </p:sp>
      <p:sp>
        <p:nvSpPr>
          <p:cNvPr id="4" name="Slide Number Placeholder 3"/>
          <p:cNvSpPr>
            <a:spLocks noGrp="1"/>
          </p:cNvSpPr>
          <p:nvPr>
            <p:ph type="sldNum" sz="quarter" idx="10"/>
          </p:nvPr>
        </p:nvSpPr>
        <p:spPr/>
        <p:txBody>
          <a:bodyPr/>
          <a:lstStyle/>
          <a:p>
            <a:fld id="{6236780A-5F15-2F49-B531-8ACE9D540805}" type="slidenum">
              <a:rPr lang="en-US" smtClean="0"/>
              <a:t>2</a:t>
            </a:fld>
            <a:endParaRPr lang="en-US"/>
          </a:p>
        </p:txBody>
      </p:sp>
    </p:spTree>
    <p:extLst>
      <p:ext uri="{BB962C8B-B14F-4D97-AF65-F5344CB8AC3E}">
        <p14:creationId xmlns:p14="http://schemas.microsoft.com/office/powerpoint/2010/main" val="3025758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36780A-5F15-2F49-B531-8ACE9D540805}" type="slidenum">
              <a:rPr lang="en-US" smtClean="0"/>
              <a:t>4</a:t>
            </a:fld>
            <a:endParaRPr lang="en-US"/>
          </a:p>
        </p:txBody>
      </p:sp>
    </p:spTree>
    <p:extLst>
      <p:ext uri="{BB962C8B-B14F-4D97-AF65-F5344CB8AC3E}">
        <p14:creationId xmlns:p14="http://schemas.microsoft.com/office/powerpoint/2010/main" val="3425587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47C645-9C5D-BE42-B35A-406411516495}" type="slidenum">
              <a:rPr lang="en-US" smtClean="0"/>
              <a:t>8</a:t>
            </a:fld>
            <a:endParaRPr lang="en-US"/>
          </a:p>
        </p:txBody>
      </p:sp>
    </p:spTree>
    <p:extLst>
      <p:ext uri="{BB962C8B-B14F-4D97-AF65-F5344CB8AC3E}">
        <p14:creationId xmlns:p14="http://schemas.microsoft.com/office/powerpoint/2010/main" val="1569601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Expand eligibility so that all Medicaid-enrolled students have access to the existing school-based services</a:t>
            </a:r>
          </a:p>
          <a:p>
            <a:r>
              <a:rPr lang="en-US" dirty="0" smtClean="0"/>
              <a:t>Expand the school-based services in the state plan</a:t>
            </a:r>
          </a:p>
          <a:p>
            <a:r>
              <a:rPr lang="en-US" dirty="0" smtClean="0"/>
              <a:t>Expand the providers in the state plan who can deliver school-based services</a:t>
            </a:r>
          </a:p>
          <a:p>
            <a:r>
              <a:rPr lang="en-US" dirty="0" smtClean="0"/>
              <a:t>All of the above!</a:t>
            </a:r>
          </a:p>
          <a:p>
            <a:endParaRPr lang="en-US" dirty="0"/>
          </a:p>
        </p:txBody>
      </p:sp>
      <p:sp>
        <p:nvSpPr>
          <p:cNvPr id="4" name="Slide Number Placeholder 3"/>
          <p:cNvSpPr>
            <a:spLocks noGrp="1"/>
          </p:cNvSpPr>
          <p:nvPr>
            <p:ph type="sldNum" sz="quarter" idx="10"/>
          </p:nvPr>
        </p:nvSpPr>
        <p:spPr/>
        <p:txBody>
          <a:bodyPr/>
          <a:lstStyle/>
          <a:p>
            <a:fld id="{6236780A-5F15-2F49-B531-8ACE9D540805}" type="slidenum">
              <a:rPr lang="en-US" smtClean="0"/>
              <a:t>9</a:t>
            </a:fld>
            <a:endParaRPr lang="en-US"/>
          </a:p>
        </p:txBody>
      </p:sp>
    </p:spTree>
    <p:extLst>
      <p:ext uri="{BB962C8B-B14F-4D97-AF65-F5344CB8AC3E}">
        <p14:creationId xmlns:p14="http://schemas.microsoft.com/office/powerpoint/2010/main" val="421513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36780A-5F15-2F49-B531-8ACE9D540805}" type="slidenum">
              <a:rPr lang="en-US" smtClean="0"/>
              <a:t>12</a:t>
            </a:fld>
            <a:endParaRPr lang="en-US"/>
          </a:p>
        </p:txBody>
      </p:sp>
    </p:spTree>
    <p:extLst>
      <p:ext uri="{BB962C8B-B14F-4D97-AF65-F5344CB8AC3E}">
        <p14:creationId xmlns:p14="http://schemas.microsoft.com/office/powerpoint/2010/main" val="504145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State ED and Medicaid agencies are committed to advancing school health services</a:t>
            </a:r>
          </a:p>
          <a:p>
            <a:pPr lvl="1"/>
            <a:r>
              <a:rPr lang="en-US" dirty="0" smtClean="0"/>
              <a:t>10 states self-funded participation in July meeting on short notice </a:t>
            </a:r>
          </a:p>
          <a:p>
            <a:pPr lvl="1"/>
            <a:r>
              <a:rPr lang="en-US" dirty="0" smtClean="0"/>
              <a:t>5 additional states want to join</a:t>
            </a:r>
          </a:p>
          <a:p>
            <a:pPr lvl="1"/>
            <a:r>
              <a:rPr lang="en-US" dirty="0" smtClean="0"/>
              <a:t>Eagerness to participate in on-going check-in calls and debriefs</a:t>
            </a:r>
          </a:p>
          <a:p>
            <a:pPr lvl="1"/>
            <a:r>
              <a:rPr lang="en-US" dirty="0" smtClean="0"/>
              <a:t>State-level conversations and on-going work continued past the in-person meeting</a:t>
            </a:r>
          </a:p>
          <a:p>
            <a:pPr lvl="1"/>
            <a:r>
              <a:rPr lang="en-US" dirty="0" smtClean="0"/>
              <a:t>States are identifying key policy goals and making plans to accomplish them</a:t>
            </a:r>
          </a:p>
          <a:p>
            <a:endParaRPr lang="en-US" dirty="0" smtClean="0"/>
          </a:p>
          <a:p>
            <a:pPr marL="0" indent="0">
              <a:buNone/>
            </a:pPr>
            <a:r>
              <a:rPr lang="en-US" dirty="0" smtClean="0"/>
              <a:t>Based on September check-in calls with all states, there are common themes about state work:</a:t>
            </a:r>
          </a:p>
          <a:p>
            <a:r>
              <a:rPr lang="en-US" dirty="0" smtClean="0"/>
              <a:t>Federal Policy Support</a:t>
            </a:r>
          </a:p>
          <a:p>
            <a:r>
              <a:rPr lang="en-US" dirty="0" smtClean="0"/>
              <a:t>Building Partnerships and Cross-Agency Teams</a:t>
            </a:r>
          </a:p>
          <a:p>
            <a:r>
              <a:rPr lang="en-US" dirty="0" smtClean="0"/>
              <a:t>Assessing Unmet Student Need</a:t>
            </a:r>
          </a:p>
          <a:p>
            <a:r>
              <a:rPr lang="en-US" dirty="0" smtClean="0"/>
              <a:t>Identifying Innovative Strategies</a:t>
            </a:r>
          </a:p>
          <a:p>
            <a:endParaRPr lang="en-US" dirty="0"/>
          </a:p>
        </p:txBody>
      </p:sp>
      <p:sp>
        <p:nvSpPr>
          <p:cNvPr id="4" name="Slide Number Placeholder 3"/>
          <p:cNvSpPr>
            <a:spLocks noGrp="1"/>
          </p:cNvSpPr>
          <p:nvPr>
            <p:ph type="sldNum" sz="quarter" idx="10"/>
          </p:nvPr>
        </p:nvSpPr>
        <p:spPr/>
        <p:txBody>
          <a:bodyPr/>
          <a:lstStyle/>
          <a:p>
            <a:fld id="{6236780A-5F15-2F49-B531-8ACE9D540805}" type="slidenum">
              <a:rPr lang="en-US" smtClean="0"/>
              <a:t>13</a:t>
            </a:fld>
            <a:endParaRPr lang="en-US"/>
          </a:p>
        </p:txBody>
      </p:sp>
    </p:spTree>
    <p:extLst>
      <p:ext uri="{BB962C8B-B14F-4D97-AF65-F5344CB8AC3E}">
        <p14:creationId xmlns:p14="http://schemas.microsoft.com/office/powerpoint/2010/main" val="2728492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ROCHELLE</a:t>
            </a:r>
            <a:endParaRPr lang="en-US" dirty="0"/>
          </a:p>
        </p:txBody>
      </p:sp>
      <p:sp>
        <p:nvSpPr>
          <p:cNvPr id="4" name="Slide Number Placeholder 3"/>
          <p:cNvSpPr>
            <a:spLocks noGrp="1"/>
          </p:cNvSpPr>
          <p:nvPr>
            <p:ph type="sldNum" sz="quarter" idx="10"/>
          </p:nvPr>
        </p:nvSpPr>
        <p:spPr/>
        <p:txBody>
          <a:bodyPr/>
          <a:lstStyle/>
          <a:p>
            <a:fld id="{5347C645-9C5D-BE42-B35A-406411516495}" type="slidenum">
              <a:rPr lang="en-US" smtClean="0"/>
              <a:t>22</a:t>
            </a:fld>
            <a:endParaRPr lang="en-US"/>
          </a:p>
        </p:txBody>
      </p:sp>
    </p:spTree>
    <p:extLst>
      <p:ext uri="{BB962C8B-B14F-4D97-AF65-F5344CB8AC3E}">
        <p14:creationId xmlns:p14="http://schemas.microsoft.com/office/powerpoint/2010/main" val="1729132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36780A-5F15-2F49-B531-8ACE9D540805}" type="slidenum">
              <a:rPr lang="en-US" smtClean="0"/>
              <a:t>24</a:t>
            </a:fld>
            <a:endParaRPr lang="en-US"/>
          </a:p>
        </p:txBody>
      </p:sp>
    </p:spTree>
    <p:extLst>
      <p:ext uri="{BB962C8B-B14F-4D97-AF65-F5344CB8AC3E}">
        <p14:creationId xmlns:p14="http://schemas.microsoft.com/office/powerpoint/2010/main" val="1735415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48979"/>
            <a:ext cx="12192000" cy="5809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260497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838200" y="1993392"/>
            <a:ext cx="10515600" cy="340156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0580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5729468"/>
          </a:xfrm>
        </p:spPr>
        <p:txBody>
          <a:bodyPr/>
          <a:lstStyle/>
          <a:p>
            <a:endParaRPr lang="en-US"/>
          </a:p>
        </p:txBody>
      </p:sp>
    </p:spTree>
    <p:extLst>
      <p:ext uri="{BB962C8B-B14F-4D97-AF65-F5344CB8AC3E}">
        <p14:creationId xmlns:p14="http://schemas.microsoft.com/office/powerpoint/2010/main" val="1537117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hoto with Title">
    <p:spTree>
      <p:nvGrpSpPr>
        <p:cNvPr id="1" name=""/>
        <p:cNvGrpSpPr/>
        <p:nvPr/>
      </p:nvGrpSpPr>
      <p:grpSpPr>
        <a:xfrm>
          <a:off x="0" y="0"/>
          <a:ext cx="0" cy="0"/>
          <a:chOff x="0" y="0"/>
          <a:chExt cx="0" cy="0"/>
        </a:xfrm>
      </p:grpSpPr>
      <p:sp>
        <p:nvSpPr>
          <p:cNvPr id="2" name="Title 1"/>
          <p:cNvSpPr>
            <a:spLocks noGrp="1"/>
          </p:cNvSpPr>
          <p:nvPr>
            <p:ph type="title"/>
          </p:nvPr>
        </p:nvSpPr>
        <p:spPr>
          <a:xfrm>
            <a:off x="838200" y="4373605"/>
            <a:ext cx="10515600" cy="1325563"/>
          </a:xfrm>
        </p:spPr>
        <p:txBody>
          <a:bodyPr/>
          <a:lstStyle>
            <a:lvl1pPr algn="ctr">
              <a:defRPr/>
            </a:lvl1pPr>
          </a:lstStyle>
          <a:p>
            <a:r>
              <a:rPr lang="en-US" smtClean="0"/>
              <a:t>Click to edit Master title style</a:t>
            </a:r>
            <a:endParaRPr lang="en-US"/>
          </a:p>
        </p:txBody>
      </p:sp>
      <p:sp>
        <p:nvSpPr>
          <p:cNvPr id="3" name="Picture Placeholder 3"/>
          <p:cNvSpPr>
            <a:spLocks noGrp="1"/>
          </p:cNvSpPr>
          <p:nvPr>
            <p:ph type="pic" sz="quarter" idx="10"/>
          </p:nvPr>
        </p:nvSpPr>
        <p:spPr>
          <a:xfrm>
            <a:off x="0" y="-1"/>
            <a:ext cx="12192000" cy="4373605"/>
          </a:xfrm>
        </p:spPr>
        <p:txBody>
          <a:bodyPr/>
          <a:lstStyle/>
          <a:p>
            <a:endParaRPr lang="en-US"/>
          </a:p>
        </p:txBody>
      </p:sp>
    </p:spTree>
    <p:extLst>
      <p:ext uri="{BB962C8B-B14F-4D97-AF65-F5344CB8AC3E}">
        <p14:creationId xmlns:p14="http://schemas.microsoft.com/office/powerpoint/2010/main" val="778010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p:nvPr>
        </p:nvSpPr>
        <p:spPr>
          <a:xfrm>
            <a:off x="349931" y="-2"/>
            <a:ext cx="5061099" cy="5699051"/>
          </a:xfrm>
        </p:spPr>
        <p:txBody>
          <a:bodyPr/>
          <a:lstStyle/>
          <a:p>
            <a:r>
              <a:rPr lang="en-US" dirty="0" smtClean="0"/>
              <a:t>Click to edit Master title style</a:t>
            </a:r>
            <a:endParaRPr lang="en-US" dirty="0"/>
          </a:p>
        </p:txBody>
      </p:sp>
      <p:sp>
        <p:nvSpPr>
          <p:cNvPr id="4" name="Picture Placeholder 3"/>
          <p:cNvSpPr>
            <a:spLocks noGrp="1"/>
          </p:cNvSpPr>
          <p:nvPr>
            <p:ph type="pic" sz="quarter" idx="10"/>
          </p:nvPr>
        </p:nvSpPr>
        <p:spPr>
          <a:xfrm>
            <a:off x="5826642" y="-2"/>
            <a:ext cx="6365358" cy="5717895"/>
          </a:xfrm>
        </p:spPr>
        <p:txBody>
          <a:bodyPr/>
          <a:lstStyle/>
          <a:p>
            <a:endParaRPr lang="en-US"/>
          </a:p>
        </p:txBody>
      </p:sp>
    </p:spTree>
    <p:extLst>
      <p:ext uri="{BB962C8B-B14F-4D97-AF65-F5344CB8AC3E}">
        <p14:creationId xmlns:p14="http://schemas.microsoft.com/office/powerpoint/2010/main" val="1085574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5826642" y="-2"/>
            <a:ext cx="6365358" cy="5717896"/>
          </a:xfrm>
        </p:spPr>
        <p:txBody>
          <a:bodyPr/>
          <a:lstStyle/>
          <a:p>
            <a:endParaRPr lang="en-US"/>
          </a:p>
        </p:txBody>
      </p:sp>
      <p:sp>
        <p:nvSpPr>
          <p:cNvPr id="4" name="Title 1"/>
          <p:cNvSpPr>
            <a:spLocks noGrp="1"/>
          </p:cNvSpPr>
          <p:nvPr>
            <p:ph type="title"/>
          </p:nvPr>
        </p:nvSpPr>
        <p:spPr>
          <a:xfrm>
            <a:off x="382772" y="365125"/>
            <a:ext cx="5039833" cy="1325563"/>
          </a:xfrm>
        </p:spPr>
        <p:txBody>
          <a:bodyPr/>
          <a:lstStyle/>
          <a:p>
            <a:r>
              <a:rPr lang="en-US" smtClean="0"/>
              <a:t>Click to edit Master title style</a:t>
            </a:r>
            <a:endParaRPr lang="en-US"/>
          </a:p>
        </p:txBody>
      </p:sp>
      <p:sp>
        <p:nvSpPr>
          <p:cNvPr id="5" name="Text Placeholder 3"/>
          <p:cNvSpPr>
            <a:spLocks noGrp="1"/>
          </p:cNvSpPr>
          <p:nvPr>
            <p:ph type="body" sz="quarter" idx="11"/>
          </p:nvPr>
        </p:nvSpPr>
        <p:spPr>
          <a:xfrm>
            <a:off x="382772" y="1993392"/>
            <a:ext cx="5039833" cy="340156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28288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20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8773459" y="188260"/>
            <a:ext cx="2844800" cy="365125"/>
          </a:xfrm>
          <a:prstGeom prst="rect">
            <a:avLst/>
          </a:prstGeom>
        </p:spPr>
        <p:txBody>
          <a:bodyPr/>
          <a:lstStyle/>
          <a:p>
            <a:fld id="{70FAA508-F0CD-46EA-95FB-26B559A0B5D9}" type="datetimeFigureOut">
              <a:rPr lang="en-US" smtClean="0"/>
              <a:t>12/14/16</a:t>
            </a:fld>
            <a:endParaRPr lang="en-US"/>
          </a:p>
        </p:txBody>
      </p:sp>
      <p:sp>
        <p:nvSpPr>
          <p:cNvPr id="5" name="Footer Placeholder 4"/>
          <p:cNvSpPr>
            <a:spLocks noGrp="1"/>
          </p:cNvSpPr>
          <p:nvPr>
            <p:ph type="ftr" sz="quarter" idx="11"/>
          </p:nvPr>
        </p:nvSpPr>
        <p:spPr>
          <a:xfrm>
            <a:off x="1494117" y="188260"/>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719859" y="6569076"/>
            <a:ext cx="609600" cy="365125"/>
          </a:xfrm>
          <a:prstGeom prst="rect">
            <a:avLst/>
          </a:prstGeom>
        </p:spPr>
        <p:txBody>
          <a:bodyPr/>
          <a:lstStyle/>
          <a:p>
            <a:fld id="{4A822907-8A9D-4F6B-98F6-913902AD56B5}" type="slidenum">
              <a:rPr lang="en-US" smtClean="0"/>
              <a:t>‹#›</a:t>
            </a:fld>
            <a:endParaRPr lang="en-US"/>
          </a:p>
        </p:txBody>
      </p:sp>
    </p:spTree>
    <p:extLst>
      <p:ext uri="{BB962C8B-B14F-4D97-AF65-F5344CB8AC3E}">
        <p14:creationId xmlns:p14="http://schemas.microsoft.com/office/powerpoint/2010/main" val="34079554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2030173"/>
            <a:ext cx="10515600" cy="322762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0" y="5705855"/>
            <a:ext cx="12192000" cy="11559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10" cstate="email">
            <a:extLst>
              <a:ext uri="{28A0092B-C50C-407E-A947-70E740481C1C}">
                <a14:useLocalDpi xmlns:a14="http://schemas.microsoft.com/office/drawing/2010/main"/>
              </a:ext>
            </a:extLst>
          </a:blip>
          <a:stretch>
            <a:fillRect/>
          </a:stretch>
        </p:blipFill>
        <p:spPr>
          <a:xfrm>
            <a:off x="286004" y="5908180"/>
            <a:ext cx="3152140" cy="751342"/>
          </a:xfrm>
          <a:prstGeom prst="rect">
            <a:avLst/>
          </a:prstGeom>
        </p:spPr>
      </p:pic>
    </p:spTree>
    <p:extLst>
      <p:ext uri="{BB962C8B-B14F-4D97-AF65-F5344CB8AC3E}">
        <p14:creationId xmlns:p14="http://schemas.microsoft.com/office/powerpoint/2010/main" val="862288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a:buNone/>
        <a:defRPr sz="2800" kern="1200">
          <a:solidFill>
            <a:schemeClr val="tx2"/>
          </a:solidFill>
          <a:latin typeface="+mn-lt"/>
          <a:ea typeface="+mn-ea"/>
          <a:cs typeface="+mn-cs"/>
        </a:defRPr>
      </a:lvl1pPr>
      <a:lvl2pPr marL="800100" indent="-342900" algn="l" defTabSz="914400" rtl="0" eaLnBrk="1" latinLnBrk="0" hangingPunct="1">
        <a:lnSpc>
          <a:spcPct val="90000"/>
        </a:lnSpc>
        <a:spcBef>
          <a:spcPts val="500"/>
        </a:spcBef>
        <a:buFont typeface="Arial" charset="0"/>
        <a:buChar char="•"/>
        <a:defRPr sz="2400" kern="1200">
          <a:solidFill>
            <a:schemeClr val="tx2"/>
          </a:solidFill>
          <a:latin typeface="+mn-lt"/>
          <a:ea typeface="+mn-ea"/>
          <a:cs typeface="+mn-cs"/>
        </a:defRPr>
      </a:lvl2pPr>
      <a:lvl3pPr marL="1257300" indent="-342900" algn="l" defTabSz="914400" rtl="0" eaLnBrk="1" latinLnBrk="0" hangingPunct="1">
        <a:lnSpc>
          <a:spcPct val="90000"/>
        </a:lnSpc>
        <a:spcBef>
          <a:spcPts val="500"/>
        </a:spcBef>
        <a:buFont typeface="Arial" charset="0"/>
        <a:buChar char="•"/>
        <a:defRPr sz="2000" kern="1200">
          <a:solidFill>
            <a:schemeClr val="tx2"/>
          </a:solidFill>
          <a:latin typeface="+mn-lt"/>
          <a:ea typeface="+mn-ea"/>
          <a:cs typeface="+mn-cs"/>
        </a:defRPr>
      </a:lvl3pPr>
      <a:lvl4pPr marL="1657350" indent="-285750" algn="l" defTabSz="914400" rtl="0" eaLnBrk="1" latinLnBrk="0" hangingPunct="1">
        <a:lnSpc>
          <a:spcPct val="90000"/>
        </a:lnSpc>
        <a:spcBef>
          <a:spcPts val="500"/>
        </a:spcBef>
        <a:buFont typeface="Arial" charset="0"/>
        <a:buChar char="•"/>
        <a:defRPr sz="1800" kern="1200">
          <a:solidFill>
            <a:schemeClr val="tx2"/>
          </a:solidFill>
          <a:latin typeface="+mn-lt"/>
          <a:ea typeface="+mn-ea"/>
          <a:cs typeface="+mn-cs"/>
        </a:defRPr>
      </a:lvl4pPr>
      <a:lvl5pPr marL="2114550" indent="-285750" algn="l" defTabSz="914400" rtl="0" eaLnBrk="1" latinLnBrk="0" hangingPunct="1">
        <a:lnSpc>
          <a:spcPct val="90000"/>
        </a:lnSpc>
        <a:spcBef>
          <a:spcPts val="500"/>
        </a:spcBef>
        <a:buFont typeface="Arial"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jpeg"/></Relationships>
</file>

<file path=ppt/slides/_rels/slide24.xml.rels><?xml version="1.0" encoding="UTF-8" standalone="yes"?>
<Relationships xmlns="http://schemas.openxmlformats.org/package/2006/relationships"><Relationship Id="rId3" Type="http://schemas.openxmlformats.org/officeDocument/2006/relationships/hyperlink" Target="https://healthyschoolscampaign.org/" TargetMode="External"/><Relationship Id="rId4" Type="http://schemas.openxmlformats.org/officeDocument/2006/relationships/hyperlink" Target="https://healthyschoolscampaign.org/subscribe/" TargetMode="External"/><Relationship Id="rId5" Type="http://schemas.openxmlformats.org/officeDocument/2006/relationships/hyperlink" Target="http://healthyamericans.org/" TargetMode="External"/><Relationship Id="rId6" Type="http://schemas.openxmlformats.org/officeDocument/2006/relationships/comments" Target="../comments/comment1.xml"/><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5676900"/>
            <a:ext cx="12192000" cy="1181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04800" y="592668"/>
            <a:ext cx="11582400" cy="4673600"/>
          </a:xfrm>
        </p:spPr>
        <p:txBody>
          <a:bodyPr>
            <a:normAutofit fontScale="90000"/>
          </a:bodyPr>
          <a:lstStyle/>
          <a:p>
            <a:pPr algn="ctr"/>
            <a:r>
              <a:rPr lang="en-US" sz="5300" b="1" dirty="0" smtClean="0"/>
              <a:t>Leveraging </a:t>
            </a:r>
            <a:r>
              <a:rPr lang="en-US" sz="5300" b="1" dirty="0"/>
              <a:t>Medicaid to Expand </a:t>
            </a:r>
            <a:r>
              <a:rPr lang="en-US" sz="5300" b="1" dirty="0" smtClean="0"/>
              <a:t/>
            </a:r>
            <a:br>
              <a:rPr lang="en-US" sz="5300" b="1" dirty="0" smtClean="0"/>
            </a:br>
            <a:r>
              <a:rPr lang="en-US" sz="5300" b="1" dirty="0" smtClean="0"/>
              <a:t>Health Services </a:t>
            </a:r>
            <a:r>
              <a:rPr lang="en-US" sz="5300" b="1" dirty="0"/>
              <a:t>in Schools: </a:t>
            </a:r>
            <a:r>
              <a:rPr lang="en-US" sz="4000" b="1" dirty="0" smtClean="0"/>
              <a:t/>
            </a:r>
            <a:br>
              <a:rPr lang="en-US" sz="4000" b="1" dirty="0" smtClean="0"/>
            </a:br>
            <a:r>
              <a:rPr lang="en-US" sz="3600" b="1" dirty="0" smtClean="0"/>
              <a:t>An </a:t>
            </a:r>
            <a:r>
              <a:rPr lang="en-US" sz="3600" b="1" dirty="0"/>
              <a:t>Update from the Healthy Students, </a:t>
            </a:r>
            <a:r>
              <a:rPr lang="en-US" sz="3600" b="1" dirty="0" smtClean="0"/>
              <a:t/>
            </a:r>
            <a:br>
              <a:rPr lang="en-US" sz="3600" b="1" dirty="0" smtClean="0"/>
            </a:br>
            <a:r>
              <a:rPr lang="en-US" sz="3600" b="1" dirty="0" smtClean="0"/>
              <a:t>Promising </a:t>
            </a:r>
            <a:r>
              <a:rPr lang="en-US" sz="3600" b="1" dirty="0"/>
              <a:t>Futures State Learning </a:t>
            </a:r>
            <a:r>
              <a:rPr lang="en-US" sz="3600" b="1" dirty="0" smtClean="0"/>
              <a:t>Collaborative</a:t>
            </a:r>
            <a:r>
              <a:rPr lang="en-US" sz="4000" b="1" dirty="0" smtClean="0"/>
              <a:t/>
            </a:r>
            <a:br>
              <a:rPr lang="en-US" sz="4000" b="1" dirty="0" smtClean="0"/>
            </a:br>
            <a:r>
              <a:rPr lang="en-US" sz="4000" b="1" dirty="0"/>
              <a:t/>
            </a:r>
            <a:br>
              <a:rPr lang="en-US" sz="4000" b="1" dirty="0"/>
            </a:br>
            <a:r>
              <a:rPr lang="en-US" sz="2700" b="1" dirty="0" smtClean="0"/>
              <a:t>Joaquin Tamayo, U.S. Department of Education</a:t>
            </a:r>
            <a:br>
              <a:rPr lang="en-US" sz="2700" b="1" dirty="0" smtClean="0"/>
            </a:br>
            <a:r>
              <a:rPr lang="en-US" sz="2700" b="1" dirty="0" smtClean="0"/>
              <a:t>Anne De </a:t>
            </a:r>
            <a:r>
              <a:rPr lang="en-US" sz="2700" b="1" dirty="0" err="1" smtClean="0"/>
              <a:t>Biasi</a:t>
            </a:r>
            <a:r>
              <a:rPr lang="en-US" sz="2700" b="1" dirty="0" smtClean="0"/>
              <a:t>, Trust for America’s Health</a:t>
            </a:r>
            <a:br>
              <a:rPr lang="en-US" sz="2700" b="1" dirty="0" smtClean="0"/>
            </a:br>
            <a:r>
              <a:rPr lang="en-US" sz="2700" b="1" dirty="0" smtClean="0"/>
              <a:t>Lena O’Rourke, on behalf of Healthy Schools Campaign</a:t>
            </a:r>
            <a:br>
              <a:rPr lang="en-US" sz="2700" b="1" dirty="0" smtClean="0"/>
            </a:br>
            <a:r>
              <a:rPr lang="en-US" sz="2700" b="1" dirty="0" smtClean="0"/>
              <a:t/>
            </a:r>
            <a:br>
              <a:rPr lang="en-US" sz="2700" b="1" dirty="0" smtClean="0"/>
            </a:br>
            <a:r>
              <a:rPr lang="en-US" sz="2700" b="1" i="1" dirty="0" smtClean="0"/>
              <a:t>Moderated by Rochelle Davis, Healthy Schools Campaign</a:t>
            </a:r>
            <a:endParaRPr lang="en-US" sz="2700" i="1" dirty="0"/>
          </a:p>
        </p:txBody>
      </p:sp>
      <p:sp>
        <p:nvSpPr>
          <p:cNvPr id="4" name="Subtitle 3"/>
          <p:cNvSpPr>
            <a:spLocks noGrp="1"/>
          </p:cNvSpPr>
          <p:nvPr>
            <p:ph type="subTitle" idx="1"/>
          </p:nvPr>
        </p:nvSpPr>
        <p:spPr>
          <a:xfrm>
            <a:off x="389467" y="4559169"/>
            <a:ext cx="10668000" cy="1691669"/>
          </a:xfrm>
        </p:spPr>
        <p:txBody>
          <a:bodyPr/>
          <a:lstStyle/>
          <a:p>
            <a:pPr>
              <a:spcBef>
                <a:spcPts val="0"/>
              </a:spcBef>
            </a:pPr>
            <a:endParaRPr lang="en-US" dirty="0" smtClean="0"/>
          </a:p>
          <a:p>
            <a:pPr>
              <a:spcBef>
                <a:spcPts val="0"/>
              </a:spcBef>
            </a:pPr>
            <a:endParaRPr lang="en-US" i="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8100" y="5844752"/>
            <a:ext cx="4254500" cy="921808"/>
          </a:xfrm>
          <a:prstGeom prst="rect">
            <a:avLst/>
          </a:prstGeom>
        </p:spPr>
      </p:pic>
      <p:pic>
        <p:nvPicPr>
          <p:cNvPr id="1026" name="Picture 2" descr="C:\Users\acallard\Google Drive\Design Files\Anne\Branding\HSC\HSC Brand Assets\Healthy Schools Campaign Logo RG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99" y="5850568"/>
            <a:ext cx="3263901" cy="921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467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Healthy Students, Promising Futures Learning Collaborative</a:t>
            </a:r>
            <a:r>
              <a:rPr lang="en-US" dirty="0" smtClean="0"/>
              <a:t/>
            </a:r>
            <a:br>
              <a:rPr lang="en-US" dirty="0" smtClean="0"/>
            </a:br>
            <a:r>
              <a:rPr lang="en-US" sz="2200" dirty="0" smtClean="0"/>
              <a:t>Joaquin Tamayo, U.S. Department of Education</a:t>
            </a:r>
            <a:endParaRPr lang="en-US" sz="2200" dirty="0"/>
          </a:p>
        </p:txBody>
      </p:sp>
      <p:pic>
        <p:nvPicPr>
          <p:cNvPr id="5" name="Picture Placeholder 3"/>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r="-140"/>
          <a:stretch/>
        </p:blipFill>
        <p:spPr/>
      </p:pic>
    </p:spTree>
    <p:extLst>
      <p:ext uri="{BB962C8B-B14F-4D97-AF65-F5344CB8AC3E}">
        <p14:creationId xmlns:p14="http://schemas.microsoft.com/office/powerpoint/2010/main" val="3100940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Healthy </a:t>
            </a:r>
            <a:r>
              <a:rPr lang="en-US" i="1" dirty="0" smtClean="0"/>
              <a:t>Students, </a:t>
            </a:r>
            <a:r>
              <a:rPr lang="en-US" i="1" dirty="0"/>
              <a:t>Promising Futures </a:t>
            </a:r>
            <a:r>
              <a:rPr lang="en-US" dirty="0"/>
              <a:t>Learning Collaborative</a:t>
            </a:r>
          </a:p>
        </p:txBody>
      </p:sp>
      <p:sp>
        <p:nvSpPr>
          <p:cNvPr id="3" name="Content Placeholder 2"/>
          <p:cNvSpPr>
            <a:spLocks noGrp="1"/>
          </p:cNvSpPr>
          <p:nvPr>
            <p:ph idx="1"/>
          </p:nvPr>
        </p:nvSpPr>
        <p:spPr/>
        <p:txBody>
          <a:bodyPr/>
          <a:lstStyle/>
          <a:p>
            <a:pPr marL="0" indent="0">
              <a:buNone/>
            </a:pPr>
            <a:r>
              <a:rPr lang="en-US" i="1" dirty="0" smtClean="0"/>
              <a:t>Healthy Students, Promising Futures </a:t>
            </a:r>
            <a:r>
              <a:rPr lang="en-US" dirty="0" smtClean="0"/>
              <a:t>Learning Collaborative</a:t>
            </a:r>
          </a:p>
          <a:p>
            <a:pPr marL="457200" indent="-457200">
              <a:buFont typeface="Arial"/>
              <a:buChar char="•"/>
            </a:pPr>
            <a:r>
              <a:rPr lang="en-US" dirty="0" smtClean="0"/>
              <a:t>U.S. Department of Education (ED)</a:t>
            </a:r>
          </a:p>
          <a:p>
            <a:pPr marL="457200" indent="-457200">
              <a:buFont typeface="Arial"/>
              <a:buChar char="•"/>
            </a:pPr>
            <a:r>
              <a:rPr lang="en-US" dirty="0" smtClean="0"/>
              <a:t>U.S. Department of Health and Human Services (HHS)</a:t>
            </a:r>
            <a:endParaRPr lang="en-US" dirty="0"/>
          </a:p>
          <a:p>
            <a:r>
              <a:rPr lang="en-US" dirty="0"/>
              <a:t>W</a:t>
            </a:r>
            <a:r>
              <a:rPr lang="en-US" dirty="0" smtClean="0"/>
              <a:t>ith support from Healthy Schools Campaign (HSC) and Trust for America’s Health (TFAH) </a:t>
            </a:r>
            <a:endParaRPr lang="en-US" dirty="0"/>
          </a:p>
        </p:txBody>
      </p:sp>
    </p:spTree>
    <p:extLst>
      <p:ext uri="{BB962C8B-B14F-4D97-AF65-F5344CB8AC3E}">
        <p14:creationId xmlns:p14="http://schemas.microsoft.com/office/powerpoint/2010/main" val="2006741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Participating States</a:t>
            </a:r>
            <a:endParaRPr lang="en-US" dirty="0"/>
          </a:p>
        </p:txBody>
      </p:sp>
      <p:sp>
        <p:nvSpPr>
          <p:cNvPr id="3" name="Content Placeholder 2"/>
          <p:cNvSpPr>
            <a:spLocks noGrp="1"/>
          </p:cNvSpPr>
          <p:nvPr>
            <p:ph idx="1"/>
          </p:nvPr>
        </p:nvSpPr>
        <p:spPr/>
        <p:txBody>
          <a:bodyPr numCol="2">
            <a:normAutofit fontScale="92500" lnSpcReduction="10000"/>
          </a:bodyPr>
          <a:lstStyle/>
          <a:p>
            <a:r>
              <a:rPr lang="en-US" dirty="0" smtClean="0"/>
              <a:t>California</a:t>
            </a:r>
          </a:p>
          <a:p>
            <a:r>
              <a:rPr lang="en-US" dirty="0" smtClean="0"/>
              <a:t>Colorado</a:t>
            </a:r>
          </a:p>
          <a:p>
            <a:r>
              <a:rPr lang="en-US" dirty="0" smtClean="0"/>
              <a:t>District of Columbia</a:t>
            </a:r>
          </a:p>
          <a:p>
            <a:r>
              <a:rPr lang="en-US" dirty="0" smtClean="0"/>
              <a:t>Massachusetts</a:t>
            </a:r>
          </a:p>
          <a:p>
            <a:r>
              <a:rPr lang="en-US" dirty="0" smtClean="0"/>
              <a:t>Minnesota</a:t>
            </a:r>
          </a:p>
          <a:p>
            <a:r>
              <a:rPr lang="en-US" dirty="0" smtClean="0"/>
              <a:t>Mississippi</a:t>
            </a:r>
          </a:p>
          <a:p>
            <a:r>
              <a:rPr lang="en-US" dirty="0" smtClean="0"/>
              <a:t>New Jersey</a:t>
            </a:r>
          </a:p>
          <a:p>
            <a:r>
              <a:rPr lang="en-US" dirty="0" smtClean="0"/>
              <a:t>New York</a:t>
            </a:r>
          </a:p>
          <a:p>
            <a:r>
              <a:rPr lang="en-US" dirty="0" smtClean="0"/>
              <a:t>Ohio</a:t>
            </a:r>
          </a:p>
          <a:p>
            <a:r>
              <a:rPr lang="en-US" dirty="0" smtClean="0"/>
              <a:t>South Carolina</a:t>
            </a:r>
          </a:p>
          <a:p>
            <a:r>
              <a:rPr lang="en-US" dirty="0" smtClean="0"/>
              <a:t>Tennessee</a:t>
            </a:r>
          </a:p>
          <a:p>
            <a:r>
              <a:rPr lang="en-US" dirty="0" smtClean="0"/>
              <a:t>Virginia</a:t>
            </a:r>
          </a:p>
          <a:p>
            <a:r>
              <a:rPr lang="en-US" dirty="0" smtClean="0"/>
              <a:t>Washington</a:t>
            </a:r>
          </a:p>
          <a:p>
            <a:pPr marL="0" indent="0">
              <a:buNone/>
            </a:pPr>
            <a:endParaRPr lang="en-US" dirty="0" smtClean="0"/>
          </a:p>
        </p:txBody>
      </p:sp>
    </p:spTree>
    <p:extLst>
      <p:ext uri="{BB962C8B-B14F-4D97-AF65-F5344CB8AC3E}">
        <p14:creationId xmlns:p14="http://schemas.microsoft.com/office/powerpoint/2010/main" val="368871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Collaborative Goals</a:t>
            </a:r>
            <a:endParaRPr lang="en-US" dirty="0"/>
          </a:p>
        </p:txBody>
      </p:sp>
      <p:sp>
        <p:nvSpPr>
          <p:cNvPr id="3" name="Content Placeholder 2"/>
          <p:cNvSpPr>
            <a:spLocks noGrp="1"/>
          </p:cNvSpPr>
          <p:nvPr>
            <p:ph type="body" sz="quarter" idx="10"/>
          </p:nvPr>
        </p:nvSpPr>
        <p:spPr/>
        <p:txBody>
          <a:bodyPr>
            <a:noAutofit/>
          </a:bodyPr>
          <a:lstStyle/>
          <a:p>
            <a:pPr marL="0" indent="0">
              <a:buNone/>
            </a:pPr>
            <a:r>
              <a:rPr lang="en-US" sz="2000" dirty="0"/>
              <a:t>Increase access to school-based health services </a:t>
            </a:r>
            <a:r>
              <a:rPr lang="en-US" sz="2000" dirty="0" smtClean="0"/>
              <a:t>through:</a:t>
            </a:r>
            <a:endParaRPr lang="en-US" sz="2000" dirty="0"/>
          </a:p>
          <a:p>
            <a:pPr marL="285750" indent="-285750">
              <a:buFont typeface="Arial" panose="020B0604020202020204" pitchFamily="34" charset="0"/>
              <a:buChar char="•"/>
            </a:pPr>
            <a:r>
              <a:rPr lang="en-US" sz="2000" dirty="0"/>
              <a:t>Developing and implementing state vision and strategies to scale up school-based Medicaid </a:t>
            </a:r>
            <a:r>
              <a:rPr lang="en-US" sz="2000" dirty="0" smtClean="0"/>
              <a:t>services</a:t>
            </a:r>
            <a:endParaRPr lang="en-US" sz="2000" dirty="0"/>
          </a:p>
          <a:p>
            <a:pPr marL="285750" indent="-285750">
              <a:buFont typeface="Arial" panose="020B0604020202020204" pitchFamily="34" charset="0"/>
              <a:buChar char="•"/>
            </a:pPr>
            <a:r>
              <a:rPr lang="en-US" sz="2000" dirty="0"/>
              <a:t>Identifying and assessing the options for delivering health services in schools (school nurses, partnerships with providers such as hospitals, health centers, school-based health centers, mobile health, telehealth) </a:t>
            </a:r>
          </a:p>
          <a:p>
            <a:pPr marL="285750" indent="-285750">
              <a:buFont typeface="Arial" panose="020B0604020202020204" pitchFamily="34" charset="0"/>
              <a:buChar char="•"/>
            </a:pPr>
            <a:r>
              <a:rPr lang="en-US" sz="2000" dirty="0"/>
              <a:t>Addressing barriers and </a:t>
            </a:r>
            <a:r>
              <a:rPr lang="en-US" sz="2000" dirty="0" smtClean="0"/>
              <a:t>leveraging </a:t>
            </a:r>
            <a:r>
              <a:rPr lang="en-US" sz="2000" dirty="0"/>
              <a:t>new opportunities, including through </a:t>
            </a:r>
            <a:r>
              <a:rPr lang="en-US" sz="2000" dirty="0" smtClean="0"/>
              <a:t>ESSA</a:t>
            </a:r>
            <a:endParaRPr lang="en-US" sz="2000" dirty="0"/>
          </a:p>
          <a:p>
            <a:pPr marL="285750" indent="-285750">
              <a:buFont typeface="Arial" panose="020B0604020202020204" pitchFamily="34" charset="0"/>
              <a:buChar char="•"/>
            </a:pPr>
            <a:r>
              <a:rPr lang="en-US" sz="2000" dirty="0"/>
              <a:t>Receiving technical assistance on delivery models, Medicaid reimbursement and policy opportunities from federal policymakers and national and state organizations</a:t>
            </a:r>
          </a:p>
          <a:p>
            <a:pPr marL="285750" indent="-285750">
              <a:buFont typeface="Arial" panose="020B0604020202020204" pitchFamily="34" charset="0"/>
              <a:buChar char="•"/>
            </a:pPr>
            <a:r>
              <a:rPr lang="en-US" sz="2000" dirty="0" smtClean="0"/>
              <a:t>Assessing </a:t>
            </a:r>
            <a:r>
              <a:rPr lang="en-US" sz="2000" dirty="0"/>
              <a:t>opportunities for innovative partnerships</a:t>
            </a:r>
          </a:p>
        </p:txBody>
      </p:sp>
    </p:spTree>
    <p:extLst>
      <p:ext uri="{BB962C8B-B14F-4D97-AF65-F5344CB8AC3E}">
        <p14:creationId xmlns:p14="http://schemas.microsoft.com/office/powerpoint/2010/main" val="2625784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Plan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In-person meetings of state </a:t>
            </a:r>
            <a:r>
              <a:rPr lang="en-US" dirty="0"/>
              <a:t>t</a:t>
            </a:r>
            <a:r>
              <a:rPr lang="en-US" dirty="0" smtClean="0"/>
              <a:t>eams with federal partners and national organizations</a:t>
            </a:r>
          </a:p>
          <a:p>
            <a:pPr lvl="1"/>
            <a:r>
              <a:rPr lang="en-US" dirty="0" smtClean="0"/>
              <a:t>July 27, 2016: Kick-off convening</a:t>
            </a:r>
          </a:p>
          <a:p>
            <a:pPr lvl="1"/>
            <a:r>
              <a:rPr lang="en-US" dirty="0" smtClean="0"/>
              <a:t>Dec. 2, 2016: State progress convening and addition of new states</a:t>
            </a:r>
          </a:p>
          <a:p>
            <a:r>
              <a:rPr lang="en-US" dirty="0" smtClean="0"/>
              <a:t>Regular State </a:t>
            </a:r>
            <a:r>
              <a:rPr lang="en-US" dirty="0"/>
              <a:t>T</a:t>
            </a:r>
            <a:r>
              <a:rPr lang="en-US" dirty="0" smtClean="0"/>
              <a:t>eam check-in calls with federal partners, HSC and TFAH</a:t>
            </a:r>
          </a:p>
          <a:p>
            <a:r>
              <a:rPr lang="en-US" dirty="0" smtClean="0"/>
              <a:t>Develop ongoing cross-agency communications at the state and local level</a:t>
            </a:r>
          </a:p>
          <a:p>
            <a:r>
              <a:rPr lang="en-US" dirty="0" smtClean="0"/>
              <a:t>Technical assistance and support from national partners on an ongoing, as-needed basis</a:t>
            </a:r>
          </a:p>
          <a:p>
            <a:endParaRPr lang="en-US" dirty="0" smtClean="0"/>
          </a:p>
        </p:txBody>
      </p:sp>
    </p:spTree>
    <p:extLst>
      <p:ext uri="{BB962C8B-B14F-4D97-AF65-F5344CB8AC3E}">
        <p14:creationId xmlns:p14="http://schemas.microsoft.com/office/powerpoint/2010/main" val="3222616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to Date</a:t>
            </a:r>
            <a:endParaRPr lang="en-US" dirty="0"/>
          </a:p>
        </p:txBody>
      </p:sp>
      <p:sp>
        <p:nvSpPr>
          <p:cNvPr id="3" name="Content Placeholder 2"/>
          <p:cNvSpPr>
            <a:spLocks noGrp="1"/>
          </p:cNvSpPr>
          <p:nvPr>
            <p:ph idx="1"/>
          </p:nvPr>
        </p:nvSpPr>
        <p:spPr/>
        <p:txBody>
          <a:bodyPr>
            <a:normAutofit lnSpcReduction="10000"/>
          </a:bodyPr>
          <a:lstStyle/>
          <a:p>
            <a:r>
              <a:rPr lang="en-US" dirty="0" smtClean="0"/>
              <a:t>State ED and Medicaid agencies are committed to advancing school health services</a:t>
            </a:r>
          </a:p>
          <a:p>
            <a:pPr lvl="1"/>
            <a:r>
              <a:rPr lang="en-US" dirty="0" smtClean="0"/>
              <a:t>10 states self-funded participation in July meeting on short notice </a:t>
            </a:r>
          </a:p>
          <a:p>
            <a:pPr lvl="1"/>
            <a:r>
              <a:rPr lang="en-US" dirty="0" smtClean="0"/>
              <a:t>Three additional states joined the December convening, in addition to nine of the 10 original state</a:t>
            </a:r>
          </a:p>
          <a:p>
            <a:pPr lvl="1"/>
            <a:r>
              <a:rPr lang="en-US" dirty="0" smtClean="0"/>
              <a:t>Eagerness to participate in on-going check-in calls and debriefs</a:t>
            </a:r>
          </a:p>
          <a:p>
            <a:pPr lvl="1"/>
            <a:r>
              <a:rPr lang="en-US" dirty="0" smtClean="0"/>
              <a:t>State-level conversations and on-going work continued past the in-person meeting</a:t>
            </a:r>
          </a:p>
          <a:p>
            <a:pPr lvl="1"/>
            <a:r>
              <a:rPr lang="en-US" dirty="0" smtClean="0"/>
              <a:t>States are identifying key policy goals and making plans to accomplish them</a:t>
            </a:r>
            <a:endParaRPr lang="en-US" dirty="0"/>
          </a:p>
        </p:txBody>
      </p:sp>
    </p:spTree>
    <p:extLst>
      <p:ext uri="{BB962C8B-B14F-4D97-AF65-F5344CB8AC3E}">
        <p14:creationId xmlns:p14="http://schemas.microsoft.com/office/powerpoint/2010/main" val="3667656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Early Lessons Learned</a:t>
            </a:r>
            <a:br>
              <a:rPr lang="en-US" sz="3600" dirty="0" smtClean="0"/>
            </a:br>
            <a:r>
              <a:rPr lang="en-US" sz="2200" dirty="0" smtClean="0"/>
              <a:t>Anne De </a:t>
            </a:r>
            <a:r>
              <a:rPr lang="en-US" sz="2200" dirty="0" err="1" smtClean="0"/>
              <a:t>Biasi</a:t>
            </a:r>
            <a:r>
              <a:rPr lang="en-US" sz="2200" dirty="0" smtClean="0"/>
              <a:t>, Trust for America’s Health</a:t>
            </a:r>
            <a:endParaRPr lang="en-US" sz="2200" dirty="0"/>
          </a:p>
        </p:txBody>
      </p:sp>
      <p:pic>
        <p:nvPicPr>
          <p:cNvPr id="5" name="Picture Placeholder 4"/>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678924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 Findings</a:t>
            </a:r>
            <a:endParaRPr lang="en-US" dirty="0"/>
          </a:p>
        </p:txBody>
      </p:sp>
      <p:sp>
        <p:nvSpPr>
          <p:cNvPr id="3" name="Content Placeholder 2"/>
          <p:cNvSpPr>
            <a:spLocks noGrp="1"/>
          </p:cNvSpPr>
          <p:nvPr>
            <p:ph idx="1"/>
          </p:nvPr>
        </p:nvSpPr>
        <p:spPr/>
        <p:txBody>
          <a:bodyPr/>
          <a:lstStyle/>
          <a:p>
            <a:pPr marL="0" indent="0">
              <a:buNone/>
            </a:pPr>
            <a:r>
              <a:rPr lang="en-US" dirty="0"/>
              <a:t>T</a:t>
            </a:r>
            <a:r>
              <a:rPr lang="en-US" dirty="0" smtClean="0"/>
              <a:t>here are common themes about state team work:</a:t>
            </a:r>
          </a:p>
          <a:p>
            <a:pPr marL="457200" indent="-457200">
              <a:buFont typeface="Arial"/>
              <a:buChar char="•"/>
            </a:pPr>
            <a:r>
              <a:rPr lang="en-US" dirty="0" smtClean="0"/>
              <a:t>Federal policy </a:t>
            </a:r>
            <a:r>
              <a:rPr lang="en-US" dirty="0"/>
              <a:t>s</a:t>
            </a:r>
            <a:r>
              <a:rPr lang="en-US" dirty="0" smtClean="0"/>
              <a:t>upport</a:t>
            </a:r>
          </a:p>
          <a:p>
            <a:pPr marL="457200" indent="-457200">
              <a:buFont typeface="Arial"/>
              <a:buChar char="•"/>
            </a:pPr>
            <a:r>
              <a:rPr lang="en-US" dirty="0" smtClean="0"/>
              <a:t>Building partnerships and cross-agency </a:t>
            </a:r>
            <a:r>
              <a:rPr lang="en-US" dirty="0"/>
              <a:t>t</a:t>
            </a:r>
            <a:r>
              <a:rPr lang="en-US" dirty="0" smtClean="0"/>
              <a:t>eams</a:t>
            </a:r>
          </a:p>
          <a:p>
            <a:pPr marL="457200" indent="-457200">
              <a:buFont typeface="Arial"/>
              <a:buChar char="•"/>
            </a:pPr>
            <a:r>
              <a:rPr lang="en-US" dirty="0" smtClean="0"/>
              <a:t>Assessing unmet </a:t>
            </a:r>
            <a:r>
              <a:rPr lang="en-US" dirty="0"/>
              <a:t>s</a:t>
            </a:r>
            <a:r>
              <a:rPr lang="en-US" dirty="0" smtClean="0"/>
              <a:t>tudent </a:t>
            </a:r>
            <a:r>
              <a:rPr lang="en-US" dirty="0"/>
              <a:t>n</a:t>
            </a:r>
            <a:r>
              <a:rPr lang="en-US" dirty="0" smtClean="0"/>
              <a:t>eed</a:t>
            </a:r>
          </a:p>
          <a:p>
            <a:pPr marL="457200" indent="-457200">
              <a:buFont typeface="Arial"/>
              <a:buChar char="•"/>
            </a:pPr>
            <a:r>
              <a:rPr lang="en-US" dirty="0" smtClean="0"/>
              <a:t>Identifying innovative </a:t>
            </a:r>
            <a:r>
              <a:rPr lang="en-US" dirty="0"/>
              <a:t>s</a:t>
            </a:r>
            <a:r>
              <a:rPr lang="en-US" dirty="0" smtClean="0"/>
              <a:t>trategies</a:t>
            </a:r>
            <a:endParaRPr lang="en-US" dirty="0"/>
          </a:p>
        </p:txBody>
      </p:sp>
    </p:spTree>
    <p:extLst>
      <p:ext uri="{BB962C8B-B14F-4D97-AF65-F5344CB8AC3E}">
        <p14:creationId xmlns:p14="http://schemas.microsoft.com/office/powerpoint/2010/main" val="1198535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Building Partnerships and Cross-Agency Teams</a:t>
            </a:r>
          </a:p>
        </p:txBody>
      </p:sp>
      <p:sp>
        <p:nvSpPr>
          <p:cNvPr id="3" name="Content Placeholder 2"/>
          <p:cNvSpPr>
            <a:spLocks noGrp="1"/>
          </p:cNvSpPr>
          <p:nvPr>
            <p:ph idx="1"/>
          </p:nvPr>
        </p:nvSpPr>
        <p:spPr>
          <a:xfrm>
            <a:off x="954615" y="1729318"/>
            <a:ext cx="10399185" cy="3670767"/>
          </a:xfrm>
        </p:spPr>
        <p:txBody>
          <a:bodyPr/>
          <a:lstStyle/>
          <a:p>
            <a:pPr marL="0" indent="0">
              <a:buNone/>
            </a:pPr>
            <a:r>
              <a:rPr lang="en-US" dirty="0" smtClean="0"/>
              <a:t>States are engaged in:</a:t>
            </a:r>
          </a:p>
          <a:p>
            <a:pPr marL="457200" indent="-457200">
              <a:buFont typeface="Arial"/>
              <a:buChar char="•"/>
            </a:pPr>
            <a:r>
              <a:rPr lang="en-US" dirty="0" smtClean="0"/>
              <a:t>Building partnerships to improve access to health services in schools</a:t>
            </a:r>
          </a:p>
          <a:p>
            <a:pPr marL="457200" indent="-457200">
              <a:buFont typeface="Arial"/>
              <a:buChar char="•"/>
            </a:pPr>
            <a:r>
              <a:rPr lang="en-US" dirty="0" smtClean="0"/>
              <a:t>Improving state-level communication across departments</a:t>
            </a:r>
          </a:p>
          <a:p>
            <a:pPr marL="457200" indent="-457200">
              <a:buFont typeface="Arial"/>
              <a:buChar char="•"/>
            </a:pPr>
            <a:r>
              <a:rPr lang="en-US" dirty="0" smtClean="0"/>
              <a:t>Developing shared vision and policy goals</a:t>
            </a:r>
          </a:p>
          <a:p>
            <a:pPr marL="457200" indent="-457200">
              <a:buFont typeface="Arial"/>
              <a:buChar char="•"/>
            </a:pPr>
            <a:r>
              <a:rPr lang="en-US" dirty="0" smtClean="0"/>
              <a:t>Identifying elements of a total, cross-agency budget</a:t>
            </a:r>
          </a:p>
          <a:p>
            <a:pPr marL="457200" indent="-457200">
              <a:buFont typeface="Arial"/>
              <a:buChar char="•"/>
            </a:pPr>
            <a:r>
              <a:rPr lang="en-US" dirty="0" smtClean="0"/>
              <a:t>Identifying funding sources to seed delivery models</a:t>
            </a:r>
          </a:p>
          <a:p>
            <a:pPr marL="0" indent="0">
              <a:buNone/>
            </a:pPr>
            <a:endParaRPr lang="en-US" dirty="0"/>
          </a:p>
        </p:txBody>
      </p:sp>
    </p:spTree>
    <p:extLst>
      <p:ext uri="{BB962C8B-B14F-4D97-AF65-F5344CB8AC3E}">
        <p14:creationId xmlns:p14="http://schemas.microsoft.com/office/powerpoint/2010/main" val="2718353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Federal Policy Support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a:t>State teams are:</a:t>
            </a:r>
          </a:p>
          <a:p>
            <a:pPr marL="457200" indent="-457200">
              <a:buFont typeface="Arial"/>
              <a:buChar char="•"/>
            </a:pPr>
            <a:r>
              <a:rPr lang="en-US" sz="2600" dirty="0"/>
              <a:t>Learning about the models for providing Medicaid services in schools</a:t>
            </a:r>
          </a:p>
          <a:p>
            <a:pPr marL="457200" indent="-457200">
              <a:buFont typeface="Arial"/>
              <a:buChar char="•"/>
            </a:pPr>
            <a:r>
              <a:rPr lang="en-US" sz="2600" dirty="0"/>
              <a:t>Untangling CMS guidance on the free care policy reversal </a:t>
            </a:r>
          </a:p>
          <a:p>
            <a:pPr marL="457200" indent="-457200">
              <a:buFont typeface="Arial"/>
              <a:buChar char="•"/>
            </a:pPr>
            <a:r>
              <a:rPr lang="en-US" sz="2600" dirty="0"/>
              <a:t>Analyzing existing state plans to determine </a:t>
            </a:r>
            <a:r>
              <a:rPr lang="en-US" sz="2600" dirty="0" smtClean="0"/>
              <a:t>if a SPA is needed</a:t>
            </a:r>
            <a:endParaRPr lang="en-US" sz="2600" dirty="0"/>
          </a:p>
          <a:p>
            <a:pPr marL="457200" indent="-457200">
              <a:buFont typeface="Arial"/>
              <a:buChar char="•"/>
            </a:pPr>
            <a:r>
              <a:rPr lang="en-US" sz="2600" dirty="0"/>
              <a:t>Seeking clarification on billing and reimbursement methodologies</a:t>
            </a:r>
          </a:p>
          <a:p>
            <a:pPr marL="457200" indent="-457200">
              <a:buFont typeface="Arial"/>
              <a:buChar char="•"/>
            </a:pPr>
            <a:r>
              <a:rPr lang="en-US" sz="2600" dirty="0"/>
              <a:t>Working to develop SPAs and/or other policies for federal </a:t>
            </a:r>
            <a:r>
              <a:rPr lang="en-US" sz="2600" dirty="0" smtClean="0"/>
              <a:t>approval</a:t>
            </a:r>
          </a:p>
          <a:p>
            <a:pPr marL="457200" indent="-457200">
              <a:buFont typeface="Arial"/>
              <a:buChar char="•"/>
            </a:pPr>
            <a:r>
              <a:rPr lang="en-US" sz="2600" dirty="0"/>
              <a:t>Exploring opportunities to leverage ESSA to improve student health</a:t>
            </a:r>
          </a:p>
          <a:p>
            <a:endParaRPr lang="en-US" sz="2400" dirty="0"/>
          </a:p>
          <a:p>
            <a:pPr marL="457200" indent="-457200">
              <a:buFont typeface="Arial"/>
              <a:buChar char="•"/>
            </a:pPr>
            <a:endParaRPr lang="en-US" sz="2600" dirty="0"/>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1898827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Driving Policy Factors</a:t>
            </a:r>
            <a:endParaRPr lang="en-US" dirty="0"/>
          </a:p>
        </p:txBody>
      </p:sp>
      <p:sp>
        <p:nvSpPr>
          <p:cNvPr id="3" name="Content Placeholder 2"/>
          <p:cNvSpPr>
            <a:spLocks noGrp="1"/>
          </p:cNvSpPr>
          <p:nvPr>
            <p:ph idx="1"/>
          </p:nvPr>
        </p:nvSpPr>
        <p:spPr/>
        <p:txBody>
          <a:bodyPr/>
          <a:lstStyle/>
          <a:p>
            <a:pPr marL="0" indent="0">
              <a:buNone/>
            </a:pPr>
            <a:r>
              <a:rPr lang="en-US" dirty="0" smtClean="0"/>
              <a:t>Increased interest in delivering health services in schools:</a:t>
            </a:r>
          </a:p>
          <a:p>
            <a:pPr lvl="1"/>
            <a:r>
              <a:rPr lang="en-US" dirty="0" smtClean="0"/>
              <a:t>Free care policy reversal (and Medicaid in general)</a:t>
            </a:r>
          </a:p>
          <a:p>
            <a:pPr lvl="1"/>
            <a:r>
              <a:rPr lang="en-US" dirty="0" smtClean="0"/>
              <a:t>Every Student Succeeds Act</a:t>
            </a:r>
          </a:p>
          <a:p>
            <a:pPr lvl="1"/>
            <a:r>
              <a:rPr lang="en-US" dirty="0" smtClean="0"/>
              <a:t>Population health</a:t>
            </a:r>
          </a:p>
          <a:p>
            <a:pPr lvl="1"/>
            <a:r>
              <a:rPr lang="en-US" dirty="0" smtClean="0"/>
              <a:t>Managed care and value-based care</a:t>
            </a:r>
          </a:p>
          <a:p>
            <a:pPr marL="457200" lvl="1" indent="0">
              <a:buNone/>
            </a:pPr>
            <a:endParaRPr lang="en-US" dirty="0" smtClean="0"/>
          </a:p>
          <a:p>
            <a:pPr marL="0" indent="0">
              <a:buNone/>
            </a:pPr>
            <a:r>
              <a:rPr lang="en-US" dirty="0" smtClean="0"/>
              <a:t>Schools are where children spend most of their days! </a:t>
            </a:r>
            <a:endParaRPr lang="en-US" dirty="0"/>
          </a:p>
        </p:txBody>
      </p:sp>
    </p:spTree>
    <p:extLst>
      <p:ext uri="{BB962C8B-B14F-4D97-AF65-F5344CB8AC3E}">
        <p14:creationId xmlns:p14="http://schemas.microsoft.com/office/powerpoint/2010/main" val="2806460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Assessing Need &amp; Data Collection</a:t>
            </a:r>
            <a:endParaRPr lang="en-US" dirty="0"/>
          </a:p>
        </p:txBody>
      </p:sp>
      <p:sp>
        <p:nvSpPr>
          <p:cNvPr id="3" name="Content Placeholder 2"/>
          <p:cNvSpPr>
            <a:spLocks noGrp="1"/>
          </p:cNvSpPr>
          <p:nvPr>
            <p:ph idx="1"/>
          </p:nvPr>
        </p:nvSpPr>
        <p:spPr/>
        <p:txBody>
          <a:bodyPr>
            <a:noAutofit/>
          </a:bodyPr>
          <a:lstStyle/>
          <a:p>
            <a:pPr marL="0" indent="0">
              <a:buNone/>
            </a:pPr>
            <a:r>
              <a:rPr lang="en-US" sz="2400" dirty="0" smtClean="0"/>
              <a:t>States are reviewing sources of data to:</a:t>
            </a:r>
          </a:p>
          <a:p>
            <a:pPr marL="285750" indent="-285750">
              <a:buFont typeface="Arial"/>
              <a:buChar char="•"/>
            </a:pPr>
            <a:r>
              <a:rPr lang="en-US" sz="2400" dirty="0"/>
              <a:t>Better understand the range of services already being provided in </a:t>
            </a:r>
            <a:r>
              <a:rPr lang="en-US" sz="2400" dirty="0" smtClean="0"/>
              <a:t>schools</a:t>
            </a:r>
          </a:p>
          <a:p>
            <a:pPr marL="285750" indent="-285750">
              <a:buFont typeface="Arial"/>
              <a:buChar char="•"/>
            </a:pPr>
            <a:r>
              <a:rPr lang="en-US" sz="2400" dirty="0" smtClean="0"/>
              <a:t>Assess </a:t>
            </a:r>
            <a:r>
              <a:rPr lang="en-US" sz="2400" dirty="0"/>
              <a:t>unmet student </a:t>
            </a:r>
            <a:r>
              <a:rPr lang="en-US" sz="2400" dirty="0" smtClean="0"/>
              <a:t>need</a:t>
            </a:r>
          </a:p>
          <a:p>
            <a:pPr marL="285750" indent="-285750">
              <a:buFont typeface="Arial"/>
              <a:buChar char="•"/>
            </a:pPr>
            <a:r>
              <a:rPr lang="en-US" sz="2400" dirty="0" smtClean="0"/>
              <a:t>Assess opportunities to support Medicaid quality and access goals</a:t>
            </a:r>
          </a:p>
          <a:p>
            <a:pPr marL="285750" indent="-285750">
              <a:buFont typeface="Arial"/>
              <a:buChar char="•"/>
            </a:pPr>
            <a:r>
              <a:rPr lang="en-US" sz="2400" dirty="0" smtClean="0"/>
              <a:t>Identify a menu of needed services and workforce/delivery models</a:t>
            </a:r>
            <a:endParaRPr lang="en-US" sz="2400" dirty="0"/>
          </a:p>
          <a:p>
            <a:endParaRPr lang="en-US" sz="2400" dirty="0" smtClean="0"/>
          </a:p>
          <a:p>
            <a:r>
              <a:rPr lang="en-US" sz="2400" dirty="0" smtClean="0"/>
              <a:t>Challenges exist to collecting data and to sharing data between agencies.</a:t>
            </a:r>
            <a:endParaRPr lang="en-US" sz="2400" dirty="0"/>
          </a:p>
        </p:txBody>
      </p:sp>
    </p:spTree>
    <p:extLst>
      <p:ext uri="{BB962C8B-B14F-4D97-AF65-F5344CB8AC3E}">
        <p14:creationId xmlns:p14="http://schemas.microsoft.com/office/powerpoint/2010/main" val="1244693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Innovative Strategies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Schools are considering a range of delivery and reimbursement models. Teams are considering:</a:t>
            </a:r>
            <a:endParaRPr lang="en-US" dirty="0"/>
          </a:p>
          <a:p>
            <a:pPr marL="457200" indent="-457200">
              <a:buFont typeface="Arial"/>
              <a:buChar char="•"/>
            </a:pPr>
            <a:r>
              <a:rPr lang="en-US" dirty="0"/>
              <a:t>T</a:t>
            </a:r>
            <a:r>
              <a:rPr lang="en-US" dirty="0" smtClean="0"/>
              <a:t>he role and opportunities </a:t>
            </a:r>
            <a:r>
              <a:rPr lang="en-US" dirty="0"/>
              <a:t>of managed care </a:t>
            </a:r>
            <a:endParaRPr lang="en-US" dirty="0" smtClean="0"/>
          </a:p>
          <a:p>
            <a:pPr marL="457200" indent="-457200">
              <a:buFont typeface="Arial"/>
              <a:buChar char="•"/>
            </a:pPr>
            <a:r>
              <a:rPr lang="en-US" dirty="0" smtClean="0"/>
              <a:t>Delivery models including school nurses and other SISP, relationships with providers such as hospitals and health centers, school-based centers</a:t>
            </a:r>
          </a:p>
          <a:p>
            <a:pPr marL="457200" indent="-457200">
              <a:buFont typeface="Arial"/>
              <a:buChar char="•"/>
            </a:pPr>
            <a:r>
              <a:rPr lang="en-US" dirty="0" smtClean="0"/>
              <a:t>Identifying innovative models for expanding capacity such as telehealth</a:t>
            </a:r>
          </a:p>
          <a:p>
            <a:pPr marL="457200" indent="-457200">
              <a:buFont typeface="Arial"/>
              <a:buChar char="•"/>
            </a:pPr>
            <a:r>
              <a:rPr lang="en-US" dirty="0" smtClean="0"/>
              <a:t>How to serve specific student populations or students with high health care needs that impact learning</a:t>
            </a:r>
            <a:endParaRPr lang="en-US" dirty="0"/>
          </a:p>
        </p:txBody>
      </p:sp>
    </p:spTree>
    <p:extLst>
      <p:ext uri="{BB962C8B-B14F-4D97-AF65-F5344CB8AC3E}">
        <p14:creationId xmlns:p14="http://schemas.microsoft.com/office/powerpoint/2010/main" val="2106085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31" y="491064"/>
            <a:ext cx="5061099" cy="1761069"/>
          </a:xfrm>
        </p:spPr>
        <p:txBody>
          <a:bodyPr>
            <a:normAutofit/>
          </a:bodyPr>
          <a:lstStyle/>
          <a:p>
            <a:r>
              <a:rPr lang="en-US" dirty="0"/>
              <a:t>Get Involved</a:t>
            </a:r>
            <a:r>
              <a:rPr lang="en-US" dirty="0" smtClean="0"/>
              <a:t>!</a:t>
            </a:r>
            <a:br>
              <a:rPr lang="en-US" dirty="0" smtClean="0"/>
            </a:br>
            <a:r>
              <a:rPr lang="en-US" dirty="0" smtClean="0"/>
              <a:t/>
            </a:r>
            <a:br>
              <a:rPr lang="en-US" dirty="0" smtClean="0"/>
            </a:br>
            <a:endParaRPr lang="en-US" sz="2000" dirty="0"/>
          </a:p>
        </p:txBody>
      </p:sp>
      <p:pic>
        <p:nvPicPr>
          <p:cNvPr id="4" name="Picture Placeholder 2"/>
          <p:cNvPicPr>
            <a:picLocks noGrp="1" noChangeAspect="1"/>
          </p:cNvPicPr>
          <p:nvPr>
            <p:ph type="pic" sz="quarter" idx="10"/>
          </p:nvPr>
        </p:nvPicPr>
        <p:blipFill>
          <a:blip r:embed="rId3" cstate="email">
            <a:extLst>
              <a:ext uri="{28A0092B-C50C-407E-A947-70E740481C1C}">
                <a14:useLocalDpi xmlns:a14="http://schemas.microsoft.com/office/drawing/2010/main"/>
              </a:ext>
            </a:extLst>
          </a:blip>
          <a:srcRect l="23937" r="23937"/>
          <a:stretch>
            <a:fillRect/>
          </a:stretch>
        </p:blipFill>
        <p:spPr/>
      </p:pic>
      <p:sp>
        <p:nvSpPr>
          <p:cNvPr id="3" name="TextBox 2"/>
          <p:cNvSpPr txBox="1"/>
          <p:nvPr/>
        </p:nvSpPr>
        <p:spPr>
          <a:xfrm>
            <a:off x="349931" y="2048933"/>
            <a:ext cx="5061099" cy="4093428"/>
          </a:xfrm>
          <a:prstGeom prst="rect">
            <a:avLst/>
          </a:prstGeom>
          <a:noFill/>
        </p:spPr>
        <p:txBody>
          <a:bodyPr wrap="square" rtlCol="0">
            <a:spAutoFit/>
          </a:bodyPr>
          <a:lstStyle/>
          <a:p>
            <a:pPr marL="285750" lvl="0" indent="-285750">
              <a:buFont typeface="Arial"/>
              <a:buChar char="•"/>
            </a:pPr>
            <a:r>
              <a:rPr lang="en-US" sz="2000" dirty="0"/>
              <a:t>Connect with ongoing efforts across the state</a:t>
            </a:r>
          </a:p>
          <a:p>
            <a:pPr marL="285750" lvl="0" indent="-285750">
              <a:buFont typeface="Arial"/>
              <a:buChar char="•"/>
            </a:pPr>
            <a:r>
              <a:rPr lang="en-US" sz="2000" dirty="0"/>
              <a:t>Educate and advocate for state action.</a:t>
            </a:r>
          </a:p>
          <a:p>
            <a:pPr marL="285750" lvl="0" indent="-285750">
              <a:buFont typeface="Arial"/>
              <a:buChar char="•"/>
            </a:pPr>
            <a:r>
              <a:rPr lang="en-US" sz="2000" dirty="0"/>
              <a:t>Foster relationships between Medicaid and ED</a:t>
            </a:r>
          </a:p>
          <a:p>
            <a:pPr marL="285750" lvl="0" indent="-285750">
              <a:buFont typeface="Arial"/>
              <a:buChar char="•"/>
            </a:pPr>
            <a:r>
              <a:rPr lang="en-US" sz="2000" dirty="0"/>
              <a:t>Provide technical assistance to </a:t>
            </a:r>
            <a:r>
              <a:rPr lang="en-US" sz="2000" dirty="0" smtClean="0"/>
              <a:t>policymakers and </a:t>
            </a:r>
            <a:r>
              <a:rPr lang="en-US" sz="2000" smtClean="0"/>
              <a:t>state teams</a:t>
            </a:r>
            <a:endParaRPr lang="en-US" sz="2000" dirty="0"/>
          </a:p>
          <a:p>
            <a:pPr marL="285750" lvl="0" indent="-285750">
              <a:buFont typeface="Arial"/>
              <a:buChar char="•"/>
            </a:pPr>
            <a:r>
              <a:rPr lang="en-US" sz="2000" dirty="0"/>
              <a:t>Supporting data collection efforts</a:t>
            </a:r>
          </a:p>
          <a:p>
            <a:pPr marL="285750" lvl="0" indent="-285750">
              <a:buFont typeface="Arial"/>
              <a:buChar char="•"/>
            </a:pPr>
            <a:r>
              <a:rPr lang="en-US" sz="2000" dirty="0"/>
              <a:t>Develop resources and advocacy materials</a:t>
            </a:r>
          </a:p>
          <a:p>
            <a:pPr marL="285750" lvl="0" indent="-285750">
              <a:buFont typeface="Arial"/>
              <a:buChar char="•"/>
            </a:pPr>
            <a:r>
              <a:rPr lang="en-US" sz="2000" dirty="0"/>
              <a:t>Providing training on partnership development</a:t>
            </a:r>
          </a:p>
          <a:p>
            <a:r>
              <a:rPr lang="en-US" sz="2000" dirty="0"/>
              <a:t/>
            </a:r>
            <a:br>
              <a:rPr lang="en-US" sz="2000" dirty="0"/>
            </a:br>
            <a:endParaRPr lang="en-US" sz="2000" dirty="0"/>
          </a:p>
        </p:txBody>
      </p:sp>
    </p:spTree>
    <p:extLst>
      <p:ext uri="{BB962C8B-B14F-4D97-AF65-F5344CB8AC3E}">
        <p14:creationId xmlns:p14="http://schemas.microsoft.com/office/powerpoint/2010/main" val="1312335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5" name="Picture Placeholder 4"/>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588013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a:t>
            </a:r>
            <a:endParaRPr lang="en-US" dirty="0"/>
          </a:p>
        </p:txBody>
      </p:sp>
      <p:sp>
        <p:nvSpPr>
          <p:cNvPr id="3" name="Content Placeholder 2"/>
          <p:cNvSpPr>
            <a:spLocks noGrp="1"/>
          </p:cNvSpPr>
          <p:nvPr>
            <p:ph idx="1"/>
          </p:nvPr>
        </p:nvSpPr>
        <p:spPr>
          <a:xfrm>
            <a:off x="838200" y="2030173"/>
            <a:ext cx="11353800" cy="3227627"/>
          </a:xfrm>
        </p:spPr>
        <p:txBody>
          <a:bodyPr>
            <a:normAutofit fontScale="47500" lnSpcReduction="20000"/>
          </a:bodyPr>
          <a:lstStyle/>
          <a:p>
            <a:r>
              <a:rPr lang="en-US" b="1" dirty="0"/>
              <a:t/>
            </a:r>
            <a:br>
              <a:rPr lang="en-US" b="1" dirty="0"/>
            </a:br>
            <a:r>
              <a:rPr lang="en-US" dirty="0"/>
              <a:t> </a:t>
            </a:r>
          </a:p>
          <a:p>
            <a:pPr>
              <a:spcBef>
                <a:spcPts val="0"/>
              </a:spcBef>
            </a:pPr>
            <a:r>
              <a:rPr lang="en-US" sz="4200" dirty="0"/>
              <a:t>Joaquin Tamayo, U.S. Department of Education, </a:t>
            </a:r>
            <a:r>
              <a:rPr lang="en-US" sz="4200" dirty="0" err="1"/>
              <a:t>Joaquin.Tamayo@ed.gov</a:t>
            </a:r>
            <a:r>
              <a:rPr lang="en-US" sz="4200" dirty="0"/>
              <a:t> </a:t>
            </a:r>
          </a:p>
          <a:p>
            <a:pPr>
              <a:spcBef>
                <a:spcPts val="0"/>
              </a:spcBef>
            </a:pPr>
            <a:r>
              <a:rPr lang="en-US" sz="4200" dirty="0"/>
              <a:t>Anne De </a:t>
            </a:r>
            <a:r>
              <a:rPr lang="en-US" sz="4200" dirty="0" err="1"/>
              <a:t>Biasi</a:t>
            </a:r>
            <a:r>
              <a:rPr lang="en-US" sz="4200" dirty="0"/>
              <a:t>, Trust for America’s Health, </a:t>
            </a:r>
            <a:r>
              <a:rPr lang="en-US" sz="4200" dirty="0" err="1"/>
              <a:t>adebiasi@tfah.org</a:t>
            </a:r>
            <a:r>
              <a:rPr lang="en-US" sz="4200" dirty="0"/>
              <a:t/>
            </a:r>
            <a:br>
              <a:rPr lang="en-US" sz="4200" dirty="0"/>
            </a:br>
            <a:r>
              <a:rPr lang="en-US" sz="4200" dirty="0"/>
              <a:t>Lena O’Rourke, on behalf of Healthy Schools Campaign, </a:t>
            </a:r>
            <a:r>
              <a:rPr lang="en-US" sz="4200" dirty="0" err="1"/>
              <a:t>lena@orourkestrategies.com</a:t>
            </a:r>
            <a:endParaRPr lang="en-US" sz="4200" dirty="0"/>
          </a:p>
          <a:p>
            <a:pPr>
              <a:spcBef>
                <a:spcPts val="0"/>
              </a:spcBef>
            </a:pPr>
            <a:endParaRPr lang="en-US" sz="4200" dirty="0"/>
          </a:p>
          <a:p>
            <a:pPr marL="0" indent="0">
              <a:spcBef>
                <a:spcPts val="0"/>
              </a:spcBef>
              <a:buNone/>
            </a:pPr>
            <a:r>
              <a:rPr lang="en-US" sz="4200" dirty="0"/>
              <a:t>Healthy Schools Campaign</a:t>
            </a:r>
          </a:p>
          <a:p>
            <a:pPr marL="0" indent="0">
              <a:spcBef>
                <a:spcPts val="0"/>
              </a:spcBef>
              <a:buNone/>
            </a:pPr>
            <a:r>
              <a:rPr lang="en-US" sz="4200" dirty="0">
                <a:hlinkClick r:id="rId3"/>
              </a:rPr>
              <a:t>healthyschoolscampaign.org</a:t>
            </a:r>
            <a:endParaRPr lang="en-US" sz="4200" dirty="0"/>
          </a:p>
          <a:p>
            <a:pPr marL="0" indent="0">
              <a:spcBef>
                <a:spcPts val="0"/>
              </a:spcBef>
              <a:buNone/>
            </a:pPr>
            <a:endParaRPr lang="en-US" sz="4200" dirty="0"/>
          </a:p>
          <a:p>
            <a:pPr marL="0" indent="0">
              <a:spcBef>
                <a:spcPts val="0"/>
              </a:spcBef>
              <a:buNone/>
            </a:pPr>
            <a:r>
              <a:rPr lang="en-US" sz="4200" dirty="0"/>
              <a:t>Stay connected with Health Schools Campaign:</a:t>
            </a:r>
          </a:p>
          <a:p>
            <a:pPr marL="0" indent="0">
              <a:spcBef>
                <a:spcPts val="0"/>
              </a:spcBef>
              <a:buNone/>
            </a:pPr>
            <a:r>
              <a:rPr lang="en-US" sz="4200" dirty="0">
                <a:hlinkClick r:id="rId4"/>
              </a:rPr>
              <a:t>healthyschoolscampaign.org/subscribe</a:t>
            </a:r>
            <a:endParaRPr lang="en-US" sz="4200" dirty="0"/>
          </a:p>
          <a:p>
            <a:pPr marL="0" indent="0">
              <a:spcBef>
                <a:spcPts val="0"/>
              </a:spcBef>
              <a:buNone/>
            </a:pPr>
            <a:endParaRPr lang="en-US" sz="4200" dirty="0"/>
          </a:p>
          <a:p>
            <a:pPr marL="0" indent="0">
              <a:spcBef>
                <a:spcPts val="0"/>
              </a:spcBef>
              <a:buNone/>
            </a:pPr>
            <a:r>
              <a:rPr lang="en-US" sz="4200" dirty="0"/>
              <a:t>Trust for America’s Health</a:t>
            </a:r>
          </a:p>
          <a:p>
            <a:pPr marL="0" indent="0">
              <a:spcBef>
                <a:spcPts val="0"/>
              </a:spcBef>
              <a:buNone/>
            </a:pPr>
            <a:r>
              <a:rPr lang="en-US" sz="4200" dirty="0" err="1">
                <a:hlinkClick r:id="rId5"/>
              </a:rPr>
              <a:t>healthyamericans.org</a:t>
            </a:r>
            <a:endParaRPr lang="en-US" sz="4200" dirty="0"/>
          </a:p>
        </p:txBody>
      </p:sp>
    </p:spTree>
    <p:extLst>
      <p:ext uri="{BB962C8B-B14F-4D97-AF65-F5344CB8AC3E}">
        <p14:creationId xmlns:p14="http://schemas.microsoft.com/office/powerpoint/2010/main" val="3884163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Background on Medicaid in Schools</a:t>
            </a:r>
            <a:br>
              <a:rPr lang="en-US" dirty="0" smtClean="0"/>
            </a:br>
            <a:r>
              <a:rPr lang="en-US" sz="2200" dirty="0" smtClean="0"/>
              <a:t>Lena O’Rourke, on behalf of Healthy Schools Campaign</a:t>
            </a:r>
            <a:endParaRPr lang="en-US" sz="2200" dirty="0"/>
          </a:p>
        </p:txBody>
      </p:sp>
      <p:pic>
        <p:nvPicPr>
          <p:cNvPr id="6" name="Picture Placeholder 2"/>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96598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Background on Medicaid in Schools</a:t>
            </a:r>
            <a:endParaRPr lang="en-US" dirty="0"/>
          </a:p>
        </p:txBody>
      </p:sp>
      <p:sp>
        <p:nvSpPr>
          <p:cNvPr id="3" name="Content Placeholder 2"/>
          <p:cNvSpPr>
            <a:spLocks noGrp="1"/>
          </p:cNvSpPr>
          <p:nvPr>
            <p:ph idx="1"/>
          </p:nvPr>
        </p:nvSpPr>
        <p:spPr/>
        <p:txBody>
          <a:bodyPr>
            <a:normAutofit lnSpcReduction="10000"/>
          </a:bodyPr>
          <a:lstStyle/>
          <a:p>
            <a:r>
              <a:rPr lang="en-US" sz="2600" dirty="0"/>
              <a:t>A recent change in federal policy presents a new opportunity to expand school-based services under </a:t>
            </a:r>
            <a:r>
              <a:rPr lang="en-US" sz="2600" dirty="0" smtClean="0"/>
              <a:t>Medicaid. </a:t>
            </a:r>
            <a:endParaRPr lang="en-US" sz="2600" dirty="0"/>
          </a:p>
          <a:p>
            <a:r>
              <a:rPr lang="en-US" sz="2600" dirty="0"/>
              <a:t>Prior to 2014, Medicaid payment was not permitted for services </a:t>
            </a:r>
            <a:r>
              <a:rPr lang="en-US" sz="2600" dirty="0" smtClean="0"/>
              <a:t>provided at no cost to other students. </a:t>
            </a:r>
            <a:r>
              <a:rPr lang="en-US" sz="2600" dirty="0"/>
              <a:t>Medicaid was only permitted in limited circumstances including:</a:t>
            </a:r>
          </a:p>
          <a:p>
            <a:pPr lvl="1"/>
            <a:r>
              <a:rPr lang="en-US" sz="2600" dirty="0"/>
              <a:t>Students with Individualized Education Plans (IEP)</a:t>
            </a:r>
          </a:p>
          <a:p>
            <a:pPr lvl="1"/>
            <a:r>
              <a:rPr lang="en-US" sz="2600" dirty="0"/>
              <a:t>Individualized Family Service Plans (IFSP)</a:t>
            </a:r>
          </a:p>
          <a:p>
            <a:pPr lvl="1"/>
            <a:r>
              <a:rPr lang="en-US" sz="2600" dirty="0"/>
              <a:t>Maternal and Child Health Block Grant</a:t>
            </a:r>
            <a:endParaRPr lang="en-US" dirty="0"/>
          </a:p>
        </p:txBody>
      </p:sp>
    </p:spTree>
    <p:extLst>
      <p:ext uri="{BB962C8B-B14F-4D97-AF65-F5344CB8AC3E}">
        <p14:creationId xmlns:p14="http://schemas.microsoft.com/office/powerpoint/2010/main" val="2740470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Care Policy Reversal</a:t>
            </a:r>
            <a:endParaRPr lang="en-US" dirty="0"/>
          </a:p>
        </p:txBody>
      </p:sp>
      <p:sp>
        <p:nvSpPr>
          <p:cNvPr id="3" name="Content Placeholder 2"/>
          <p:cNvSpPr>
            <a:spLocks noGrp="1"/>
          </p:cNvSpPr>
          <p:nvPr>
            <p:ph idx="1"/>
          </p:nvPr>
        </p:nvSpPr>
        <p:spPr/>
        <p:txBody>
          <a:bodyPr>
            <a:normAutofit fontScale="70000" lnSpcReduction="20000"/>
          </a:bodyPr>
          <a:lstStyle/>
          <a:p>
            <a:r>
              <a:rPr lang="en-US" sz="3200" dirty="0"/>
              <a:t>In 2014, CMS reversed long-standing policy and gave states the option to obtain federal Medicaid reimbursement for services provides to all Medicaid-enrolled students in schools </a:t>
            </a:r>
            <a:endParaRPr lang="en-US" sz="3200" dirty="0" smtClean="0"/>
          </a:p>
          <a:p>
            <a:pPr marL="457200" indent="-457200">
              <a:buFont typeface="Arial" panose="020B0604020202020204" pitchFamily="34" charset="0"/>
              <a:buChar char="•"/>
            </a:pPr>
            <a:r>
              <a:rPr lang="en-US" sz="2900" dirty="0" smtClean="0"/>
              <a:t>The </a:t>
            </a:r>
            <a:r>
              <a:rPr lang="en-US" sz="2900" dirty="0"/>
              <a:t>“free care </a:t>
            </a:r>
            <a:r>
              <a:rPr lang="en-US" sz="2900" dirty="0" smtClean="0"/>
              <a:t>policy”</a:t>
            </a:r>
            <a:endParaRPr lang="en-US" sz="2900" dirty="0"/>
          </a:p>
          <a:p>
            <a:r>
              <a:rPr lang="en-US" sz="3200" dirty="0"/>
              <a:t>According to CMS guidance, states </a:t>
            </a:r>
            <a:r>
              <a:rPr lang="en-US" sz="3200" dirty="0" smtClean="0"/>
              <a:t>districts can be reimbursed </a:t>
            </a:r>
            <a:r>
              <a:rPr lang="en-US" sz="3200" dirty="0"/>
              <a:t>for Medicaid services if the following conditions are met: </a:t>
            </a:r>
            <a:endParaRPr lang="en-US" sz="3200" dirty="0" smtClean="0"/>
          </a:p>
          <a:p>
            <a:pPr marL="457200" indent="-457200">
              <a:buFont typeface="Arial" panose="020B0604020202020204" pitchFamily="34" charset="0"/>
              <a:buChar char="•"/>
            </a:pPr>
            <a:r>
              <a:rPr lang="en-US" sz="2900" dirty="0" smtClean="0"/>
              <a:t>The </a:t>
            </a:r>
            <a:r>
              <a:rPr lang="en-US" sz="2900" dirty="0"/>
              <a:t>student is enrolled in </a:t>
            </a:r>
            <a:r>
              <a:rPr lang="en-US" sz="2900" dirty="0" smtClean="0"/>
              <a:t>Medicaid</a:t>
            </a:r>
          </a:p>
          <a:p>
            <a:pPr marL="457200" indent="-457200">
              <a:buFont typeface="Arial" panose="020B0604020202020204" pitchFamily="34" charset="0"/>
              <a:buChar char="•"/>
            </a:pPr>
            <a:r>
              <a:rPr lang="en-US" sz="2900" dirty="0" smtClean="0"/>
              <a:t>The </a:t>
            </a:r>
            <a:r>
              <a:rPr lang="en-US" sz="2900" dirty="0"/>
              <a:t>services provided are covered by the state plan</a:t>
            </a:r>
            <a:r>
              <a:rPr lang="en-US" sz="2900" dirty="0" smtClean="0"/>
              <a:t>;</a:t>
            </a:r>
          </a:p>
          <a:p>
            <a:pPr marL="457200" indent="-457200">
              <a:buFont typeface="Arial" panose="020B0604020202020204" pitchFamily="34" charset="0"/>
              <a:buChar char="•"/>
            </a:pPr>
            <a:r>
              <a:rPr lang="en-US" sz="2900" dirty="0" smtClean="0"/>
              <a:t>Services </a:t>
            </a:r>
            <a:r>
              <a:rPr lang="en-US" sz="2900" dirty="0"/>
              <a:t>are delivered by a qualified provider (as outlined in the Medicaid state </a:t>
            </a:r>
            <a:r>
              <a:rPr lang="en-US" sz="2900" dirty="0" smtClean="0"/>
              <a:t>plan)</a:t>
            </a:r>
          </a:p>
          <a:p>
            <a:pPr marL="457200" indent="-457200">
              <a:buFont typeface="Arial" panose="020B0604020202020204" pitchFamily="34" charset="0"/>
              <a:buChar char="•"/>
            </a:pPr>
            <a:r>
              <a:rPr lang="en-US" sz="2900" dirty="0" smtClean="0"/>
              <a:t>States </a:t>
            </a:r>
            <a:r>
              <a:rPr lang="en-US" sz="2900" dirty="0"/>
              <a:t>have appropriate billing mechanisms in place; other oversight, documentation rules, and other requirements are met</a:t>
            </a:r>
          </a:p>
          <a:p>
            <a:endParaRPr lang="en-US" dirty="0"/>
          </a:p>
        </p:txBody>
      </p:sp>
    </p:spTree>
    <p:extLst>
      <p:ext uri="{BB962C8B-B14F-4D97-AF65-F5344CB8AC3E}">
        <p14:creationId xmlns:p14="http://schemas.microsoft.com/office/powerpoint/2010/main" val="898761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“Free Care” Springboard</a:t>
            </a:r>
            <a:endParaRPr lang="en-US" dirty="0"/>
          </a:p>
        </p:txBody>
      </p:sp>
      <p:sp>
        <p:nvSpPr>
          <p:cNvPr id="3" name="Content Placeholder 2"/>
          <p:cNvSpPr>
            <a:spLocks noGrp="1"/>
          </p:cNvSpPr>
          <p:nvPr>
            <p:ph idx="1"/>
          </p:nvPr>
        </p:nvSpPr>
        <p:spPr/>
        <p:txBody>
          <a:bodyPr>
            <a:normAutofit lnSpcReduction="10000"/>
          </a:bodyPr>
          <a:lstStyle/>
          <a:p>
            <a:r>
              <a:rPr lang="en-US" dirty="0" smtClean="0"/>
              <a:t>Opens the door for partnerships between Medicaid and Education to implement innovative new strategies including: </a:t>
            </a:r>
          </a:p>
          <a:p>
            <a:pPr lvl="1"/>
            <a:r>
              <a:rPr lang="en-US" dirty="0" smtClean="0"/>
              <a:t>Increase </a:t>
            </a:r>
            <a:r>
              <a:rPr lang="en-US" dirty="0"/>
              <a:t>funding for school-based health services</a:t>
            </a:r>
          </a:p>
          <a:p>
            <a:pPr lvl="1"/>
            <a:r>
              <a:rPr lang="en-US" dirty="0"/>
              <a:t>Potentially </a:t>
            </a:r>
            <a:r>
              <a:rPr lang="en-US" dirty="0" smtClean="0"/>
              <a:t>provide </a:t>
            </a:r>
            <a:r>
              <a:rPr lang="en-US" dirty="0"/>
              <a:t>additional resources for </a:t>
            </a:r>
            <a:r>
              <a:rPr lang="en-US" dirty="0" smtClean="0"/>
              <a:t>care </a:t>
            </a:r>
            <a:r>
              <a:rPr lang="en-US" dirty="0"/>
              <a:t>and services</a:t>
            </a:r>
          </a:p>
          <a:p>
            <a:pPr lvl="1"/>
            <a:r>
              <a:rPr lang="en-US" dirty="0" smtClean="0"/>
              <a:t>Expand </a:t>
            </a:r>
            <a:r>
              <a:rPr lang="en-US" dirty="0"/>
              <a:t>health care </a:t>
            </a:r>
            <a:r>
              <a:rPr lang="en-US" dirty="0" smtClean="0"/>
              <a:t>workforce </a:t>
            </a:r>
            <a:r>
              <a:rPr lang="en-US" dirty="0"/>
              <a:t>and provider </a:t>
            </a:r>
            <a:r>
              <a:rPr lang="en-US" dirty="0" smtClean="0"/>
              <a:t>types</a:t>
            </a:r>
          </a:p>
          <a:p>
            <a:r>
              <a:rPr lang="en-US" dirty="0" smtClean="0"/>
              <a:t>Encourages </a:t>
            </a:r>
            <a:r>
              <a:rPr lang="en-US" dirty="0"/>
              <a:t>new thinking around how </a:t>
            </a:r>
            <a:r>
              <a:rPr lang="en-US" dirty="0" smtClean="0"/>
              <a:t>schools, state Medicaid and education agencies </a:t>
            </a:r>
            <a:r>
              <a:rPr lang="en-US" dirty="0"/>
              <a:t>and health care entities can work together to improve </a:t>
            </a:r>
            <a:r>
              <a:rPr lang="en-US" dirty="0" smtClean="0"/>
              <a:t>student academic and health </a:t>
            </a:r>
            <a:r>
              <a:rPr lang="en-US" dirty="0"/>
              <a:t>outcomes</a:t>
            </a:r>
          </a:p>
          <a:p>
            <a:endParaRPr lang="en-US" dirty="0"/>
          </a:p>
        </p:txBody>
      </p:sp>
    </p:spTree>
    <p:extLst>
      <p:ext uri="{BB962C8B-B14F-4D97-AF65-F5344CB8AC3E}">
        <p14:creationId xmlns:p14="http://schemas.microsoft.com/office/powerpoint/2010/main" val="3090350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Planning Process</a:t>
            </a:r>
          </a:p>
        </p:txBody>
      </p:sp>
      <p:sp>
        <p:nvSpPr>
          <p:cNvPr id="3" name="Content Placeholder 2"/>
          <p:cNvSpPr>
            <a:spLocks noGrp="1"/>
          </p:cNvSpPr>
          <p:nvPr>
            <p:ph idx="1"/>
          </p:nvPr>
        </p:nvSpPr>
        <p:spPr/>
        <p:txBody>
          <a:bodyPr>
            <a:normAutofit fontScale="85000" lnSpcReduction="20000"/>
          </a:bodyPr>
          <a:lstStyle/>
          <a:p>
            <a:pPr marL="0" indent="0">
              <a:buNone/>
            </a:pPr>
            <a:r>
              <a:rPr lang="en-US" sz="2900" dirty="0"/>
              <a:t>To </a:t>
            </a:r>
            <a:r>
              <a:rPr lang="en-US" sz="2900" dirty="0" smtClean="0"/>
              <a:t>increase delivery of Medicaid services in schools, </a:t>
            </a:r>
            <a:r>
              <a:rPr lang="en-US" sz="2900" dirty="0"/>
              <a:t>states will:</a:t>
            </a:r>
          </a:p>
          <a:p>
            <a:pPr marL="457200" indent="-457200">
              <a:buFont typeface="Arial"/>
              <a:buChar char="•"/>
            </a:pPr>
            <a:r>
              <a:rPr lang="en-US" sz="2900" dirty="0"/>
              <a:t>Assess student needs and capacity for services in schools for all Medicaid-enrolled students</a:t>
            </a:r>
          </a:p>
          <a:p>
            <a:pPr marL="457200" indent="-457200">
              <a:buFont typeface="Arial"/>
              <a:buChar char="•"/>
            </a:pPr>
            <a:r>
              <a:rPr lang="en-US" sz="2900" dirty="0" smtClean="0"/>
              <a:t>Review their </a:t>
            </a:r>
            <a:r>
              <a:rPr lang="en-US" sz="2900" dirty="0"/>
              <a:t>state plan </a:t>
            </a:r>
            <a:r>
              <a:rPr lang="en-US" sz="2900" dirty="0" smtClean="0"/>
              <a:t>to determine </a:t>
            </a:r>
            <a:r>
              <a:rPr lang="en-US" sz="2900" dirty="0"/>
              <a:t>if they need to submit a state </a:t>
            </a:r>
            <a:r>
              <a:rPr lang="en-US" sz="2900" dirty="0" smtClean="0"/>
              <a:t>plan amendment</a:t>
            </a:r>
            <a:endParaRPr lang="en-US" sz="2900" dirty="0"/>
          </a:p>
          <a:p>
            <a:pPr marL="457200" indent="-457200">
              <a:buFont typeface="Arial"/>
              <a:buChar char="•"/>
            </a:pPr>
            <a:r>
              <a:rPr lang="en-US" sz="2900" dirty="0" smtClean="0"/>
              <a:t>Consider the best mechanisms for expanding access to services for Medicaid-enrolled students</a:t>
            </a:r>
            <a:endParaRPr lang="en-US" sz="2900" dirty="0"/>
          </a:p>
          <a:p>
            <a:pPr marL="457200" indent="-457200">
              <a:buFont typeface="Arial"/>
              <a:buChar char="•"/>
            </a:pPr>
            <a:r>
              <a:rPr lang="en-US" sz="2900" dirty="0" smtClean="0"/>
              <a:t>Explore opportunities </a:t>
            </a:r>
            <a:r>
              <a:rPr lang="en-US" sz="2900" dirty="0"/>
              <a:t>exist to </a:t>
            </a:r>
            <a:r>
              <a:rPr lang="en-US" sz="2900" dirty="0" smtClean="0"/>
              <a:t>increase access </a:t>
            </a:r>
            <a:r>
              <a:rPr lang="en-US" sz="2900" dirty="0"/>
              <a:t>to services, to test delivery models, or to pilot new ideas</a:t>
            </a:r>
          </a:p>
          <a:p>
            <a:endParaRPr lang="en-US" dirty="0"/>
          </a:p>
        </p:txBody>
      </p:sp>
    </p:spTree>
    <p:extLst>
      <p:ext uri="{BB962C8B-B14F-4D97-AF65-F5344CB8AC3E}">
        <p14:creationId xmlns:p14="http://schemas.microsoft.com/office/powerpoint/2010/main" val="505516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Louisiana and “Free Care”</a:t>
            </a:r>
            <a:endParaRPr lang="en-US" dirty="0"/>
          </a:p>
        </p:txBody>
      </p:sp>
      <p:sp>
        <p:nvSpPr>
          <p:cNvPr id="3" name="Content Placeholder 2"/>
          <p:cNvSpPr>
            <a:spLocks noGrp="1"/>
          </p:cNvSpPr>
          <p:nvPr>
            <p:ph idx="1"/>
          </p:nvPr>
        </p:nvSpPr>
        <p:spPr/>
        <p:txBody>
          <a:bodyPr/>
          <a:lstStyle/>
          <a:p>
            <a:r>
              <a:rPr lang="en-US" dirty="0" smtClean="0"/>
              <a:t>In 2011, Louisiana transitioned to Medicaid managed care</a:t>
            </a:r>
          </a:p>
          <a:p>
            <a:pPr lvl="1"/>
            <a:r>
              <a:rPr lang="en-US" dirty="0" smtClean="0"/>
              <a:t>Allowed school nurses to provide services to Medicaid beneficiaries with an IEP</a:t>
            </a:r>
          </a:p>
          <a:p>
            <a:r>
              <a:rPr lang="en-US" dirty="0" smtClean="0"/>
              <a:t>With the reversal of the free care policy, </a:t>
            </a:r>
            <a:r>
              <a:rPr lang="en-US" dirty="0"/>
              <a:t>Louisiana </a:t>
            </a:r>
            <a:r>
              <a:rPr lang="en-US" dirty="0" smtClean="0"/>
              <a:t>now allows school nurses to be reimbursed for services provided to all Medicaid-enrolled students.</a:t>
            </a:r>
          </a:p>
        </p:txBody>
      </p:sp>
    </p:spTree>
    <p:extLst>
      <p:ext uri="{BB962C8B-B14F-4D97-AF65-F5344CB8AC3E}">
        <p14:creationId xmlns:p14="http://schemas.microsoft.com/office/powerpoint/2010/main" val="3820507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California State Plan Amendment (SPA)</a:t>
            </a:r>
            <a:endParaRPr lang="en-US" dirty="0"/>
          </a:p>
        </p:txBody>
      </p:sp>
      <p:sp>
        <p:nvSpPr>
          <p:cNvPr id="3" name="Content Placeholder 2"/>
          <p:cNvSpPr>
            <a:spLocks noGrp="1"/>
          </p:cNvSpPr>
          <p:nvPr>
            <p:ph idx="1"/>
          </p:nvPr>
        </p:nvSpPr>
        <p:spPr/>
        <p:txBody>
          <a:bodyPr>
            <a:normAutofit/>
          </a:bodyPr>
          <a:lstStyle/>
          <a:p>
            <a:pPr marL="0" indent="0">
              <a:buNone/>
            </a:pPr>
            <a:r>
              <a:rPr lang="en-US" dirty="0"/>
              <a:t>California submitted a </a:t>
            </a:r>
            <a:r>
              <a:rPr lang="en-US" dirty="0" smtClean="0"/>
              <a:t>SPA on </a:t>
            </a:r>
            <a:r>
              <a:rPr lang="en-US" dirty="0"/>
              <a:t>the free care p</a:t>
            </a:r>
            <a:r>
              <a:rPr lang="en-US" dirty="0" smtClean="0"/>
              <a:t>olicy in </a:t>
            </a:r>
            <a:r>
              <a:rPr lang="en-US" dirty="0"/>
              <a:t>September </a:t>
            </a:r>
            <a:r>
              <a:rPr lang="en-US" dirty="0" smtClean="0"/>
              <a:t>2015. </a:t>
            </a:r>
            <a:endParaRPr lang="en-US" dirty="0"/>
          </a:p>
          <a:p>
            <a:r>
              <a:rPr lang="en-US" dirty="0"/>
              <a:t>Key components include permitting Medicaid billing for: </a:t>
            </a:r>
          </a:p>
          <a:p>
            <a:pPr lvl="1"/>
            <a:r>
              <a:rPr lang="en-US" dirty="0"/>
              <a:t>All Medicaid (known as </a:t>
            </a:r>
            <a:r>
              <a:rPr lang="en-US" dirty="0" err="1"/>
              <a:t>Medi</a:t>
            </a:r>
            <a:r>
              <a:rPr lang="en-US" dirty="0"/>
              <a:t>-Cal) enrolled </a:t>
            </a:r>
            <a:r>
              <a:rPr lang="en-US" dirty="0" smtClean="0"/>
              <a:t>students </a:t>
            </a:r>
            <a:endParaRPr lang="en-US" dirty="0"/>
          </a:p>
          <a:p>
            <a:pPr lvl="1"/>
            <a:r>
              <a:rPr lang="en-US" dirty="0"/>
              <a:t>New assessment and treatment </a:t>
            </a:r>
            <a:r>
              <a:rPr lang="en-US" dirty="0" smtClean="0"/>
              <a:t>services </a:t>
            </a:r>
            <a:endParaRPr lang="en-US" dirty="0"/>
          </a:p>
          <a:p>
            <a:pPr lvl="1"/>
            <a:r>
              <a:rPr lang="en-US" dirty="0"/>
              <a:t>New </a:t>
            </a:r>
            <a:r>
              <a:rPr lang="en-US" dirty="0" smtClean="0"/>
              <a:t>practitioners</a:t>
            </a:r>
          </a:p>
          <a:p>
            <a:pPr lvl="1"/>
            <a:r>
              <a:rPr lang="en-US" dirty="0" smtClean="0"/>
              <a:t>Pending </a:t>
            </a:r>
            <a:r>
              <a:rPr lang="en-US" dirty="0"/>
              <a:t>CMS approval</a:t>
            </a:r>
          </a:p>
          <a:p>
            <a:pPr marL="0" indent="0">
              <a:buNone/>
            </a:pPr>
            <a:endParaRPr lang="en-US" dirty="0"/>
          </a:p>
        </p:txBody>
      </p:sp>
    </p:spTree>
    <p:extLst>
      <p:ext uri="{BB962C8B-B14F-4D97-AF65-F5344CB8AC3E}">
        <p14:creationId xmlns:p14="http://schemas.microsoft.com/office/powerpoint/2010/main" val="3764651694"/>
      </p:ext>
    </p:extLst>
  </p:cSld>
  <p:clrMapOvr>
    <a:masterClrMapping/>
  </p:clrMapOvr>
</p:sld>
</file>

<file path=ppt/theme/theme1.xml><?xml version="1.0" encoding="utf-8"?>
<a:theme xmlns:a="http://schemas.openxmlformats.org/drawingml/2006/main" name="Office Theme">
  <a:themeElements>
    <a:clrScheme name="Healthy Schools Campaign">
      <a:dk1>
        <a:srgbClr val="189961"/>
      </a:dk1>
      <a:lt1>
        <a:srgbClr val="FFFFFF"/>
      </a:lt1>
      <a:dk2>
        <a:srgbClr val="424242"/>
      </a:dk2>
      <a:lt2>
        <a:srgbClr val="E7E6E6"/>
      </a:lt2>
      <a:accent1>
        <a:srgbClr val="189A62"/>
      </a:accent1>
      <a:accent2>
        <a:srgbClr val="C4D600"/>
      </a:accent2>
      <a:accent3>
        <a:srgbClr val="36845B"/>
      </a:accent3>
      <a:accent4>
        <a:srgbClr val="A2D6C0"/>
      </a:accent4>
      <a:accent5>
        <a:srgbClr val="F6F8D6"/>
      </a:accent5>
      <a:accent6>
        <a:srgbClr val="424242"/>
      </a:accent6>
      <a:hlink>
        <a:srgbClr val="00A3DA"/>
      </a:hlink>
      <a:folHlink>
        <a:srgbClr val="00A3DA"/>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361</TotalTime>
  <Words>1444</Words>
  <Application>Microsoft Macintosh PowerPoint</Application>
  <PresentationFormat>Custom</PresentationFormat>
  <Paragraphs>187</Paragraphs>
  <Slides>24</Slides>
  <Notes>9</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Leveraging Medicaid to Expand  Health Services in Schools:  An Update from the Healthy Students,  Promising Futures State Learning Collaborative  Joaquin Tamayo, U.S. Department of Education Anne De Biasi, Trust for America’s Health Lena O’Rourke, on behalf of Healthy Schools Campaign  Moderated by Rochelle Davis, Healthy Schools Campaign</vt:lpstr>
      <vt:lpstr>Driving Policy Factors</vt:lpstr>
      <vt:lpstr>Background on Medicaid in Schools Lena O’Rourke, on behalf of Healthy Schools Campaign</vt:lpstr>
      <vt:lpstr>Background on Medicaid in Schools</vt:lpstr>
      <vt:lpstr>Free Care Policy Reversal</vt:lpstr>
      <vt:lpstr>The “Free Care” Springboard</vt:lpstr>
      <vt:lpstr>State Planning Process</vt:lpstr>
      <vt:lpstr>Louisiana and “Free Care”</vt:lpstr>
      <vt:lpstr>California State Plan Amendment (SPA)</vt:lpstr>
      <vt:lpstr>Healthy Students, Promising Futures Learning Collaborative Joaquin Tamayo, U.S. Department of Education</vt:lpstr>
      <vt:lpstr>Healthy Students, Promising Futures Learning Collaborative</vt:lpstr>
      <vt:lpstr>13 Participating States</vt:lpstr>
      <vt:lpstr>Learning Collaborative Goals</vt:lpstr>
      <vt:lpstr>Work Plan</vt:lpstr>
      <vt:lpstr>Success to Date</vt:lpstr>
      <vt:lpstr>Early Lessons Learned Anne De Biasi, Trust for America’s Health</vt:lpstr>
      <vt:lpstr>Early Findings</vt:lpstr>
      <vt:lpstr>Building Partnerships and Cross-Agency Teams</vt:lpstr>
      <vt:lpstr>Federal Policy Support</vt:lpstr>
      <vt:lpstr>Assessing Need &amp; Data Collection</vt:lpstr>
      <vt:lpstr>Identifying Innovative Strategies</vt:lpstr>
      <vt:lpstr>Get Involved!  </vt:lpstr>
      <vt:lpstr>Questions?</vt:lpstr>
      <vt:lpstr>Contact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Lena O'Rourke</cp:lastModifiedBy>
  <cp:revision>32</cp:revision>
  <dcterms:created xsi:type="dcterms:W3CDTF">2016-04-21T23:49:01Z</dcterms:created>
  <dcterms:modified xsi:type="dcterms:W3CDTF">2016-12-14T17:42:50Z</dcterms:modified>
</cp:coreProperties>
</file>