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xlV4hIBL5H4/iWcvDbD+gHgAW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423395a86_1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e423395a86_1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423395a86_1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e423395a86_1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23395a86_1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e423395a86_1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3fa2dfb5d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3fa2dfb5d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3fa2dfb5d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3fa2dfb5d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3fa2dfb5d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e3fa2dfb5d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3e15ddd4f_2_8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e3e15ddd4f_2_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3fa2dfb5d_2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e3fa2dfb5d_2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427616f84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e427616f84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3fa2dfb5d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e3fa2dfb5d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3e0f62e4c_1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53e0f62e4c_1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28cb1eeb_1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e428cb1eeb_1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28cb1eeb_1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428cb1eeb_1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3e0f62e4c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53e0f62e4c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23395a86_1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423395a86_1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260078" y="1237197"/>
            <a:ext cx="7560469" cy="2631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None/>
              <a:defRPr sz="496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1260078" y="3970580"/>
            <a:ext cx="7560469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504000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3447360" y="688608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7227360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36000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508248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360000" y="4835160"/>
            <a:ext cx="921600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360000" y="2592000"/>
            <a:ext cx="921600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2" type="body"/>
          </p:nvPr>
        </p:nvSpPr>
        <p:spPr>
          <a:xfrm>
            <a:off x="360000" y="4835160"/>
            <a:ext cx="921600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36000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2" type="body"/>
          </p:nvPr>
        </p:nvSpPr>
        <p:spPr>
          <a:xfrm>
            <a:off x="508248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3" type="body"/>
          </p:nvPr>
        </p:nvSpPr>
        <p:spPr>
          <a:xfrm>
            <a:off x="508248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4" type="body"/>
          </p:nvPr>
        </p:nvSpPr>
        <p:spPr>
          <a:xfrm>
            <a:off x="36000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2" name="Google Shape;6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7000" y="2592000"/>
            <a:ext cx="5381640" cy="42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7000" y="2592000"/>
            <a:ext cx="5381640" cy="429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36000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508248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idx="1" type="subTitle"/>
          </p:nvPr>
        </p:nvSpPr>
        <p:spPr>
          <a:xfrm>
            <a:off x="1584000" y="945360"/>
            <a:ext cx="7991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6000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36000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3" type="body"/>
          </p:nvPr>
        </p:nvSpPr>
        <p:spPr>
          <a:xfrm>
            <a:off x="508248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36000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508248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3" type="body"/>
          </p:nvPr>
        </p:nvSpPr>
        <p:spPr>
          <a:xfrm>
            <a:off x="508248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0" y="0"/>
            <a:ext cx="10079640" cy="71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504000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>
            <a:off x="3447360" y="688608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7227360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493295" y="2311603"/>
            <a:ext cx="9144697" cy="168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00" lIns="75600" spcFirstLastPara="1" rIns="75600" wrap="square" tIns="3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68"/>
              <a:buFont typeface="Arial"/>
              <a:buNone/>
            </a:pPr>
            <a:r>
              <a:rPr b="1" lang="pt-BR" sz="3968">
                <a:solidFill>
                  <a:srgbClr val="00B050"/>
                </a:solidFill>
              </a:rPr>
              <a:t>Tratamento de exceção</a:t>
            </a:r>
            <a:endParaRPr b="1" sz="3968">
              <a:solidFill>
                <a:srgbClr val="00B050"/>
              </a:solidFill>
            </a:endParaRPr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577517" y="4308210"/>
            <a:ext cx="9168062" cy="661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976"/>
              <a:buNone/>
            </a:pPr>
            <a:r>
              <a:rPr b="1" lang="pt-BR" sz="2976">
                <a:solidFill>
                  <a:srgbClr val="00B050"/>
                </a:solidFill>
              </a:rPr>
              <a:t>Análise</a:t>
            </a:r>
            <a:r>
              <a:rPr b="1" lang="pt-BR" sz="2976">
                <a:solidFill>
                  <a:srgbClr val="00B050"/>
                </a:solidFill>
              </a:rPr>
              <a:t> e Desenvolvimento de Sistemas</a:t>
            </a:r>
            <a:endParaRPr b="1" sz="2976">
              <a:solidFill>
                <a:srgbClr val="00B05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976"/>
              <a:buNone/>
            </a:pPr>
            <a:r>
              <a:rPr b="1" lang="pt-BR" sz="2976">
                <a:solidFill>
                  <a:srgbClr val="00B050"/>
                </a:solidFill>
              </a:rPr>
              <a:t>Programação Orientada a Objetos </a:t>
            </a:r>
            <a:endParaRPr b="1" sz="2976">
              <a:solidFill>
                <a:srgbClr val="00B05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427625" y="5555396"/>
            <a:ext cx="55344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800" lIns="75600" spcFirstLastPara="1" rIns="75600" wrap="square" tIns="37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88"/>
              <a:buFont typeface="Arial"/>
              <a:buNone/>
            </a:pPr>
            <a:r>
              <a:rPr b="1" lang="pt-BR" sz="1488">
                <a:solidFill>
                  <a:srgbClr val="00B050"/>
                </a:solidFill>
              </a:rPr>
              <a:t>ERICA VANESSA HANEMANN</a:t>
            </a:r>
            <a:endParaRPr b="1" sz="1488">
              <a:solidFill>
                <a:srgbClr val="00B050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88"/>
              <a:buFont typeface="Arial"/>
              <a:buNone/>
            </a:pPr>
            <a:r>
              <a:rPr b="1" lang="pt-BR" sz="1488">
                <a:solidFill>
                  <a:srgbClr val="00B050"/>
                </a:solidFill>
              </a:rPr>
              <a:t>MATEUS NUNES</a:t>
            </a:r>
            <a:endParaRPr b="1" sz="1488">
              <a:solidFill>
                <a:srgbClr val="00B050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88"/>
              <a:buFont typeface="Arial"/>
              <a:buNone/>
            </a:pPr>
            <a:r>
              <a:rPr b="1" lang="pt-BR" sz="1488">
                <a:solidFill>
                  <a:srgbClr val="00B050"/>
                </a:solidFill>
              </a:rPr>
              <a:t>RODRIGO GUESSER</a:t>
            </a:r>
            <a:endParaRPr b="1" sz="1488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88"/>
              <a:buFont typeface="Arial"/>
              <a:buNone/>
            </a:pPr>
            <a:r>
              <a:t/>
            </a:r>
            <a:endParaRPr b="1" sz="1488">
              <a:solidFill>
                <a:srgbClr val="00B050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488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289245" y="6125301"/>
            <a:ext cx="2107768" cy="323610"/>
          </a:xfrm>
          <a:prstGeom prst="rect">
            <a:avLst/>
          </a:prstGeom>
          <a:noFill/>
          <a:ln>
            <a:noFill/>
          </a:ln>
        </p:spPr>
        <p:txBody>
          <a:bodyPr anchorCtr="0" anchor="t" bIns="37800" lIns="75600" spcFirstLastPara="1" rIns="75600" wrap="square" tIns="378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84"/>
              <a:buFont typeface="Arial"/>
              <a:buNone/>
            </a:pPr>
            <a:r>
              <a:rPr lang="pt-BR" sz="1984">
                <a:solidFill>
                  <a:srgbClr val="00B050"/>
                </a:solidFill>
              </a:rPr>
              <a:t>Junho 2023</a:t>
            </a:r>
            <a:endParaRPr b="0" i="0" sz="1984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423395a86_1_10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Comando "throw"</a:t>
            </a:r>
            <a:endParaRPr b="1"/>
          </a:p>
        </p:txBody>
      </p:sp>
      <p:sp>
        <p:nvSpPr>
          <p:cNvPr id="131" name="Google Shape;131;g1e423395a86_1_10"/>
          <p:cNvSpPr txBox="1"/>
          <p:nvPr/>
        </p:nvSpPr>
        <p:spPr>
          <a:xfrm>
            <a:off x="461200" y="2763888"/>
            <a:ext cx="899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Quando uma exceção é lançada usando "throw", ela precisa ser tratada.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Você pode tratar a exceção usando um bloco "try-catch" ou propagando-a para um método superior.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23395a86_1_16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Comando "throw"</a:t>
            </a:r>
            <a:endParaRPr b="1"/>
          </a:p>
        </p:txBody>
      </p:sp>
      <p:sp>
        <p:nvSpPr>
          <p:cNvPr id="137" name="Google Shape;137;g1e423395a86_1_16"/>
          <p:cNvSpPr txBox="1"/>
          <p:nvPr/>
        </p:nvSpPr>
        <p:spPr>
          <a:xfrm>
            <a:off x="495463" y="2597700"/>
            <a:ext cx="9089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Por exemplo, suponha que você tenha um método chamado "dividir" que recebe dois números e retorna o resultado da divisão entre eles. Se o divisor for zero, isso causará um erro. Você pode lançar explicitamente uma exceção "ArithmeticException" para indicar que ocorreu uma divisão por zero.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423395a86_1_22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Comando "throw"</a:t>
            </a:r>
            <a:endParaRPr b="1"/>
          </a:p>
        </p:txBody>
      </p:sp>
      <p:sp>
        <p:nvSpPr>
          <p:cNvPr id="143" name="Google Shape;143;g1e423395a86_1_22"/>
          <p:cNvSpPr txBox="1"/>
          <p:nvPr/>
        </p:nvSpPr>
        <p:spPr>
          <a:xfrm>
            <a:off x="176325" y="2203975"/>
            <a:ext cx="95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44" name="Google Shape;144;g1e423395a86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11" y="3273215"/>
            <a:ext cx="8694599" cy="249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3fa2dfb5d_0_8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THROWS</a:t>
            </a:r>
            <a:r>
              <a:rPr b="1" lang="pt-BR"/>
              <a:t> </a:t>
            </a:r>
            <a:endParaRPr b="1"/>
          </a:p>
        </p:txBody>
      </p:sp>
      <p:sp>
        <p:nvSpPr>
          <p:cNvPr id="150" name="Google Shape;150;g1e3fa2dfb5d_0_8"/>
          <p:cNvSpPr txBox="1"/>
          <p:nvPr/>
        </p:nvSpPr>
        <p:spPr>
          <a:xfrm>
            <a:off x="176325" y="2203975"/>
            <a:ext cx="95652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pt-BR" sz="2100"/>
              <a:t>O que é?</a:t>
            </a:r>
            <a:endParaRPr b="1" sz="2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A palavra-chave </a:t>
            </a:r>
            <a:r>
              <a:rPr lang="pt-BR" sz="2100" u="sng">
                <a:solidFill>
                  <a:srgbClr val="DC143C"/>
                </a:solidFill>
              </a:rPr>
              <a:t>throws</a:t>
            </a:r>
            <a:r>
              <a:rPr lang="pt-BR" sz="2100">
                <a:solidFill>
                  <a:srgbClr val="DC143C"/>
                </a:solidFill>
              </a:rPr>
              <a:t> </a:t>
            </a:r>
            <a:r>
              <a:rPr lang="pt-BR" sz="2100">
                <a:solidFill>
                  <a:schemeClr val="dk1"/>
                </a:solidFill>
                <a:highlight>
                  <a:srgbClr val="FFFFFF"/>
                </a:highlight>
              </a:rPr>
              <a:t>indica qual tipo de exceção pode ser lançada por um método.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pt-BR" sz="2100"/>
              <a:t> O que faz?</a:t>
            </a:r>
            <a:endParaRPr b="1" sz="2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 Quando um método declara que pode lançar uma exceção específica usando a palavra-chave "throws", ele está informando aos chamadores desse método que eles devem lidar com a possibilidade de ocorrer essa exceção.</a:t>
            </a:r>
            <a:endParaRPr sz="21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3fa2dfb5d_0_3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TROWS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56" name="Google Shape;156;g1e3fa2dfb5d_0_3"/>
          <p:cNvSpPr txBox="1"/>
          <p:nvPr/>
        </p:nvSpPr>
        <p:spPr>
          <a:xfrm>
            <a:off x="257713" y="2155675"/>
            <a:ext cx="956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EXEMPLO:</a:t>
            </a:r>
            <a:endParaRPr b="1" sz="2400"/>
          </a:p>
        </p:txBody>
      </p:sp>
      <p:pic>
        <p:nvPicPr>
          <p:cNvPr id="157" name="Google Shape;157;g1e3fa2dfb5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25" y="2709775"/>
            <a:ext cx="9565200" cy="421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3fa2dfb5d_0_13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REFERÊNCIAS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63" name="Google Shape;163;g1e3fa2dfb5d_0_13"/>
          <p:cNvSpPr txBox="1"/>
          <p:nvPr/>
        </p:nvSpPr>
        <p:spPr>
          <a:xfrm>
            <a:off x="449975" y="2573275"/>
            <a:ext cx="9291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SEM AUTOR</a:t>
            </a:r>
            <a:r>
              <a:rPr lang="pt-BR" sz="1500">
                <a:solidFill>
                  <a:schemeClr val="dk1"/>
                </a:solidFill>
              </a:rPr>
              <a:t>:JAVA Keywords.w3Schools,2023. Disponível em: &lt;https://www.w3schools.com/java/ref_keyword_throws.asp&gt;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.https://pt.stackoverflow.com/questions/17025/usando-as-palavras-chave-throws-e-throw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DEVMEDIA: Blocos Try/Catch, 2007. Disponível em: &lt;https://www.devmedia.com.br/blocos-try-catch/7339&gt;. Acesso em: 21 junho 2023.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DEVMEDIA: Tratando Exceções em Java, 20012. Disponível em: &lt;https://www.devmedia.com.br/tratando-excecoes-em-java/25514&gt;. Acesso em: 21 junho 2023.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MDN Web Docs: Instruções e Declarações/try…catch, 2022. Disponível em: &lt;https://developer.mozilla.org/pt-BR/docs/Web/JavaScript/Reference/Statements/try...catch&gt;. Acesso em: 21 junho 2023.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ACERVO LIMA: Tipos de Exceção em Java com Exemplos, 2022. Disponível em: &lt;https://acervolima.com/tipos-de-excecao-em-java-com-exemplos/&gt;. Acesso em: 21 junho 2023.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3e15ddd4f_2_85"/>
          <p:cNvSpPr txBox="1"/>
          <p:nvPr>
            <p:ph type="title"/>
          </p:nvPr>
        </p:nvSpPr>
        <p:spPr>
          <a:xfrm>
            <a:off x="1046943" y="3562489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/>
              <a:t>Fim 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/>
              <a:t>Obrigado.</a:t>
            </a:r>
            <a:r>
              <a:rPr b="1" lang="pt-BR"/>
              <a:t>  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69" name="Google Shape;169;g1e3e15ddd4f_2_85"/>
          <p:cNvSpPr txBox="1"/>
          <p:nvPr/>
        </p:nvSpPr>
        <p:spPr>
          <a:xfrm>
            <a:off x="132250" y="2468475"/>
            <a:ext cx="96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</p:txBody>
      </p:sp>
      <p:pic>
        <p:nvPicPr>
          <p:cNvPr id="170" name="Google Shape;170;g1e3e15ddd4f_2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025" y="4670950"/>
            <a:ext cx="38558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fa2dfb5d_2_0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Introdução</a:t>
            </a:r>
            <a:endParaRPr b="1"/>
          </a:p>
        </p:txBody>
      </p:sp>
      <p:sp>
        <p:nvSpPr>
          <p:cNvPr id="77" name="Google Shape;77;g1e3fa2dfb5d_2_0"/>
          <p:cNvSpPr txBox="1"/>
          <p:nvPr/>
        </p:nvSpPr>
        <p:spPr>
          <a:xfrm>
            <a:off x="438725" y="2203975"/>
            <a:ext cx="9019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O tratamento de erros é uma parte crucial do desenvolvimento de software.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Uma exceção é um evento anormal que ocorre durante a execução de um programa.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Em Java, exceções são objetos que representam esses eventos anormais.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Existem duas categorias principais de exceções: checked (verificadas) e unchecked (não verificadas).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Nesta apresentação, discutiremos o tratamento de erros em Java.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 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27616f84_0_0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Exceções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83" name="Google Shape;83;g1e427616f84_0_0"/>
          <p:cNvSpPr txBox="1"/>
          <p:nvPr/>
        </p:nvSpPr>
        <p:spPr>
          <a:xfrm>
            <a:off x="176325" y="2203975"/>
            <a:ext cx="95652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pt-BR" sz="2100"/>
              <a:t>Exceções</a:t>
            </a:r>
            <a:endParaRPr b="1"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100"/>
              <a:t>As exceções ocorrem quando algo imprevisto acontece, elas podem ser provenientes de erros de lógica ou acesso a recursos que não estejam disponíveis.</a:t>
            </a:r>
            <a:endParaRPr sz="2100"/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100"/>
              <a:t>Existem vários tipos de exceções, as quais fazem parte de uma hierarquia de classes onde as mais genéricas englobam aquelas que são mais específicas.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pt-BR" sz="2100">
                <a:solidFill>
                  <a:schemeClr val="dk1"/>
                </a:solidFill>
              </a:rPr>
              <a:t>Todas as exceções são derivadas da superclasse</a:t>
            </a:r>
            <a:r>
              <a:rPr lang="pt-BR" sz="2100">
                <a:solidFill>
                  <a:srgbClr val="DC143C"/>
                </a:solidFill>
              </a:rPr>
              <a:t> </a:t>
            </a:r>
            <a:r>
              <a:rPr b="1" lang="pt-BR" sz="2100">
                <a:solidFill>
                  <a:srgbClr val="DC143C"/>
                </a:solidFill>
              </a:rPr>
              <a:t>Exception</a:t>
            </a:r>
            <a:r>
              <a:rPr lang="pt-BR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pt-BR" sz="2100">
                <a:solidFill>
                  <a:schemeClr val="dk1"/>
                </a:solidFill>
              </a:rPr>
              <a:t>Exemplos de exceções específicas: </a:t>
            </a:r>
            <a:r>
              <a:rPr b="1" lang="pt-BR" sz="2100">
                <a:solidFill>
                  <a:schemeClr val="dk1"/>
                </a:solidFill>
              </a:rPr>
              <a:t>ArithmeticException</a:t>
            </a:r>
            <a:r>
              <a:rPr lang="pt-BR" sz="2100">
                <a:solidFill>
                  <a:schemeClr val="dk1"/>
                </a:solidFill>
              </a:rPr>
              <a:t>, </a:t>
            </a:r>
            <a:r>
              <a:rPr b="1" lang="pt-BR" sz="2100">
                <a:solidFill>
                  <a:schemeClr val="dk1"/>
                </a:solidFill>
              </a:rPr>
              <a:t>ClassNotFoundException</a:t>
            </a:r>
            <a:r>
              <a:rPr lang="pt-BR" sz="2100">
                <a:solidFill>
                  <a:schemeClr val="dk1"/>
                </a:solidFill>
              </a:rPr>
              <a:t>, </a:t>
            </a:r>
            <a:r>
              <a:rPr b="1" lang="pt-BR" sz="2100">
                <a:solidFill>
                  <a:schemeClr val="dk1"/>
                </a:solidFill>
              </a:rPr>
              <a:t>FileNotFoundException</a:t>
            </a:r>
            <a:r>
              <a:rPr lang="pt-BR" sz="2100">
                <a:solidFill>
                  <a:schemeClr val="dk1"/>
                </a:solidFill>
              </a:rPr>
              <a:t>, </a:t>
            </a:r>
            <a:r>
              <a:rPr b="1" lang="pt-BR" sz="2100">
                <a:solidFill>
                  <a:schemeClr val="dk1"/>
                </a:solidFill>
              </a:rPr>
              <a:t>NullPointerException</a:t>
            </a:r>
            <a:r>
              <a:rPr lang="pt-BR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3fa2dfb5d_0_23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Try, Catch e Finally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89" name="Google Shape;89;g1e3fa2dfb5d_0_23"/>
          <p:cNvSpPr txBox="1"/>
          <p:nvPr/>
        </p:nvSpPr>
        <p:spPr>
          <a:xfrm>
            <a:off x="176325" y="2047400"/>
            <a:ext cx="95652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pt-BR" sz="2100"/>
              <a:t>Try e Catch</a:t>
            </a:r>
            <a:endParaRPr b="1"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As declarações </a:t>
            </a:r>
            <a:r>
              <a:rPr b="1" lang="pt-BR" sz="2100">
                <a:solidFill>
                  <a:srgbClr val="FF0000"/>
                </a:solidFill>
              </a:rPr>
              <a:t>try…catch</a:t>
            </a:r>
            <a:r>
              <a:rPr lang="pt-BR" sz="2100"/>
              <a:t> são utilizadas para testar (</a:t>
            </a:r>
            <a:r>
              <a:rPr b="1" lang="pt-BR" sz="2100"/>
              <a:t>try</a:t>
            </a:r>
            <a:r>
              <a:rPr lang="pt-BR" sz="2100"/>
              <a:t>)  e tratar exceções (</a:t>
            </a:r>
            <a:r>
              <a:rPr b="1" lang="pt-BR" sz="2100"/>
              <a:t>catch</a:t>
            </a:r>
            <a:r>
              <a:rPr lang="pt-BR" sz="2100"/>
              <a:t>), caso ocorram.</a:t>
            </a:r>
            <a:endParaRPr sz="2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A ordem em que organizamos os blocos catch é muito importante: deve ser sempre da exceção mais específica para a mais genérica.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 </a:t>
            </a:r>
            <a:endParaRPr sz="2100"/>
          </a:p>
        </p:txBody>
      </p:sp>
      <p:pic>
        <p:nvPicPr>
          <p:cNvPr id="90" name="Google Shape;90;g1e3fa2dfb5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625" y="4668550"/>
            <a:ext cx="6411374" cy="2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3e0f62e4c_1_8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Try, Catch e Finally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96" name="Google Shape;96;g253e0f62e4c_1_8"/>
          <p:cNvSpPr txBox="1"/>
          <p:nvPr/>
        </p:nvSpPr>
        <p:spPr>
          <a:xfrm>
            <a:off x="176325" y="2024925"/>
            <a:ext cx="95652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pt-BR" sz="2100"/>
              <a:t>Finally</a:t>
            </a:r>
            <a:endParaRPr b="1"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 cláusula </a:t>
            </a:r>
            <a:r>
              <a:rPr b="1" lang="pt-BR" sz="2100">
                <a:solidFill>
                  <a:srgbClr val="FF0000"/>
                </a:solidFill>
              </a:rPr>
              <a:t>finally </a:t>
            </a:r>
            <a:r>
              <a:rPr lang="pt-BR" sz="2100"/>
              <a:t>é executada após a execução do bloco </a:t>
            </a:r>
            <a:r>
              <a:rPr b="1" lang="pt-BR" sz="2100"/>
              <a:t>try </a:t>
            </a:r>
            <a:r>
              <a:rPr lang="pt-BR" sz="2100"/>
              <a:t>e do(s) bloco(s) </a:t>
            </a:r>
            <a:r>
              <a:rPr b="1" lang="pt-BR" sz="2100"/>
              <a:t>catch</a:t>
            </a:r>
            <a:r>
              <a:rPr lang="pt-BR" sz="2100"/>
              <a:t>. Ela sempre será executada, independente se uma exceção for lançada ou capturada. </a:t>
            </a:r>
            <a:endParaRPr b="1"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 </a:t>
            </a:r>
            <a:endParaRPr sz="2100"/>
          </a:p>
        </p:txBody>
      </p:sp>
      <p:pic>
        <p:nvPicPr>
          <p:cNvPr id="97" name="Google Shape;97;g253e0f62e4c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450" y="4273350"/>
            <a:ext cx="67437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28cb1eeb_1_1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Try, Catch e Finally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03" name="Google Shape;103;g1e428cb1eeb_1_1"/>
          <p:cNvSpPr txBox="1"/>
          <p:nvPr/>
        </p:nvSpPr>
        <p:spPr>
          <a:xfrm>
            <a:off x="176325" y="2024925"/>
            <a:ext cx="956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pt-BR" sz="2100"/>
              <a:t>Exemplo</a:t>
            </a:r>
            <a:r>
              <a:rPr lang="pt-BR" sz="2100"/>
              <a:t> </a:t>
            </a:r>
            <a:endParaRPr sz="2100"/>
          </a:p>
        </p:txBody>
      </p:sp>
      <p:pic>
        <p:nvPicPr>
          <p:cNvPr id="104" name="Google Shape;104;g1e428cb1eeb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88" y="2949075"/>
            <a:ext cx="9398449" cy="412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428cb1eeb_1_8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Try, Catch e Finally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10" name="Google Shape;110;g1e428cb1eeb_1_8"/>
          <p:cNvSpPr txBox="1"/>
          <p:nvPr/>
        </p:nvSpPr>
        <p:spPr>
          <a:xfrm>
            <a:off x="176325" y="2024925"/>
            <a:ext cx="956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pt-BR" sz="2100"/>
              <a:t>Saída</a:t>
            </a:r>
            <a:endParaRPr sz="2100"/>
          </a:p>
        </p:txBody>
      </p:sp>
      <p:pic>
        <p:nvPicPr>
          <p:cNvPr id="111" name="Google Shape;111;g1e428cb1eeb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50" y="3007525"/>
            <a:ext cx="9639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3e0f62e4c_1_0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Comando "throw"</a:t>
            </a:r>
            <a:endParaRPr b="1"/>
          </a:p>
        </p:txBody>
      </p:sp>
      <p:sp>
        <p:nvSpPr>
          <p:cNvPr id="117" name="Google Shape;117;g253e0f62e4c_1_0"/>
          <p:cNvSpPr txBox="1"/>
          <p:nvPr/>
        </p:nvSpPr>
        <p:spPr>
          <a:xfrm>
            <a:off x="584975" y="2203975"/>
            <a:ext cx="8873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comando "throw" é usado para lançar uma exceção explicitamente.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Ele permite que você crie e lance exceções personalizadas.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Para usar o "throw", você precisa especificar o tipo de exceção e uma mensagem de erro.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Sintaxe do "throw"</a:t>
            </a:r>
            <a:endParaRPr sz="2400"/>
          </a:p>
        </p:txBody>
      </p:sp>
      <p:pic>
        <p:nvPicPr>
          <p:cNvPr id="118" name="Google Shape;118;g253e0f62e4c_1_0"/>
          <p:cNvPicPr preferRelativeResize="0"/>
          <p:nvPr/>
        </p:nvPicPr>
        <p:blipFill rotWithShape="1">
          <a:blip r:embed="rId3">
            <a:alphaModFix/>
          </a:blip>
          <a:srcRect b="0" l="0" r="58917" t="0"/>
          <a:stretch/>
        </p:blipFill>
        <p:spPr>
          <a:xfrm>
            <a:off x="1119588" y="5008400"/>
            <a:ext cx="7804151" cy="16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23395a86_1_2"/>
          <p:cNvSpPr txBox="1"/>
          <p:nvPr>
            <p:ph type="title"/>
          </p:nvPr>
        </p:nvSpPr>
        <p:spPr>
          <a:xfrm>
            <a:off x="763893" y="1438926"/>
            <a:ext cx="869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solidFill>
                  <a:srgbClr val="00B050"/>
                </a:solidFill>
              </a:rPr>
              <a:t>Comando "throw"</a:t>
            </a:r>
            <a:endParaRPr b="1"/>
          </a:p>
        </p:txBody>
      </p:sp>
      <p:sp>
        <p:nvSpPr>
          <p:cNvPr id="124" name="Google Shape;124;g1e423395a86_1_2"/>
          <p:cNvSpPr txBox="1"/>
          <p:nvPr/>
        </p:nvSpPr>
        <p:spPr>
          <a:xfrm>
            <a:off x="435425" y="2203975"/>
            <a:ext cx="9306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Exemplo de Uso do "throw"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25" name="Google Shape;125;g1e423395a86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63" y="3642535"/>
            <a:ext cx="9306100" cy="270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Eduardo Bortoli Mariano</dc:creator>
</cp:coreProperties>
</file>