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7"/>
  </p:notesMasterIdLst>
  <p:sldIdLst>
    <p:sldId id="256" r:id="rId2"/>
    <p:sldId id="257" r:id="rId3"/>
    <p:sldId id="258" r:id="rId4"/>
    <p:sldId id="259" r:id="rId5"/>
    <p:sldId id="272" r:id="rId6"/>
    <p:sldId id="260" r:id="rId7"/>
    <p:sldId id="261" r:id="rId8"/>
    <p:sldId id="263" r:id="rId9"/>
    <p:sldId id="264" r:id="rId10"/>
    <p:sldId id="265" r:id="rId11"/>
    <p:sldId id="266"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268" autoAdjust="0"/>
  </p:normalViewPr>
  <p:slideViewPr>
    <p:cSldViewPr snapToGrid="0">
      <p:cViewPr varScale="1">
        <p:scale>
          <a:sx n="68" d="100"/>
          <a:sy n="68"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C4420-CB6E-4BFD-92D5-50299AE9A28E}"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532D7CC-7B3D-4893-9753-E0A817C7D400}">
      <dgm:prSet/>
      <dgm:spPr/>
      <dgm:t>
        <a:bodyPr/>
        <a:lstStyle/>
        <a:p>
          <a:pPr>
            <a:lnSpc>
              <a:spcPct val="100000"/>
            </a:lnSpc>
          </a:pPr>
          <a:r>
            <a:rPr lang="en-US" dirty="0"/>
            <a:t>Explored enrollment rates, graduation rates and how crime stats impact them</a:t>
          </a:r>
        </a:p>
      </dgm:t>
    </dgm:pt>
    <dgm:pt modelId="{DB03ADF8-C504-4BED-BD07-16228B1F1567}" type="parTrans" cxnId="{EB73F19F-2D5C-4801-A0AD-7DB6251E4995}">
      <dgm:prSet/>
      <dgm:spPr/>
      <dgm:t>
        <a:bodyPr/>
        <a:lstStyle/>
        <a:p>
          <a:endParaRPr lang="en-US"/>
        </a:p>
      </dgm:t>
    </dgm:pt>
    <dgm:pt modelId="{31754936-0369-439D-9939-2697D8073750}" type="sibTrans" cxnId="{EB73F19F-2D5C-4801-A0AD-7DB6251E4995}">
      <dgm:prSet/>
      <dgm:spPr/>
      <dgm:t>
        <a:bodyPr/>
        <a:lstStyle/>
        <a:p>
          <a:pPr>
            <a:lnSpc>
              <a:spcPct val="100000"/>
            </a:lnSpc>
          </a:pPr>
          <a:endParaRPr lang="en-US"/>
        </a:p>
      </dgm:t>
    </dgm:pt>
    <dgm:pt modelId="{34DDA5A9-A865-4195-A91D-13CC7F7F8EB5}">
      <dgm:prSet/>
      <dgm:spPr/>
      <dgm:t>
        <a:bodyPr/>
        <a:lstStyle/>
        <a:p>
          <a:pPr>
            <a:lnSpc>
              <a:spcPct val="100000"/>
            </a:lnSpc>
          </a:pPr>
          <a:r>
            <a:rPr lang="en-US" dirty="0"/>
            <a:t>Used Excel &amp; Python</a:t>
          </a:r>
        </a:p>
      </dgm:t>
    </dgm:pt>
    <dgm:pt modelId="{9AE84677-C67C-4880-85C7-4E3B44A9E53C}" type="parTrans" cxnId="{9950022D-735A-451F-90FA-0454283AF713}">
      <dgm:prSet/>
      <dgm:spPr/>
      <dgm:t>
        <a:bodyPr/>
        <a:lstStyle/>
        <a:p>
          <a:endParaRPr lang="en-US"/>
        </a:p>
      </dgm:t>
    </dgm:pt>
    <dgm:pt modelId="{02AA3D88-F0B8-4A05-9399-18889299E91B}" type="sibTrans" cxnId="{9950022D-735A-451F-90FA-0454283AF713}">
      <dgm:prSet/>
      <dgm:spPr/>
      <dgm:t>
        <a:bodyPr/>
        <a:lstStyle/>
        <a:p>
          <a:pPr>
            <a:lnSpc>
              <a:spcPct val="100000"/>
            </a:lnSpc>
          </a:pPr>
          <a:endParaRPr lang="en-US"/>
        </a:p>
      </dgm:t>
    </dgm:pt>
    <dgm:pt modelId="{298E09AC-EB5F-4DDB-BF71-168EBABA35F8}">
      <dgm:prSet/>
      <dgm:spPr/>
      <dgm:t>
        <a:bodyPr/>
        <a:lstStyle/>
        <a:p>
          <a:pPr>
            <a:lnSpc>
              <a:spcPct val="100000"/>
            </a:lnSpc>
          </a:pPr>
          <a:r>
            <a:rPr lang="en-US" dirty="0"/>
            <a:t>Tableau dashboard</a:t>
          </a:r>
        </a:p>
      </dgm:t>
    </dgm:pt>
    <dgm:pt modelId="{6EFCD0FA-4D44-4D84-9E43-4FF9E7E955A6}" type="parTrans" cxnId="{608AB021-2C66-4EE4-AB96-C91695F50CE1}">
      <dgm:prSet/>
      <dgm:spPr/>
      <dgm:t>
        <a:bodyPr/>
        <a:lstStyle/>
        <a:p>
          <a:endParaRPr lang="en-US"/>
        </a:p>
      </dgm:t>
    </dgm:pt>
    <dgm:pt modelId="{0DF2E186-BA74-4B58-8E9A-48DFFCF1E49B}" type="sibTrans" cxnId="{608AB021-2C66-4EE4-AB96-C91695F50CE1}">
      <dgm:prSet/>
      <dgm:spPr/>
      <dgm:t>
        <a:bodyPr/>
        <a:lstStyle/>
        <a:p>
          <a:endParaRPr lang="en-US"/>
        </a:p>
      </dgm:t>
    </dgm:pt>
    <dgm:pt modelId="{61F74AE8-1C88-4BAF-BACC-EDBCD998A319}" type="pres">
      <dgm:prSet presAssocID="{C7DC4420-CB6E-4BFD-92D5-50299AE9A28E}" presName="root" presStyleCnt="0">
        <dgm:presLayoutVars>
          <dgm:dir/>
          <dgm:resizeHandles val="exact"/>
        </dgm:presLayoutVars>
      </dgm:prSet>
      <dgm:spPr/>
    </dgm:pt>
    <dgm:pt modelId="{8C6A1BFB-FD32-4D4A-B4D0-C6491D52154E}" type="pres">
      <dgm:prSet presAssocID="{C7DC4420-CB6E-4BFD-92D5-50299AE9A28E}" presName="container" presStyleCnt="0">
        <dgm:presLayoutVars>
          <dgm:dir/>
          <dgm:resizeHandles val="exact"/>
        </dgm:presLayoutVars>
      </dgm:prSet>
      <dgm:spPr/>
    </dgm:pt>
    <dgm:pt modelId="{B64F142F-B31D-4C25-A192-F6E9F46FDA5B}" type="pres">
      <dgm:prSet presAssocID="{3532D7CC-7B3D-4893-9753-E0A817C7D400}" presName="compNode" presStyleCnt="0"/>
      <dgm:spPr/>
    </dgm:pt>
    <dgm:pt modelId="{F1338998-8359-4C6D-85F6-1DBF2FE49FFA}" type="pres">
      <dgm:prSet presAssocID="{3532D7CC-7B3D-4893-9753-E0A817C7D400}" presName="iconBgRect" presStyleLbl="bgShp" presStyleIdx="0" presStyleCnt="3"/>
      <dgm:spPr/>
    </dgm:pt>
    <dgm:pt modelId="{A773A692-8818-4117-B763-1FAD6B6796E5}" type="pres">
      <dgm:prSet presAssocID="{3532D7CC-7B3D-4893-9753-E0A817C7D4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C8F758E-0126-4382-AE0C-406C81BA2F2E}" type="pres">
      <dgm:prSet presAssocID="{3532D7CC-7B3D-4893-9753-E0A817C7D400}" presName="spaceRect" presStyleCnt="0"/>
      <dgm:spPr/>
    </dgm:pt>
    <dgm:pt modelId="{3FAEEF5E-9C2A-4C5F-89C5-4AB472053CC6}" type="pres">
      <dgm:prSet presAssocID="{3532D7CC-7B3D-4893-9753-E0A817C7D400}" presName="textRect" presStyleLbl="revTx" presStyleIdx="0" presStyleCnt="3">
        <dgm:presLayoutVars>
          <dgm:chMax val="1"/>
          <dgm:chPref val="1"/>
        </dgm:presLayoutVars>
      </dgm:prSet>
      <dgm:spPr/>
    </dgm:pt>
    <dgm:pt modelId="{41E4FA1E-5120-4239-9A46-90B903FECD30}" type="pres">
      <dgm:prSet presAssocID="{31754936-0369-439D-9939-2697D8073750}" presName="sibTrans" presStyleLbl="sibTrans2D1" presStyleIdx="0" presStyleCnt="0"/>
      <dgm:spPr/>
    </dgm:pt>
    <dgm:pt modelId="{A80BD481-E796-4F12-B7EA-2608BF3D0AF2}" type="pres">
      <dgm:prSet presAssocID="{34DDA5A9-A865-4195-A91D-13CC7F7F8EB5}" presName="compNode" presStyleCnt="0"/>
      <dgm:spPr/>
    </dgm:pt>
    <dgm:pt modelId="{E56372D1-6833-424C-9CCF-6CAC325536CE}" type="pres">
      <dgm:prSet presAssocID="{34DDA5A9-A865-4195-A91D-13CC7F7F8EB5}" presName="iconBgRect" presStyleLbl="bgShp" presStyleIdx="1" presStyleCnt="3"/>
      <dgm:spPr/>
    </dgm:pt>
    <dgm:pt modelId="{09C74CE0-52A7-4656-B6CB-6818165FF89F}" type="pres">
      <dgm:prSet presAssocID="{34DDA5A9-A865-4195-A91D-13CC7F7F8E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BCF02D3-0808-4011-B19C-8A3C037F6B8A}" type="pres">
      <dgm:prSet presAssocID="{34DDA5A9-A865-4195-A91D-13CC7F7F8EB5}" presName="spaceRect" presStyleCnt="0"/>
      <dgm:spPr/>
    </dgm:pt>
    <dgm:pt modelId="{84A80D39-7013-4E87-949E-BA1707A819A3}" type="pres">
      <dgm:prSet presAssocID="{34DDA5A9-A865-4195-A91D-13CC7F7F8EB5}" presName="textRect" presStyleLbl="revTx" presStyleIdx="1" presStyleCnt="3">
        <dgm:presLayoutVars>
          <dgm:chMax val="1"/>
          <dgm:chPref val="1"/>
        </dgm:presLayoutVars>
      </dgm:prSet>
      <dgm:spPr/>
    </dgm:pt>
    <dgm:pt modelId="{50E4B611-5B29-40EC-BC69-CC9D4F8C08B8}" type="pres">
      <dgm:prSet presAssocID="{02AA3D88-F0B8-4A05-9399-18889299E91B}" presName="sibTrans" presStyleLbl="sibTrans2D1" presStyleIdx="0" presStyleCnt="0"/>
      <dgm:spPr/>
    </dgm:pt>
    <dgm:pt modelId="{F1EA2149-EAFF-46AE-B225-0B593D7638D2}" type="pres">
      <dgm:prSet presAssocID="{298E09AC-EB5F-4DDB-BF71-168EBABA35F8}" presName="compNode" presStyleCnt="0"/>
      <dgm:spPr/>
    </dgm:pt>
    <dgm:pt modelId="{2DE6E73A-01C4-4512-8E7F-9D66FF4CB773}" type="pres">
      <dgm:prSet presAssocID="{298E09AC-EB5F-4DDB-BF71-168EBABA35F8}" presName="iconBgRect" presStyleLbl="bgShp" presStyleIdx="2" presStyleCnt="3"/>
      <dgm:spPr/>
    </dgm:pt>
    <dgm:pt modelId="{16FDAF56-CC92-4F60-80BD-CACBA76A5D86}" type="pres">
      <dgm:prSet presAssocID="{298E09AC-EB5F-4DDB-BF71-168EBABA35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01C2B8F-F8C6-410C-ACEB-FAA64FC5C918}" type="pres">
      <dgm:prSet presAssocID="{298E09AC-EB5F-4DDB-BF71-168EBABA35F8}" presName="spaceRect" presStyleCnt="0"/>
      <dgm:spPr/>
    </dgm:pt>
    <dgm:pt modelId="{B59E4B7B-6208-4B79-9224-517664605760}" type="pres">
      <dgm:prSet presAssocID="{298E09AC-EB5F-4DDB-BF71-168EBABA35F8}" presName="textRect" presStyleLbl="revTx" presStyleIdx="2" presStyleCnt="3">
        <dgm:presLayoutVars>
          <dgm:chMax val="1"/>
          <dgm:chPref val="1"/>
        </dgm:presLayoutVars>
      </dgm:prSet>
      <dgm:spPr/>
    </dgm:pt>
  </dgm:ptLst>
  <dgm:cxnLst>
    <dgm:cxn modelId="{608AB021-2C66-4EE4-AB96-C91695F50CE1}" srcId="{C7DC4420-CB6E-4BFD-92D5-50299AE9A28E}" destId="{298E09AC-EB5F-4DDB-BF71-168EBABA35F8}" srcOrd="2" destOrd="0" parTransId="{6EFCD0FA-4D44-4D84-9E43-4FF9E7E955A6}" sibTransId="{0DF2E186-BA74-4B58-8E9A-48DFFCF1E49B}"/>
    <dgm:cxn modelId="{9950022D-735A-451F-90FA-0454283AF713}" srcId="{C7DC4420-CB6E-4BFD-92D5-50299AE9A28E}" destId="{34DDA5A9-A865-4195-A91D-13CC7F7F8EB5}" srcOrd="1" destOrd="0" parTransId="{9AE84677-C67C-4880-85C7-4E3B44A9E53C}" sibTransId="{02AA3D88-F0B8-4A05-9399-18889299E91B}"/>
    <dgm:cxn modelId="{5B46A486-1F98-48F9-9E53-6AF400DEDF86}" type="presOf" srcId="{3532D7CC-7B3D-4893-9753-E0A817C7D400}" destId="{3FAEEF5E-9C2A-4C5F-89C5-4AB472053CC6}" srcOrd="0" destOrd="0" presId="urn:microsoft.com/office/officeart/2018/2/layout/IconCircleList"/>
    <dgm:cxn modelId="{EB73F19F-2D5C-4801-A0AD-7DB6251E4995}" srcId="{C7DC4420-CB6E-4BFD-92D5-50299AE9A28E}" destId="{3532D7CC-7B3D-4893-9753-E0A817C7D400}" srcOrd="0" destOrd="0" parTransId="{DB03ADF8-C504-4BED-BD07-16228B1F1567}" sibTransId="{31754936-0369-439D-9939-2697D8073750}"/>
    <dgm:cxn modelId="{90DF50A3-E0D6-4798-875D-AC7BCA0DF032}" type="presOf" srcId="{34DDA5A9-A865-4195-A91D-13CC7F7F8EB5}" destId="{84A80D39-7013-4E87-949E-BA1707A819A3}" srcOrd="0" destOrd="0" presId="urn:microsoft.com/office/officeart/2018/2/layout/IconCircleList"/>
    <dgm:cxn modelId="{446387BE-7DC4-42A6-AB1C-87FFCB9ABF3E}" type="presOf" srcId="{298E09AC-EB5F-4DDB-BF71-168EBABA35F8}" destId="{B59E4B7B-6208-4B79-9224-517664605760}" srcOrd="0" destOrd="0" presId="urn:microsoft.com/office/officeart/2018/2/layout/IconCircleList"/>
    <dgm:cxn modelId="{18138DC0-BC3E-484E-8875-92863BD2CA34}" type="presOf" srcId="{02AA3D88-F0B8-4A05-9399-18889299E91B}" destId="{50E4B611-5B29-40EC-BC69-CC9D4F8C08B8}" srcOrd="0" destOrd="0" presId="urn:microsoft.com/office/officeart/2018/2/layout/IconCircleList"/>
    <dgm:cxn modelId="{647EC8E0-6AC1-4B1A-9F0B-8E5BD5537E01}" type="presOf" srcId="{C7DC4420-CB6E-4BFD-92D5-50299AE9A28E}" destId="{61F74AE8-1C88-4BAF-BACC-EDBCD998A319}" srcOrd="0" destOrd="0" presId="urn:microsoft.com/office/officeart/2018/2/layout/IconCircleList"/>
    <dgm:cxn modelId="{DBED35E8-D5F2-4370-83A2-7B63F68A7CBD}" type="presOf" srcId="{31754936-0369-439D-9939-2697D8073750}" destId="{41E4FA1E-5120-4239-9A46-90B903FECD30}" srcOrd="0" destOrd="0" presId="urn:microsoft.com/office/officeart/2018/2/layout/IconCircleList"/>
    <dgm:cxn modelId="{5DFA812B-9A55-474D-BF22-3D8A63B931D3}" type="presParOf" srcId="{61F74AE8-1C88-4BAF-BACC-EDBCD998A319}" destId="{8C6A1BFB-FD32-4D4A-B4D0-C6491D52154E}" srcOrd="0" destOrd="0" presId="urn:microsoft.com/office/officeart/2018/2/layout/IconCircleList"/>
    <dgm:cxn modelId="{C3D33047-8EDC-4813-AE6C-70480BB850F5}" type="presParOf" srcId="{8C6A1BFB-FD32-4D4A-B4D0-C6491D52154E}" destId="{B64F142F-B31D-4C25-A192-F6E9F46FDA5B}" srcOrd="0" destOrd="0" presId="urn:microsoft.com/office/officeart/2018/2/layout/IconCircleList"/>
    <dgm:cxn modelId="{A911ACBD-E6C3-4FD9-AFEB-646891E0DB86}" type="presParOf" srcId="{B64F142F-B31D-4C25-A192-F6E9F46FDA5B}" destId="{F1338998-8359-4C6D-85F6-1DBF2FE49FFA}" srcOrd="0" destOrd="0" presId="urn:microsoft.com/office/officeart/2018/2/layout/IconCircleList"/>
    <dgm:cxn modelId="{C2B72423-9BBF-4404-BF2A-CEF5B4A00FB8}" type="presParOf" srcId="{B64F142F-B31D-4C25-A192-F6E9F46FDA5B}" destId="{A773A692-8818-4117-B763-1FAD6B6796E5}" srcOrd="1" destOrd="0" presId="urn:microsoft.com/office/officeart/2018/2/layout/IconCircleList"/>
    <dgm:cxn modelId="{13CAC69A-A35B-4F5B-946B-89AE2A38B745}" type="presParOf" srcId="{B64F142F-B31D-4C25-A192-F6E9F46FDA5B}" destId="{2C8F758E-0126-4382-AE0C-406C81BA2F2E}" srcOrd="2" destOrd="0" presId="urn:microsoft.com/office/officeart/2018/2/layout/IconCircleList"/>
    <dgm:cxn modelId="{48FE56E1-E99D-4B64-90F7-C4B03D194A20}" type="presParOf" srcId="{B64F142F-B31D-4C25-A192-F6E9F46FDA5B}" destId="{3FAEEF5E-9C2A-4C5F-89C5-4AB472053CC6}" srcOrd="3" destOrd="0" presId="urn:microsoft.com/office/officeart/2018/2/layout/IconCircleList"/>
    <dgm:cxn modelId="{7B5A2B83-29DC-4F26-9EF1-C3404E768D2C}" type="presParOf" srcId="{8C6A1BFB-FD32-4D4A-B4D0-C6491D52154E}" destId="{41E4FA1E-5120-4239-9A46-90B903FECD30}" srcOrd="1" destOrd="0" presId="urn:microsoft.com/office/officeart/2018/2/layout/IconCircleList"/>
    <dgm:cxn modelId="{B9F43E0F-09DE-449F-90F9-7E41E6105356}" type="presParOf" srcId="{8C6A1BFB-FD32-4D4A-B4D0-C6491D52154E}" destId="{A80BD481-E796-4F12-B7EA-2608BF3D0AF2}" srcOrd="2" destOrd="0" presId="urn:microsoft.com/office/officeart/2018/2/layout/IconCircleList"/>
    <dgm:cxn modelId="{7B4BD82C-043A-4B43-A05C-4FB4EDF47F88}" type="presParOf" srcId="{A80BD481-E796-4F12-B7EA-2608BF3D0AF2}" destId="{E56372D1-6833-424C-9CCF-6CAC325536CE}" srcOrd="0" destOrd="0" presId="urn:microsoft.com/office/officeart/2018/2/layout/IconCircleList"/>
    <dgm:cxn modelId="{C1B919B0-EA23-4E15-B0ED-2770143090F0}" type="presParOf" srcId="{A80BD481-E796-4F12-B7EA-2608BF3D0AF2}" destId="{09C74CE0-52A7-4656-B6CB-6818165FF89F}" srcOrd="1" destOrd="0" presId="urn:microsoft.com/office/officeart/2018/2/layout/IconCircleList"/>
    <dgm:cxn modelId="{CD10B33F-9A45-499E-AF5C-8308EB7AE862}" type="presParOf" srcId="{A80BD481-E796-4F12-B7EA-2608BF3D0AF2}" destId="{5BCF02D3-0808-4011-B19C-8A3C037F6B8A}" srcOrd="2" destOrd="0" presId="urn:microsoft.com/office/officeart/2018/2/layout/IconCircleList"/>
    <dgm:cxn modelId="{A93F955B-5BBE-4BEF-98E2-441CB86FBB66}" type="presParOf" srcId="{A80BD481-E796-4F12-B7EA-2608BF3D0AF2}" destId="{84A80D39-7013-4E87-949E-BA1707A819A3}" srcOrd="3" destOrd="0" presId="urn:microsoft.com/office/officeart/2018/2/layout/IconCircleList"/>
    <dgm:cxn modelId="{EC8E59C9-CD9C-4F1C-927E-7D2B038384DC}" type="presParOf" srcId="{8C6A1BFB-FD32-4D4A-B4D0-C6491D52154E}" destId="{50E4B611-5B29-40EC-BC69-CC9D4F8C08B8}" srcOrd="3" destOrd="0" presId="urn:microsoft.com/office/officeart/2018/2/layout/IconCircleList"/>
    <dgm:cxn modelId="{D0E5AEA1-938C-413D-8474-973BEC92743B}" type="presParOf" srcId="{8C6A1BFB-FD32-4D4A-B4D0-C6491D52154E}" destId="{F1EA2149-EAFF-46AE-B225-0B593D7638D2}" srcOrd="4" destOrd="0" presId="urn:microsoft.com/office/officeart/2018/2/layout/IconCircleList"/>
    <dgm:cxn modelId="{76FD0E1C-2B13-4635-B284-EC9F8554B589}" type="presParOf" srcId="{F1EA2149-EAFF-46AE-B225-0B593D7638D2}" destId="{2DE6E73A-01C4-4512-8E7F-9D66FF4CB773}" srcOrd="0" destOrd="0" presId="urn:microsoft.com/office/officeart/2018/2/layout/IconCircleList"/>
    <dgm:cxn modelId="{EE9521E2-AD21-4477-9A22-264D09F92C60}" type="presParOf" srcId="{F1EA2149-EAFF-46AE-B225-0B593D7638D2}" destId="{16FDAF56-CC92-4F60-80BD-CACBA76A5D86}" srcOrd="1" destOrd="0" presId="urn:microsoft.com/office/officeart/2018/2/layout/IconCircleList"/>
    <dgm:cxn modelId="{D2A4377F-5F1D-4FC4-B41F-8CACE0F12F9A}" type="presParOf" srcId="{F1EA2149-EAFF-46AE-B225-0B593D7638D2}" destId="{001C2B8F-F8C6-410C-ACEB-FAA64FC5C918}" srcOrd="2" destOrd="0" presId="urn:microsoft.com/office/officeart/2018/2/layout/IconCircleList"/>
    <dgm:cxn modelId="{796480B3-E663-45C8-8E7D-E31BFCC7A6A9}" type="presParOf" srcId="{F1EA2149-EAFF-46AE-B225-0B593D7638D2}" destId="{B59E4B7B-6208-4B79-9224-51766460576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7DFA1E-C9E4-42B6-BB2A-E4902EA6C75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16E2A5B-1DC5-4542-8C8F-2B6FD76A84D6}">
      <dgm:prSet/>
      <dgm:spPr/>
      <dgm:t>
        <a:bodyPr/>
        <a:lstStyle/>
        <a:p>
          <a:r>
            <a:rPr lang="en-US"/>
            <a:t>Missing values</a:t>
          </a:r>
        </a:p>
      </dgm:t>
    </dgm:pt>
    <dgm:pt modelId="{19F44396-9BCE-4BC2-830C-DE41B9B52C85}" type="parTrans" cxnId="{DE7BE64B-C5CE-4A21-A1D6-A882DC4F022D}">
      <dgm:prSet/>
      <dgm:spPr/>
      <dgm:t>
        <a:bodyPr/>
        <a:lstStyle/>
        <a:p>
          <a:endParaRPr lang="en-US"/>
        </a:p>
      </dgm:t>
    </dgm:pt>
    <dgm:pt modelId="{787EAFEB-F9A2-4DD3-A6E7-C8021812851C}" type="sibTrans" cxnId="{DE7BE64B-C5CE-4A21-A1D6-A882DC4F022D}">
      <dgm:prSet/>
      <dgm:spPr/>
      <dgm:t>
        <a:bodyPr/>
        <a:lstStyle/>
        <a:p>
          <a:endParaRPr lang="en-US"/>
        </a:p>
      </dgm:t>
    </dgm:pt>
    <dgm:pt modelId="{E5B719F6-5273-4654-A77C-32104B5EB7F4}">
      <dgm:prSet/>
      <dgm:spPr/>
      <dgm:t>
        <a:bodyPr/>
        <a:lstStyle/>
        <a:p>
          <a:r>
            <a:rPr lang="en-US"/>
            <a:t>Formatting errors</a:t>
          </a:r>
        </a:p>
      </dgm:t>
    </dgm:pt>
    <dgm:pt modelId="{3CDCA3E0-93AB-43B7-A9B5-6FEAE86948B2}" type="parTrans" cxnId="{7A5DECA7-94CA-415A-A3F5-76C5E6FCCAFF}">
      <dgm:prSet/>
      <dgm:spPr/>
      <dgm:t>
        <a:bodyPr/>
        <a:lstStyle/>
        <a:p>
          <a:endParaRPr lang="en-US"/>
        </a:p>
      </dgm:t>
    </dgm:pt>
    <dgm:pt modelId="{FAADBF18-634E-4E19-88D7-AAF6F55AFED9}" type="sibTrans" cxnId="{7A5DECA7-94CA-415A-A3F5-76C5E6FCCAFF}">
      <dgm:prSet/>
      <dgm:spPr/>
      <dgm:t>
        <a:bodyPr/>
        <a:lstStyle/>
        <a:p>
          <a:endParaRPr lang="en-US"/>
        </a:p>
      </dgm:t>
    </dgm:pt>
    <dgm:pt modelId="{7264F822-06B3-44AE-8D3B-805637AD3AA8}">
      <dgm:prSet/>
      <dgm:spPr/>
      <dgm:t>
        <a:bodyPr/>
        <a:lstStyle/>
        <a:p>
          <a:r>
            <a:rPr lang="en-US"/>
            <a:t>Zip code info in police data</a:t>
          </a:r>
        </a:p>
      </dgm:t>
    </dgm:pt>
    <dgm:pt modelId="{27514B7B-9D3B-41EC-92E7-73EBE488C605}" type="parTrans" cxnId="{E058A07E-5005-4E0C-92F1-E3435BB59B6F}">
      <dgm:prSet/>
      <dgm:spPr/>
      <dgm:t>
        <a:bodyPr/>
        <a:lstStyle/>
        <a:p>
          <a:endParaRPr lang="en-US"/>
        </a:p>
      </dgm:t>
    </dgm:pt>
    <dgm:pt modelId="{4D8F124E-82E1-4717-B1C8-77D21C19633A}" type="sibTrans" cxnId="{E058A07E-5005-4E0C-92F1-E3435BB59B6F}">
      <dgm:prSet/>
      <dgm:spPr/>
      <dgm:t>
        <a:bodyPr/>
        <a:lstStyle/>
        <a:p>
          <a:endParaRPr lang="en-US"/>
        </a:p>
      </dgm:t>
    </dgm:pt>
    <dgm:pt modelId="{9BAD8439-F45F-4D44-B0BC-4A6B36738A1E}" type="pres">
      <dgm:prSet presAssocID="{777DFA1E-C9E4-42B6-BB2A-E4902EA6C750}" presName="hierChild1" presStyleCnt="0">
        <dgm:presLayoutVars>
          <dgm:chPref val="1"/>
          <dgm:dir/>
          <dgm:animOne val="branch"/>
          <dgm:animLvl val="lvl"/>
          <dgm:resizeHandles/>
        </dgm:presLayoutVars>
      </dgm:prSet>
      <dgm:spPr/>
    </dgm:pt>
    <dgm:pt modelId="{39D78C57-BA8E-4EF6-BB02-810A015E942C}" type="pres">
      <dgm:prSet presAssocID="{716E2A5B-1DC5-4542-8C8F-2B6FD76A84D6}" presName="hierRoot1" presStyleCnt="0"/>
      <dgm:spPr/>
    </dgm:pt>
    <dgm:pt modelId="{E37FC784-945D-4ECB-9FB8-D229CAA7244C}" type="pres">
      <dgm:prSet presAssocID="{716E2A5B-1DC5-4542-8C8F-2B6FD76A84D6}" presName="composite" presStyleCnt="0"/>
      <dgm:spPr/>
    </dgm:pt>
    <dgm:pt modelId="{EE6CC0C0-78DD-456D-9564-CF271B99A8D3}" type="pres">
      <dgm:prSet presAssocID="{716E2A5B-1DC5-4542-8C8F-2B6FD76A84D6}" presName="background" presStyleLbl="node0" presStyleIdx="0" presStyleCnt="3"/>
      <dgm:spPr/>
    </dgm:pt>
    <dgm:pt modelId="{48033568-0854-430C-BA08-1674267FA1BD}" type="pres">
      <dgm:prSet presAssocID="{716E2A5B-1DC5-4542-8C8F-2B6FD76A84D6}" presName="text" presStyleLbl="fgAcc0" presStyleIdx="0" presStyleCnt="3">
        <dgm:presLayoutVars>
          <dgm:chPref val="3"/>
        </dgm:presLayoutVars>
      </dgm:prSet>
      <dgm:spPr/>
    </dgm:pt>
    <dgm:pt modelId="{C74B0EE1-98CD-45D0-9314-CDA361866168}" type="pres">
      <dgm:prSet presAssocID="{716E2A5B-1DC5-4542-8C8F-2B6FD76A84D6}" presName="hierChild2" presStyleCnt="0"/>
      <dgm:spPr/>
    </dgm:pt>
    <dgm:pt modelId="{B2501147-3770-4D0F-85B0-9E38718F4C7E}" type="pres">
      <dgm:prSet presAssocID="{E5B719F6-5273-4654-A77C-32104B5EB7F4}" presName="hierRoot1" presStyleCnt="0"/>
      <dgm:spPr/>
    </dgm:pt>
    <dgm:pt modelId="{821E62A0-3719-440A-BAD3-A563FB61E075}" type="pres">
      <dgm:prSet presAssocID="{E5B719F6-5273-4654-A77C-32104B5EB7F4}" presName="composite" presStyleCnt="0"/>
      <dgm:spPr/>
    </dgm:pt>
    <dgm:pt modelId="{24A495C4-A476-42C2-81BE-B7B5C8649F81}" type="pres">
      <dgm:prSet presAssocID="{E5B719F6-5273-4654-A77C-32104B5EB7F4}" presName="background" presStyleLbl="node0" presStyleIdx="1" presStyleCnt="3"/>
      <dgm:spPr/>
    </dgm:pt>
    <dgm:pt modelId="{6A509511-504B-4C38-9A5E-1BBE26633A99}" type="pres">
      <dgm:prSet presAssocID="{E5B719F6-5273-4654-A77C-32104B5EB7F4}" presName="text" presStyleLbl="fgAcc0" presStyleIdx="1" presStyleCnt="3">
        <dgm:presLayoutVars>
          <dgm:chPref val="3"/>
        </dgm:presLayoutVars>
      </dgm:prSet>
      <dgm:spPr/>
    </dgm:pt>
    <dgm:pt modelId="{8E94CDFF-4C6B-4A10-B522-6FD58E313CA0}" type="pres">
      <dgm:prSet presAssocID="{E5B719F6-5273-4654-A77C-32104B5EB7F4}" presName="hierChild2" presStyleCnt="0"/>
      <dgm:spPr/>
    </dgm:pt>
    <dgm:pt modelId="{3268C2A2-2E7C-41C0-AFD5-9B71B9E757DF}" type="pres">
      <dgm:prSet presAssocID="{7264F822-06B3-44AE-8D3B-805637AD3AA8}" presName="hierRoot1" presStyleCnt="0"/>
      <dgm:spPr/>
    </dgm:pt>
    <dgm:pt modelId="{12B8D1E1-7D7D-4AF2-B227-5D73D2FA6B31}" type="pres">
      <dgm:prSet presAssocID="{7264F822-06B3-44AE-8D3B-805637AD3AA8}" presName="composite" presStyleCnt="0"/>
      <dgm:spPr/>
    </dgm:pt>
    <dgm:pt modelId="{18178BA5-1A86-4ACD-87BE-6AAF43512EB0}" type="pres">
      <dgm:prSet presAssocID="{7264F822-06B3-44AE-8D3B-805637AD3AA8}" presName="background" presStyleLbl="node0" presStyleIdx="2" presStyleCnt="3"/>
      <dgm:spPr/>
    </dgm:pt>
    <dgm:pt modelId="{BA398307-8D55-417D-9EE4-13778D8E0AE5}" type="pres">
      <dgm:prSet presAssocID="{7264F822-06B3-44AE-8D3B-805637AD3AA8}" presName="text" presStyleLbl="fgAcc0" presStyleIdx="2" presStyleCnt="3">
        <dgm:presLayoutVars>
          <dgm:chPref val="3"/>
        </dgm:presLayoutVars>
      </dgm:prSet>
      <dgm:spPr/>
    </dgm:pt>
    <dgm:pt modelId="{94ECC935-BADB-4524-8F47-6A5DBEEF08B6}" type="pres">
      <dgm:prSet presAssocID="{7264F822-06B3-44AE-8D3B-805637AD3AA8}" presName="hierChild2" presStyleCnt="0"/>
      <dgm:spPr/>
    </dgm:pt>
  </dgm:ptLst>
  <dgm:cxnLst>
    <dgm:cxn modelId="{F0BC8E1A-2EB5-4069-B3EE-0F2FA7702631}" type="presOf" srcId="{E5B719F6-5273-4654-A77C-32104B5EB7F4}" destId="{6A509511-504B-4C38-9A5E-1BBE26633A99}" srcOrd="0" destOrd="0" presId="urn:microsoft.com/office/officeart/2005/8/layout/hierarchy1"/>
    <dgm:cxn modelId="{8D34BE4A-FC1E-4C62-82A5-AF0CFAA4690E}" type="presOf" srcId="{777DFA1E-C9E4-42B6-BB2A-E4902EA6C750}" destId="{9BAD8439-F45F-4D44-B0BC-4A6B36738A1E}" srcOrd="0" destOrd="0" presId="urn:microsoft.com/office/officeart/2005/8/layout/hierarchy1"/>
    <dgm:cxn modelId="{DE7BE64B-C5CE-4A21-A1D6-A882DC4F022D}" srcId="{777DFA1E-C9E4-42B6-BB2A-E4902EA6C750}" destId="{716E2A5B-1DC5-4542-8C8F-2B6FD76A84D6}" srcOrd="0" destOrd="0" parTransId="{19F44396-9BCE-4BC2-830C-DE41B9B52C85}" sibTransId="{787EAFEB-F9A2-4DD3-A6E7-C8021812851C}"/>
    <dgm:cxn modelId="{E058A07E-5005-4E0C-92F1-E3435BB59B6F}" srcId="{777DFA1E-C9E4-42B6-BB2A-E4902EA6C750}" destId="{7264F822-06B3-44AE-8D3B-805637AD3AA8}" srcOrd="2" destOrd="0" parTransId="{27514B7B-9D3B-41EC-92E7-73EBE488C605}" sibTransId="{4D8F124E-82E1-4717-B1C8-77D21C19633A}"/>
    <dgm:cxn modelId="{DA3583A3-06DB-45B8-ACB0-BAE4DBCD782E}" type="presOf" srcId="{716E2A5B-1DC5-4542-8C8F-2B6FD76A84D6}" destId="{48033568-0854-430C-BA08-1674267FA1BD}" srcOrd="0" destOrd="0" presId="urn:microsoft.com/office/officeart/2005/8/layout/hierarchy1"/>
    <dgm:cxn modelId="{7A5DECA7-94CA-415A-A3F5-76C5E6FCCAFF}" srcId="{777DFA1E-C9E4-42B6-BB2A-E4902EA6C750}" destId="{E5B719F6-5273-4654-A77C-32104B5EB7F4}" srcOrd="1" destOrd="0" parTransId="{3CDCA3E0-93AB-43B7-A9B5-6FEAE86948B2}" sibTransId="{FAADBF18-634E-4E19-88D7-AAF6F55AFED9}"/>
    <dgm:cxn modelId="{ECA6FDE1-F991-4602-ACC9-4BA29FFA8384}" type="presOf" srcId="{7264F822-06B3-44AE-8D3B-805637AD3AA8}" destId="{BA398307-8D55-417D-9EE4-13778D8E0AE5}" srcOrd="0" destOrd="0" presId="urn:microsoft.com/office/officeart/2005/8/layout/hierarchy1"/>
    <dgm:cxn modelId="{1A1D3AE0-21D2-48E5-8646-4CA169CBD5A1}" type="presParOf" srcId="{9BAD8439-F45F-4D44-B0BC-4A6B36738A1E}" destId="{39D78C57-BA8E-4EF6-BB02-810A015E942C}" srcOrd="0" destOrd="0" presId="urn:microsoft.com/office/officeart/2005/8/layout/hierarchy1"/>
    <dgm:cxn modelId="{E1B30080-5BBE-4E02-BE01-DB403382CFC1}" type="presParOf" srcId="{39D78C57-BA8E-4EF6-BB02-810A015E942C}" destId="{E37FC784-945D-4ECB-9FB8-D229CAA7244C}" srcOrd="0" destOrd="0" presId="urn:microsoft.com/office/officeart/2005/8/layout/hierarchy1"/>
    <dgm:cxn modelId="{5FA902D7-2D5F-41D4-8992-BAAFBE8E5113}" type="presParOf" srcId="{E37FC784-945D-4ECB-9FB8-D229CAA7244C}" destId="{EE6CC0C0-78DD-456D-9564-CF271B99A8D3}" srcOrd="0" destOrd="0" presId="urn:microsoft.com/office/officeart/2005/8/layout/hierarchy1"/>
    <dgm:cxn modelId="{F5283AA8-4576-4763-BFC1-3DCA7D0AF5E9}" type="presParOf" srcId="{E37FC784-945D-4ECB-9FB8-D229CAA7244C}" destId="{48033568-0854-430C-BA08-1674267FA1BD}" srcOrd="1" destOrd="0" presId="urn:microsoft.com/office/officeart/2005/8/layout/hierarchy1"/>
    <dgm:cxn modelId="{891BB69E-1B45-481E-B1BA-EE2B664CAAE4}" type="presParOf" srcId="{39D78C57-BA8E-4EF6-BB02-810A015E942C}" destId="{C74B0EE1-98CD-45D0-9314-CDA361866168}" srcOrd="1" destOrd="0" presId="urn:microsoft.com/office/officeart/2005/8/layout/hierarchy1"/>
    <dgm:cxn modelId="{B9CFB87D-C5A7-4909-A347-2F224D0ADF03}" type="presParOf" srcId="{9BAD8439-F45F-4D44-B0BC-4A6B36738A1E}" destId="{B2501147-3770-4D0F-85B0-9E38718F4C7E}" srcOrd="1" destOrd="0" presId="urn:microsoft.com/office/officeart/2005/8/layout/hierarchy1"/>
    <dgm:cxn modelId="{81209D48-AC50-4377-AB71-79131468C3C5}" type="presParOf" srcId="{B2501147-3770-4D0F-85B0-9E38718F4C7E}" destId="{821E62A0-3719-440A-BAD3-A563FB61E075}" srcOrd="0" destOrd="0" presId="urn:microsoft.com/office/officeart/2005/8/layout/hierarchy1"/>
    <dgm:cxn modelId="{1A57A5DD-4277-4E0A-A16F-877F8BA01725}" type="presParOf" srcId="{821E62A0-3719-440A-BAD3-A563FB61E075}" destId="{24A495C4-A476-42C2-81BE-B7B5C8649F81}" srcOrd="0" destOrd="0" presId="urn:microsoft.com/office/officeart/2005/8/layout/hierarchy1"/>
    <dgm:cxn modelId="{08D1353D-DC32-445C-B3D0-D2EBEE33C1EA}" type="presParOf" srcId="{821E62A0-3719-440A-BAD3-A563FB61E075}" destId="{6A509511-504B-4C38-9A5E-1BBE26633A99}" srcOrd="1" destOrd="0" presId="urn:microsoft.com/office/officeart/2005/8/layout/hierarchy1"/>
    <dgm:cxn modelId="{83CE379B-691A-4FDA-B737-44A0B84317D5}" type="presParOf" srcId="{B2501147-3770-4D0F-85B0-9E38718F4C7E}" destId="{8E94CDFF-4C6B-4A10-B522-6FD58E313CA0}" srcOrd="1" destOrd="0" presId="urn:microsoft.com/office/officeart/2005/8/layout/hierarchy1"/>
    <dgm:cxn modelId="{55C32354-6A98-489F-8A28-51D3B7237883}" type="presParOf" srcId="{9BAD8439-F45F-4D44-B0BC-4A6B36738A1E}" destId="{3268C2A2-2E7C-41C0-AFD5-9B71B9E757DF}" srcOrd="2" destOrd="0" presId="urn:microsoft.com/office/officeart/2005/8/layout/hierarchy1"/>
    <dgm:cxn modelId="{1CE7A39A-F93B-486D-B7AE-C831943B885E}" type="presParOf" srcId="{3268C2A2-2E7C-41C0-AFD5-9B71B9E757DF}" destId="{12B8D1E1-7D7D-4AF2-B227-5D73D2FA6B31}" srcOrd="0" destOrd="0" presId="urn:microsoft.com/office/officeart/2005/8/layout/hierarchy1"/>
    <dgm:cxn modelId="{5A1B32C0-E166-420E-B309-542B56EB8059}" type="presParOf" srcId="{12B8D1E1-7D7D-4AF2-B227-5D73D2FA6B31}" destId="{18178BA5-1A86-4ACD-87BE-6AAF43512EB0}" srcOrd="0" destOrd="0" presId="urn:microsoft.com/office/officeart/2005/8/layout/hierarchy1"/>
    <dgm:cxn modelId="{2C3C1292-71D4-460B-A50E-99C0C0315FCE}" type="presParOf" srcId="{12B8D1E1-7D7D-4AF2-B227-5D73D2FA6B31}" destId="{BA398307-8D55-417D-9EE4-13778D8E0AE5}" srcOrd="1" destOrd="0" presId="urn:microsoft.com/office/officeart/2005/8/layout/hierarchy1"/>
    <dgm:cxn modelId="{5AB10906-C74D-4679-847B-ABB176C55A8C}" type="presParOf" srcId="{3268C2A2-2E7C-41C0-AFD5-9B71B9E757DF}" destId="{94ECC935-BADB-4524-8F47-6A5DBEEF08B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38998-8359-4C6D-85F6-1DBF2FE49FFA}">
      <dsp:nvSpPr>
        <dsp:cNvPr id="0" name=""/>
        <dsp:cNvSpPr/>
      </dsp:nvSpPr>
      <dsp:spPr>
        <a:xfrm>
          <a:off x="235953" y="1449516"/>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3A692-8818-4117-B763-1FAD6B6796E5}">
      <dsp:nvSpPr>
        <dsp:cNvPr id="0" name=""/>
        <dsp:cNvSpPr/>
      </dsp:nvSpPr>
      <dsp:spPr>
        <a:xfrm>
          <a:off x="428155" y="1641718"/>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AEEF5E-9C2A-4C5F-89C5-4AB472053CC6}">
      <dsp:nvSpPr>
        <dsp:cNvPr id="0" name=""/>
        <dsp:cNvSpPr/>
      </dsp:nvSpPr>
      <dsp:spPr>
        <a:xfrm>
          <a:off x="1347326" y="1449516"/>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Explored enrollment rates, graduation rates and how crime stats impact them</a:t>
          </a:r>
        </a:p>
      </dsp:txBody>
      <dsp:txXfrm>
        <a:off x="1347326" y="1449516"/>
        <a:ext cx="2157370" cy="915248"/>
      </dsp:txXfrm>
    </dsp:sp>
    <dsp:sp modelId="{E56372D1-6833-424C-9CCF-6CAC325536CE}">
      <dsp:nvSpPr>
        <dsp:cNvPr id="0" name=""/>
        <dsp:cNvSpPr/>
      </dsp:nvSpPr>
      <dsp:spPr>
        <a:xfrm>
          <a:off x="3880603" y="1449516"/>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74CE0-52A7-4656-B6CB-6818165FF89F}">
      <dsp:nvSpPr>
        <dsp:cNvPr id="0" name=""/>
        <dsp:cNvSpPr/>
      </dsp:nvSpPr>
      <dsp:spPr>
        <a:xfrm>
          <a:off x="4072805" y="1641718"/>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A80D39-7013-4E87-949E-BA1707A819A3}">
      <dsp:nvSpPr>
        <dsp:cNvPr id="0" name=""/>
        <dsp:cNvSpPr/>
      </dsp:nvSpPr>
      <dsp:spPr>
        <a:xfrm>
          <a:off x="4991975" y="1449516"/>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Used Excel &amp; Python</a:t>
          </a:r>
        </a:p>
      </dsp:txBody>
      <dsp:txXfrm>
        <a:off x="4991975" y="1449516"/>
        <a:ext cx="2157370" cy="915248"/>
      </dsp:txXfrm>
    </dsp:sp>
    <dsp:sp modelId="{2DE6E73A-01C4-4512-8E7F-9D66FF4CB773}">
      <dsp:nvSpPr>
        <dsp:cNvPr id="0" name=""/>
        <dsp:cNvSpPr/>
      </dsp:nvSpPr>
      <dsp:spPr>
        <a:xfrm>
          <a:off x="7525252" y="1449516"/>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DAF56-CC92-4F60-80BD-CACBA76A5D86}">
      <dsp:nvSpPr>
        <dsp:cNvPr id="0" name=""/>
        <dsp:cNvSpPr/>
      </dsp:nvSpPr>
      <dsp:spPr>
        <a:xfrm>
          <a:off x="7717454" y="1641718"/>
          <a:ext cx="530843" cy="5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9E4B7B-6208-4B79-9224-517664605760}">
      <dsp:nvSpPr>
        <dsp:cNvPr id="0" name=""/>
        <dsp:cNvSpPr/>
      </dsp:nvSpPr>
      <dsp:spPr>
        <a:xfrm>
          <a:off x="8636625" y="1449516"/>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Tableau dashboard</a:t>
          </a:r>
        </a:p>
      </dsp:txBody>
      <dsp:txXfrm>
        <a:off x="8636625" y="1449516"/>
        <a:ext cx="2157370" cy="915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CC0C0-78DD-456D-9564-CF271B99A8D3}">
      <dsp:nvSpPr>
        <dsp:cNvPr id="0" name=""/>
        <dsp:cNvSpPr/>
      </dsp:nvSpPr>
      <dsp:spPr>
        <a:xfrm>
          <a:off x="0"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33568-0854-430C-BA08-1674267FA1BD}">
      <dsp:nvSpPr>
        <dsp:cNvPr id="0" name=""/>
        <dsp:cNvSpPr/>
      </dsp:nvSpPr>
      <dsp:spPr>
        <a:xfrm>
          <a:off x="344685"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Missing values</a:t>
          </a:r>
        </a:p>
      </dsp:txBody>
      <dsp:txXfrm>
        <a:off x="402381" y="1143622"/>
        <a:ext cx="2986781" cy="1854488"/>
      </dsp:txXfrm>
    </dsp:sp>
    <dsp:sp modelId="{24A495C4-A476-42C2-81BE-B7B5C8649F81}">
      <dsp:nvSpPr>
        <dsp:cNvPr id="0" name=""/>
        <dsp:cNvSpPr/>
      </dsp:nvSpPr>
      <dsp:spPr>
        <a:xfrm>
          <a:off x="3791545"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509511-504B-4C38-9A5E-1BBE26633A99}">
      <dsp:nvSpPr>
        <dsp:cNvPr id="0" name=""/>
        <dsp:cNvSpPr/>
      </dsp:nvSpPr>
      <dsp:spPr>
        <a:xfrm>
          <a:off x="4136231"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Formatting errors</a:t>
          </a:r>
        </a:p>
      </dsp:txBody>
      <dsp:txXfrm>
        <a:off x="4193927" y="1143622"/>
        <a:ext cx="2986781" cy="1854488"/>
      </dsp:txXfrm>
    </dsp:sp>
    <dsp:sp modelId="{18178BA5-1A86-4ACD-87BE-6AAF43512EB0}">
      <dsp:nvSpPr>
        <dsp:cNvPr id="0" name=""/>
        <dsp:cNvSpPr/>
      </dsp:nvSpPr>
      <dsp:spPr>
        <a:xfrm>
          <a:off x="7583090"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398307-8D55-417D-9EE4-13778D8E0AE5}">
      <dsp:nvSpPr>
        <dsp:cNvPr id="0" name=""/>
        <dsp:cNvSpPr/>
      </dsp:nvSpPr>
      <dsp:spPr>
        <a:xfrm>
          <a:off x="7927776"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Zip code info in police data</a:t>
          </a:r>
        </a:p>
      </dsp:txBody>
      <dsp:txXfrm>
        <a:off x="7985472" y="1143622"/>
        <a:ext cx="2986781" cy="185448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B2B0A-079C-4124-945D-718AC739D4B0}"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2F998-B1F7-47BC-8C47-CDA4AD149044}" type="slidenum">
              <a:rPr lang="en-US" smtClean="0"/>
              <a:t>‹#›</a:t>
            </a:fld>
            <a:endParaRPr lang="en-US"/>
          </a:p>
        </p:txBody>
      </p:sp>
    </p:spTree>
    <p:extLst>
      <p:ext uri="{BB962C8B-B14F-4D97-AF65-F5344CB8AC3E}">
        <p14:creationId xmlns:p14="http://schemas.microsoft.com/office/powerpoint/2010/main" val="388217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p:txBody>
      </p:sp>
      <p:sp>
        <p:nvSpPr>
          <p:cNvPr id="4" name="Slide Number Placeholder 3"/>
          <p:cNvSpPr>
            <a:spLocks noGrp="1"/>
          </p:cNvSpPr>
          <p:nvPr>
            <p:ph type="sldNum" sz="quarter" idx="5"/>
          </p:nvPr>
        </p:nvSpPr>
        <p:spPr/>
        <p:txBody>
          <a:bodyPr/>
          <a:lstStyle/>
          <a:p>
            <a:fld id="{E902F998-B1F7-47BC-8C47-CDA4AD149044}" type="slidenum">
              <a:rPr lang="en-US" smtClean="0"/>
              <a:t>1</a:t>
            </a:fld>
            <a:endParaRPr lang="en-US"/>
          </a:p>
        </p:txBody>
      </p:sp>
    </p:spTree>
    <p:extLst>
      <p:ext uri="{BB962C8B-B14F-4D97-AF65-F5344CB8AC3E}">
        <p14:creationId xmlns:p14="http://schemas.microsoft.com/office/powerpoint/2010/main" val="2445654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what areas had the highest and lowest enrollment and graduation rates, we can look into crime statistics. I specifically looked into the </a:t>
            </a:r>
            <a:r>
              <a:rPr lang="en-US" dirty="0" err="1"/>
              <a:t>zipcodes</a:t>
            </a:r>
            <a:r>
              <a:rPr lang="en-US" dirty="0"/>
              <a:t> talked about earlier. Recall that 37013 had the overall highest enrollment rates of all </a:t>
            </a:r>
            <a:r>
              <a:rPr lang="en-US" dirty="0" err="1"/>
              <a:t>zipcodes</a:t>
            </a:r>
            <a:r>
              <a:rPr lang="en-US" dirty="0"/>
              <a:t>.. When I looked into the crime stats for this </a:t>
            </a:r>
            <a:r>
              <a:rPr lang="en-US" dirty="0" err="1"/>
              <a:t>zipcode</a:t>
            </a:r>
            <a:r>
              <a:rPr lang="en-US" dirty="0"/>
              <a:t>, they were very high. This could impact the graduation rate. </a:t>
            </a:r>
          </a:p>
        </p:txBody>
      </p:sp>
      <p:sp>
        <p:nvSpPr>
          <p:cNvPr id="4" name="Slide Number Placeholder 3"/>
          <p:cNvSpPr>
            <a:spLocks noGrp="1"/>
          </p:cNvSpPr>
          <p:nvPr>
            <p:ph type="sldNum" sz="quarter" idx="5"/>
          </p:nvPr>
        </p:nvSpPr>
        <p:spPr/>
        <p:txBody>
          <a:bodyPr/>
          <a:lstStyle/>
          <a:p>
            <a:fld id="{E902F998-B1F7-47BC-8C47-CDA4AD149044}" type="slidenum">
              <a:rPr lang="en-US" smtClean="0"/>
              <a:t>12</a:t>
            </a:fld>
            <a:endParaRPr lang="en-US"/>
          </a:p>
        </p:txBody>
      </p:sp>
    </p:spTree>
    <p:extLst>
      <p:ext uri="{BB962C8B-B14F-4D97-AF65-F5344CB8AC3E}">
        <p14:creationId xmlns:p14="http://schemas.microsoft.com/office/powerpoint/2010/main" val="2073401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crime rates for 37013, which had the highest overall enrollment rates, were significantly higher than for zip code 37206, which had the highest graduation rates. This could mean that crime impacted graduation rates in 37013</a:t>
            </a:r>
          </a:p>
        </p:txBody>
      </p:sp>
      <p:sp>
        <p:nvSpPr>
          <p:cNvPr id="4" name="Slide Number Placeholder 3"/>
          <p:cNvSpPr>
            <a:spLocks noGrp="1"/>
          </p:cNvSpPr>
          <p:nvPr>
            <p:ph type="sldNum" sz="quarter" idx="5"/>
          </p:nvPr>
        </p:nvSpPr>
        <p:spPr/>
        <p:txBody>
          <a:bodyPr/>
          <a:lstStyle/>
          <a:p>
            <a:fld id="{E902F998-B1F7-47BC-8C47-CDA4AD149044}" type="slidenum">
              <a:rPr lang="en-US" smtClean="0"/>
              <a:t>13</a:t>
            </a:fld>
            <a:endParaRPr lang="en-US"/>
          </a:p>
        </p:txBody>
      </p:sp>
    </p:spTree>
    <p:extLst>
      <p:ext uri="{BB962C8B-B14F-4D97-AF65-F5344CB8AC3E}">
        <p14:creationId xmlns:p14="http://schemas.microsoft.com/office/powerpoint/2010/main" val="1600713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02F998-B1F7-47BC-8C47-CDA4AD149044}" type="slidenum">
              <a:rPr lang="en-US" smtClean="0"/>
              <a:t>14</a:t>
            </a:fld>
            <a:endParaRPr lang="en-US"/>
          </a:p>
        </p:txBody>
      </p:sp>
    </p:spTree>
    <p:extLst>
      <p:ext uri="{BB962C8B-B14F-4D97-AF65-F5344CB8AC3E}">
        <p14:creationId xmlns:p14="http://schemas.microsoft.com/office/powerpoint/2010/main" val="95609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I explored enrollment rates, graduation rates, and how crime stats interact with them using data from the last five years, when possible. I used excel and python to clean and explore the data. And I will be making a tableau dashboard at some point.</a:t>
            </a:r>
          </a:p>
        </p:txBody>
      </p:sp>
      <p:sp>
        <p:nvSpPr>
          <p:cNvPr id="4" name="Slide Number Placeholder 3"/>
          <p:cNvSpPr>
            <a:spLocks noGrp="1"/>
          </p:cNvSpPr>
          <p:nvPr>
            <p:ph type="sldNum" sz="quarter" idx="5"/>
          </p:nvPr>
        </p:nvSpPr>
        <p:spPr/>
        <p:txBody>
          <a:bodyPr/>
          <a:lstStyle/>
          <a:p>
            <a:fld id="{E902F998-B1F7-47BC-8C47-CDA4AD149044}" type="slidenum">
              <a:rPr lang="en-US" smtClean="0"/>
              <a:t>2</a:t>
            </a:fld>
            <a:endParaRPr lang="en-US"/>
          </a:p>
        </p:txBody>
      </p:sp>
    </p:spTree>
    <p:extLst>
      <p:ext uri="{BB962C8B-B14F-4D97-AF65-F5344CB8AC3E}">
        <p14:creationId xmlns:p14="http://schemas.microsoft.com/office/powerpoint/2010/main" val="13867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some issues I encountered during this project. There were several missing values from the data, specifically within the enrollment data. Each dataset was also formatted differently so I had to figure that out. And the zip code info was input in a few different ways in the police dataset I looked at. It was difficult to navigate these problems.</a:t>
            </a:r>
          </a:p>
        </p:txBody>
      </p:sp>
      <p:sp>
        <p:nvSpPr>
          <p:cNvPr id="4" name="Slide Number Placeholder 3"/>
          <p:cNvSpPr>
            <a:spLocks noGrp="1"/>
          </p:cNvSpPr>
          <p:nvPr>
            <p:ph type="sldNum" sz="quarter" idx="5"/>
          </p:nvPr>
        </p:nvSpPr>
        <p:spPr/>
        <p:txBody>
          <a:bodyPr/>
          <a:lstStyle/>
          <a:p>
            <a:fld id="{E902F998-B1F7-47BC-8C47-CDA4AD149044}" type="slidenum">
              <a:rPr lang="en-US" smtClean="0"/>
              <a:t>5</a:t>
            </a:fld>
            <a:endParaRPr lang="en-US"/>
          </a:p>
        </p:txBody>
      </p:sp>
    </p:spTree>
    <p:extLst>
      <p:ext uri="{BB962C8B-B14F-4D97-AF65-F5344CB8AC3E}">
        <p14:creationId xmlns:p14="http://schemas.microsoft.com/office/powerpoint/2010/main" val="256841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zip code with the best enrollment rates across the board was consistently 37013, which is the Antioch area. These rates included all grades and types of schools</a:t>
            </a:r>
          </a:p>
        </p:txBody>
      </p:sp>
      <p:sp>
        <p:nvSpPr>
          <p:cNvPr id="4" name="Slide Number Placeholder 3"/>
          <p:cNvSpPr>
            <a:spLocks noGrp="1"/>
          </p:cNvSpPr>
          <p:nvPr>
            <p:ph type="sldNum" sz="quarter" idx="5"/>
          </p:nvPr>
        </p:nvSpPr>
        <p:spPr/>
        <p:txBody>
          <a:bodyPr/>
          <a:lstStyle/>
          <a:p>
            <a:fld id="{E902F998-B1F7-47BC-8C47-CDA4AD149044}" type="slidenum">
              <a:rPr lang="en-US" smtClean="0"/>
              <a:t>6</a:t>
            </a:fld>
            <a:endParaRPr lang="en-US"/>
          </a:p>
        </p:txBody>
      </p:sp>
    </p:spTree>
    <p:extLst>
      <p:ext uri="{BB962C8B-B14F-4D97-AF65-F5344CB8AC3E}">
        <p14:creationId xmlns:p14="http://schemas.microsoft.com/office/powerpoint/2010/main" val="252141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focusing on just 12</a:t>
            </a:r>
            <a:r>
              <a:rPr lang="en-US" baseline="30000" dirty="0"/>
              <a:t>th</a:t>
            </a:r>
            <a:r>
              <a:rPr lang="en-US" dirty="0"/>
              <a:t> grade stats, 37013 consistently had the highest rates.</a:t>
            </a:r>
          </a:p>
        </p:txBody>
      </p:sp>
      <p:sp>
        <p:nvSpPr>
          <p:cNvPr id="4" name="Slide Number Placeholder 3"/>
          <p:cNvSpPr>
            <a:spLocks noGrp="1"/>
          </p:cNvSpPr>
          <p:nvPr>
            <p:ph type="sldNum" sz="quarter" idx="5"/>
          </p:nvPr>
        </p:nvSpPr>
        <p:spPr/>
        <p:txBody>
          <a:bodyPr/>
          <a:lstStyle/>
          <a:p>
            <a:fld id="{E902F998-B1F7-47BC-8C47-CDA4AD149044}" type="slidenum">
              <a:rPr lang="en-US" smtClean="0"/>
              <a:t>7</a:t>
            </a:fld>
            <a:endParaRPr lang="en-US"/>
          </a:p>
        </p:txBody>
      </p:sp>
    </p:spTree>
    <p:extLst>
      <p:ext uri="{BB962C8B-B14F-4D97-AF65-F5344CB8AC3E}">
        <p14:creationId xmlns:p14="http://schemas.microsoft.com/office/powerpoint/2010/main" val="421771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considering adding other stats from the schools, like demographics, if I have time and if anyone thinks that could be interesting so let me know</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E902F998-B1F7-47BC-8C47-CDA4AD149044}" type="slidenum">
              <a:rPr lang="en-US" smtClean="0"/>
              <a:t>8</a:t>
            </a:fld>
            <a:endParaRPr lang="en-US"/>
          </a:p>
        </p:txBody>
      </p:sp>
    </p:spTree>
    <p:extLst>
      <p:ext uri="{BB962C8B-B14F-4D97-AF65-F5344CB8AC3E}">
        <p14:creationId xmlns:p14="http://schemas.microsoft.com/office/powerpoint/2010/main" val="163304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best rates went to East Nashville Magnet High School and Valor Flagship Academy. Valor Flagship is a charter school and had lower numbers overall, but higher rates. This chart shows the top graduation rates from 2023. Unfortunately, I did not have access to graduation data from 2024.</a:t>
            </a:r>
          </a:p>
        </p:txBody>
      </p:sp>
      <p:sp>
        <p:nvSpPr>
          <p:cNvPr id="4" name="Slide Number Placeholder 3"/>
          <p:cNvSpPr>
            <a:spLocks noGrp="1"/>
          </p:cNvSpPr>
          <p:nvPr>
            <p:ph type="sldNum" sz="quarter" idx="5"/>
          </p:nvPr>
        </p:nvSpPr>
        <p:spPr/>
        <p:txBody>
          <a:bodyPr/>
          <a:lstStyle/>
          <a:p>
            <a:fld id="{E902F998-B1F7-47BC-8C47-CDA4AD149044}" type="slidenum">
              <a:rPr lang="en-US" smtClean="0"/>
              <a:t>9</a:t>
            </a:fld>
            <a:endParaRPr lang="en-US"/>
          </a:p>
        </p:txBody>
      </p:sp>
    </p:spTree>
    <p:extLst>
      <p:ext uri="{BB962C8B-B14F-4D97-AF65-F5344CB8AC3E}">
        <p14:creationId xmlns:p14="http://schemas.microsoft.com/office/powerpoint/2010/main" val="3441482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non-charter schools, East Nashville Magnet High in 37206 consistently had the highest graduation rates.</a:t>
            </a:r>
          </a:p>
        </p:txBody>
      </p:sp>
      <p:sp>
        <p:nvSpPr>
          <p:cNvPr id="4" name="Slide Number Placeholder 3"/>
          <p:cNvSpPr>
            <a:spLocks noGrp="1"/>
          </p:cNvSpPr>
          <p:nvPr>
            <p:ph type="sldNum" sz="quarter" idx="5"/>
          </p:nvPr>
        </p:nvSpPr>
        <p:spPr/>
        <p:txBody>
          <a:bodyPr/>
          <a:lstStyle/>
          <a:p>
            <a:fld id="{E902F998-B1F7-47BC-8C47-CDA4AD149044}" type="slidenum">
              <a:rPr lang="en-US" smtClean="0"/>
              <a:t>10</a:t>
            </a:fld>
            <a:endParaRPr lang="en-US"/>
          </a:p>
        </p:txBody>
      </p:sp>
    </p:spTree>
    <p:extLst>
      <p:ext uri="{BB962C8B-B14F-4D97-AF65-F5344CB8AC3E}">
        <p14:creationId xmlns:p14="http://schemas.microsoft.com/office/powerpoint/2010/main" val="202390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zip code with the lowest enrollment rates among all grades was 37080 but the zip codes with the lowest 12</a:t>
            </a:r>
            <a:r>
              <a:rPr lang="en-US" baseline="30000" dirty="0"/>
              <a:t>th</a:t>
            </a:r>
            <a:r>
              <a:rPr lang="en-US" dirty="0"/>
              <a:t> grade enrollment rates differed each year. </a:t>
            </a:r>
          </a:p>
          <a:p>
            <a:endParaRPr lang="en-US" dirty="0"/>
          </a:p>
          <a:p>
            <a:r>
              <a:rPr lang="en-US" dirty="0"/>
              <a:t>Schools with the lowest graduation rates were in the </a:t>
            </a:r>
          </a:p>
        </p:txBody>
      </p:sp>
      <p:sp>
        <p:nvSpPr>
          <p:cNvPr id="4" name="Slide Number Placeholder 3"/>
          <p:cNvSpPr>
            <a:spLocks noGrp="1"/>
          </p:cNvSpPr>
          <p:nvPr>
            <p:ph type="sldNum" sz="quarter" idx="5"/>
          </p:nvPr>
        </p:nvSpPr>
        <p:spPr/>
        <p:txBody>
          <a:bodyPr/>
          <a:lstStyle/>
          <a:p>
            <a:fld id="{E902F998-B1F7-47BC-8C47-CDA4AD149044}" type="slidenum">
              <a:rPr lang="en-US" smtClean="0"/>
              <a:t>11</a:t>
            </a:fld>
            <a:endParaRPr lang="en-US"/>
          </a:p>
        </p:txBody>
      </p:sp>
    </p:spTree>
    <p:extLst>
      <p:ext uri="{BB962C8B-B14F-4D97-AF65-F5344CB8AC3E}">
        <p14:creationId xmlns:p14="http://schemas.microsoft.com/office/powerpoint/2010/main" val="372729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4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988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10/17/2024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077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725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55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89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601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723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200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944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396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10/17/2024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0297178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www.tn.gov/education/districts/federal-programs-and-oversight/data/data-downloads.html" TargetMode="External"/><Relationship Id="rId5" Type="http://schemas.openxmlformats.org/officeDocument/2006/relationships/hyperlink" Target="https://www.mnps.org/about/communications/opendata"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3B464B"/>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40" name="Rectangle 39">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eaf patterns">
            <a:extLst>
              <a:ext uri="{FF2B5EF4-FFF2-40B4-BE49-F238E27FC236}">
                <a16:creationId xmlns:a16="http://schemas.microsoft.com/office/drawing/2014/main" id="{BE8120AD-8C67-C2DE-755A-809AC1A107C5}"/>
              </a:ext>
            </a:extLst>
          </p:cNvPr>
          <p:cNvPicPr>
            <a:picLocks noChangeAspect="1"/>
          </p:cNvPicPr>
          <p:nvPr/>
        </p:nvPicPr>
        <p:blipFill>
          <a:blip r:embed="rId3"/>
          <a:srcRect l="3179" r="21977" b="-1"/>
          <a:stretch/>
        </p:blipFill>
        <p:spPr>
          <a:xfrm>
            <a:off x="446533" y="589172"/>
            <a:ext cx="6202841" cy="5801393"/>
          </a:xfrm>
          <a:prstGeom prst="rect">
            <a:avLst/>
          </a:prstGeom>
        </p:spPr>
      </p:pic>
      <p:sp>
        <p:nvSpPr>
          <p:cNvPr id="42" name="Rectangle 41">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589172"/>
            <a:ext cx="5009388" cy="580139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8B22CAB-6594-EC1E-2723-FE89C12853C7}"/>
              </a:ext>
            </a:extLst>
          </p:cNvPr>
          <p:cNvSpPr>
            <a:spLocks noGrp="1"/>
          </p:cNvSpPr>
          <p:nvPr>
            <p:ph type="ctrTitle"/>
          </p:nvPr>
        </p:nvSpPr>
        <p:spPr>
          <a:xfrm>
            <a:off x="7261934" y="1419225"/>
            <a:ext cx="4115917" cy="2085869"/>
          </a:xfrm>
        </p:spPr>
        <p:txBody>
          <a:bodyPr>
            <a:normAutofit/>
          </a:bodyPr>
          <a:lstStyle/>
          <a:p>
            <a:r>
              <a:rPr lang="en-US">
                <a:solidFill>
                  <a:srgbClr val="FFFFFF"/>
                </a:solidFill>
              </a:rPr>
              <a:t>Metro Nashville public school data &amp; Nashville crime rates</a:t>
            </a:r>
          </a:p>
        </p:txBody>
      </p:sp>
      <p:sp>
        <p:nvSpPr>
          <p:cNvPr id="3" name="Subtitle 2">
            <a:extLst>
              <a:ext uri="{FF2B5EF4-FFF2-40B4-BE49-F238E27FC236}">
                <a16:creationId xmlns:a16="http://schemas.microsoft.com/office/drawing/2014/main" id="{8D27B7E4-9A78-1633-50E7-78EAAB8EDFD9}"/>
              </a:ext>
            </a:extLst>
          </p:cNvPr>
          <p:cNvSpPr>
            <a:spLocks noGrp="1"/>
          </p:cNvSpPr>
          <p:nvPr>
            <p:ph type="subTitle" idx="1"/>
          </p:nvPr>
        </p:nvSpPr>
        <p:spPr>
          <a:xfrm>
            <a:off x="7261934" y="3690551"/>
            <a:ext cx="4115917" cy="1548199"/>
          </a:xfrm>
        </p:spPr>
        <p:txBody>
          <a:bodyPr>
            <a:normAutofit/>
          </a:bodyPr>
          <a:lstStyle/>
          <a:p>
            <a:r>
              <a:rPr lang="en-US">
                <a:solidFill>
                  <a:srgbClr val="FFFFFF">
                    <a:alpha val="75000"/>
                  </a:srgbClr>
                </a:solidFill>
              </a:rPr>
              <a:t>By erica henley</a:t>
            </a:r>
          </a:p>
        </p:txBody>
      </p:sp>
    </p:spTree>
    <p:extLst>
      <p:ext uri="{BB962C8B-B14F-4D97-AF65-F5344CB8AC3E}">
        <p14:creationId xmlns:p14="http://schemas.microsoft.com/office/powerpoint/2010/main" val="79272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77F2BB43-1E8B-40A7-9733-9AEE76BFE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 name="Rectangle 96">
            <a:extLst>
              <a:ext uri="{FF2B5EF4-FFF2-40B4-BE49-F238E27FC236}">
                <a16:creationId xmlns:a16="http://schemas.microsoft.com/office/drawing/2014/main" id="{2F2499BD-C67D-4CD4-9747-4DCC7EF1F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 name="Rectangle 98">
            <a:extLst>
              <a:ext uri="{FF2B5EF4-FFF2-40B4-BE49-F238E27FC236}">
                <a16:creationId xmlns:a16="http://schemas.microsoft.com/office/drawing/2014/main" id="{80D02CAC-A533-4E24-84A6-B3171E16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1" name="Rectangle 100">
            <a:extLst>
              <a:ext uri="{FF2B5EF4-FFF2-40B4-BE49-F238E27FC236}">
                <a16:creationId xmlns:a16="http://schemas.microsoft.com/office/drawing/2014/main" id="{44DBAF48-B17B-4AA7-9E99-4EC0C9905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car parked in front of a building&#10;&#10;Description automatically generated">
            <a:extLst>
              <a:ext uri="{FF2B5EF4-FFF2-40B4-BE49-F238E27FC236}">
                <a16:creationId xmlns:a16="http://schemas.microsoft.com/office/drawing/2014/main" id="{104FF15C-54D6-FC4B-8C06-AA2D0023696E}"/>
              </a:ext>
            </a:extLst>
          </p:cNvPr>
          <p:cNvPicPr>
            <a:picLocks noChangeAspect="1"/>
          </p:cNvPicPr>
          <p:nvPr/>
        </p:nvPicPr>
        <p:blipFill>
          <a:blip r:embed="rId3">
            <a:extLst>
              <a:ext uri="{28A0092B-C50C-407E-A947-70E740481C1C}">
                <a14:useLocalDpi xmlns:a14="http://schemas.microsoft.com/office/drawing/2010/main" val="0"/>
              </a:ext>
            </a:extLst>
          </a:blip>
          <a:srcRect t="7760" r="-1" b="7968"/>
          <a:stretch/>
        </p:blipFill>
        <p:spPr>
          <a:xfrm>
            <a:off x="1" y="-1"/>
            <a:ext cx="12191695" cy="6858000"/>
          </a:xfrm>
          <a:prstGeom prst="rect">
            <a:avLst/>
          </a:prstGeom>
        </p:spPr>
      </p:pic>
      <p:grpSp>
        <p:nvGrpSpPr>
          <p:cNvPr id="103" name="Group 102">
            <a:extLst>
              <a:ext uri="{FF2B5EF4-FFF2-40B4-BE49-F238E27FC236}">
                <a16:creationId xmlns:a16="http://schemas.microsoft.com/office/drawing/2014/main" id="{3A852E5D-96B2-47B5-AB0F-426F231FBD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1"/>
            <a:ext cx="3703320" cy="5935131"/>
            <a:chOff x="438068" y="457201"/>
            <a:chExt cx="3703320" cy="5935131"/>
          </a:xfrm>
        </p:grpSpPr>
        <p:sp>
          <p:nvSpPr>
            <p:cNvPr id="104" name="Rectangle 103">
              <a:extLst>
                <a:ext uri="{FF2B5EF4-FFF2-40B4-BE49-F238E27FC236}">
                  <a16:creationId xmlns:a16="http://schemas.microsoft.com/office/drawing/2014/main" id="{FBEA2C8A-CA20-494E-8DAA-985E842ED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41102"/>
              <a:ext cx="3702134" cy="5751230"/>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104">
              <a:extLst>
                <a:ext uri="{FF2B5EF4-FFF2-40B4-BE49-F238E27FC236}">
                  <a16:creationId xmlns:a16="http://schemas.microsoft.com/office/drawing/2014/main" id="{DBAE429C-3A94-4C39-B88C-596F1E4C0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1"/>
              <a:ext cx="370332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CF6CCE37-37F1-2BEC-D69C-E6E3FC1E5B1F}"/>
              </a:ext>
            </a:extLst>
          </p:cNvPr>
          <p:cNvSpPr>
            <a:spLocks noGrp="1"/>
          </p:cNvSpPr>
          <p:nvPr>
            <p:ph type="title"/>
          </p:nvPr>
        </p:nvSpPr>
        <p:spPr>
          <a:xfrm>
            <a:off x="584200" y="3316166"/>
            <a:ext cx="3412067" cy="1797702"/>
          </a:xfrm>
        </p:spPr>
        <p:txBody>
          <a:bodyPr vert="horz" lIns="91440" tIns="45720" rIns="91440" bIns="45720" rtlCol="0" anchor="b">
            <a:normAutofit/>
          </a:bodyPr>
          <a:lstStyle/>
          <a:p>
            <a:r>
              <a:rPr lang="en-US" sz="3600">
                <a:solidFill>
                  <a:srgbClr val="FFFFFF"/>
                </a:solidFill>
              </a:rPr>
              <a:t>Best Graduation Rates</a:t>
            </a:r>
          </a:p>
        </p:txBody>
      </p:sp>
      <p:sp>
        <p:nvSpPr>
          <p:cNvPr id="36" name="Content Placeholder 35">
            <a:extLst>
              <a:ext uri="{FF2B5EF4-FFF2-40B4-BE49-F238E27FC236}">
                <a16:creationId xmlns:a16="http://schemas.microsoft.com/office/drawing/2014/main" id="{E522A829-3712-6920-8620-1D3E0BA4A39F}"/>
              </a:ext>
            </a:extLst>
          </p:cNvPr>
          <p:cNvSpPr>
            <a:spLocks noGrp="1"/>
          </p:cNvSpPr>
          <p:nvPr>
            <p:ph idx="1"/>
          </p:nvPr>
        </p:nvSpPr>
        <p:spPr>
          <a:xfrm>
            <a:off x="584200" y="5145513"/>
            <a:ext cx="3412067" cy="738820"/>
          </a:xfrm>
        </p:spPr>
        <p:txBody>
          <a:bodyPr vert="horz" lIns="91440" tIns="45720" rIns="91440" bIns="45720" rtlCol="0" anchor="t">
            <a:normAutofit/>
          </a:bodyPr>
          <a:lstStyle/>
          <a:p>
            <a:pPr marL="0" indent="0">
              <a:buNone/>
            </a:pPr>
            <a:r>
              <a:rPr lang="en-US" sz="1600" cap="all">
                <a:solidFill>
                  <a:srgbClr val="FFFFFF">
                    <a:alpha val="75000"/>
                  </a:srgbClr>
                </a:solidFill>
              </a:rPr>
              <a:t>East Nashville Magnet High School</a:t>
            </a:r>
          </a:p>
        </p:txBody>
      </p:sp>
      <p:pic>
        <p:nvPicPr>
          <p:cNvPr id="7" name="Picture 6" descr="A map of a city&#10;&#10;Description automatically generated">
            <a:extLst>
              <a:ext uri="{FF2B5EF4-FFF2-40B4-BE49-F238E27FC236}">
                <a16:creationId xmlns:a16="http://schemas.microsoft.com/office/drawing/2014/main" id="{5178FBCE-C1F5-FEF7-DAE0-B2B18D362B37}"/>
              </a:ext>
            </a:extLst>
          </p:cNvPr>
          <p:cNvPicPr>
            <a:picLocks noChangeAspect="1"/>
          </p:cNvPicPr>
          <p:nvPr/>
        </p:nvPicPr>
        <p:blipFill>
          <a:blip r:embed="rId4">
            <a:extLst>
              <a:ext uri="{28A0092B-C50C-407E-A947-70E740481C1C}">
                <a14:useLocalDpi xmlns:a14="http://schemas.microsoft.com/office/drawing/2010/main" val="0"/>
              </a:ext>
            </a:extLst>
          </a:blip>
          <a:srcRect t="9349" r="-5" b="-5"/>
          <a:stretch/>
        </p:blipFill>
        <p:spPr>
          <a:xfrm>
            <a:off x="532463" y="731077"/>
            <a:ext cx="3515763" cy="2119422"/>
          </a:xfrm>
          <a:prstGeom prst="rect">
            <a:avLst/>
          </a:prstGeom>
        </p:spPr>
      </p:pic>
    </p:spTree>
    <p:extLst>
      <p:ext uri="{BB962C8B-B14F-4D97-AF65-F5344CB8AC3E}">
        <p14:creationId xmlns:p14="http://schemas.microsoft.com/office/powerpoint/2010/main" val="37309876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8BC20D8-CB2E-DFF2-12E3-948BDF140D3C}"/>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Lowest Rates</a:t>
            </a:r>
          </a:p>
        </p:txBody>
      </p:sp>
      <p:pic>
        <p:nvPicPr>
          <p:cNvPr id="5" name="Content Placeholder 4" descr="A graph with numbers and a line&#10;&#10;Description automatically generated">
            <a:extLst>
              <a:ext uri="{FF2B5EF4-FFF2-40B4-BE49-F238E27FC236}">
                <a16:creationId xmlns:a16="http://schemas.microsoft.com/office/drawing/2014/main" id="{E63675C2-944E-6355-5332-CCD46BA99F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5053" y="1627775"/>
            <a:ext cx="6764864" cy="3578740"/>
          </a:xfrm>
          <a:prstGeom prst="rect">
            <a:avLst/>
          </a:prstGeom>
        </p:spPr>
      </p:pic>
    </p:spTree>
    <p:extLst>
      <p:ext uri="{BB962C8B-B14F-4D97-AF65-F5344CB8AC3E}">
        <p14:creationId xmlns:p14="http://schemas.microsoft.com/office/powerpoint/2010/main" val="305768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 name="Rectangle 9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 name="Rectangle 9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 name="Rectangle 9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0" name="Rectangle 9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89" name="Rectangle 88">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10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CF8A3AC2-D58D-3E25-B8CD-D83E65210F9A}"/>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Does crime rate impact enrollment or graduation rates?		</a:t>
            </a:r>
          </a:p>
        </p:txBody>
      </p:sp>
      <p:sp>
        <p:nvSpPr>
          <p:cNvPr id="3" name="Content Placeholder 2">
            <a:extLst>
              <a:ext uri="{FF2B5EF4-FFF2-40B4-BE49-F238E27FC236}">
                <a16:creationId xmlns:a16="http://schemas.microsoft.com/office/drawing/2014/main" id="{21AB0DC6-CF5D-5A2C-B55B-0A47B4620A68}"/>
              </a:ext>
            </a:extLst>
          </p:cNvPr>
          <p:cNvSpPr>
            <a:spLocks noGrp="1"/>
          </p:cNvSpPr>
          <p:nvPr>
            <p:ph idx="1"/>
          </p:nvPr>
        </p:nvSpPr>
        <p:spPr>
          <a:xfrm>
            <a:off x="584200" y="5145513"/>
            <a:ext cx="3412067" cy="738820"/>
          </a:xfrm>
        </p:spPr>
        <p:txBody>
          <a:bodyPr vert="horz" lIns="91440" tIns="45720" rIns="91440" bIns="45720" rtlCol="0" anchor="t">
            <a:normAutofit/>
          </a:bodyPr>
          <a:lstStyle/>
          <a:p>
            <a:pPr marL="0" indent="0">
              <a:buNone/>
            </a:pPr>
            <a:r>
              <a:rPr lang="en-US" sz="1600" kern="1200" cap="all">
                <a:solidFill>
                  <a:srgbClr val="FFFFFF">
                    <a:alpha val="75000"/>
                  </a:srgbClr>
                </a:solidFill>
                <a:latin typeface="+mn-lt"/>
                <a:ea typeface="+mn-ea"/>
                <a:cs typeface="+mn-cs"/>
              </a:rPr>
              <a:t> </a:t>
            </a:r>
          </a:p>
        </p:txBody>
      </p:sp>
      <p:pic>
        <p:nvPicPr>
          <p:cNvPr id="7" name="Picture 6" descr="A graph of blue and white bars&#10;&#10;Description automatically generated">
            <a:extLst>
              <a:ext uri="{FF2B5EF4-FFF2-40B4-BE49-F238E27FC236}">
                <a16:creationId xmlns:a16="http://schemas.microsoft.com/office/drawing/2014/main" id="{A9F74726-A2DF-67AF-2E08-F2C2A0976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053" y="1336950"/>
            <a:ext cx="6764864" cy="4160391"/>
          </a:xfrm>
          <a:prstGeom prst="rect">
            <a:avLst/>
          </a:prstGeom>
        </p:spPr>
      </p:pic>
    </p:spTree>
    <p:extLst>
      <p:ext uri="{BB962C8B-B14F-4D97-AF65-F5344CB8AC3E}">
        <p14:creationId xmlns:p14="http://schemas.microsoft.com/office/powerpoint/2010/main" val="25280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68">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69">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70">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2" name="Rectangle 71">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blue bars&#10;&#10;Description automatically generated">
            <a:extLst>
              <a:ext uri="{FF2B5EF4-FFF2-40B4-BE49-F238E27FC236}">
                <a16:creationId xmlns:a16="http://schemas.microsoft.com/office/drawing/2014/main" id="{DA5FFBD6-0DBA-1B26-09E2-EEA1ECF32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26" y="541065"/>
            <a:ext cx="4839284" cy="3435892"/>
          </a:xfrm>
          <a:prstGeom prst="rect">
            <a:avLst/>
          </a:prstGeom>
        </p:spPr>
      </p:pic>
      <p:pic>
        <p:nvPicPr>
          <p:cNvPr id="5" name="Content Placeholder 4" descr="A graph of blue bars&#10;&#10;Description automatically generated">
            <a:extLst>
              <a:ext uri="{FF2B5EF4-FFF2-40B4-BE49-F238E27FC236}">
                <a16:creationId xmlns:a16="http://schemas.microsoft.com/office/drawing/2014/main" id="{3995A7B0-3E00-B4F1-73D0-320211CC29D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22707" y="541064"/>
            <a:ext cx="4943729" cy="3435892"/>
          </a:xfrm>
          <a:prstGeom prst="rect">
            <a:avLst/>
          </a:prstGeom>
        </p:spPr>
      </p:pic>
      <p:sp>
        <p:nvSpPr>
          <p:cNvPr id="73" name="Rectangle 72">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E11D71-08C2-2D9A-2707-242DC43C77EF}"/>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dirty="0">
                <a:solidFill>
                  <a:srgbClr val="FFFFFF"/>
                </a:solidFill>
              </a:rPr>
              <a:t>Crime rates in 37013 vs 37206</a:t>
            </a:r>
          </a:p>
        </p:txBody>
      </p:sp>
    </p:spTree>
    <p:extLst>
      <p:ext uri="{BB962C8B-B14F-4D97-AF65-F5344CB8AC3E}">
        <p14:creationId xmlns:p14="http://schemas.microsoft.com/office/powerpoint/2010/main" val="394448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C25FACA-46F1-2FF6-BF24-DF4098B9F960}"/>
              </a:ext>
            </a:extLst>
          </p:cNvPr>
          <p:cNvSpPr>
            <a:spLocks noGrp="1"/>
          </p:cNvSpPr>
          <p:nvPr>
            <p:ph type="title"/>
          </p:nvPr>
        </p:nvSpPr>
        <p:spPr>
          <a:xfrm>
            <a:off x="601255" y="702155"/>
            <a:ext cx="3409783" cy="1300365"/>
          </a:xfrm>
        </p:spPr>
        <p:txBody>
          <a:bodyPr>
            <a:normAutofit/>
          </a:bodyPr>
          <a:lstStyle/>
          <a:p>
            <a:r>
              <a:rPr lang="en-US">
                <a:solidFill>
                  <a:srgbClr val="FFFFFF"/>
                </a:solidFill>
              </a:rPr>
              <a:t>Insights</a:t>
            </a:r>
          </a:p>
        </p:txBody>
      </p:sp>
      <p:sp>
        <p:nvSpPr>
          <p:cNvPr id="3" name="Content Placeholder 2">
            <a:extLst>
              <a:ext uri="{FF2B5EF4-FFF2-40B4-BE49-F238E27FC236}">
                <a16:creationId xmlns:a16="http://schemas.microsoft.com/office/drawing/2014/main" id="{DE87A645-8FC4-E20C-85CA-9B9483C7A2AE}"/>
              </a:ext>
            </a:extLst>
          </p:cNvPr>
          <p:cNvSpPr>
            <a:spLocks noGrp="1"/>
          </p:cNvSpPr>
          <p:nvPr>
            <p:ph idx="1"/>
          </p:nvPr>
        </p:nvSpPr>
        <p:spPr>
          <a:xfrm>
            <a:off x="601255" y="2177142"/>
            <a:ext cx="3409782" cy="3823607"/>
          </a:xfrm>
        </p:spPr>
        <p:txBody>
          <a:bodyPr>
            <a:normAutofit/>
          </a:bodyPr>
          <a:lstStyle/>
          <a:p>
            <a:r>
              <a:rPr lang="en-US" dirty="0">
                <a:solidFill>
                  <a:srgbClr val="FFFFFF"/>
                </a:solidFill>
              </a:rPr>
              <a:t>37013 crime seems to impact graduation rates</a:t>
            </a:r>
          </a:p>
          <a:p>
            <a:r>
              <a:rPr lang="en-US" dirty="0">
                <a:solidFill>
                  <a:srgbClr val="FFFFFF"/>
                </a:solidFill>
              </a:rPr>
              <a:t>37206 graduation rates were the greatest for high schools overall</a:t>
            </a:r>
          </a:p>
          <a:p>
            <a:r>
              <a:rPr lang="en-US" dirty="0">
                <a:solidFill>
                  <a:srgbClr val="FFFFFF"/>
                </a:solidFill>
              </a:rPr>
              <a:t>More data is needed to gain further insight into whether more correlations exist.</a:t>
            </a:r>
          </a:p>
          <a:p>
            <a:endParaRPr lang="en-US" dirty="0">
              <a:solidFill>
                <a:srgbClr val="FFFFFF"/>
              </a:solidFill>
            </a:endParaRPr>
          </a:p>
          <a:p>
            <a:endParaRPr lang="en-US" dirty="0">
              <a:solidFill>
                <a:srgbClr val="FFFFFF"/>
              </a:solidFill>
            </a:endParaRPr>
          </a:p>
        </p:txBody>
      </p:sp>
      <p:pic>
        <p:nvPicPr>
          <p:cNvPr id="7" name="Graphic 6" descr="Statistics">
            <a:extLst>
              <a:ext uri="{FF2B5EF4-FFF2-40B4-BE49-F238E27FC236}">
                <a16:creationId xmlns:a16="http://schemas.microsoft.com/office/drawing/2014/main" id="{BA318F57-2144-2B0B-5672-77883B08F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3830" y="936141"/>
            <a:ext cx="4968305" cy="4968305"/>
          </a:xfrm>
          <a:prstGeom prst="rect">
            <a:avLst/>
          </a:prstGeom>
        </p:spPr>
      </p:pic>
    </p:spTree>
    <p:extLst>
      <p:ext uri="{BB962C8B-B14F-4D97-AF65-F5344CB8AC3E}">
        <p14:creationId xmlns:p14="http://schemas.microsoft.com/office/powerpoint/2010/main" val="201985775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5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57" name="Rectangle 5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06B1E98-B9C9-B918-51BC-154E1DBCC268}"/>
              </a:ext>
            </a:extLst>
          </p:cNvPr>
          <p:cNvSpPr>
            <a:spLocks noGrp="1"/>
          </p:cNvSpPr>
          <p:nvPr>
            <p:ph type="title"/>
          </p:nvPr>
        </p:nvSpPr>
        <p:spPr>
          <a:xfrm>
            <a:off x="781872" y="1204126"/>
            <a:ext cx="4476811" cy="3358833"/>
          </a:xfrm>
        </p:spPr>
        <p:txBody>
          <a:bodyPr vert="horz" lIns="91440" tIns="45720" rIns="91440" bIns="45720" rtlCol="0" anchor="b">
            <a:normAutofit/>
          </a:bodyPr>
          <a:lstStyle/>
          <a:p>
            <a:r>
              <a:rPr lang="en-US" sz="4000">
                <a:solidFill>
                  <a:srgbClr val="FFFFFF"/>
                </a:solidFill>
              </a:rPr>
              <a:t>Questions</a:t>
            </a:r>
          </a:p>
        </p:txBody>
      </p:sp>
      <p:pic>
        <p:nvPicPr>
          <p:cNvPr id="20" name="Graphic 19" descr="Question mark">
            <a:extLst>
              <a:ext uri="{FF2B5EF4-FFF2-40B4-BE49-F238E27FC236}">
                <a16:creationId xmlns:a16="http://schemas.microsoft.com/office/drawing/2014/main" id="{3C1CB461-ECED-48F4-BE1D-66E16AF92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9" y="782722"/>
            <a:ext cx="5433917" cy="5433917"/>
          </a:xfrm>
          <a:prstGeom prst="rect">
            <a:avLst/>
          </a:prstGeom>
        </p:spPr>
      </p:pic>
    </p:spTree>
    <p:extLst>
      <p:ext uri="{BB962C8B-B14F-4D97-AF65-F5344CB8AC3E}">
        <p14:creationId xmlns:p14="http://schemas.microsoft.com/office/powerpoint/2010/main" val="293632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EFE0BA4-9678-F095-3217-56F61AF64BD2}"/>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About the project</a:t>
            </a:r>
          </a:p>
        </p:txBody>
      </p:sp>
      <p:sp>
        <p:nvSpPr>
          <p:cNvPr id="22" name="Rectangle 2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FCD7204-BFB7-2BAA-B9EC-145B02CC73B6}"/>
              </a:ext>
            </a:extLst>
          </p:cNvPr>
          <p:cNvGraphicFramePr>
            <a:graphicFrameLocks noGrp="1"/>
          </p:cNvGraphicFramePr>
          <p:nvPr>
            <p:ph idx="1"/>
            <p:extLst>
              <p:ext uri="{D42A27DB-BD31-4B8C-83A1-F6EECF244321}">
                <p14:modId xmlns:p14="http://schemas.microsoft.com/office/powerpoint/2010/main" val="336459598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94802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B052D1-C683-8D99-94DE-D0C671246F1F}"/>
              </a:ext>
            </a:extLst>
          </p:cNvPr>
          <p:cNvSpPr>
            <a:spLocks noGrp="1"/>
          </p:cNvSpPr>
          <p:nvPr>
            <p:ph type="title"/>
          </p:nvPr>
        </p:nvSpPr>
        <p:spPr>
          <a:xfrm>
            <a:off x="601255" y="702155"/>
            <a:ext cx="3409783" cy="1300365"/>
          </a:xfrm>
        </p:spPr>
        <p:txBody>
          <a:bodyPr>
            <a:normAutofit/>
          </a:bodyPr>
          <a:lstStyle/>
          <a:p>
            <a:r>
              <a:rPr lang="en-US">
                <a:solidFill>
                  <a:srgbClr val="FFFFFF"/>
                </a:solidFill>
              </a:rPr>
              <a:t>Goals</a:t>
            </a:r>
          </a:p>
        </p:txBody>
      </p:sp>
      <p:sp>
        <p:nvSpPr>
          <p:cNvPr id="3" name="Content Placeholder 2">
            <a:extLst>
              <a:ext uri="{FF2B5EF4-FFF2-40B4-BE49-F238E27FC236}">
                <a16:creationId xmlns:a16="http://schemas.microsoft.com/office/drawing/2014/main" id="{9AA20466-457A-8CB9-2D38-94AF28781054}"/>
              </a:ext>
            </a:extLst>
          </p:cNvPr>
          <p:cNvSpPr>
            <a:spLocks noGrp="1"/>
          </p:cNvSpPr>
          <p:nvPr>
            <p:ph idx="1"/>
          </p:nvPr>
        </p:nvSpPr>
        <p:spPr>
          <a:xfrm>
            <a:off x="601255" y="2177142"/>
            <a:ext cx="3409782" cy="3823607"/>
          </a:xfrm>
        </p:spPr>
        <p:txBody>
          <a:bodyPr>
            <a:normAutofit/>
          </a:bodyPr>
          <a:lstStyle/>
          <a:p>
            <a:r>
              <a:rPr lang="en-US" dirty="0">
                <a:solidFill>
                  <a:srgbClr val="FFFFFF"/>
                </a:solidFill>
              </a:rPr>
              <a:t>To discover which public schools have the highest graduation rates</a:t>
            </a:r>
          </a:p>
          <a:p>
            <a:r>
              <a:rPr lang="en-US" dirty="0">
                <a:solidFill>
                  <a:srgbClr val="FFFFFF"/>
                </a:solidFill>
              </a:rPr>
              <a:t>To discover which public schools have the lowest graduation rates</a:t>
            </a:r>
          </a:p>
          <a:p>
            <a:r>
              <a:rPr lang="en-US" dirty="0">
                <a:solidFill>
                  <a:srgbClr val="FFFFFF"/>
                </a:solidFill>
              </a:rPr>
              <a:t>To discover if crime rates seem to impact these statistics</a:t>
            </a:r>
          </a:p>
          <a:p>
            <a:endParaRPr lang="en-US" dirty="0">
              <a:solidFill>
                <a:srgbClr val="FFFFFF"/>
              </a:solidFill>
            </a:endParaRPr>
          </a:p>
        </p:txBody>
      </p:sp>
      <p:pic>
        <p:nvPicPr>
          <p:cNvPr id="20" name="Graphic 19" descr="Books">
            <a:extLst>
              <a:ext uri="{FF2B5EF4-FFF2-40B4-BE49-F238E27FC236}">
                <a16:creationId xmlns:a16="http://schemas.microsoft.com/office/drawing/2014/main" id="{2CA39A1E-CD8C-DF2E-D583-92EA5FEF2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3830" y="936141"/>
            <a:ext cx="4968305" cy="4968305"/>
          </a:xfrm>
          <a:prstGeom prst="rect">
            <a:avLst/>
          </a:prstGeom>
        </p:spPr>
      </p:pic>
    </p:spTree>
    <p:extLst>
      <p:ext uri="{BB962C8B-B14F-4D97-AF65-F5344CB8AC3E}">
        <p14:creationId xmlns:p14="http://schemas.microsoft.com/office/powerpoint/2010/main" val="37235836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07E802C-4568-43AB-9F37-2A48E02B3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a red and blue square&#10;&#10;Description automatically generated">
            <a:extLst>
              <a:ext uri="{FF2B5EF4-FFF2-40B4-BE49-F238E27FC236}">
                <a16:creationId xmlns:a16="http://schemas.microsoft.com/office/drawing/2014/main" id="{C31553AF-9E30-59FD-CB77-83E7D5AFC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91" y="598713"/>
            <a:ext cx="3506108" cy="3298604"/>
          </a:xfrm>
          <a:prstGeom prst="rect">
            <a:avLst/>
          </a:prstGeom>
        </p:spPr>
      </p:pic>
      <p:pic>
        <p:nvPicPr>
          <p:cNvPr id="5" name="Picture 4" descr="A logo for a public schools&#10;&#10;Description automatically generated">
            <a:extLst>
              <a:ext uri="{FF2B5EF4-FFF2-40B4-BE49-F238E27FC236}">
                <a16:creationId xmlns:a16="http://schemas.microsoft.com/office/drawing/2014/main" id="{18F6DC9E-0AE1-E2D8-7FB3-9C42887AF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792" y="598712"/>
            <a:ext cx="4729182" cy="3298605"/>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3E348BF7-7628-4941-5C46-0BB8EC7E4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7" y="5098750"/>
            <a:ext cx="3626158" cy="642234"/>
          </a:xfrm>
          <a:prstGeom prst="rect">
            <a:avLst/>
          </a:prstGeom>
        </p:spPr>
      </p:pic>
      <p:sp>
        <p:nvSpPr>
          <p:cNvPr id="51" name="Rectangle 50">
            <a:extLst>
              <a:ext uri="{FF2B5EF4-FFF2-40B4-BE49-F238E27FC236}">
                <a16:creationId xmlns:a16="http://schemas.microsoft.com/office/drawing/2014/main" id="{BFFCF698-CE31-43F1-AC88-064CB81A6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498" y="4267831"/>
            <a:ext cx="7552502" cy="2590169"/>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30289482-ACA3-49AE-9A29-CF97A76DF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20158"/>
            <a:ext cx="1218895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4BA2EA6-75E8-C8F0-CA96-941BCCD6CE59}"/>
              </a:ext>
            </a:extLst>
          </p:cNvPr>
          <p:cNvSpPr>
            <a:spLocks noGrp="1"/>
          </p:cNvSpPr>
          <p:nvPr>
            <p:ph type="title"/>
          </p:nvPr>
        </p:nvSpPr>
        <p:spPr>
          <a:xfrm>
            <a:off x="4810836" y="4311403"/>
            <a:ext cx="6737697" cy="731446"/>
          </a:xfrm>
        </p:spPr>
        <p:txBody>
          <a:bodyPr>
            <a:normAutofit/>
          </a:bodyPr>
          <a:lstStyle/>
          <a:p>
            <a:r>
              <a:rPr lang="en-US" sz="2400">
                <a:solidFill>
                  <a:srgbClr val="FFFFFF"/>
                </a:solidFill>
              </a:rPr>
              <a:t>Data sources</a:t>
            </a:r>
          </a:p>
        </p:txBody>
      </p:sp>
      <p:sp>
        <p:nvSpPr>
          <p:cNvPr id="55" name="Rectangle 54">
            <a:extLst>
              <a:ext uri="{FF2B5EF4-FFF2-40B4-BE49-F238E27FC236}">
                <a16:creationId xmlns:a16="http://schemas.microsoft.com/office/drawing/2014/main" id="{0F399B11-F777-4211-ADD0-979A91BCD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1359" y="-460"/>
            <a:ext cx="9144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69E53F-3DD5-0333-F437-EBCAB31AC65B}"/>
              </a:ext>
            </a:extLst>
          </p:cNvPr>
          <p:cNvSpPr>
            <a:spLocks noGrp="1"/>
          </p:cNvSpPr>
          <p:nvPr>
            <p:ph idx="1"/>
          </p:nvPr>
        </p:nvSpPr>
        <p:spPr>
          <a:xfrm>
            <a:off x="4810836" y="5247563"/>
            <a:ext cx="6799972" cy="1011725"/>
          </a:xfrm>
        </p:spPr>
        <p:txBody>
          <a:bodyPr>
            <a:normAutofit/>
          </a:bodyPr>
          <a:lstStyle/>
          <a:p>
            <a:pPr>
              <a:lnSpc>
                <a:spcPct val="110000"/>
              </a:lnSpc>
            </a:pPr>
            <a:endParaRPr lang="en-US" sz="600" dirty="0">
              <a:solidFill>
                <a:srgbClr val="FFFFFF"/>
              </a:solidFill>
            </a:endParaRPr>
          </a:p>
          <a:p>
            <a:pPr>
              <a:lnSpc>
                <a:spcPct val="110000"/>
              </a:lnSpc>
            </a:pPr>
            <a:r>
              <a:rPr lang="en-US" sz="600" dirty="0">
                <a:solidFill>
                  <a:srgbClr val="FFFFFF"/>
                </a:solidFill>
              </a:rPr>
              <a:t>Metro Nashville Public School Open Data: </a:t>
            </a:r>
            <a:r>
              <a:rPr lang="en-US" sz="600" dirty="0">
                <a:solidFill>
                  <a:srgbClr val="FFFFFF"/>
                </a:solidFill>
                <a:hlinkClick r:id="rId5"/>
              </a:rPr>
              <a:t>https://www.mnps.org/about/communications/opendata</a:t>
            </a:r>
            <a:endParaRPr lang="en-US" sz="600" dirty="0">
              <a:solidFill>
                <a:srgbClr val="FFFFFF"/>
              </a:solidFill>
            </a:endParaRPr>
          </a:p>
          <a:p>
            <a:pPr>
              <a:lnSpc>
                <a:spcPct val="110000"/>
              </a:lnSpc>
            </a:pPr>
            <a:r>
              <a:rPr lang="en-US" sz="600" dirty="0">
                <a:solidFill>
                  <a:srgbClr val="FFFFFF"/>
                </a:solidFill>
              </a:rPr>
              <a:t>Tennessee Dept. of Education </a:t>
            </a:r>
            <a:r>
              <a:rPr lang="en-US" sz="600" dirty="0">
                <a:solidFill>
                  <a:srgbClr val="FFFFFF"/>
                </a:solidFill>
                <a:hlinkClick r:id="rId6"/>
              </a:rPr>
              <a:t>https://www.tn.gov/education/districts/federal-programs-and-oversight/data/data-downloads.html</a:t>
            </a:r>
            <a:endParaRPr lang="en-US" sz="600" dirty="0">
              <a:solidFill>
                <a:srgbClr val="FFFFFF"/>
              </a:solidFill>
            </a:endParaRPr>
          </a:p>
          <a:p>
            <a:pPr>
              <a:lnSpc>
                <a:spcPct val="110000"/>
              </a:lnSpc>
            </a:pPr>
            <a:r>
              <a:rPr lang="en-US" sz="600" dirty="0">
                <a:solidFill>
                  <a:srgbClr val="FFFFFF"/>
                </a:solidFill>
              </a:rPr>
              <a:t>Nashville Open Data https://datanashvillegov-nashville.hub.arcgis.com/datasets/d747436243e9439e968fce056545016a_0/explore?location=35.885029%2C-86.948355%2C7.34</a:t>
            </a:r>
          </a:p>
          <a:p>
            <a:pPr>
              <a:lnSpc>
                <a:spcPct val="110000"/>
              </a:lnSpc>
            </a:pPr>
            <a:endParaRPr lang="en-US" sz="600" dirty="0">
              <a:solidFill>
                <a:srgbClr val="FFFFFF"/>
              </a:solidFill>
            </a:endParaRPr>
          </a:p>
        </p:txBody>
      </p:sp>
    </p:spTree>
    <p:extLst>
      <p:ext uri="{BB962C8B-B14F-4D97-AF65-F5344CB8AC3E}">
        <p14:creationId xmlns:p14="http://schemas.microsoft.com/office/powerpoint/2010/main" val="35029459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0EEE-CB07-9243-D73C-93F5A9A5B83F}"/>
              </a:ext>
            </a:extLst>
          </p:cNvPr>
          <p:cNvSpPr>
            <a:spLocks noGrp="1"/>
          </p:cNvSpPr>
          <p:nvPr>
            <p:ph type="title"/>
          </p:nvPr>
        </p:nvSpPr>
        <p:spPr>
          <a:xfrm>
            <a:off x="581192" y="702156"/>
            <a:ext cx="11029616" cy="1188720"/>
          </a:xfrm>
        </p:spPr>
        <p:txBody>
          <a:bodyPr>
            <a:normAutofit/>
          </a:bodyPr>
          <a:lstStyle/>
          <a:p>
            <a:r>
              <a:rPr lang="en-US" dirty="0"/>
              <a:t>Issues encountered</a:t>
            </a:r>
          </a:p>
        </p:txBody>
      </p:sp>
      <p:graphicFrame>
        <p:nvGraphicFramePr>
          <p:cNvPr id="5" name="Content Placeholder 2">
            <a:extLst>
              <a:ext uri="{FF2B5EF4-FFF2-40B4-BE49-F238E27FC236}">
                <a16:creationId xmlns:a16="http://schemas.microsoft.com/office/drawing/2014/main" id="{D4EDF90C-3FAF-A70C-EA45-7796E72E6F29}"/>
              </a:ext>
            </a:extLst>
          </p:cNvPr>
          <p:cNvGraphicFramePr>
            <a:graphicFrameLocks noGrp="1"/>
          </p:cNvGraphicFramePr>
          <p:nvPr>
            <p:ph idx="1"/>
            <p:extLst>
              <p:ext uri="{D42A27DB-BD31-4B8C-83A1-F6EECF244321}">
                <p14:modId xmlns:p14="http://schemas.microsoft.com/office/powerpoint/2010/main" val="423151192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150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Rectangle 8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4" name="Rectangle 8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 name="Rectangle 8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88" name="Rectangle 8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map of a neighborhood&#10;&#10;Description automatically generated">
            <a:extLst>
              <a:ext uri="{FF2B5EF4-FFF2-40B4-BE49-F238E27FC236}">
                <a16:creationId xmlns:a16="http://schemas.microsoft.com/office/drawing/2014/main" id="{055FFC9E-7A80-5564-6461-08473B11988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4243" b="-1"/>
          <a:stretch/>
        </p:blipFill>
        <p:spPr>
          <a:xfrm>
            <a:off x="1291452" y="541065"/>
            <a:ext cx="3776433" cy="3435892"/>
          </a:xfrm>
          <a:prstGeom prst="rect">
            <a:avLst/>
          </a:prstGeom>
        </p:spPr>
      </p:pic>
      <p:pic>
        <p:nvPicPr>
          <p:cNvPr id="15" name="Picture 14" descr="A pie chart with numbers and text&#10;&#10;Description automatically generated">
            <a:extLst>
              <a:ext uri="{FF2B5EF4-FFF2-40B4-BE49-F238E27FC236}">
                <a16:creationId xmlns:a16="http://schemas.microsoft.com/office/drawing/2014/main" id="{5C924D02-6AA2-EAE3-269B-0ECB9EB7C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221" y="541064"/>
            <a:ext cx="4706701" cy="3435892"/>
          </a:xfrm>
          <a:prstGeom prst="rect">
            <a:avLst/>
          </a:prstGeom>
        </p:spPr>
      </p:pic>
      <p:sp>
        <p:nvSpPr>
          <p:cNvPr id="90" name="Rectangle 89">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Rectangle 91">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01727E-7DFB-CD31-FC55-572A1D4E5B36}"/>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Enrollment rates in metro public schools</a:t>
            </a:r>
          </a:p>
        </p:txBody>
      </p:sp>
    </p:spTree>
    <p:extLst>
      <p:ext uri="{BB962C8B-B14F-4D97-AF65-F5344CB8AC3E}">
        <p14:creationId xmlns:p14="http://schemas.microsoft.com/office/powerpoint/2010/main" val="363628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7" name="Rectangle 36">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building&#10;&#10;Description automatically generated">
            <a:extLst>
              <a:ext uri="{FF2B5EF4-FFF2-40B4-BE49-F238E27FC236}">
                <a16:creationId xmlns:a16="http://schemas.microsoft.com/office/drawing/2014/main" id="{48CE414D-5D29-A392-FBF6-8C53ECEC3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74" y="541065"/>
            <a:ext cx="4581189" cy="3435892"/>
          </a:xfrm>
          <a:prstGeom prst="rect">
            <a:avLst/>
          </a:prstGeom>
        </p:spPr>
      </p:pic>
      <p:pic>
        <p:nvPicPr>
          <p:cNvPr id="5" name="Picture 4" descr="A colorful pie chart with text&#10;&#10;Description automatically generated">
            <a:extLst>
              <a:ext uri="{FF2B5EF4-FFF2-40B4-BE49-F238E27FC236}">
                <a16:creationId xmlns:a16="http://schemas.microsoft.com/office/drawing/2014/main" id="{D2AF6A3D-03E1-5D49-6ABF-F59710C08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931" y="606224"/>
            <a:ext cx="5509282" cy="3305572"/>
          </a:xfrm>
          <a:prstGeom prst="rect">
            <a:avLst/>
          </a:prstGeom>
        </p:spPr>
      </p:pic>
      <p:sp>
        <p:nvSpPr>
          <p:cNvPr id="39" name="Rectangle 38">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242ECC3-FCA7-1845-204E-038043D7CE6E}"/>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12</a:t>
            </a:r>
            <a:r>
              <a:rPr lang="en-US" sz="4000" baseline="30000">
                <a:solidFill>
                  <a:srgbClr val="FFFFFF"/>
                </a:solidFill>
              </a:rPr>
              <a:t>th</a:t>
            </a:r>
            <a:r>
              <a:rPr lang="en-US" sz="4000">
                <a:solidFill>
                  <a:srgbClr val="FFFFFF"/>
                </a:solidFill>
              </a:rPr>
              <a:t> grade enrollment rates</a:t>
            </a:r>
          </a:p>
        </p:txBody>
      </p:sp>
      <p:sp>
        <p:nvSpPr>
          <p:cNvPr id="3" name="Content Placeholder 2">
            <a:extLst>
              <a:ext uri="{FF2B5EF4-FFF2-40B4-BE49-F238E27FC236}">
                <a16:creationId xmlns:a16="http://schemas.microsoft.com/office/drawing/2014/main" id="{7FC58C9C-5845-B456-0C6E-F9B3CDCA5383}"/>
              </a:ext>
            </a:extLst>
          </p:cNvPr>
          <p:cNvSpPr>
            <a:spLocks noGrp="1"/>
          </p:cNvSpPr>
          <p:nvPr>
            <p:ph idx="1"/>
          </p:nvPr>
        </p:nvSpPr>
        <p:spPr>
          <a:xfrm>
            <a:off x="609598" y="5537914"/>
            <a:ext cx="10965142" cy="414153"/>
          </a:xfrm>
        </p:spPr>
        <p:txBody>
          <a:bodyPr vert="horz" lIns="91440" tIns="45720" rIns="91440" bIns="45720" rtlCol="0" anchor="t">
            <a:normAutofit/>
          </a:bodyPr>
          <a:lstStyle/>
          <a:p>
            <a:pPr marL="0" indent="0">
              <a:buNone/>
            </a:pPr>
            <a:r>
              <a:rPr lang="en-US" sz="1600" cap="all" dirty="0">
                <a:solidFill>
                  <a:srgbClr val="FFFFFF">
                    <a:alpha val="75000"/>
                  </a:srgbClr>
                </a:solidFill>
              </a:rPr>
              <a:t>37013 consistently had the highest 12th grade enrollment rates</a:t>
            </a:r>
          </a:p>
        </p:txBody>
      </p:sp>
    </p:spTree>
    <p:extLst>
      <p:ext uri="{BB962C8B-B14F-4D97-AF65-F5344CB8AC3E}">
        <p14:creationId xmlns:p14="http://schemas.microsoft.com/office/powerpoint/2010/main" val="398089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B634-8EBB-0572-4D97-794E65809515}"/>
              </a:ext>
            </a:extLst>
          </p:cNvPr>
          <p:cNvSpPr>
            <a:spLocks noGrp="1"/>
          </p:cNvSpPr>
          <p:nvPr>
            <p:ph type="title"/>
          </p:nvPr>
        </p:nvSpPr>
        <p:spPr/>
        <p:txBody>
          <a:bodyPr/>
          <a:lstStyle/>
          <a:p>
            <a:r>
              <a:rPr lang="en-US" dirty="0"/>
              <a:t>Avg, other stats</a:t>
            </a:r>
          </a:p>
        </p:txBody>
      </p:sp>
      <p:sp>
        <p:nvSpPr>
          <p:cNvPr id="3" name="Content Placeholder 2">
            <a:extLst>
              <a:ext uri="{FF2B5EF4-FFF2-40B4-BE49-F238E27FC236}">
                <a16:creationId xmlns:a16="http://schemas.microsoft.com/office/drawing/2014/main" id="{2CCAEA80-07F1-6A75-868E-F5D8B640ED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598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5" name="Rectangle 34">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550A79B6-0814-57FB-65E6-887AC286E12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Graduation rates</a:t>
            </a:r>
          </a:p>
        </p:txBody>
      </p:sp>
      <p:pic>
        <p:nvPicPr>
          <p:cNvPr id="5" name="Content Placeholder 4" descr="A graph of graduation rates&#10;&#10;Description automatically generated">
            <a:extLst>
              <a:ext uri="{FF2B5EF4-FFF2-40B4-BE49-F238E27FC236}">
                <a16:creationId xmlns:a16="http://schemas.microsoft.com/office/drawing/2014/main" id="{B296B1A4-8011-E4CA-58BC-04B5CF9F09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5053" y="804217"/>
            <a:ext cx="6764864" cy="5225857"/>
          </a:xfrm>
          <a:prstGeom prst="rect">
            <a:avLst/>
          </a:prstGeom>
        </p:spPr>
      </p:pic>
    </p:spTree>
    <p:extLst>
      <p:ext uri="{BB962C8B-B14F-4D97-AF65-F5344CB8AC3E}">
        <p14:creationId xmlns:p14="http://schemas.microsoft.com/office/powerpoint/2010/main" val="341913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789</TotalTime>
  <Words>664</Words>
  <Application>Microsoft Office PowerPoint</Application>
  <PresentationFormat>Widescreen</PresentationFormat>
  <Paragraphs>60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Gill Sans MT</vt:lpstr>
      <vt:lpstr>Univers</vt:lpstr>
      <vt:lpstr>Univers Condensed</vt:lpstr>
      <vt:lpstr>Wingdings</vt:lpstr>
      <vt:lpstr>Wingdings 2</vt:lpstr>
      <vt:lpstr>DividendVTI</vt:lpstr>
      <vt:lpstr>Metro Nashville public school data &amp; Nashville crime rates</vt:lpstr>
      <vt:lpstr>About the project</vt:lpstr>
      <vt:lpstr>Goals</vt:lpstr>
      <vt:lpstr>Data sources</vt:lpstr>
      <vt:lpstr>Issues encountered</vt:lpstr>
      <vt:lpstr>Enrollment rates in metro public schools</vt:lpstr>
      <vt:lpstr>12th grade enrollment rates</vt:lpstr>
      <vt:lpstr>Avg, other stats</vt:lpstr>
      <vt:lpstr>Graduation rates</vt:lpstr>
      <vt:lpstr>Best Graduation Rates</vt:lpstr>
      <vt:lpstr>Lowest Rates</vt:lpstr>
      <vt:lpstr>Does crime rate impact enrollment or graduation rates?  </vt:lpstr>
      <vt:lpstr>Crime rates in 37013 vs 37206</vt:lpstr>
      <vt:lpstr>Insights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ericaohenley@gmail.com</dc:creator>
  <cp:lastModifiedBy>ericaohenley@gmail.com</cp:lastModifiedBy>
  <cp:revision>17</cp:revision>
  <dcterms:created xsi:type="dcterms:W3CDTF">2024-10-11T23:06:09Z</dcterms:created>
  <dcterms:modified xsi:type="dcterms:W3CDTF">2024-10-17T20:52:08Z</dcterms:modified>
</cp:coreProperties>
</file>