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2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C4420-CB6E-4BFD-92D5-50299AE9A2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532D7CC-7B3D-4893-9753-E0A817C7D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Explored enrollment rates vs graduation rates and how crime stats impact them</a:t>
          </a:r>
        </a:p>
      </dgm:t>
    </dgm:pt>
    <dgm:pt modelId="{DB03ADF8-C504-4BED-BD07-16228B1F1567}" type="parTrans" cxnId="{EB73F19F-2D5C-4801-A0AD-7DB6251E4995}">
      <dgm:prSet/>
      <dgm:spPr/>
      <dgm:t>
        <a:bodyPr/>
        <a:lstStyle/>
        <a:p>
          <a:endParaRPr lang="en-US"/>
        </a:p>
      </dgm:t>
    </dgm:pt>
    <dgm:pt modelId="{31754936-0369-439D-9939-2697D8073750}" type="sibTrans" cxnId="{EB73F19F-2D5C-4801-A0AD-7DB6251E49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DDA5A9-A865-4195-A91D-13CC7F7F8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Excel &amp; Python</a:t>
          </a:r>
        </a:p>
      </dgm:t>
    </dgm:pt>
    <dgm:pt modelId="{9AE84677-C67C-4880-85C7-4E3B44A9E53C}" type="parTrans" cxnId="{9950022D-735A-451F-90FA-0454283AF713}">
      <dgm:prSet/>
      <dgm:spPr/>
      <dgm:t>
        <a:bodyPr/>
        <a:lstStyle/>
        <a:p>
          <a:endParaRPr lang="en-US"/>
        </a:p>
      </dgm:t>
    </dgm:pt>
    <dgm:pt modelId="{02AA3D88-F0B8-4A05-9399-18889299E91B}" type="sibTrans" cxnId="{9950022D-735A-451F-90FA-0454283AF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8E09AC-EB5F-4DDB-BF71-168EBABA3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Tableau dashboard</a:t>
          </a:r>
        </a:p>
      </dgm:t>
    </dgm:pt>
    <dgm:pt modelId="{6EFCD0FA-4D44-4D84-9E43-4FF9E7E955A6}" type="parTrans" cxnId="{608AB021-2C66-4EE4-AB96-C91695F50CE1}">
      <dgm:prSet/>
      <dgm:spPr/>
      <dgm:t>
        <a:bodyPr/>
        <a:lstStyle/>
        <a:p>
          <a:endParaRPr lang="en-US"/>
        </a:p>
      </dgm:t>
    </dgm:pt>
    <dgm:pt modelId="{0DF2E186-BA74-4B58-8E9A-48DFFCF1E49B}" type="sibTrans" cxnId="{608AB021-2C66-4EE4-AB96-C91695F50CE1}">
      <dgm:prSet/>
      <dgm:spPr/>
      <dgm:t>
        <a:bodyPr/>
        <a:lstStyle/>
        <a:p>
          <a:endParaRPr lang="en-US"/>
        </a:p>
      </dgm:t>
    </dgm:pt>
    <dgm:pt modelId="{61F74AE8-1C88-4BAF-BACC-EDBCD998A319}" type="pres">
      <dgm:prSet presAssocID="{C7DC4420-CB6E-4BFD-92D5-50299AE9A28E}" presName="root" presStyleCnt="0">
        <dgm:presLayoutVars>
          <dgm:dir/>
          <dgm:resizeHandles val="exact"/>
        </dgm:presLayoutVars>
      </dgm:prSet>
      <dgm:spPr/>
    </dgm:pt>
    <dgm:pt modelId="{8C6A1BFB-FD32-4D4A-B4D0-C6491D52154E}" type="pres">
      <dgm:prSet presAssocID="{C7DC4420-CB6E-4BFD-92D5-50299AE9A28E}" presName="container" presStyleCnt="0">
        <dgm:presLayoutVars>
          <dgm:dir/>
          <dgm:resizeHandles val="exact"/>
        </dgm:presLayoutVars>
      </dgm:prSet>
      <dgm:spPr/>
    </dgm:pt>
    <dgm:pt modelId="{B64F142F-B31D-4C25-A192-F6E9F46FDA5B}" type="pres">
      <dgm:prSet presAssocID="{3532D7CC-7B3D-4893-9753-E0A817C7D400}" presName="compNode" presStyleCnt="0"/>
      <dgm:spPr/>
    </dgm:pt>
    <dgm:pt modelId="{F1338998-8359-4C6D-85F6-1DBF2FE49FFA}" type="pres">
      <dgm:prSet presAssocID="{3532D7CC-7B3D-4893-9753-E0A817C7D400}" presName="iconBgRect" presStyleLbl="bgShp" presStyleIdx="0" presStyleCnt="3"/>
      <dgm:spPr/>
    </dgm:pt>
    <dgm:pt modelId="{A773A692-8818-4117-B763-1FAD6B6796E5}" type="pres">
      <dgm:prSet presAssocID="{3532D7CC-7B3D-4893-9753-E0A817C7D4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8F758E-0126-4382-AE0C-406C81BA2F2E}" type="pres">
      <dgm:prSet presAssocID="{3532D7CC-7B3D-4893-9753-E0A817C7D400}" presName="spaceRect" presStyleCnt="0"/>
      <dgm:spPr/>
    </dgm:pt>
    <dgm:pt modelId="{3FAEEF5E-9C2A-4C5F-89C5-4AB472053CC6}" type="pres">
      <dgm:prSet presAssocID="{3532D7CC-7B3D-4893-9753-E0A817C7D400}" presName="textRect" presStyleLbl="revTx" presStyleIdx="0" presStyleCnt="3">
        <dgm:presLayoutVars>
          <dgm:chMax val="1"/>
          <dgm:chPref val="1"/>
        </dgm:presLayoutVars>
      </dgm:prSet>
      <dgm:spPr/>
    </dgm:pt>
    <dgm:pt modelId="{41E4FA1E-5120-4239-9A46-90B903FECD30}" type="pres">
      <dgm:prSet presAssocID="{31754936-0369-439D-9939-2697D8073750}" presName="sibTrans" presStyleLbl="sibTrans2D1" presStyleIdx="0" presStyleCnt="0"/>
      <dgm:spPr/>
    </dgm:pt>
    <dgm:pt modelId="{A80BD481-E796-4F12-B7EA-2608BF3D0AF2}" type="pres">
      <dgm:prSet presAssocID="{34DDA5A9-A865-4195-A91D-13CC7F7F8EB5}" presName="compNode" presStyleCnt="0"/>
      <dgm:spPr/>
    </dgm:pt>
    <dgm:pt modelId="{E56372D1-6833-424C-9CCF-6CAC325536CE}" type="pres">
      <dgm:prSet presAssocID="{34DDA5A9-A865-4195-A91D-13CC7F7F8EB5}" presName="iconBgRect" presStyleLbl="bgShp" presStyleIdx="1" presStyleCnt="3"/>
      <dgm:spPr/>
    </dgm:pt>
    <dgm:pt modelId="{09C74CE0-52A7-4656-B6CB-6818165FF89F}" type="pres">
      <dgm:prSet presAssocID="{34DDA5A9-A865-4195-A91D-13CC7F7F8E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BCF02D3-0808-4011-B19C-8A3C037F6B8A}" type="pres">
      <dgm:prSet presAssocID="{34DDA5A9-A865-4195-A91D-13CC7F7F8EB5}" presName="spaceRect" presStyleCnt="0"/>
      <dgm:spPr/>
    </dgm:pt>
    <dgm:pt modelId="{84A80D39-7013-4E87-949E-BA1707A819A3}" type="pres">
      <dgm:prSet presAssocID="{34DDA5A9-A865-4195-A91D-13CC7F7F8EB5}" presName="textRect" presStyleLbl="revTx" presStyleIdx="1" presStyleCnt="3">
        <dgm:presLayoutVars>
          <dgm:chMax val="1"/>
          <dgm:chPref val="1"/>
        </dgm:presLayoutVars>
      </dgm:prSet>
      <dgm:spPr/>
    </dgm:pt>
    <dgm:pt modelId="{50E4B611-5B29-40EC-BC69-CC9D4F8C08B8}" type="pres">
      <dgm:prSet presAssocID="{02AA3D88-F0B8-4A05-9399-18889299E91B}" presName="sibTrans" presStyleLbl="sibTrans2D1" presStyleIdx="0" presStyleCnt="0"/>
      <dgm:spPr/>
    </dgm:pt>
    <dgm:pt modelId="{F1EA2149-EAFF-46AE-B225-0B593D7638D2}" type="pres">
      <dgm:prSet presAssocID="{298E09AC-EB5F-4DDB-BF71-168EBABA35F8}" presName="compNode" presStyleCnt="0"/>
      <dgm:spPr/>
    </dgm:pt>
    <dgm:pt modelId="{2DE6E73A-01C4-4512-8E7F-9D66FF4CB773}" type="pres">
      <dgm:prSet presAssocID="{298E09AC-EB5F-4DDB-BF71-168EBABA35F8}" presName="iconBgRect" presStyleLbl="bgShp" presStyleIdx="2" presStyleCnt="3"/>
      <dgm:spPr/>
    </dgm:pt>
    <dgm:pt modelId="{16FDAF56-CC92-4F60-80BD-CACBA76A5D86}" type="pres">
      <dgm:prSet presAssocID="{298E09AC-EB5F-4DDB-BF71-168EBABA35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01C2B8F-F8C6-410C-ACEB-FAA64FC5C918}" type="pres">
      <dgm:prSet presAssocID="{298E09AC-EB5F-4DDB-BF71-168EBABA35F8}" presName="spaceRect" presStyleCnt="0"/>
      <dgm:spPr/>
    </dgm:pt>
    <dgm:pt modelId="{B59E4B7B-6208-4B79-9224-517664605760}" type="pres">
      <dgm:prSet presAssocID="{298E09AC-EB5F-4DDB-BF71-168EBABA35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8AB021-2C66-4EE4-AB96-C91695F50CE1}" srcId="{C7DC4420-CB6E-4BFD-92D5-50299AE9A28E}" destId="{298E09AC-EB5F-4DDB-BF71-168EBABA35F8}" srcOrd="2" destOrd="0" parTransId="{6EFCD0FA-4D44-4D84-9E43-4FF9E7E955A6}" sibTransId="{0DF2E186-BA74-4B58-8E9A-48DFFCF1E49B}"/>
    <dgm:cxn modelId="{9950022D-735A-451F-90FA-0454283AF713}" srcId="{C7DC4420-CB6E-4BFD-92D5-50299AE9A28E}" destId="{34DDA5A9-A865-4195-A91D-13CC7F7F8EB5}" srcOrd="1" destOrd="0" parTransId="{9AE84677-C67C-4880-85C7-4E3B44A9E53C}" sibTransId="{02AA3D88-F0B8-4A05-9399-18889299E91B}"/>
    <dgm:cxn modelId="{5B46A486-1F98-48F9-9E53-6AF400DEDF86}" type="presOf" srcId="{3532D7CC-7B3D-4893-9753-E0A817C7D400}" destId="{3FAEEF5E-9C2A-4C5F-89C5-4AB472053CC6}" srcOrd="0" destOrd="0" presId="urn:microsoft.com/office/officeart/2018/2/layout/IconCircleList"/>
    <dgm:cxn modelId="{EB73F19F-2D5C-4801-A0AD-7DB6251E4995}" srcId="{C7DC4420-CB6E-4BFD-92D5-50299AE9A28E}" destId="{3532D7CC-7B3D-4893-9753-E0A817C7D400}" srcOrd="0" destOrd="0" parTransId="{DB03ADF8-C504-4BED-BD07-16228B1F1567}" sibTransId="{31754936-0369-439D-9939-2697D8073750}"/>
    <dgm:cxn modelId="{90DF50A3-E0D6-4798-875D-AC7BCA0DF032}" type="presOf" srcId="{34DDA5A9-A865-4195-A91D-13CC7F7F8EB5}" destId="{84A80D39-7013-4E87-949E-BA1707A819A3}" srcOrd="0" destOrd="0" presId="urn:microsoft.com/office/officeart/2018/2/layout/IconCircleList"/>
    <dgm:cxn modelId="{446387BE-7DC4-42A6-AB1C-87FFCB9ABF3E}" type="presOf" srcId="{298E09AC-EB5F-4DDB-BF71-168EBABA35F8}" destId="{B59E4B7B-6208-4B79-9224-517664605760}" srcOrd="0" destOrd="0" presId="urn:microsoft.com/office/officeart/2018/2/layout/IconCircleList"/>
    <dgm:cxn modelId="{18138DC0-BC3E-484E-8875-92863BD2CA34}" type="presOf" srcId="{02AA3D88-F0B8-4A05-9399-18889299E91B}" destId="{50E4B611-5B29-40EC-BC69-CC9D4F8C08B8}" srcOrd="0" destOrd="0" presId="urn:microsoft.com/office/officeart/2018/2/layout/IconCircleList"/>
    <dgm:cxn modelId="{647EC8E0-6AC1-4B1A-9F0B-8E5BD5537E01}" type="presOf" srcId="{C7DC4420-CB6E-4BFD-92D5-50299AE9A28E}" destId="{61F74AE8-1C88-4BAF-BACC-EDBCD998A319}" srcOrd="0" destOrd="0" presId="urn:microsoft.com/office/officeart/2018/2/layout/IconCircleList"/>
    <dgm:cxn modelId="{DBED35E8-D5F2-4370-83A2-7B63F68A7CBD}" type="presOf" srcId="{31754936-0369-439D-9939-2697D8073750}" destId="{41E4FA1E-5120-4239-9A46-90B903FECD30}" srcOrd="0" destOrd="0" presId="urn:microsoft.com/office/officeart/2018/2/layout/IconCircleList"/>
    <dgm:cxn modelId="{5DFA812B-9A55-474D-BF22-3D8A63B931D3}" type="presParOf" srcId="{61F74AE8-1C88-4BAF-BACC-EDBCD998A319}" destId="{8C6A1BFB-FD32-4D4A-B4D0-C6491D52154E}" srcOrd="0" destOrd="0" presId="urn:microsoft.com/office/officeart/2018/2/layout/IconCircleList"/>
    <dgm:cxn modelId="{C3D33047-8EDC-4813-AE6C-70480BB850F5}" type="presParOf" srcId="{8C6A1BFB-FD32-4D4A-B4D0-C6491D52154E}" destId="{B64F142F-B31D-4C25-A192-F6E9F46FDA5B}" srcOrd="0" destOrd="0" presId="urn:microsoft.com/office/officeart/2018/2/layout/IconCircleList"/>
    <dgm:cxn modelId="{A911ACBD-E6C3-4FD9-AFEB-646891E0DB86}" type="presParOf" srcId="{B64F142F-B31D-4C25-A192-F6E9F46FDA5B}" destId="{F1338998-8359-4C6D-85F6-1DBF2FE49FFA}" srcOrd="0" destOrd="0" presId="urn:microsoft.com/office/officeart/2018/2/layout/IconCircleList"/>
    <dgm:cxn modelId="{C2B72423-9BBF-4404-BF2A-CEF5B4A00FB8}" type="presParOf" srcId="{B64F142F-B31D-4C25-A192-F6E9F46FDA5B}" destId="{A773A692-8818-4117-B763-1FAD6B6796E5}" srcOrd="1" destOrd="0" presId="urn:microsoft.com/office/officeart/2018/2/layout/IconCircleList"/>
    <dgm:cxn modelId="{13CAC69A-A35B-4F5B-946B-89AE2A38B745}" type="presParOf" srcId="{B64F142F-B31D-4C25-A192-F6E9F46FDA5B}" destId="{2C8F758E-0126-4382-AE0C-406C81BA2F2E}" srcOrd="2" destOrd="0" presId="urn:microsoft.com/office/officeart/2018/2/layout/IconCircleList"/>
    <dgm:cxn modelId="{48FE56E1-E99D-4B64-90F7-C4B03D194A20}" type="presParOf" srcId="{B64F142F-B31D-4C25-A192-F6E9F46FDA5B}" destId="{3FAEEF5E-9C2A-4C5F-89C5-4AB472053CC6}" srcOrd="3" destOrd="0" presId="urn:microsoft.com/office/officeart/2018/2/layout/IconCircleList"/>
    <dgm:cxn modelId="{7B5A2B83-29DC-4F26-9EF1-C3404E768D2C}" type="presParOf" srcId="{8C6A1BFB-FD32-4D4A-B4D0-C6491D52154E}" destId="{41E4FA1E-5120-4239-9A46-90B903FECD30}" srcOrd="1" destOrd="0" presId="urn:microsoft.com/office/officeart/2018/2/layout/IconCircleList"/>
    <dgm:cxn modelId="{B9F43E0F-09DE-449F-90F9-7E41E6105356}" type="presParOf" srcId="{8C6A1BFB-FD32-4D4A-B4D0-C6491D52154E}" destId="{A80BD481-E796-4F12-B7EA-2608BF3D0AF2}" srcOrd="2" destOrd="0" presId="urn:microsoft.com/office/officeart/2018/2/layout/IconCircleList"/>
    <dgm:cxn modelId="{7B4BD82C-043A-4B43-A05C-4FB4EDF47F88}" type="presParOf" srcId="{A80BD481-E796-4F12-B7EA-2608BF3D0AF2}" destId="{E56372D1-6833-424C-9CCF-6CAC325536CE}" srcOrd="0" destOrd="0" presId="urn:microsoft.com/office/officeart/2018/2/layout/IconCircleList"/>
    <dgm:cxn modelId="{C1B919B0-EA23-4E15-B0ED-2770143090F0}" type="presParOf" srcId="{A80BD481-E796-4F12-B7EA-2608BF3D0AF2}" destId="{09C74CE0-52A7-4656-B6CB-6818165FF89F}" srcOrd="1" destOrd="0" presId="urn:microsoft.com/office/officeart/2018/2/layout/IconCircleList"/>
    <dgm:cxn modelId="{CD10B33F-9A45-499E-AF5C-8308EB7AE862}" type="presParOf" srcId="{A80BD481-E796-4F12-B7EA-2608BF3D0AF2}" destId="{5BCF02D3-0808-4011-B19C-8A3C037F6B8A}" srcOrd="2" destOrd="0" presId="urn:microsoft.com/office/officeart/2018/2/layout/IconCircleList"/>
    <dgm:cxn modelId="{A93F955B-5BBE-4BEF-98E2-441CB86FBB66}" type="presParOf" srcId="{A80BD481-E796-4F12-B7EA-2608BF3D0AF2}" destId="{84A80D39-7013-4E87-949E-BA1707A819A3}" srcOrd="3" destOrd="0" presId="urn:microsoft.com/office/officeart/2018/2/layout/IconCircleList"/>
    <dgm:cxn modelId="{EC8E59C9-CD9C-4F1C-927E-7D2B038384DC}" type="presParOf" srcId="{8C6A1BFB-FD32-4D4A-B4D0-C6491D52154E}" destId="{50E4B611-5B29-40EC-BC69-CC9D4F8C08B8}" srcOrd="3" destOrd="0" presId="urn:microsoft.com/office/officeart/2018/2/layout/IconCircleList"/>
    <dgm:cxn modelId="{D0E5AEA1-938C-413D-8474-973BEC92743B}" type="presParOf" srcId="{8C6A1BFB-FD32-4D4A-B4D0-C6491D52154E}" destId="{F1EA2149-EAFF-46AE-B225-0B593D7638D2}" srcOrd="4" destOrd="0" presId="urn:microsoft.com/office/officeart/2018/2/layout/IconCircleList"/>
    <dgm:cxn modelId="{76FD0E1C-2B13-4635-B284-EC9F8554B589}" type="presParOf" srcId="{F1EA2149-EAFF-46AE-B225-0B593D7638D2}" destId="{2DE6E73A-01C4-4512-8E7F-9D66FF4CB773}" srcOrd="0" destOrd="0" presId="urn:microsoft.com/office/officeart/2018/2/layout/IconCircleList"/>
    <dgm:cxn modelId="{EE9521E2-AD21-4477-9A22-264D09F92C60}" type="presParOf" srcId="{F1EA2149-EAFF-46AE-B225-0B593D7638D2}" destId="{16FDAF56-CC92-4F60-80BD-CACBA76A5D86}" srcOrd="1" destOrd="0" presId="urn:microsoft.com/office/officeart/2018/2/layout/IconCircleList"/>
    <dgm:cxn modelId="{D2A4377F-5F1D-4FC4-B41F-8CACE0F12F9A}" type="presParOf" srcId="{F1EA2149-EAFF-46AE-B225-0B593D7638D2}" destId="{001C2B8F-F8C6-410C-ACEB-FAA64FC5C918}" srcOrd="2" destOrd="0" presId="urn:microsoft.com/office/officeart/2018/2/layout/IconCircleList"/>
    <dgm:cxn modelId="{796480B3-E663-45C8-8E7D-E31BFCC7A6A9}" type="presParOf" srcId="{F1EA2149-EAFF-46AE-B225-0B593D7638D2}" destId="{B59E4B7B-6208-4B79-9224-5176646057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38998-8359-4C6D-85F6-1DBF2FE49FFA}">
      <dsp:nvSpPr>
        <dsp:cNvPr id="0" name=""/>
        <dsp:cNvSpPr/>
      </dsp:nvSpPr>
      <dsp:spPr>
        <a:xfrm>
          <a:off x="235953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3A692-8818-4117-B763-1FAD6B6796E5}">
      <dsp:nvSpPr>
        <dsp:cNvPr id="0" name=""/>
        <dsp:cNvSpPr/>
      </dsp:nvSpPr>
      <dsp:spPr>
        <a:xfrm>
          <a:off x="42815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EEF5E-9C2A-4C5F-89C5-4AB472053CC6}">
      <dsp:nvSpPr>
        <dsp:cNvPr id="0" name=""/>
        <dsp:cNvSpPr/>
      </dsp:nvSpPr>
      <dsp:spPr>
        <a:xfrm>
          <a:off x="1347326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Explored enrollment rates vs graduation rates and how crime stats impact them</a:t>
          </a:r>
        </a:p>
      </dsp:txBody>
      <dsp:txXfrm>
        <a:off x="1347326" y="1449516"/>
        <a:ext cx="2157370" cy="915248"/>
      </dsp:txXfrm>
    </dsp:sp>
    <dsp:sp modelId="{E56372D1-6833-424C-9CCF-6CAC325536CE}">
      <dsp:nvSpPr>
        <dsp:cNvPr id="0" name=""/>
        <dsp:cNvSpPr/>
      </dsp:nvSpPr>
      <dsp:spPr>
        <a:xfrm>
          <a:off x="3880603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74CE0-52A7-4656-B6CB-6818165FF89F}">
      <dsp:nvSpPr>
        <dsp:cNvPr id="0" name=""/>
        <dsp:cNvSpPr/>
      </dsp:nvSpPr>
      <dsp:spPr>
        <a:xfrm>
          <a:off x="4072805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80D39-7013-4E87-949E-BA1707A819A3}">
      <dsp:nvSpPr>
        <dsp:cNvPr id="0" name=""/>
        <dsp:cNvSpPr/>
      </dsp:nvSpPr>
      <dsp:spPr>
        <a:xfrm>
          <a:off x="499197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Excel &amp; Python</a:t>
          </a:r>
        </a:p>
      </dsp:txBody>
      <dsp:txXfrm>
        <a:off x="4991975" y="1449516"/>
        <a:ext cx="2157370" cy="915248"/>
      </dsp:txXfrm>
    </dsp:sp>
    <dsp:sp modelId="{2DE6E73A-01C4-4512-8E7F-9D66FF4CB773}">
      <dsp:nvSpPr>
        <dsp:cNvPr id="0" name=""/>
        <dsp:cNvSpPr/>
      </dsp:nvSpPr>
      <dsp:spPr>
        <a:xfrm>
          <a:off x="7525252" y="1449516"/>
          <a:ext cx="915248" cy="91524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DAF56-CC92-4F60-80BD-CACBA76A5D86}">
      <dsp:nvSpPr>
        <dsp:cNvPr id="0" name=""/>
        <dsp:cNvSpPr/>
      </dsp:nvSpPr>
      <dsp:spPr>
        <a:xfrm>
          <a:off x="7717454" y="1641718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E4B7B-6208-4B79-9224-517664605760}">
      <dsp:nvSpPr>
        <dsp:cNvPr id="0" name=""/>
        <dsp:cNvSpPr/>
      </dsp:nvSpPr>
      <dsp:spPr>
        <a:xfrm>
          <a:off x="8636625" y="1449516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Tableau dashboard</a:t>
          </a:r>
        </a:p>
      </dsp:txBody>
      <dsp:txXfrm>
        <a:off x="8636625" y="1449516"/>
        <a:ext cx="2157370" cy="91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5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0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29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.gov/education/districts/federal-programs-and-oversight/data/data-downloads.html" TargetMode="External"/><Relationship Id="rId5" Type="http://schemas.openxmlformats.org/officeDocument/2006/relationships/hyperlink" Target="https://www.mnps.org/about/communications/opendata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2CAB-6594-EC1E-2723-FE89C1285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Metro Nashville public school data vs Nashville crime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B7E4-9A78-1633-50E7-78EAAB8E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/>
              <a:t>By erica henley</a:t>
            </a:r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BE8120AD-8C67-C2DE-755A-809AC1A1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2" r="20931" b="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27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car parked in front of a building&#10;&#10;Description automatically generated">
            <a:extLst>
              <a:ext uri="{FF2B5EF4-FFF2-40B4-BE49-F238E27FC236}">
                <a16:creationId xmlns:a16="http://schemas.microsoft.com/office/drawing/2014/main" id="{104FF15C-54D6-FC4B-8C06-AA2D00236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0" r="-1" b="7968"/>
          <a:stretch/>
        </p:blipFill>
        <p:spPr>
          <a:xfrm>
            <a:off x="1" y="-1"/>
            <a:ext cx="12191695" cy="68580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6CCE37-37F1-2BEC-D69C-E6E3FC1E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Best Graduation Rates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522A829-3712-6920-8620-1D3E0BA4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F">
                    <a:alpha val="75000"/>
                  </a:srgbClr>
                </a:solidFill>
              </a:rPr>
              <a:t>East Nashville Magnet High School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5178FBCE-C1F5-FEF7-DAE0-B2B18D362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9" r="-5" b="-5"/>
          <a:stretch/>
        </p:blipFill>
        <p:spPr>
          <a:xfrm>
            <a:off x="532463" y="731077"/>
            <a:ext cx="3515763" cy="21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20D8-CB2E-DFF2-12E3-948BDF14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D484-EA9A-1601-D1FC-5B60552F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215-3216-F719-AD93-75EAD6CC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FDA9-48BB-90D0-A206-BDE3F73B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7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A3AC2-D58D-3E25-B8CD-D83E6521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Does crime rate impact </a:t>
            </a:r>
            <a:r>
              <a:rPr lang="en-US" sz="5400" dirty="0">
                <a:solidFill>
                  <a:schemeClr val="tx2"/>
                </a:solidFill>
              </a:rPr>
              <a:t>enrollment or graduation rates</a:t>
            </a:r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0DC6-CF5D-5A2C-B55B-0A47B462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1D71-08C2-2D9A-2707-242DC43C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C1C9-E1B4-5E8D-3A54-F16F7302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FACA-46F1-2FF6-BF24-DF4098B9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A645-8FC4-E20C-85CA-9B9483C7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more police data/better data with more info in order to explore more</a:t>
            </a:r>
          </a:p>
        </p:txBody>
      </p:sp>
    </p:spTree>
    <p:extLst>
      <p:ext uri="{BB962C8B-B14F-4D97-AF65-F5344CB8AC3E}">
        <p14:creationId xmlns:p14="http://schemas.microsoft.com/office/powerpoint/2010/main" val="201985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1E98-B9C9-B918-51BC-154E1DBC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ECD5-97DB-62CD-0A79-18D592C9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9363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E0BA4-9678-F095-3217-56F61AF6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About the project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D7204-BFB7-2BAA-B9EC-145B02CC7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52603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48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052D1-C683-8D99-94DE-D0C67124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0466-457A-8CB9-2D38-94AF2878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discover which public schools have the highest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To discover which public schools have the lowest graduation rates</a:t>
            </a:r>
          </a:p>
          <a:p>
            <a:r>
              <a:rPr lang="en-US" dirty="0">
                <a:solidFill>
                  <a:srgbClr val="FFFFFF"/>
                </a:solidFill>
              </a:rPr>
              <a:t>To discover if crime rates seem to impact these statistics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" name="Graphic 19" descr="Books">
            <a:extLst>
              <a:ext uri="{FF2B5EF4-FFF2-40B4-BE49-F238E27FC236}">
                <a16:creationId xmlns:a16="http://schemas.microsoft.com/office/drawing/2014/main" id="{2CA39A1E-CD8C-DF2E-D583-92EA5FEF2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3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07E802C-4568-43AB-9F37-2A48E02B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a red and blue square&#10;&#10;Description automatically generated">
            <a:extLst>
              <a:ext uri="{FF2B5EF4-FFF2-40B4-BE49-F238E27FC236}">
                <a16:creationId xmlns:a16="http://schemas.microsoft.com/office/drawing/2014/main" id="{C31553AF-9E30-59FD-CB77-83E7D5AF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1" y="598713"/>
            <a:ext cx="3506108" cy="3298604"/>
          </a:xfrm>
          <a:prstGeom prst="rect">
            <a:avLst/>
          </a:prstGeom>
        </p:spPr>
      </p:pic>
      <p:pic>
        <p:nvPicPr>
          <p:cNvPr id="5" name="Picture 4" descr="A logo for a public schools&#10;&#10;Description automatically generated">
            <a:extLst>
              <a:ext uri="{FF2B5EF4-FFF2-40B4-BE49-F238E27FC236}">
                <a16:creationId xmlns:a16="http://schemas.microsoft.com/office/drawing/2014/main" id="{18F6DC9E-0AE1-E2D8-7FB3-9C42887AF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92" y="598712"/>
            <a:ext cx="4729182" cy="3298605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348BF7-7628-4941-5C46-0BB8EC7E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098750"/>
            <a:ext cx="3626158" cy="64223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FCF698-CE31-43F1-AC88-064CB81A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289482-ACA3-49AE-9A29-CF97A76D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A2EA6-75E8-C8F0-CA96-941BCCD6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36" y="4311403"/>
            <a:ext cx="6737697" cy="73144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399B11-F777-4211-ADD0-979A91BCD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E53F-3DD5-0333-F437-EBCAB31A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836" y="5247563"/>
            <a:ext cx="6799972" cy="10117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Metro Nashville Public School Open Data: </a:t>
            </a:r>
            <a:r>
              <a:rPr lang="en-US" sz="600" dirty="0">
                <a:solidFill>
                  <a:srgbClr val="FFFFFF"/>
                </a:solidFill>
                <a:hlinkClick r:id="rId5"/>
              </a:rPr>
              <a:t>https://www.mnps.org/about/communications/opendata</a:t>
            </a: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Tennessee Dept. of Education </a:t>
            </a:r>
            <a:r>
              <a:rPr lang="en-US" sz="600" dirty="0">
                <a:solidFill>
                  <a:srgbClr val="FFFFFF"/>
                </a:solidFill>
                <a:hlinkClick r:id="rId6"/>
              </a:rPr>
              <a:t>https://www.tn.gov/education/districts/federal-programs-and-oversight/data/data-downloads.html</a:t>
            </a:r>
            <a:endParaRPr lang="en-US" sz="6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600" dirty="0">
                <a:solidFill>
                  <a:srgbClr val="FFFFFF"/>
                </a:solidFill>
              </a:rPr>
              <a:t>Nashville Open Data https://datanashvillegov-nashville.hub.arcgis.com/datasets/d747436243e9439e968fce056545016a_0/explore?location=35.885029%2C-86.948355%2C7.34</a:t>
            </a:r>
          </a:p>
          <a:p>
            <a:pPr>
              <a:lnSpc>
                <a:spcPct val="110000"/>
              </a:lnSpc>
            </a:pPr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45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1727E-7DFB-CD31-FC55-572A1D4E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Enrollment rates in metro public schools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073B-B5BB-B22D-F12F-A83B286C8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chemeClr val="accent1"/>
                </a:solidFill>
              </a:rPr>
              <a:t>Put overview of last five years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ECC3-FCA7-1845-204E-038043D7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the best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8C9C-5845-B456-0C6E-F9B3CDCA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698B-C847-B123-D2B9-DC48287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2608-8577-8BA3-D08B-BD9BE38F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B634-8EBB-0572-4D97-794E6580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Avg, other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EA80-07F1-6A75-868E-F5D8B640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A79B6-0814-57FB-65E6-887AC286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Graduation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13F2-4356-2377-A77D-3F3CFF35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204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Gill Sans MT</vt:lpstr>
      <vt:lpstr>Univers</vt:lpstr>
      <vt:lpstr>Univers Condensed</vt:lpstr>
      <vt:lpstr>Wingdings 2</vt:lpstr>
      <vt:lpstr>DividendVTI</vt:lpstr>
      <vt:lpstr>Metro Nashville public school data vs Nashville crime rates</vt:lpstr>
      <vt:lpstr>About the project</vt:lpstr>
      <vt:lpstr>Goals</vt:lpstr>
      <vt:lpstr>Data sources</vt:lpstr>
      <vt:lpstr>Enrollment rates in metro public schools</vt:lpstr>
      <vt:lpstr>Who has the best rates?</vt:lpstr>
      <vt:lpstr>Worst rates</vt:lpstr>
      <vt:lpstr>Avg, other stats</vt:lpstr>
      <vt:lpstr>Graduation rates</vt:lpstr>
      <vt:lpstr>Best Graduation Rates</vt:lpstr>
      <vt:lpstr>worst</vt:lpstr>
      <vt:lpstr>Other stats</vt:lpstr>
      <vt:lpstr>Does crime rate impact enrollment or graduation rates?  </vt:lpstr>
      <vt:lpstr>PowerPoint Presentation</vt:lpstr>
      <vt:lpstr>Further questions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ericaohenley@gmail.com</dc:creator>
  <cp:lastModifiedBy>ericaohenley@gmail.com</cp:lastModifiedBy>
  <cp:revision>9</cp:revision>
  <dcterms:created xsi:type="dcterms:W3CDTF">2024-10-11T23:06:09Z</dcterms:created>
  <dcterms:modified xsi:type="dcterms:W3CDTF">2024-10-16T02:16:54Z</dcterms:modified>
</cp:coreProperties>
</file>