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72" r:id="rId6"/>
    <p:sldId id="264" r:id="rId7"/>
    <p:sldId id="265" r:id="rId8"/>
    <p:sldId id="273" r:id="rId9"/>
    <p:sldId id="268" r:id="rId10"/>
    <p:sldId id="271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3268" autoAdjust="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DC4420-CB6E-4BFD-92D5-50299AE9A28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3532D7CC-7B3D-4893-9753-E0A817C7D40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Explored enrollment rates, graduation rates and how crime stats impact them</a:t>
          </a:r>
        </a:p>
      </dgm:t>
    </dgm:pt>
    <dgm:pt modelId="{DB03ADF8-C504-4BED-BD07-16228B1F1567}" type="parTrans" cxnId="{EB73F19F-2D5C-4801-A0AD-7DB6251E4995}">
      <dgm:prSet/>
      <dgm:spPr/>
      <dgm:t>
        <a:bodyPr/>
        <a:lstStyle/>
        <a:p>
          <a:endParaRPr lang="en-US"/>
        </a:p>
      </dgm:t>
    </dgm:pt>
    <dgm:pt modelId="{31754936-0369-439D-9939-2697D8073750}" type="sibTrans" cxnId="{EB73F19F-2D5C-4801-A0AD-7DB6251E499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4DDA5A9-A865-4195-A91D-13CC7F7F8EB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Used Excel &amp; Python</a:t>
          </a:r>
        </a:p>
      </dgm:t>
    </dgm:pt>
    <dgm:pt modelId="{9AE84677-C67C-4880-85C7-4E3B44A9E53C}" type="parTrans" cxnId="{9950022D-735A-451F-90FA-0454283AF713}">
      <dgm:prSet/>
      <dgm:spPr/>
      <dgm:t>
        <a:bodyPr/>
        <a:lstStyle/>
        <a:p>
          <a:endParaRPr lang="en-US"/>
        </a:p>
      </dgm:t>
    </dgm:pt>
    <dgm:pt modelId="{02AA3D88-F0B8-4A05-9399-18889299E91B}" type="sibTrans" cxnId="{9950022D-735A-451F-90FA-0454283AF71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98E09AC-EB5F-4DDB-BF71-168EBABA35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Tableau dashboard</a:t>
          </a:r>
        </a:p>
      </dgm:t>
    </dgm:pt>
    <dgm:pt modelId="{6EFCD0FA-4D44-4D84-9E43-4FF9E7E955A6}" type="parTrans" cxnId="{608AB021-2C66-4EE4-AB96-C91695F50CE1}">
      <dgm:prSet/>
      <dgm:spPr/>
      <dgm:t>
        <a:bodyPr/>
        <a:lstStyle/>
        <a:p>
          <a:endParaRPr lang="en-US"/>
        </a:p>
      </dgm:t>
    </dgm:pt>
    <dgm:pt modelId="{0DF2E186-BA74-4B58-8E9A-48DFFCF1E49B}" type="sibTrans" cxnId="{608AB021-2C66-4EE4-AB96-C91695F50CE1}">
      <dgm:prSet/>
      <dgm:spPr/>
      <dgm:t>
        <a:bodyPr/>
        <a:lstStyle/>
        <a:p>
          <a:endParaRPr lang="en-US"/>
        </a:p>
      </dgm:t>
    </dgm:pt>
    <dgm:pt modelId="{61F74AE8-1C88-4BAF-BACC-EDBCD998A319}" type="pres">
      <dgm:prSet presAssocID="{C7DC4420-CB6E-4BFD-92D5-50299AE9A28E}" presName="root" presStyleCnt="0">
        <dgm:presLayoutVars>
          <dgm:dir/>
          <dgm:resizeHandles val="exact"/>
        </dgm:presLayoutVars>
      </dgm:prSet>
      <dgm:spPr/>
    </dgm:pt>
    <dgm:pt modelId="{8C6A1BFB-FD32-4D4A-B4D0-C6491D52154E}" type="pres">
      <dgm:prSet presAssocID="{C7DC4420-CB6E-4BFD-92D5-50299AE9A28E}" presName="container" presStyleCnt="0">
        <dgm:presLayoutVars>
          <dgm:dir/>
          <dgm:resizeHandles val="exact"/>
        </dgm:presLayoutVars>
      </dgm:prSet>
      <dgm:spPr/>
    </dgm:pt>
    <dgm:pt modelId="{B64F142F-B31D-4C25-A192-F6E9F46FDA5B}" type="pres">
      <dgm:prSet presAssocID="{3532D7CC-7B3D-4893-9753-E0A817C7D400}" presName="compNode" presStyleCnt="0"/>
      <dgm:spPr/>
    </dgm:pt>
    <dgm:pt modelId="{F1338998-8359-4C6D-85F6-1DBF2FE49FFA}" type="pres">
      <dgm:prSet presAssocID="{3532D7CC-7B3D-4893-9753-E0A817C7D400}" presName="iconBgRect" presStyleLbl="bgShp" presStyleIdx="0" presStyleCnt="3"/>
      <dgm:spPr/>
    </dgm:pt>
    <dgm:pt modelId="{A773A692-8818-4117-B763-1FAD6B6796E5}" type="pres">
      <dgm:prSet presAssocID="{3532D7CC-7B3D-4893-9753-E0A817C7D40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2C8F758E-0126-4382-AE0C-406C81BA2F2E}" type="pres">
      <dgm:prSet presAssocID="{3532D7CC-7B3D-4893-9753-E0A817C7D400}" presName="spaceRect" presStyleCnt="0"/>
      <dgm:spPr/>
    </dgm:pt>
    <dgm:pt modelId="{3FAEEF5E-9C2A-4C5F-89C5-4AB472053CC6}" type="pres">
      <dgm:prSet presAssocID="{3532D7CC-7B3D-4893-9753-E0A817C7D400}" presName="textRect" presStyleLbl="revTx" presStyleIdx="0" presStyleCnt="3">
        <dgm:presLayoutVars>
          <dgm:chMax val="1"/>
          <dgm:chPref val="1"/>
        </dgm:presLayoutVars>
      </dgm:prSet>
      <dgm:spPr/>
    </dgm:pt>
    <dgm:pt modelId="{41E4FA1E-5120-4239-9A46-90B903FECD30}" type="pres">
      <dgm:prSet presAssocID="{31754936-0369-439D-9939-2697D8073750}" presName="sibTrans" presStyleLbl="sibTrans2D1" presStyleIdx="0" presStyleCnt="0"/>
      <dgm:spPr/>
    </dgm:pt>
    <dgm:pt modelId="{A80BD481-E796-4F12-B7EA-2608BF3D0AF2}" type="pres">
      <dgm:prSet presAssocID="{34DDA5A9-A865-4195-A91D-13CC7F7F8EB5}" presName="compNode" presStyleCnt="0"/>
      <dgm:spPr/>
    </dgm:pt>
    <dgm:pt modelId="{E56372D1-6833-424C-9CCF-6CAC325536CE}" type="pres">
      <dgm:prSet presAssocID="{34DDA5A9-A865-4195-A91D-13CC7F7F8EB5}" presName="iconBgRect" presStyleLbl="bgShp" presStyleIdx="1" presStyleCnt="3"/>
      <dgm:spPr/>
    </dgm:pt>
    <dgm:pt modelId="{09C74CE0-52A7-4656-B6CB-6818165FF89F}" type="pres">
      <dgm:prSet presAssocID="{34DDA5A9-A865-4195-A91D-13CC7F7F8EB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5BCF02D3-0808-4011-B19C-8A3C037F6B8A}" type="pres">
      <dgm:prSet presAssocID="{34DDA5A9-A865-4195-A91D-13CC7F7F8EB5}" presName="spaceRect" presStyleCnt="0"/>
      <dgm:spPr/>
    </dgm:pt>
    <dgm:pt modelId="{84A80D39-7013-4E87-949E-BA1707A819A3}" type="pres">
      <dgm:prSet presAssocID="{34DDA5A9-A865-4195-A91D-13CC7F7F8EB5}" presName="textRect" presStyleLbl="revTx" presStyleIdx="1" presStyleCnt="3">
        <dgm:presLayoutVars>
          <dgm:chMax val="1"/>
          <dgm:chPref val="1"/>
        </dgm:presLayoutVars>
      </dgm:prSet>
      <dgm:spPr/>
    </dgm:pt>
    <dgm:pt modelId="{50E4B611-5B29-40EC-BC69-CC9D4F8C08B8}" type="pres">
      <dgm:prSet presAssocID="{02AA3D88-F0B8-4A05-9399-18889299E91B}" presName="sibTrans" presStyleLbl="sibTrans2D1" presStyleIdx="0" presStyleCnt="0"/>
      <dgm:spPr/>
    </dgm:pt>
    <dgm:pt modelId="{F1EA2149-EAFF-46AE-B225-0B593D7638D2}" type="pres">
      <dgm:prSet presAssocID="{298E09AC-EB5F-4DDB-BF71-168EBABA35F8}" presName="compNode" presStyleCnt="0"/>
      <dgm:spPr/>
    </dgm:pt>
    <dgm:pt modelId="{2DE6E73A-01C4-4512-8E7F-9D66FF4CB773}" type="pres">
      <dgm:prSet presAssocID="{298E09AC-EB5F-4DDB-BF71-168EBABA35F8}" presName="iconBgRect" presStyleLbl="bgShp" presStyleIdx="2" presStyleCnt="3"/>
      <dgm:spPr/>
    </dgm:pt>
    <dgm:pt modelId="{16FDAF56-CC92-4F60-80BD-CACBA76A5D86}" type="pres">
      <dgm:prSet presAssocID="{298E09AC-EB5F-4DDB-BF71-168EBABA35F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01C2B8F-F8C6-410C-ACEB-FAA64FC5C918}" type="pres">
      <dgm:prSet presAssocID="{298E09AC-EB5F-4DDB-BF71-168EBABA35F8}" presName="spaceRect" presStyleCnt="0"/>
      <dgm:spPr/>
    </dgm:pt>
    <dgm:pt modelId="{B59E4B7B-6208-4B79-9224-517664605760}" type="pres">
      <dgm:prSet presAssocID="{298E09AC-EB5F-4DDB-BF71-168EBABA35F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08AB021-2C66-4EE4-AB96-C91695F50CE1}" srcId="{C7DC4420-CB6E-4BFD-92D5-50299AE9A28E}" destId="{298E09AC-EB5F-4DDB-BF71-168EBABA35F8}" srcOrd="2" destOrd="0" parTransId="{6EFCD0FA-4D44-4D84-9E43-4FF9E7E955A6}" sibTransId="{0DF2E186-BA74-4B58-8E9A-48DFFCF1E49B}"/>
    <dgm:cxn modelId="{9950022D-735A-451F-90FA-0454283AF713}" srcId="{C7DC4420-CB6E-4BFD-92D5-50299AE9A28E}" destId="{34DDA5A9-A865-4195-A91D-13CC7F7F8EB5}" srcOrd="1" destOrd="0" parTransId="{9AE84677-C67C-4880-85C7-4E3B44A9E53C}" sibTransId="{02AA3D88-F0B8-4A05-9399-18889299E91B}"/>
    <dgm:cxn modelId="{5B46A486-1F98-48F9-9E53-6AF400DEDF86}" type="presOf" srcId="{3532D7CC-7B3D-4893-9753-E0A817C7D400}" destId="{3FAEEF5E-9C2A-4C5F-89C5-4AB472053CC6}" srcOrd="0" destOrd="0" presId="urn:microsoft.com/office/officeart/2018/2/layout/IconCircleList"/>
    <dgm:cxn modelId="{EB73F19F-2D5C-4801-A0AD-7DB6251E4995}" srcId="{C7DC4420-CB6E-4BFD-92D5-50299AE9A28E}" destId="{3532D7CC-7B3D-4893-9753-E0A817C7D400}" srcOrd="0" destOrd="0" parTransId="{DB03ADF8-C504-4BED-BD07-16228B1F1567}" sibTransId="{31754936-0369-439D-9939-2697D8073750}"/>
    <dgm:cxn modelId="{90DF50A3-E0D6-4798-875D-AC7BCA0DF032}" type="presOf" srcId="{34DDA5A9-A865-4195-A91D-13CC7F7F8EB5}" destId="{84A80D39-7013-4E87-949E-BA1707A819A3}" srcOrd="0" destOrd="0" presId="urn:microsoft.com/office/officeart/2018/2/layout/IconCircleList"/>
    <dgm:cxn modelId="{446387BE-7DC4-42A6-AB1C-87FFCB9ABF3E}" type="presOf" srcId="{298E09AC-EB5F-4DDB-BF71-168EBABA35F8}" destId="{B59E4B7B-6208-4B79-9224-517664605760}" srcOrd="0" destOrd="0" presId="urn:microsoft.com/office/officeart/2018/2/layout/IconCircleList"/>
    <dgm:cxn modelId="{18138DC0-BC3E-484E-8875-92863BD2CA34}" type="presOf" srcId="{02AA3D88-F0B8-4A05-9399-18889299E91B}" destId="{50E4B611-5B29-40EC-BC69-CC9D4F8C08B8}" srcOrd="0" destOrd="0" presId="urn:microsoft.com/office/officeart/2018/2/layout/IconCircleList"/>
    <dgm:cxn modelId="{647EC8E0-6AC1-4B1A-9F0B-8E5BD5537E01}" type="presOf" srcId="{C7DC4420-CB6E-4BFD-92D5-50299AE9A28E}" destId="{61F74AE8-1C88-4BAF-BACC-EDBCD998A319}" srcOrd="0" destOrd="0" presId="urn:microsoft.com/office/officeart/2018/2/layout/IconCircleList"/>
    <dgm:cxn modelId="{DBED35E8-D5F2-4370-83A2-7B63F68A7CBD}" type="presOf" srcId="{31754936-0369-439D-9939-2697D8073750}" destId="{41E4FA1E-5120-4239-9A46-90B903FECD30}" srcOrd="0" destOrd="0" presId="urn:microsoft.com/office/officeart/2018/2/layout/IconCircleList"/>
    <dgm:cxn modelId="{5DFA812B-9A55-474D-BF22-3D8A63B931D3}" type="presParOf" srcId="{61F74AE8-1C88-4BAF-BACC-EDBCD998A319}" destId="{8C6A1BFB-FD32-4D4A-B4D0-C6491D52154E}" srcOrd="0" destOrd="0" presId="urn:microsoft.com/office/officeart/2018/2/layout/IconCircleList"/>
    <dgm:cxn modelId="{C3D33047-8EDC-4813-AE6C-70480BB850F5}" type="presParOf" srcId="{8C6A1BFB-FD32-4D4A-B4D0-C6491D52154E}" destId="{B64F142F-B31D-4C25-A192-F6E9F46FDA5B}" srcOrd="0" destOrd="0" presId="urn:microsoft.com/office/officeart/2018/2/layout/IconCircleList"/>
    <dgm:cxn modelId="{A911ACBD-E6C3-4FD9-AFEB-646891E0DB86}" type="presParOf" srcId="{B64F142F-B31D-4C25-A192-F6E9F46FDA5B}" destId="{F1338998-8359-4C6D-85F6-1DBF2FE49FFA}" srcOrd="0" destOrd="0" presId="urn:microsoft.com/office/officeart/2018/2/layout/IconCircleList"/>
    <dgm:cxn modelId="{C2B72423-9BBF-4404-BF2A-CEF5B4A00FB8}" type="presParOf" srcId="{B64F142F-B31D-4C25-A192-F6E9F46FDA5B}" destId="{A773A692-8818-4117-B763-1FAD6B6796E5}" srcOrd="1" destOrd="0" presId="urn:microsoft.com/office/officeart/2018/2/layout/IconCircleList"/>
    <dgm:cxn modelId="{13CAC69A-A35B-4F5B-946B-89AE2A38B745}" type="presParOf" srcId="{B64F142F-B31D-4C25-A192-F6E9F46FDA5B}" destId="{2C8F758E-0126-4382-AE0C-406C81BA2F2E}" srcOrd="2" destOrd="0" presId="urn:microsoft.com/office/officeart/2018/2/layout/IconCircleList"/>
    <dgm:cxn modelId="{48FE56E1-E99D-4B64-90F7-C4B03D194A20}" type="presParOf" srcId="{B64F142F-B31D-4C25-A192-F6E9F46FDA5B}" destId="{3FAEEF5E-9C2A-4C5F-89C5-4AB472053CC6}" srcOrd="3" destOrd="0" presId="urn:microsoft.com/office/officeart/2018/2/layout/IconCircleList"/>
    <dgm:cxn modelId="{7B5A2B83-29DC-4F26-9EF1-C3404E768D2C}" type="presParOf" srcId="{8C6A1BFB-FD32-4D4A-B4D0-C6491D52154E}" destId="{41E4FA1E-5120-4239-9A46-90B903FECD30}" srcOrd="1" destOrd="0" presId="urn:microsoft.com/office/officeart/2018/2/layout/IconCircleList"/>
    <dgm:cxn modelId="{B9F43E0F-09DE-449F-90F9-7E41E6105356}" type="presParOf" srcId="{8C6A1BFB-FD32-4D4A-B4D0-C6491D52154E}" destId="{A80BD481-E796-4F12-B7EA-2608BF3D0AF2}" srcOrd="2" destOrd="0" presId="urn:microsoft.com/office/officeart/2018/2/layout/IconCircleList"/>
    <dgm:cxn modelId="{7B4BD82C-043A-4B43-A05C-4FB4EDF47F88}" type="presParOf" srcId="{A80BD481-E796-4F12-B7EA-2608BF3D0AF2}" destId="{E56372D1-6833-424C-9CCF-6CAC325536CE}" srcOrd="0" destOrd="0" presId="urn:microsoft.com/office/officeart/2018/2/layout/IconCircleList"/>
    <dgm:cxn modelId="{C1B919B0-EA23-4E15-B0ED-2770143090F0}" type="presParOf" srcId="{A80BD481-E796-4F12-B7EA-2608BF3D0AF2}" destId="{09C74CE0-52A7-4656-B6CB-6818165FF89F}" srcOrd="1" destOrd="0" presId="urn:microsoft.com/office/officeart/2018/2/layout/IconCircleList"/>
    <dgm:cxn modelId="{CD10B33F-9A45-499E-AF5C-8308EB7AE862}" type="presParOf" srcId="{A80BD481-E796-4F12-B7EA-2608BF3D0AF2}" destId="{5BCF02D3-0808-4011-B19C-8A3C037F6B8A}" srcOrd="2" destOrd="0" presId="urn:microsoft.com/office/officeart/2018/2/layout/IconCircleList"/>
    <dgm:cxn modelId="{A93F955B-5BBE-4BEF-98E2-441CB86FBB66}" type="presParOf" srcId="{A80BD481-E796-4F12-B7EA-2608BF3D0AF2}" destId="{84A80D39-7013-4E87-949E-BA1707A819A3}" srcOrd="3" destOrd="0" presId="urn:microsoft.com/office/officeart/2018/2/layout/IconCircleList"/>
    <dgm:cxn modelId="{EC8E59C9-CD9C-4F1C-927E-7D2B038384DC}" type="presParOf" srcId="{8C6A1BFB-FD32-4D4A-B4D0-C6491D52154E}" destId="{50E4B611-5B29-40EC-BC69-CC9D4F8C08B8}" srcOrd="3" destOrd="0" presId="urn:microsoft.com/office/officeart/2018/2/layout/IconCircleList"/>
    <dgm:cxn modelId="{D0E5AEA1-938C-413D-8474-973BEC92743B}" type="presParOf" srcId="{8C6A1BFB-FD32-4D4A-B4D0-C6491D52154E}" destId="{F1EA2149-EAFF-46AE-B225-0B593D7638D2}" srcOrd="4" destOrd="0" presId="urn:microsoft.com/office/officeart/2018/2/layout/IconCircleList"/>
    <dgm:cxn modelId="{76FD0E1C-2B13-4635-B284-EC9F8554B589}" type="presParOf" srcId="{F1EA2149-EAFF-46AE-B225-0B593D7638D2}" destId="{2DE6E73A-01C4-4512-8E7F-9D66FF4CB773}" srcOrd="0" destOrd="0" presId="urn:microsoft.com/office/officeart/2018/2/layout/IconCircleList"/>
    <dgm:cxn modelId="{EE9521E2-AD21-4477-9A22-264D09F92C60}" type="presParOf" srcId="{F1EA2149-EAFF-46AE-B225-0B593D7638D2}" destId="{16FDAF56-CC92-4F60-80BD-CACBA76A5D86}" srcOrd="1" destOrd="0" presId="urn:microsoft.com/office/officeart/2018/2/layout/IconCircleList"/>
    <dgm:cxn modelId="{D2A4377F-5F1D-4FC4-B41F-8CACE0F12F9A}" type="presParOf" srcId="{F1EA2149-EAFF-46AE-B225-0B593D7638D2}" destId="{001C2B8F-F8C6-410C-ACEB-FAA64FC5C918}" srcOrd="2" destOrd="0" presId="urn:microsoft.com/office/officeart/2018/2/layout/IconCircleList"/>
    <dgm:cxn modelId="{796480B3-E663-45C8-8E7D-E31BFCC7A6A9}" type="presParOf" srcId="{F1EA2149-EAFF-46AE-B225-0B593D7638D2}" destId="{B59E4B7B-6208-4B79-9224-51766460576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7DFA1E-C9E4-42B6-BB2A-E4902EA6C750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16E2A5B-1DC5-4542-8C8F-2B6FD76A84D6}">
      <dgm:prSet/>
      <dgm:spPr/>
      <dgm:t>
        <a:bodyPr/>
        <a:lstStyle/>
        <a:p>
          <a:r>
            <a:rPr lang="en-US"/>
            <a:t>Missing values</a:t>
          </a:r>
        </a:p>
      </dgm:t>
    </dgm:pt>
    <dgm:pt modelId="{19F44396-9BCE-4BC2-830C-DE41B9B52C85}" type="parTrans" cxnId="{DE7BE64B-C5CE-4A21-A1D6-A882DC4F022D}">
      <dgm:prSet/>
      <dgm:spPr/>
      <dgm:t>
        <a:bodyPr/>
        <a:lstStyle/>
        <a:p>
          <a:endParaRPr lang="en-US"/>
        </a:p>
      </dgm:t>
    </dgm:pt>
    <dgm:pt modelId="{787EAFEB-F9A2-4DD3-A6E7-C8021812851C}" type="sibTrans" cxnId="{DE7BE64B-C5CE-4A21-A1D6-A882DC4F022D}">
      <dgm:prSet/>
      <dgm:spPr/>
      <dgm:t>
        <a:bodyPr/>
        <a:lstStyle/>
        <a:p>
          <a:endParaRPr lang="en-US"/>
        </a:p>
      </dgm:t>
    </dgm:pt>
    <dgm:pt modelId="{E5B719F6-5273-4654-A77C-32104B5EB7F4}">
      <dgm:prSet/>
      <dgm:spPr/>
      <dgm:t>
        <a:bodyPr/>
        <a:lstStyle/>
        <a:p>
          <a:r>
            <a:rPr lang="en-US"/>
            <a:t>Formatting errors</a:t>
          </a:r>
        </a:p>
      </dgm:t>
    </dgm:pt>
    <dgm:pt modelId="{3CDCA3E0-93AB-43B7-A9B5-6FEAE86948B2}" type="parTrans" cxnId="{7A5DECA7-94CA-415A-A3F5-76C5E6FCCAFF}">
      <dgm:prSet/>
      <dgm:spPr/>
      <dgm:t>
        <a:bodyPr/>
        <a:lstStyle/>
        <a:p>
          <a:endParaRPr lang="en-US"/>
        </a:p>
      </dgm:t>
    </dgm:pt>
    <dgm:pt modelId="{FAADBF18-634E-4E19-88D7-AAF6F55AFED9}" type="sibTrans" cxnId="{7A5DECA7-94CA-415A-A3F5-76C5E6FCCAFF}">
      <dgm:prSet/>
      <dgm:spPr/>
      <dgm:t>
        <a:bodyPr/>
        <a:lstStyle/>
        <a:p>
          <a:endParaRPr lang="en-US"/>
        </a:p>
      </dgm:t>
    </dgm:pt>
    <dgm:pt modelId="{7264F822-06B3-44AE-8D3B-805637AD3AA8}">
      <dgm:prSet/>
      <dgm:spPr/>
      <dgm:t>
        <a:bodyPr/>
        <a:lstStyle/>
        <a:p>
          <a:r>
            <a:rPr lang="en-US"/>
            <a:t>Zip code info in police data</a:t>
          </a:r>
        </a:p>
      </dgm:t>
    </dgm:pt>
    <dgm:pt modelId="{27514B7B-9D3B-41EC-92E7-73EBE488C605}" type="parTrans" cxnId="{E058A07E-5005-4E0C-92F1-E3435BB59B6F}">
      <dgm:prSet/>
      <dgm:spPr/>
      <dgm:t>
        <a:bodyPr/>
        <a:lstStyle/>
        <a:p>
          <a:endParaRPr lang="en-US"/>
        </a:p>
      </dgm:t>
    </dgm:pt>
    <dgm:pt modelId="{4D8F124E-82E1-4717-B1C8-77D21C19633A}" type="sibTrans" cxnId="{E058A07E-5005-4E0C-92F1-E3435BB59B6F}">
      <dgm:prSet/>
      <dgm:spPr/>
      <dgm:t>
        <a:bodyPr/>
        <a:lstStyle/>
        <a:p>
          <a:endParaRPr lang="en-US"/>
        </a:p>
      </dgm:t>
    </dgm:pt>
    <dgm:pt modelId="{9BAD8439-F45F-4D44-B0BC-4A6B36738A1E}" type="pres">
      <dgm:prSet presAssocID="{777DFA1E-C9E4-42B6-BB2A-E4902EA6C75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9D78C57-BA8E-4EF6-BB02-810A015E942C}" type="pres">
      <dgm:prSet presAssocID="{716E2A5B-1DC5-4542-8C8F-2B6FD76A84D6}" presName="hierRoot1" presStyleCnt="0"/>
      <dgm:spPr/>
    </dgm:pt>
    <dgm:pt modelId="{E37FC784-945D-4ECB-9FB8-D229CAA7244C}" type="pres">
      <dgm:prSet presAssocID="{716E2A5B-1DC5-4542-8C8F-2B6FD76A84D6}" presName="composite" presStyleCnt="0"/>
      <dgm:spPr/>
    </dgm:pt>
    <dgm:pt modelId="{EE6CC0C0-78DD-456D-9564-CF271B99A8D3}" type="pres">
      <dgm:prSet presAssocID="{716E2A5B-1DC5-4542-8C8F-2B6FD76A84D6}" presName="background" presStyleLbl="node0" presStyleIdx="0" presStyleCnt="3"/>
      <dgm:spPr/>
    </dgm:pt>
    <dgm:pt modelId="{48033568-0854-430C-BA08-1674267FA1BD}" type="pres">
      <dgm:prSet presAssocID="{716E2A5B-1DC5-4542-8C8F-2B6FD76A84D6}" presName="text" presStyleLbl="fgAcc0" presStyleIdx="0" presStyleCnt="3">
        <dgm:presLayoutVars>
          <dgm:chPref val="3"/>
        </dgm:presLayoutVars>
      </dgm:prSet>
      <dgm:spPr/>
    </dgm:pt>
    <dgm:pt modelId="{C74B0EE1-98CD-45D0-9314-CDA361866168}" type="pres">
      <dgm:prSet presAssocID="{716E2A5B-1DC5-4542-8C8F-2B6FD76A84D6}" presName="hierChild2" presStyleCnt="0"/>
      <dgm:spPr/>
    </dgm:pt>
    <dgm:pt modelId="{B2501147-3770-4D0F-85B0-9E38718F4C7E}" type="pres">
      <dgm:prSet presAssocID="{E5B719F6-5273-4654-A77C-32104B5EB7F4}" presName="hierRoot1" presStyleCnt="0"/>
      <dgm:spPr/>
    </dgm:pt>
    <dgm:pt modelId="{821E62A0-3719-440A-BAD3-A563FB61E075}" type="pres">
      <dgm:prSet presAssocID="{E5B719F6-5273-4654-A77C-32104B5EB7F4}" presName="composite" presStyleCnt="0"/>
      <dgm:spPr/>
    </dgm:pt>
    <dgm:pt modelId="{24A495C4-A476-42C2-81BE-B7B5C8649F81}" type="pres">
      <dgm:prSet presAssocID="{E5B719F6-5273-4654-A77C-32104B5EB7F4}" presName="background" presStyleLbl="node0" presStyleIdx="1" presStyleCnt="3"/>
      <dgm:spPr/>
    </dgm:pt>
    <dgm:pt modelId="{6A509511-504B-4C38-9A5E-1BBE26633A99}" type="pres">
      <dgm:prSet presAssocID="{E5B719F6-5273-4654-A77C-32104B5EB7F4}" presName="text" presStyleLbl="fgAcc0" presStyleIdx="1" presStyleCnt="3">
        <dgm:presLayoutVars>
          <dgm:chPref val="3"/>
        </dgm:presLayoutVars>
      </dgm:prSet>
      <dgm:spPr/>
    </dgm:pt>
    <dgm:pt modelId="{8E94CDFF-4C6B-4A10-B522-6FD58E313CA0}" type="pres">
      <dgm:prSet presAssocID="{E5B719F6-5273-4654-A77C-32104B5EB7F4}" presName="hierChild2" presStyleCnt="0"/>
      <dgm:spPr/>
    </dgm:pt>
    <dgm:pt modelId="{3268C2A2-2E7C-41C0-AFD5-9B71B9E757DF}" type="pres">
      <dgm:prSet presAssocID="{7264F822-06B3-44AE-8D3B-805637AD3AA8}" presName="hierRoot1" presStyleCnt="0"/>
      <dgm:spPr/>
    </dgm:pt>
    <dgm:pt modelId="{12B8D1E1-7D7D-4AF2-B227-5D73D2FA6B31}" type="pres">
      <dgm:prSet presAssocID="{7264F822-06B3-44AE-8D3B-805637AD3AA8}" presName="composite" presStyleCnt="0"/>
      <dgm:spPr/>
    </dgm:pt>
    <dgm:pt modelId="{18178BA5-1A86-4ACD-87BE-6AAF43512EB0}" type="pres">
      <dgm:prSet presAssocID="{7264F822-06B3-44AE-8D3B-805637AD3AA8}" presName="background" presStyleLbl="node0" presStyleIdx="2" presStyleCnt="3"/>
      <dgm:spPr/>
    </dgm:pt>
    <dgm:pt modelId="{BA398307-8D55-417D-9EE4-13778D8E0AE5}" type="pres">
      <dgm:prSet presAssocID="{7264F822-06B3-44AE-8D3B-805637AD3AA8}" presName="text" presStyleLbl="fgAcc0" presStyleIdx="2" presStyleCnt="3">
        <dgm:presLayoutVars>
          <dgm:chPref val="3"/>
        </dgm:presLayoutVars>
      </dgm:prSet>
      <dgm:spPr/>
    </dgm:pt>
    <dgm:pt modelId="{94ECC935-BADB-4524-8F47-6A5DBEEF08B6}" type="pres">
      <dgm:prSet presAssocID="{7264F822-06B3-44AE-8D3B-805637AD3AA8}" presName="hierChild2" presStyleCnt="0"/>
      <dgm:spPr/>
    </dgm:pt>
  </dgm:ptLst>
  <dgm:cxnLst>
    <dgm:cxn modelId="{F0BC8E1A-2EB5-4069-B3EE-0F2FA7702631}" type="presOf" srcId="{E5B719F6-5273-4654-A77C-32104B5EB7F4}" destId="{6A509511-504B-4C38-9A5E-1BBE26633A99}" srcOrd="0" destOrd="0" presId="urn:microsoft.com/office/officeart/2005/8/layout/hierarchy1"/>
    <dgm:cxn modelId="{8D34BE4A-FC1E-4C62-82A5-AF0CFAA4690E}" type="presOf" srcId="{777DFA1E-C9E4-42B6-BB2A-E4902EA6C750}" destId="{9BAD8439-F45F-4D44-B0BC-4A6B36738A1E}" srcOrd="0" destOrd="0" presId="urn:microsoft.com/office/officeart/2005/8/layout/hierarchy1"/>
    <dgm:cxn modelId="{DE7BE64B-C5CE-4A21-A1D6-A882DC4F022D}" srcId="{777DFA1E-C9E4-42B6-BB2A-E4902EA6C750}" destId="{716E2A5B-1DC5-4542-8C8F-2B6FD76A84D6}" srcOrd="0" destOrd="0" parTransId="{19F44396-9BCE-4BC2-830C-DE41B9B52C85}" sibTransId="{787EAFEB-F9A2-4DD3-A6E7-C8021812851C}"/>
    <dgm:cxn modelId="{E058A07E-5005-4E0C-92F1-E3435BB59B6F}" srcId="{777DFA1E-C9E4-42B6-BB2A-E4902EA6C750}" destId="{7264F822-06B3-44AE-8D3B-805637AD3AA8}" srcOrd="2" destOrd="0" parTransId="{27514B7B-9D3B-41EC-92E7-73EBE488C605}" sibTransId="{4D8F124E-82E1-4717-B1C8-77D21C19633A}"/>
    <dgm:cxn modelId="{DA3583A3-06DB-45B8-ACB0-BAE4DBCD782E}" type="presOf" srcId="{716E2A5B-1DC5-4542-8C8F-2B6FD76A84D6}" destId="{48033568-0854-430C-BA08-1674267FA1BD}" srcOrd="0" destOrd="0" presId="urn:microsoft.com/office/officeart/2005/8/layout/hierarchy1"/>
    <dgm:cxn modelId="{7A5DECA7-94CA-415A-A3F5-76C5E6FCCAFF}" srcId="{777DFA1E-C9E4-42B6-BB2A-E4902EA6C750}" destId="{E5B719F6-5273-4654-A77C-32104B5EB7F4}" srcOrd="1" destOrd="0" parTransId="{3CDCA3E0-93AB-43B7-A9B5-6FEAE86948B2}" sibTransId="{FAADBF18-634E-4E19-88D7-AAF6F55AFED9}"/>
    <dgm:cxn modelId="{ECA6FDE1-F991-4602-ACC9-4BA29FFA8384}" type="presOf" srcId="{7264F822-06B3-44AE-8D3B-805637AD3AA8}" destId="{BA398307-8D55-417D-9EE4-13778D8E0AE5}" srcOrd="0" destOrd="0" presId="urn:microsoft.com/office/officeart/2005/8/layout/hierarchy1"/>
    <dgm:cxn modelId="{1A1D3AE0-21D2-48E5-8646-4CA169CBD5A1}" type="presParOf" srcId="{9BAD8439-F45F-4D44-B0BC-4A6B36738A1E}" destId="{39D78C57-BA8E-4EF6-BB02-810A015E942C}" srcOrd="0" destOrd="0" presId="urn:microsoft.com/office/officeart/2005/8/layout/hierarchy1"/>
    <dgm:cxn modelId="{E1B30080-5BBE-4E02-BE01-DB403382CFC1}" type="presParOf" srcId="{39D78C57-BA8E-4EF6-BB02-810A015E942C}" destId="{E37FC784-945D-4ECB-9FB8-D229CAA7244C}" srcOrd="0" destOrd="0" presId="urn:microsoft.com/office/officeart/2005/8/layout/hierarchy1"/>
    <dgm:cxn modelId="{5FA902D7-2D5F-41D4-8992-BAAFBE8E5113}" type="presParOf" srcId="{E37FC784-945D-4ECB-9FB8-D229CAA7244C}" destId="{EE6CC0C0-78DD-456D-9564-CF271B99A8D3}" srcOrd="0" destOrd="0" presId="urn:microsoft.com/office/officeart/2005/8/layout/hierarchy1"/>
    <dgm:cxn modelId="{F5283AA8-4576-4763-BFC1-3DCA7D0AF5E9}" type="presParOf" srcId="{E37FC784-945D-4ECB-9FB8-D229CAA7244C}" destId="{48033568-0854-430C-BA08-1674267FA1BD}" srcOrd="1" destOrd="0" presId="urn:microsoft.com/office/officeart/2005/8/layout/hierarchy1"/>
    <dgm:cxn modelId="{891BB69E-1B45-481E-B1BA-EE2B664CAAE4}" type="presParOf" srcId="{39D78C57-BA8E-4EF6-BB02-810A015E942C}" destId="{C74B0EE1-98CD-45D0-9314-CDA361866168}" srcOrd="1" destOrd="0" presId="urn:microsoft.com/office/officeart/2005/8/layout/hierarchy1"/>
    <dgm:cxn modelId="{B9CFB87D-C5A7-4909-A347-2F224D0ADF03}" type="presParOf" srcId="{9BAD8439-F45F-4D44-B0BC-4A6B36738A1E}" destId="{B2501147-3770-4D0F-85B0-9E38718F4C7E}" srcOrd="1" destOrd="0" presId="urn:microsoft.com/office/officeart/2005/8/layout/hierarchy1"/>
    <dgm:cxn modelId="{81209D48-AC50-4377-AB71-79131468C3C5}" type="presParOf" srcId="{B2501147-3770-4D0F-85B0-9E38718F4C7E}" destId="{821E62A0-3719-440A-BAD3-A563FB61E075}" srcOrd="0" destOrd="0" presId="urn:microsoft.com/office/officeart/2005/8/layout/hierarchy1"/>
    <dgm:cxn modelId="{1A57A5DD-4277-4E0A-A16F-877F8BA01725}" type="presParOf" srcId="{821E62A0-3719-440A-BAD3-A563FB61E075}" destId="{24A495C4-A476-42C2-81BE-B7B5C8649F81}" srcOrd="0" destOrd="0" presId="urn:microsoft.com/office/officeart/2005/8/layout/hierarchy1"/>
    <dgm:cxn modelId="{08D1353D-DC32-445C-B3D0-D2EBEE33C1EA}" type="presParOf" srcId="{821E62A0-3719-440A-BAD3-A563FB61E075}" destId="{6A509511-504B-4C38-9A5E-1BBE26633A99}" srcOrd="1" destOrd="0" presId="urn:microsoft.com/office/officeart/2005/8/layout/hierarchy1"/>
    <dgm:cxn modelId="{83CE379B-691A-4FDA-B737-44A0B84317D5}" type="presParOf" srcId="{B2501147-3770-4D0F-85B0-9E38718F4C7E}" destId="{8E94CDFF-4C6B-4A10-B522-6FD58E313CA0}" srcOrd="1" destOrd="0" presId="urn:microsoft.com/office/officeart/2005/8/layout/hierarchy1"/>
    <dgm:cxn modelId="{55C32354-6A98-489F-8A28-51D3B7237883}" type="presParOf" srcId="{9BAD8439-F45F-4D44-B0BC-4A6B36738A1E}" destId="{3268C2A2-2E7C-41C0-AFD5-9B71B9E757DF}" srcOrd="2" destOrd="0" presId="urn:microsoft.com/office/officeart/2005/8/layout/hierarchy1"/>
    <dgm:cxn modelId="{1CE7A39A-F93B-486D-B7AE-C831943B885E}" type="presParOf" srcId="{3268C2A2-2E7C-41C0-AFD5-9B71B9E757DF}" destId="{12B8D1E1-7D7D-4AF2-B227-5D73D2FA6B31}" srcOrd="0" destOrd="0" presId="urn:microsoft.com/office/officeart/2005/8/layout/hierarchy1"/>
    <dgm:cxn modelId="{5A1B32C0-E166-420E-B309-542B56EB8059}" type="presParOf" srcId="{12B8D1E1-7D7D-4AF2-B227-5D73D2FA6B31}" destId="{18178BA5-1A86-4ACD-87BE-6AAF43512EB0}" srcOrd="0" destOrd="0" presId="urn:microsoft.com/office/officeart/2005/8/layout/hierarchy1"/>
    <dgm:cxn modelId="{2C3C1292-71D4-460B-A50E-99C0C0315FCE}" type="presParOf" srcId="{12B8D1E1-7D7D-4AF2-B227-5D73D2FA6B31}" destId="{BA398307-8D55-417D-9EE4-13778D8E0AE5}" srcOrd="1" destOrd="0" presId="urn:microsoft.com/office/officeart/2005/8/layout/hierarchy1"/>
    <dgm:cxn modelId="{5AB10906-C74D-4679-847B-ABB176C55A8C}" type="presParOf" srcId="{3268C2A2-2E7C-41C0-AFD5-9B71B9E757DF}" destId="{94ECC935-BADB-4524-8F47-6A5DBEEF08B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338998-8359-4C6D-85F6-1DBF2FE49FFA}">
      <dsp:nvSpPr>
        <dsp:cNvPr id="0" name=""/>
        <dsp:cNvSpPr/>
      </dsp:nvSpPr>
      <dsp:spPr>
        <a:xfrm>
          <a:off x="235953" y="1449516"/>
          <a:ext cx="915248" cy="91524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73A692-8818-4117-B763-1FAD6B6796E5}">
      <dsp:nvSpPr>
        <dsp:cNvPr id="0" name=""/>
        <dsp:cNvSpPr/>
      </dsp:nvSpPr>
      <dsp:spPr>
        <a:xfrm>
          <a:off x="428155" y="1641718"/>
          <a:ext cx="530843" cy="5308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AEEF5E-9C2A-4C5F-89C5-4AB472053CC6}">
      <dsp:nvSpPr>
        <dsp:cNvPr id="0" name=""/>
        <dsp:cNvSpPr/>
      </dsp:nvSpPr>
      <dsp:spPr>
        <a:xfrm>
          <a:off x="1347326" y="1449516"/>
          <a:ext cx="2157370" cy="915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Explored enrollment rates, graduation rates and how crime stats impact them</a:t>
          </a:r>
        </a:p>
      </dsp:txBody>
      <dsp:txXfrm>
        <a:off x="1347326" y="1449516"/>
        <a:ext cx="2157370" cy="915248"/>
      </dsp:txXfrm>
    </dsp:sp>
    <dsp:sp modelId="{E56372D1-6833-424C-9CCF-6CAC325536CE}">
      <dsp:nvSpPr>
        <dsp:cNvPr id="0" name=""/>
        <dsp:cNvSpPr/>
      </dsp:nvSpPr>
      <dsp:spPr>
        <a:xfrm>
          <a:off x="3880603" y="1449516"/>
          <a:ext cx="915248" cy="91524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C74CE0-52A7-4656-B6CB-6818165FF89F}">
      <dsp:nvSpPr>
        <dsp:cNvPr id="0" name=""/>
        <dsp:cNvSpPr/>
      </dsp:nvSpPr>
      <dsp:spPr>
        <a:xfrm>
          <a:off x="4072805" y="1641718"/>
          <a:ext cx="530843" cy="5308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A80D39-7013-4E87-949E-BA1707A819A3}">
      <dsp:nvSpPr>
        <dsp:cNvPr id="0" name=""/>
        <dsp:cNvSpPr/>
      </dsp:nvSpPr>
      <dsp:spPr>
        <a:xfrm>
          <a:off x="4991975" y="1449516"/>
          <a:ext cx="2157370" cy="915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Used Excel &amp; Python</a:t>
          </a:r>
        </a:p>
      </dsp:txBody>
      <dsp:txXfrm>
        <a:off x="4991975" y="1449516"/>
        <a:ext cx="2157370" cy="915248"/>
      </dsp:txXfrm>
    </dsp:sp>
    <dsp:sp modelId="{2DE6E73A-01C4-4512-8E7F-9D66FF4CB773}">
      <dsp:nvSpPr>
        <dsp:cNvPr id="0" name=""/>
        <dsp:cNvSpPr/>
      </dsp:nvSpPr>
      <dsp:spPr>
        <a:xfrm>
          <a:off x="7525252" y="1449516"/>
          <a:ext cx="915248" cy="91524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FDAF56-CC92-4F60-80BD-CACBA76A5D86}">
      <dsp:nvSpPr>
        <dsp:cNvPr id="0" name=""/>
        <dsp:cNvSpPr/>
      </dsp:nvSpPr>
      <dsp:spPr>
        <a:xfrm>
          <a:off x="7717454" y="1641718"/>
          <a:ext cx="530843" cy="5308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9E4B7B-6208-4B79-9224-517664605760}">
      <dsp:nvSpPr>
        <dsp:cNvPr id="0" name=""/>
        <dsp:cNvSpPr/>
      </dsp:nvSpPr>
      <dsp:spPr>
        <a:xfrm>
          <a:off x="8636625" y="1449516"/>
          <a:ext cx="2157370" cy="915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Tableau dashboard</a:t>
          </a:r>
        </a:p>
      </dsp:txBody>
      <dsp:txXfrm>
        <a:off x="8636625" y="1449516"/>
        <a:ext cx="2157370" cy="9152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6CC0C0-78DD-456D-9564-CF271B99A8D3}">
      <dsp:nvSpPr>
        <dsp:cNvPr id="0" name=""/>
        <dsp:cNvSpPr/>
      </dsp:nvSpPr>
      <dsp:spPr>
        <a:xfrm>
          <a:off x="0" y="758474"/>
          <a:ext cx="3102173" cy="19698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033568-0854-430C-BA08-1674267FA1BD}">
      <dsp:nvSpPr>
        <dsp:cNvPr id="0" name=""/>
        <dsp:cNvSpPr/>
      </dsp:nvSpPr>
      <dsp:spPr>
        <a:xfrm>
          <a:off x="344685" y="1085926"/>
          <a:ext cx="3102173" cy="1969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Missing values</a:t>
          </a:r>
        </a:p>
      </dsp:txBody>
      <dsp:txXfrm>
        <a:off x="402381" y="1143622"/>
        <a:ext cx="2986781" cy="1854488"/>
      </dsp:txXfrm>
    </dsp:sp>
    <dsp:sp modelId="{24A495C4-A476-42C2-81BE-B7B5C8649F81}">
      <dsp:nvSpPr>
        <dsp:cNvPr id="0" name=""/>
        <dsp:cNvSpPr/>
      </dsp:nvSpPr>
      <dsp:spPr>
        <a:xfrm>
          <a:off x="3791545" y="758474"/>
          <a:ext cx="3102173" cy="19698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509511-504B-4C38-9A5E-1BBE26633A99}">
      <dsp:nvSpPr>
        <dsp:cNvPr id="0" name=""/>
        <dsp:cNvSpPr/>
      </dsp:nvSpPr>
      <dsp:spPr>
        <a:xfrm>
          <a:off x="4136231" y="1085926"/>
          <a:ext cx="3102173" cy="1969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Formatting errors</a:t>
          </a:r>
        </a:p>
      </dsp:txBody>
      <dsp:txXfrm>
        <a:off x="4193927" y="1143622"/>
        <a:ext cx="2986781" cy="1854488"/>
      </dsp:txXfrm>
    </dsp:sp>
    <dsp:sp modelId="{18178BA5-1A86-4ACD-87BE-6AAF43512EB0}">
      <dsp:nvSpPr>
        <dsp:cNvPr id="0" name=""/>
        <dsp:cNvSpPr/>
      </dsp:nvSpPr>
      <dsp:spPr>
        <a:xfrm>
          <a:off x="7583090" y="758474"/>
          <a:ext cx="3102173" cy="19698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398307-8D55-417D-9EE4-13778D8E0AE5}">
      <dsp:nvSpPr>
        <dsp:cNvPr id="0" name=""/>
        <dsp:cNvSpPr/>
      </dsp:nvSpPr>
      <dsp:spPr>
        <a:xfrm>
          <a:off x="7927776" y="1085926"/>
          <a:ext cx="3102173" cy="1969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Zip code info in police data</a:t>
          </a:r>
        </a:p>
      </dsp:txBody>
      <dsp:txXfrm>
        <a:off x="7985472" y="1143622"/>
        <a:ext cx="2986781" cy="18544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B2B0A-079C-4124-945D-718AC739D4B0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2F998-B1F7-47BC-8C47-CDA4AD149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71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2F998-B1F7-47BC-8C47-CDA4AD1490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54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2F998-B1F7-47BC-8C47-CDA4AD14904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0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2F998-B1F7-47BC-8C47-CDA4AD14904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72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2F998-B1F7-47BC-8C47-CDA4AD14904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11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2F998-B1F7-47BC-8C47-CDA4AD14904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82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2F998-B1F7-47BC-8C47-CDA4AD14904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09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2F998-B1F7-47BC-8C47-CDA4AD14904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01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2F998-B1F7-47BC-8C47-CDA4AD14904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13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2F998-B1F7-47BC-8C47-CDA4AD14904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92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10/19/2024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3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10/19/2024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88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10/19/2024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774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10/19/2024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252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10/19/2024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555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899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601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237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0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10/19/2024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443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969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02971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4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n.gov/education/districts/federal-programs-and-oversight/data/data-downloads.html" TargetMode="External"/><Relationship Id="rId5" Type="http://schemas.openxmlformats.org/officeDocument/2006/relationships/hyperlink" Target="https://www.mnps.org/about/communications/opendata" TargetMode="Externa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7CA59BF9-6B4A-4513-A761-F0F7B7651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C949DA-AD3D-4D8C-8B43-091F8E8B2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199632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3AAE564-1BB5-4C9F-815D-432D99AFB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6079" y="453643"/>
            <a:ext cx="5010912" cy="98554"/>
          </a:xfrm>
          <a:prstGeom prst="rect">
            <a:avLst/>
          </a:prstGeom>
          <a:solidFill>
            <a:srgbClr val="3B46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6DB34C8E-19EE-4246-8A53-5C278DB44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rful leaf patterns">
            <a:extLst>
              <a:ext uri="{FF2B5EF4-FFF2-40B4-BE49-F238E27FC236}">
                <a16:creationId xmlns:a16="http://schemas.microsoft.com/office/drawing/2014/main" id="{BE8120AD-8C67-C2DE-755A-809AC1A107C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79" r="21977" b="-1"/>
          <a:stretch/>
        </p:blipFill>
        <p:spPr>
          <a:xfrm>
            <a:off x="446533" y="589172"/>
            <a:ext cx="6202841" cy="5801393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CF766FAB-51B8-4B1C-A418-CDF2F6C0F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6079" y="589172"/>
            <a:ext cx="5009388" cy="5801393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B22CAB-6594-EC1E-2723-FE89C1285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61934" y="1419225"/>
            <a:ext cx="4115917" cy="208586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Metro Nashville public school data &amp; Nashville crime rates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27B7E4-9A78-1633-50E7-78EAAB8EDF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1934" y="3690551"/>
            <a:ext cx="4115917" cy="154819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>
                    <a:alpha val="75000"/>
                  </a:srgbClr>
                </a:solidFill>
              </a:rPr>
              <a:t>By erica henley</a:t>
            </a:r>
          </a:p>
        </p:txBody>
      </p:sp>
    </p:spTree>
    <p:extLst>
      <p:ext uri="{BB962C8B-B14F-4D97-AF65-F5344CB8AC3E}">
        <p14:creationId xmlns:p14="http://schemas.microsoft.com/office/powerpoint/2010/main" val="79272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9DDF273-E040-4765-AD05-872458E13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aph of blue bars&#10;&#10;Description automatically generated">
            <a:extLst>
              <a:ext uri="{FF2B5EF4-FFF2-40B4-BE49-F238E27FC236}">
                <a16:creationId xmlns:a16="http://schemas.microsoft.com/office/drawing/2014/main" id="{DA5FFBD6-0DBA-1B26-09E2-EEA1ECF324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26" y="541065"/>
            <a:ext cx="4839284" cy="3435892"/>
          </a:xfrm>
          <a:prstGeom prst="rect">
            <a:avLst/>
          </a:prstGeom>
        </p:spPr>
      </p:pic>
      <p:pic>
        <p:nvPicPr>
          <p:cNvPr id="5" name="Content Placeholder 4" descr="A graph of blue bars&#10;&#10;Description automatically generated">
            <a:extLst>
              <a:ext uri="{FF2B5EF4-FFF2-40B4-BE49-F238E27FC236}">
                <a16:creationId xmlns:a16="http://schemas.microsoft.com/office/drawing/2014/main" id="{3995A7B0-3E00-B4F1-73D0-320211CC29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707" y="541064"/>
            <a:ext cx="4943729" cy="3435892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D695E25C-06E7-4082-BE92-B571B616B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297735"/>
            <a:ext cx="11265408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64BD7DF-F4BB-427F-B4F6-6DC83A59A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11D71-08C2-2D9A-2707-242DC43C7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4572000"/>
            <a:ext cx="10965141" cy="8952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Crime rates in 37013 vs 37206</a:t>
            </a:r>
          </a:p>
        </p:txBody>
      </p:sp>
    </p:spTree>
    <p:extLst>
      <p:ext uri="{BB962C8B-B14F-4D97-AF65-F5344CB8AC3E}">
        <p14:creationId xmlns:p14="http://schemas.microsoft.com/office/powerpoint/2010/main" val="3944488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25FACA-46F1-2FF6-BF24-DF4098B9F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7A645-8FC4-E20C-85CA-9B9483C7A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37013 crime seems to impact graduation rates</a:t>
            </a:r>
          </a:p>
          <a:p>
            <a:r>
              <a:rPr lang="en-US" dirty="0">
                <a:solidFill>
                  <a:srgbClr val="FFFFFF"/>
                </a:solidFill>
              </a:rPr>
              <a:t>37206 graduation rates were the greatest for high schools overall</a:t>
            </a:r>
          </a:p>
          <a:p>
            <a:r>
              <a:rPr lang="en-US" dirty="0">
                <a:solidFill>
                  <a:srgbClr val="FFFFFF"/>
                </a:solidFill>
              </a:rPr>
              <a:t>More data is needed to gain further insight into whether more correlations exist.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Graphic 6" descr="Statistics">
            <a:extLst>
              <a:ext uri="{FF2B5EF4-FFF2-40B4-BE49-F238E27FC236}">
                <a16:creationId xmlns:a16="http://schemas.microsoft.com/office/drawing/2014/main" id="{BA318F57-2144-2B0B-5672-77883B08F6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23830" y="936141"/>
            <a:ext cx="4968305" cy="49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857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C2840C6-6494-4E12-A428-2012DA7DD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CF5084D-B617-4011-8406-A93B64723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8797"/>
            <a:ext cx="5009388" cy="57817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6B1E98-B9C9-B918-51BC-154E1DBCC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72" y="1204126"/>
            <a:ext cx="4476811" cy="33588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Questions</a:t>
            </a:r>
          </a:p>
        </p:txBody>
      </p:sp>
      <p:pic>
        <p:nvPicPr>
          <p:cNvPr id="20" name="Graphic 19" descr="Question mark">
            <a:extLst>
              <a:ext uri="{FF2B5EF4-FFF2-40B4-BE49-F238E27FC236}">
                <a16:creationId xmlns:a16="http://schemas.microsoft.com/office/drawing/2014/main" id="{3C1CB461-ECED-48F4-BE1D-66E16AF92F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5999" y="782722"/>
            <a:ext cx="5433917" cy="543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329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FE0BA4-9678-F095-3217-56F61AF64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About the project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CD7204-BFB7-2BAA-B9EC-145B02CC73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4595982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794802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B052D1-C683-8D99-94DE-D0C671246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20466-457A-8CB9-2D38-94AF28781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To discover which public schools have the highest graduation rates</a:t>
            </a:r>
          </a:p>
          <a:p>
            <a:r>
              <a:rPr lang="en-US" dirty="0">
                <a:solidFill>
                  <a:srgbClr val="FFFFFF"/>
                </a:solidFill>
              </a:rPr>
              <a:t>To discover which public schools have the lowest graduation rates</a:t>
            </a:r>
          </a:p>
          <a:p>
            <a:r>
              <a:rPr lang="en-US" dirty="0">
                <a:solidFill>
                  <a:srgbClr val="FFFFFF"/>
                </a:solidFill>
              </a:rPr>
              <a:t>To discover if crime rates seem to impact these statistics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0" name="Graphic 19" descr="Books">
            <a:extLst>
              <a:ext uri="{FF2B5EF4-FFF2-40B4-BE49-F238E27FC236}">
                <a16:creationId xmlns:a16="http://schemas.microsoft.com/office/drawing/2014/main" id="{2CA39A1E-CD8C-DF2E-D583-92EA5FEF2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23830" y="936141"/>
            <a:ext cx="4968305" cy="49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5836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307E802C-4568-43AB-9F37-2A48E02B3B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logo with a red and blue square&#10;&#10;Description automatically generated">
            <a:extLst>
              <a:ext uri="{FF2B5EF4-FFF2-40B4-BE49-F238E27FC236}">
                <a16:creationId xmlns:a16="http://schemas.microsoft.com/office/drawing/2014/main" id="{C31553AF-9E30-59FD-CB77-83E7D5AFC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91" y="598713"/>
            <a:ext cx="3506108" cy="3298604"/>
          </a:xfrm>
          <a:prstGeom prst="rect">
            <a:avLst/>
          </a:prstGeom>
        </p:spPr>
      </p:pic>
      <p:pic>
        <p:nvPicPr>
          <p:cNvPr id="5" name="Picture 4" descr="A logo for a public schools&#10;&#10;Description automatically generated">
            <a:extLst>
              <a:ext uri="{FF2B5EF4-FFF2-40B4-BE49-F238E27FC236}">
                <a16:creationId xmlns:a16="http://schemas.microsoft.com/office/drawing/2014/main" id="{18F6DC9E-0AE1-E2D8-7FB3-9C42887AF1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792" y="598712"/>
            <a:ext cx="4729182" cy="3298605"/>
          </a:xfrm>
          <a:prstGeom prst="rect">
            <a:avLst/>
          </a:prstGeom>
        </p:spPr>
      </p:pic>
      <p:pic>
        <p:nvPicPr>
          <p:cNvPr id="6" name="Picture 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3E348BF7-7628-4941-5C46-0BB8EC7E4E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5098750"/>
            <a:ext cx="3626158" cy="642234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BFFCF698-CE31-43F1-AC88-064CB81A65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498" y="4267831"/>
            <a:ext cx="7552502" cy="2590169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0289482-ACA3-49AE-9A29-CF97A76DF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20158"/>
            <a:ext cx="1218895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BA2EA6-75E8-C8F0-CA96-941BCCD6C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836" y="4311403"/>
            <a:ext cx="6737697" cy="731446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Data sources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F399B11-F777-4211-ADD0-979A91BCD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1359" y="-460"/>
            <a:ext cx="91440" cy="685800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9E53F-3DD5-0333-F437-EBCAB31AC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836" y="5247563"/>
            <a:ext cx="6799972" cy="101172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en-US" sz="6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600" dirty="0">
                <a:solidFill>
                  <a:srgbClr val="FFFFFF"/>
                </a:solidFill>
              </a:rPr>
              <a:t>Metro Nashville Public School Open Data: </a:t>
            </a:r>
            <a:r>
              <a:rPr lang="en-US" sz="600" dirty="0">
                <a:solidFill>
                  <a:srgbClr val="FFFFFF"/>
                </a:solidFill>
                <a:hlinkClick r:id="rId5"/>
              </a:rPr>
              <a:t>https://www.mnps.org/about/communications/opendata</a:t>
            </a:r>
            <a:endParaRPr lang="en-US" sz="6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600" dirty="0">
                <a:solidFill>
                  <a:srgbClr val="FFFFFF"/>
                </a:solidFill>
              </a:rPr>
              <a:t>Tennessee Dept. of Education </a:t>
            </a:r>
            <a:r>
              <a:rPr lang="en-US" sz="600" dirty="0">
                <a:solidFill>
                  <a:srgbClr val="FFFFFF"/>
                </a:solidFill>
                <a:hlinkClick r:id="rId6"/>
              </a:rPr>
              <a:t>https://www.tn.gov/education/districts/federal-programs-and-oversight/data/data-downloads.html</a:t>
            </a:r>
            <a:endParaRPr lang="en-US" sz="6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600" dirty="0">
                <a:solidFill>
                  <a:srgbClr val="FFFFFF"/>
                </a:solidFill>
              </a:rPr>
              <a:t>Nashville Open Data https://datanashvillegov-nashville.hub.arcgis.com/datasets/d747436243e9439e968fce056545016a_0/explore?location=35.885029%2C-86.948355%2C7.34</a:t>
            </a:r>
          </a:p>
          <a:p>
            <a:pPr>
              <a:lnSpc>
                <a:spcPct val="110000"/>
              </a:lnSpc>
            </a:pPr>
            <a:endParaRPr lang="en-US" sz="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9459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20EEE-CB07-9243-D73C-93F5A9A5B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dirty="0"/>
              <a:t>Issues encountered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EDF90C-3FAF-A70C-EA45-7796E72E6F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1511922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51500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50A79B6-0814-57FB-65E6-887AC286E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Graduation rates</a:t>
            </a:r>
            <a:br>
              <a:rPr lang="en-US" sz="3600" dirty="0">
                <a:solidFill>
                  <a:srgbClr val="FFFFFF"/>
                </a:solidFill>
              </a:rPr>
            </a:br>
            <a:br>
              <a:rPr lang="en-US" sz="3600" dirty="0">
                <a:solidFill>
                  <a:srgbClr val="FFFFFF"/>
                </a:solidFill>
              </a:rPr>
            </a:br>
            <a:br>
              <a:rPr lang="en-US" sz="3600" dirty="0">
                <a:solidFill>
                  <a:srgbClr val="FFFFFF"/>
                </a:solidFill>
              </a:rPr>
            </a:br>
            <a:endParaRPr lang="en-US" sz="3600" dirty="0">
              <a:solidFill>
                <a:srgbClr val="FFFFFF"/>
              </a:solidFill>
            </a:endParaRPr>
          </a:p>
        </p:txBody>
      </p:sp>
      <p:pic>
        <p:nvPicPr>
          <p:cNvPr id="7" name="Content Placeholder 6" descr="A graph of growth in the year&#10;&#10;Description automatically generated">
            <a:extLst>
              <a:ext uri="{FF2B5EF4-FFF2-40B4-BE49-F238E27FC236}">
                <a16:creationId xmlns:a16="http://schemas.microsoft.com/office/drawing/2014/main" id="{DA87C518-2EE9-69AD-C90A-2950A1C943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053" y="931058"/>
            <a:ext cx="6764864" cy="4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138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>
            <a:extLst>
              <a:ext uri="{FF2B5EF4-FFF2-40B4-BE49-F238E27FC236}">
                <a16:creationId xmlns:a16="http://schemas.microsoft.com/office/drawing/2014/main" id="{77F2BB43-1E8B-40A7-9733-9AEE76BFE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F2499BD-C67D-4CD4-9747-4DCC7EF1F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0D02CAC-A533-4E24-84A6-B3171E16A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4DBAF48-B17B-4AA7-9E99-4EC0C9905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" name="Picture 3" descr="A car parked in front of a building&#10;&#10;Description automatically generated">
            <a:extLst>
              <a:ext uri="{FF2B5EF4-FFF2-40B4-BE49-F238E27FC236}">
                <a16:creationId xmlns:a16="http://schemas.microsoft.com/office/drawing/2014/main" id="{104FF15C-54D6-FC4B-8C06-AA2D002369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60" r="-1" b="7968"/>
          <a:stretch/>
        </p:blipFill>
        <p:spPr>
          <a:xfrm>
            <a:off x="1" y="-1"/>
            <a:ext cx="12191695" cy="6858000"/>
          </a:xfrm>
          <a:prstGeom prst="rect">
            <a:avLst/>
          </a:prstGeom>
        </p:spPr>
      </p:pic>
      <p:grpSp>
        <p:nvGrpSpPr>
          <p:cNvPr id="103" name="Group 102">
            <a:extLst>
              <a:ext uri="{FF2B5EF4-FFF2-40B4-BE49-F238E27FC236}">
                <a16:creationId xmlns:a16="http://schemas.microsoft.com/office/drawing/2014/main" id="{3A852E5D-96B2-47B5-AB0F-426F231FB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1"/>
            <a:ext cx="3703320" cy="5935131"/>
            <a:chOff x="438068" y="457201"/>
            <a:chExt cx="3703320" cy="5935131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FBEA2C8A-CA20-494E-8DAA-985E842E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41102"/>
              <a:ext cx="3702134" cy="5751230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DBAE429C-3A94-4C39-B88C-596F1E4C0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1"/>
              <a:ext cx="3703320" cy="91440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6CCE37-37F1-2BEC-D69C-E6E3FC1E5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3316166"/>
            <a:ext cx="3412067" cy="17977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Best Graduation Rates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E522A829-3712-6920-8620-1D3E0BA4A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0" y="5145513"/>
            <a:ext cx="3412067" cy="738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cap="all">
                <a:solidFill>
                  <a:srgbClr val="FFFFFF">
                    <a:alpha val="75000"/>
                  </a:srgbClr>
                </a:solidFill>
              </a:rPr>
              <a:t>East Nashville Magnet High School</a:t>
            </a:r>
          </a:p>
        </p:txBody>
      </p:sp>
      <p:pic>
        <p:nvPicPr>
          <p:cNvPr id="7" name="Picture 6" descr="A map of a city&#10;&#10;Description automatically generated">
            <a:extLst>
              <a:ext uri="{FF2B5EF4-FFF2-40B4-BE49-F238E27FC236}">
                <a16:creationId xmlns:a16="http://schemas.microsoft.com/office/drawing/2014/main" id="{5178FBCE-C1F5-FEF7-DAE0-B2B18D362B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49" r="-5" b="-5"/>
          <a:stretch/>
        </p:blipFill>
        <p:spPr>
          <a:xfrm>
            <a:off x="532463" y="731077"/>
            <a:ext cx="3515763" cy="211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9876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47AA93-0184-6D69-45C2-A51151E34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80" y="944752"/>
            <a:ext cx="3259016" cy="146269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Lowest Graduation rates in 2023</a:t>
            </a:r>
            <a:br>
              <a:rPr lang="en-US" sz="2400" dirty="0">
                <a:solidFill>
                  <a:schemeClr val="bg1">
                    <a:lumMod val="75000"/>
                    <a:lumOff val="25000"/>
                  </a:schemeClr>
                </a:solidFill>
              </a:rPr>
            </a:br>
            <a:endParaRPr lang="en-US" sz="24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74567D5-4058-3C2C-31B1-97D72A7ED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3" y="2536031"/>
            <a:ext cx="3123783" cy="367193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Maplewood High – 37216</a:t>
            </a:r>
          </a:p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Glencliff High – 37211</a:t>
            </a:r>
          </a:p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Antioch High – 37013</a:t>
            </a:r>
          </a:p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McGavock High – 37214</a:t>
            </a:r>
          </a:p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John Overton High – 37220</a:t>
            </a:r>
          </a:p>
          <a:p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Content Placeholder 4" descr="A graph of graduation rates&#10;&#10;Description automatically generated">
            <a:extLst>
              <a:ext uri="{FF2B5EF4-FFF2-40B4-BE49-F238E27FC236}">
                <a16:creationId xmlns:a16="http://schemas.microsoft.com/office/drawing/2014/main" id="{9C37C42C-E9D6-4E32-759D-A1502FFD5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48"/>
          <a:stretch/>
        </p:blipFill>
        <p:spPr>
          <a:xfrm>
            <a:off x="4241830" y="601200"/>
            <a:ext cx="7503636" cy="578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6019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15" name="Rectangle 114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8A3AC2-D58D-3E25-B8CD-D83E65210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Does crime rate impact enrollment or graduation rates?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B0DC6-CF5D-5A2C-B55B-0A47B4620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0" y="5145513"/>
            <a:ext cx="3412067" cy="738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kern="1200" cap="all">
                <a:solidFill>
                  <a:srgbClr val="FFFFFF">
                    <a:alpha val="75000"/>
                  </a:srgbClr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pic>
        <p:nvPicPr>
          <p:cNvPr id="5" name="Picture 4" descr="A graph with blue and white stripes&#10;&#10;Description automatically generated">
            <a:extLst>
              <a:ext uri="{FF2B5EF4-FFF2-40B4-BE49-F238E27FC236}">
                <a16:creationId xmlns:a16="http://schemas.microsoft.com/office/drawing/2014/main" id="{782CCE60-EBA6-692B-B257-CD98A23886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053" y="1252389"/>
            <a:ext cx="6764864" cy="432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0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DividendVTI">
  <a:themeElements>
    <a:clrScheme name="AnalogousFromLightSeed_2SEEDS">
      <a:dk1>
        <a:srgbClr val="000000"/>
      </a:dk1>
      <a:lt1>
        <a:srgbClr val="FFFFFF"/>
      </a:lt1>
      <a:dk2>
        <a:srgbClr val="413024"/>
      </a:dk2>
      <a:lt2>
        <a:srgbClr val="E2E6E8"/>
      </a:lt2>
      <a:accent1>
        <a:srgbClr val="D59164"/>
      </a:accent1>
      <a:accent2>
        <a:srgbClr val="DC8081"/>
      </a:accent2>
      <a:accent3>
        <a:srgbClr val="AFA266"/>
      </a:accent3>
      <a:accent4>
        <a:srgbClr val="52AFAF"/>
      </a:accent4>
      <a:accent5>
        <a:srgbClr val="69A8D6"/>
      </a:accent5>
      <a:accent6>
        <a:srgbClr val="6476D5"/>
      </a:accent6>
      <a:hlink>
        <a:srgbClr val="5986A5"/>
      </a:hlink>
      <a:folHlink>
        <a:srgbClr val="7F7F7F"/>
      </a:folHlink>
    </a:clrScheme>
    <a:fontScheme name="Dividend">
      <a:majorFont>
        <a:latin typeface="Univers Condensed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Univers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</TotalTime>
  <Words>246</Words>
  <Application>Microsoft Office PowerPoint</Application>
  <PresentationFormat>Widescreen</PresentationFormat>
  <Paragraphs>45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Gill Sans MT</vt:lpstr>
      <vt:lpstr>Univers</vt:lpstr>
      <vt:lpstr>Univers Condensed</vt:lpstr>
      <vt:lpstr>Wingdings 2</vt:lpstr>
      <vt:lpstr>DividendVTI</vt:lpstr>
      <vt:lpstr>Metro Nashville public school data &amp; Nashville crime rates</vt:lpstr>
      <vt:lpstr>About the project</vt:lpstr>
      <vt:lpstr>Goals</vt:lpstr>
      <vt:lpstr>Data sources</vt:lpstr>
      <vt:lpstr>Issues encountered</vt:lpstr>
      <vt:lpstr>Graduation rates   </vt:lpstr>
      <vt:lpstr>Best Graduation Rates</vt:lpstr>
      <vt:lpstr>Lowest Graduation rates in 2023 </vt:lpstr>
      <vt:lpstr>Does crime rate impact enrollment or graduation rates?  </vt:lpstr>
      <vt:lpstr>Crime rates in 37013 vs 37206</vt:lpstr>
      <vt:lpstr>Insights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ericaohenley@gmail.com</dc:creator>
  <cp:lastModifiedBy>ericaohenley@gmail.com</cp:lastModifiedBy>
  <cp:revision>21</cp:revision>
  <dcterms:created xsi:type="dcterms:W3CDTF">2024-10-11T23:06:09Z</dcterms:created>
  <dcterms:modified xsi:type="dcterms:W3CDTF">2024-10-19T17:53:49Z</dcterms:modified>
</cp:coreProperties>
</file>