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9" r:id="rId36"/>
  </p:sldIdLst>
  <p:sldSz cx="24384000" cy="13716000"/>
  <p:notesSz cx="6858000" cy="9144000"/>
  <p:embeddedFontLst>
    <p:embeddedFont>
      <p:font typeface="Helvetica Neue" panose="02000503000000020004" pitchFamily="2" charset="0"/>
      <p:regular r:id="rId38"/>
      <p:bold r:id="rId39"/>
      <p:italic r:id="rId40"/>
      <p:boldItalic r:id="rId41"/>
    </p:embeddedFont>
    <p:embeddedFont>
      <p:font typeface="Helvetica Neue Light" panose="02000403000000020004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gvxmzEnGq+SQNZAnSblmgUUNX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968"/>
  </p:normalViewPr>
  <p:slideViewPr>
    <p:cSldViewPr snapToGrid="0">
      <p:cViewPr varScale="1">
        <p:scale>
          <a:sx n="37" d="100"/>
          <a:sy n="37" d="100"/>
        </p:scale>
        <p:origin x="2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18016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endParaRPr sz="16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39" lvl="0" indent="-2592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ea1a0ad3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10ea1a0ad34_0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0" lvl="0" indent="-116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Helvetica Neue"/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24366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lang="en-US" sz="17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a1a0ad3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10ea1a0ad34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Char char="-"/>
            </a:pPr>
            <a:endParaRPr 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lang="en-US" sz="1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marR="0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1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7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7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758155" y="178760"/>
            <a:ext cx="22867690" cy="249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Interacting with the Shell</a:t>
            </a:r>
            <a:endParaRPr sz="1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3318138" y="3241131"/>
            <a:ext cx="19800930" cy="40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lang="en-US" sz="7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2025</a:t>
            </a:r>
            <a:endParaRPr sz="5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lang="en-US" sz="75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</a:t>
            </a:r>
            <a:r>
              <a:rPr lang="en-US" sz="7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Class 2</a:t>
            </a:r>
            <a:endParaRPr sz="5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lang="en-US" sz="7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January 24, 2025</a:t>
            </a:r>
            <a:endParaRPr sz="5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 descr="matri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0306" y="7276096"/>
            <a:ext cx="14569255" cy="545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Strip-Lignes-de-commande-english650-final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218" y="5359554"/>
            <a:ext cx="8608575" cy="819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4365595" y="437411"/>
            <a:ext cx="15652810" cy="337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u="sng"/>
              <a:t>Types of paths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E90B0-E1AF-7361-F118-C7F7CAB45958}"/>
              </a:ext>
            </a:extLst>
          </p:cNvPr>
          <p:cNvSpPr txBox="1"/>
          <p:nvPr/>
        </p:nvSpPr>
        <p:spPr>
          <a:xfrm>
            <a:off x="984739" y="4272676"/>
            <a:ext cx="22769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0" dirty="0"/>
              <a:t>Absolute – always begins at the root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17363-11FE-4828-A28C-61F1139556C2}"/>
              </a:ext>
            </a:extLst>
          </p:cNvPr>
          <p:cNvSpPr txBox="1"/>
          <p:nvPr/>
        </p:nvSpPr>
        <p:spPr>
          <a:xfrm>
            <a:off x="1191496" y="7687374"/>
            <a:ext cx="21585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0" dirty="0"/>
              <a:t>Relative – starts at working directory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1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154" name="Google Shape;154;p11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5" name="Google Shape;155;p11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6" name="Google Shape;156;p11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58" name="Google Shape;158;p11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1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0" name="Google Shape;160;p11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3" name="Google Shape;163;p11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4" name="Google Shape;164;p11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5" name="Google Shape;165;p11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7" name="Google Shape;167;p11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8" name="Google Shape;168;p11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9" name="Google Shape;169;p11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0" name="Google Shape;170;p11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1" name="Google Shape;171;p11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72" name="Google Shape;172;p11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1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78" name="Google Shape;178;p11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efa38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2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188" name="Google Shape;188;p12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89" name="Google Shape;189;p12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0" name="Google Shape;190;p12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1" name="Google Shape;191;p12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92" name="Google Shape;192;p12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2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4" name="Google Shape;194;p12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5" name="Google Shape;195;p12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6" name="Google Shape;196;p12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7" name="Google Shape;197;p12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8" name="Google Shape;198;p12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9" name="Google Shape;199;p12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0" name="Google Shape;200;p12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1" name="Google Shape;201;p12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2" name="Google Shape;202;p12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3" name="Google Shape;203;p12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4" name="Google Shape;204;p12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5" name="Google Shape;205;p12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06" name="Google Shape;206;p12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2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12" name="Google Shape;212;p12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efa38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3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222" name="Google Shape;222;p13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3" name="Google Shape;223;p13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4" name="Google Shape;224;p13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26" name="Google Shape;226;p13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3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8" name="Google Shape;228;p13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9" name="Google Shape;229;p13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1" name="Google Shape;231;p13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2" name="Google Shape;232;p13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3" name="Google Shape;233;p13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4" name="Google Shape;234;p13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5" name="Google Shape;235;p13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6" name="Google Shape;236;p13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7" name="Google Shape;237;p13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8" name="Google Shape;238;p13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9" name="Google Shape;239;p13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40" name="Google Shape;240;p13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13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46" name="Google Shape;246;p13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efa38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C70F69-7436-1107-2AA9-C029770CFAAD}"/>
              </a:ext>
            </a:extLst>
          </p:cNvPr>
          <p:cNvSpPr txBox="1"/>
          <p:nvPr/>
        </p:nvSpPr>
        <p:spPr>
          <a:xfrm>
            <a:off x="11781690" y="10304585"/>
            <a:ext cx="121685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(..) move backwards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256" name="Google Shape;256;p14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7" name="Google Shape;257;p14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8" name="Google Shape;258;p14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9" name="Google Shape;259;p14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60" name="Google Shape;260;p14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14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2" name="Google Shape;262;p14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3" name="Google Shape;263;p14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5" name="Google Shape;265;p14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6" name="Google Shape;266;p14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7" name="Google Shape;267;p14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9" name="Google Shape;269;p14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0" name="Google Shape;270;p14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1" name="Google Shape;271;p14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2" name="Google Shape;272;p14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3" name="Google Shape;273;p14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74" name="Google Shape;274;p14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14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80" name="Google Shape;280;p14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efa38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0046CF-1E6B-D4DD-5BED-0BCC0045F34E}"/>
              </a:ext>
            </a:extLst>
          </p:cNvPr>
          <p:cNvSpPr txBox="1"/>
          <p:nvPr/>
        </p:nvSpPr>
        <p:spPr>
          <a:xfrm>
            <a:off x="17373600" y="10691446"/>
            <a:ext cx="4717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latin typeface="Helvetica Neue"/>
                <a:ea typeface="Helvetica Neue"/>
                <a:cs typeface="Helvetica Neue"/>
                <a:sym typeface="Helvetica Neue"/>
              </a:rPr>
              <a:t>tilda</a:t>
            </a:r>
            <a:r>
              <a:rPr lang="en-US" sz="8000" dirty="0">
                <a:latin typeface="Helvetica Neue"/>
                <a:ea typeface="Helvetica Neue"/>
                <a:cs typeface="Helvetica Neue"/>
                <a:sym typeface="Helvetica Neue"/>
              </a:rPr>
              <a:t> (“</a:t>
            </a:r>
            <a:r>
              <a:rPr lang="en-US" sz="8000" u="sng" dirty="0">
                <a:latin typeface="Helvetica Neue"/>
                <a:ea typeface="Helvetica Neue"/>
                <a:cs typeface="Helvetica Neue"/>
                <a:sym typeface="Helvetica Neue"/>
              </a:rPr>
              <a:t>~</a:t>
            </a:r>
            <a:r>
              <a:rPr lang="en-US" sz="8000" dirty="0">
                <a:latin typeface="Helvetica Neue"/>
                <a:ea typeface="Helvetica Neue"/>
                <a:cs typeface="Helvetica Neue"/>
                <a:sym typeface="Helvetica Neue"/>
              </a:rPr>
              <a:t>”) </a:t>
            </a:r>
            <a:endParaRPr lang="en-US" sz="8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78031" y="355600"/>
            <a:ext cx="24008313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Configuration files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403199" y="361200"/>
            <a:ext cx="57363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u="sng"/>
              <a:t>Bash</a:t>
            </a:r>
            <a:r>
              <a:rPr lang="en-US" sz="15000"/>
              <a:t>: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708000" y="5438400"/>
            <a:ext cx="44301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u="sng"/>
              <a:t>Zsh</a:t>
            </a:r>
            <a:r>
              <a:rPr lang="en-US" sz="15000"/>
              <a:t>: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92DCD-A475-5AD2-63F2-0C53A30FD0A9}"/>
              </a:ext>
            </a:extLst>
          </p:cNvPr>
          <p:cNvSpPr txBox="1"/>
          <p:nvPr/>
        </p:nvSpPr>
        <p:spPr>
          <a:xfrm>
            <a:off x="6611815" y="1301262"/>
            <a:ext cx="15685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.</a:t>
            </a:r>
            <a:r>
              <a:rPr lang="en-US" sz="10000" dirty="0" err="1"/>
              <a:t>bash_profile</a:t>
            </a:r>
            <a:r>
              <a:rPr lang="en-US" sz="10000" dirty="0"/>
              <a:t> </a:t>
            </a:r>
          </a:p>
          <a:p>
            <a:r>
              <a:rPr lang="en-US" sz="10000" dirty="0"/>
              <a:t>.</a:t>
            </a:r>
            <a:r>
              <a:rPr lang="en-US" sz="10000" dirty="0" err="1"/>
              <a:t>bashrc</a:t>
            </a:r>
            <a:endParaRPr lang="en-US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0BFE9-DA15-84E4-67BB-529A4F947484}"/>
              </a:ext>
            </a:extLst>
          </p:cNvPr>
          <p:cNvSpPr txBox="1"/>
          <p:nvPr/>
        </p:nvSpPr>
        <p:spPr>
          <a:xfrm>
            <a:off x="6611814" y="6858000"/>
            <a:ext cx="156854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.</a:t>
            </a:r>
            <a:r>
              <a:rPr lang="en-US" sz="10000" dirty="0" err="1"/>
              <a:t>zshrc</a:t>
            </a:r>
            <a:endParaRPr lang="en-US" sz="10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2019403" y="212722"/>
            <a:ext cx="20345194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Practically speaking…</a:t>
            </a: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1437898" y="3378200"/>
            <a:ext cx="21508204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96900" lvl="0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For Mac OSX: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-"/>
            </a:pPr>
            <a:r>
              <a:rPr lang="en-US" sz="5734"/>
              <a:t>You only need .bash_profile or .zshrc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-"/>
            </a:pPr>
            <a:r>
              <a:rPr lang="en-US" sz="5734"/>
              <a:t>Terminal.app runs login shell for each new window, by default</a:t>
            </a:r>
            <a:endParaRPr/>
          </a:p>
          <a:p>
            <a:pPr marL="596900" lvl="0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For Linux: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Use .bashrc for most settings 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Execute .bashrc within .bash_profile (instructions on GitHub)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Lemo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-o noclobber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412580" y="3692373"/>
            <a:ext cx="21812990" cy="178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25"/>
              <a:buFont typeface="Helvetica Neue"/>
              <a:buChar char="•"/>
            </a:pPr>
            <a:r>
              <a:rPr lang="en-US" sz="5700"/>
              <a:t>Protects you from accidentally overwriting files that already exist</a:t>
            </a:r>
            <a:endParaRPr/>
          </a:p>
        </p:txBody>
      </p:sp>
      <p:pic>
        <p:nvPicPr>
          <p:cNvPr id="308" name="Google Shape;308;p18" descr="noclobb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09" y="7433495"/>
            <a:ext cx="22257782" cy="497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ea1a0ad34_0_123"/>
          <p:cNvSpPr txBox="1">
            <a:spLocks noGrp="1"/>
          </p:cNvSpPr>
          <p:nvPr>
            <p:ph type="body" idx="1"/>
          </p:nvPr>
        </p:nvSpPr>
        <p:spPr>
          <a:xfrm>
            <a:off x="526100" y="783775"/>
            <a:ext cx="23331900" cy="12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635000" lvl="0" indent="-663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50"/>
              <a:buFont typeface="Helvetica Neue"/>
              <a:buChar char="•"/>
            </a:pPr>
            <a:r>
              <a:rPr lang="en-US" sz="9000"/>
              <a:t>Subtle change to behavior of up and down arrow keys</a:t>
            </a:r>
            <a:endParaRPr sz="8000"/>
          </a:p>
          <a:p>
            <a:pPr marL="635000" lvl="0" indent="-1746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250"/>
              <a:buFont typeface="Helvetica Neue"/>
              <a:buNone/>
            </a:pPr>
            <a:endParaRPr sz="9000"/>
          </a:p>
          <a:p>
            <a:pPr marL="635000" lvl="0" indent="-6635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450"/>
              <a:buFont typeface="Helvetica Neue"/>
              <a:buChar char="•"/>
            </a:pPr>
            <a:r>
              <a:rPr lang="en-US" sz="9000"/>
              <a:t>Still scroll through command history… </a:t>
            </a:r>
            <a:endParaRPr sz="8000"/>
          </a:p>
          <a:p>
            <a:pPr marL="1270000" lvl="1" indent="-838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450"/>
              <a:buFont typeface="Helvetica Neue"/>
              <a:buChar char="•"/>
            </a:pPr>
            <a:r>
              <a:rPr lang="en-US" sz="9000"/>
              <a:t>but now if you start typing a command, you will only scroll through commands that match what you have started typing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3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/>
              <a:t>Outline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1689100" y="34290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93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Intro to Unix shell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Configuration files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Useful commands</a:t>
            </a:r>
            <a:endParaRPr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/>
              <a:t>Assignment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409250" y="355600"/>
            <a:ext cx="23671200" cy="12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r>
              <a:rPr lang="en-US" sz="8100" u="sng">
                <a:latin typeface="Arial"/>
                <a:ea typeface="Arial"/>
                <a:cs typeface="Arial"/>
                <a:sym typeface="Arial"/>
              </a:rPr>
              <a:t>Bash</a:t>
            </a:r>
            <a:r>
              <a:rPr lang="en-US" sz="8100">
                <a:latin typeface="Arial"/>
                <a:ea typeface="Arial"/>
                <a:cs typeface="Arial"/>
                <a:sym typeface="Arial"/>
              </a:rPr>
              <a:t>:</a:t>
            </a:r>
            <a:endParaRPr sz="8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r>
              <a:rPr lang="en-US" sz="8100">
                <a:latin typeface="Courier New"/>
                <a:ea typeface="Courier New"/>
                <a:cs typeface="Courier New"/>
                <a:sym typeface="Courier New"/>
              </a:rPr>
              <a:t>bind '"\e[A": history-search-backward'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r>
              <a:rPr lang="en-US" sz="8100">
                <a:latin typeface="Courier New"/>
                <a:ea typeface="Courier New"/>
                <a:cs typeface="Courier New"/>
                <a:sym typeface="Courier New"/>
              </a:rPr>
              <a:t>bind '"\e[B": history-search-forward'</a:t>
            </a:r>
            <a:endParaRPr sz="8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endParaRPr sz="8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mon"/>
              <a:buNone/>
            </a:pPr>
            <a:r>
              <a:rPr lang="en-US" sz="8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Zsh</a:t>
            </a:r>
            <a:r>
              <a:rPr lang="en-US" sz="8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'\eOA' history-beginning-search-backward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'\e[A' history-beginning-search-backward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'\eOB' history-beginning-search-forward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'\e[B' history-beginning-search-forward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816930" y="604087"/>
            <a:ext cx="22750200" cy="2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600"/>
              <a:t>Add time stamp to each command from </a:t>
            </a:r>
            <a:r>
              <a:rPr lang="en-US" sz="7300"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endParaRPr sz="7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20" descr="history_timesta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60" y="3621258"/>
            <a:ext cx="24141880" cy="548791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223058" y="10274175"/>
            <a:ext cx="239379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2"/>
              <a:buFont typeface="Lemon"/>
              <a:buNone/>
            </a:pPr>
            <a:r>
              <a:rPr lang="en-US" sz="10752">
                <a:latin typeface="Courier New"/>
                <a:ea typeface="Courier New"/>
                <a:cs typeface="Courier New"/>
                <a:sym typeface="Courier New"/>
              </a:rPr>
              <a:t>HISTTIMEFORMAT="%d/%m/%y %T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ea1a0ad34_0_13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3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 -li</a:t>
            </a:r>
            <a:endParaRPr sz="1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6D15B-47C9-EE81-E6E7-BB6A1A529D6E}"/>
              </a:ext>
            </a:extLst>
          </p:cNvPr>
          <p:cNvSpPr txBox="1"/>
          <p:nvPr/>
        </p:nvSpPr>
        <p:spPr>
          <a:xfrm>
            <a:off x="2744170" y="3456817"/>
            <a:ext cx="21005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7850" lvl="1">
              <a:buSzPts val="1700"/>
            </a:pPr>
            <a:r>
              <a:rPr lang="en-US" sz="9600" dirty="0"/>
              <a:t>Alternative to </a:t>
            </a:r>
            <a:r>
              <a:rPr lang="en-US" sz="9600" dirty="0"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lang="en-US" sz="9600" dirty="0"/>
              <a:t> for </a:t>
            </a:r>
            <a:r>
              <a:rPr lang="en-US" sz="9600" dirty="0" err="1"/>
              <a:t>zsh</a:t>
            </a:r>
            <a:endParaRPr lang="en-US" sz="8800" dirty="0"/>
          </a:p>
          <a:p>
            <a:pPr marL="57785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lang="en-US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8B81-0E39-430C-E7A3-E01D0F4E9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80074" y="7997779"/>
            <a:ext cx="10974875" cy="305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9600" u="sng" dirty="0"/>
              <a:t>history -</a:t>
            </a:r>
            <a:r>
              <a:rPr lang="en-US" sz="9600" u="sng" dirty="0" err="1"/>
              <a:t>i</a:t>
            </a:r>
            <a:r>
              <a:rPr lang="en-US" sz="9600" u="sng" dirty="0"/>
              <a:t> -#</a:t>
            </a: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lang="en-US" sz="9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Lemo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</a:t>
            </a:r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880484" y="2683647"/>
            <a:ext cx="22623032" cy="1081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35000" lvl="0" indent="-714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0"/>
              <a:buFont typeface="Helvetica Neue"/>
              <a:buChar char="•"/>
            </a:pPr>
            <a:r>
              <a:rPr lang="en-US" sz="9000"/>
              <a:t>Changes to your .bash_profile/.bashrc/.zshrc will not automatically take effect within your current session</a:t>
            </a:r>
            <a:endParaRPr/>
          </a:p>
          <a:p>
            <a:pPr marL="635000" lvl="0" indent="-7143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1250"/>
              <a:buFont typeface="Helvetica Neue"/>
              <a:buChar char="•"/>
            </a:pPr>
            <a:r>
              <a:rPr lang="en-US" sz="9000"/>
              <a:t>2 options:</a:t>
            </a:r>
            <a:endParaRPr/>
          </a:p>
          <a:p>
            <a:pPr marL="2148416" lvl="1" indent="-1259416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AutoNum type="arabicPeriod"/>
            </a:pPr>
            <a:r>
              <a:rPr lang="en-US" sz="9000"/>
              <a:t>Open a new terminal window</a:t>
            </a:r>
            <a:endParaRPr/>
          </a:p>
          <a:p>
            <a:pPr marL="2148416" lvl="1" indent="-1259416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AutoNum type="arabicPeriod"/>
            </a:pPr>
            <a:r>
              <a:rPr lang="en-US" sz="1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600">
                <a:latin typeface="Courier New"/>
                <a:ea typeface="Courier New"/>
                <a:cs typeface="Courier New"/>
                <a:sym typeface="Courier New"/>
              </a:rPr>
              <a:t>source ~/.bashrc</a:t>
            </a:r>
            <a:endParaRPr sz="7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Useful commands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2019403" y="9522"/>
            <a:ext cx="20345194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Getting around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936132" y="2826785"/>
            <a:ext cx="4266120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CEE81-B7BA-766D-BEB2-A7D896A37BF8}"/>
              </a:ext>
            </a:extLst>
          </p:cNvPr>
          <p:cNvSpPr txBox="1"/>
          <p:nvPr/>
        </p:nvSpPr>
        <p:spPr>
          <a:xfrm>
            <a:off x="5202252" y="3396199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Print working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6C063-C95D-AAF4-A652-A1176449BC2A}"/>
              </a:ext>
            </a:extLst>
          </p:cNvPr>
          <p:cNvSpPr txBox="1"/>
          <p:nvPr/>
        </p:nvSpPr>
        <p:spPr>
          <a:xfrm>
            <a:off x="5202252" y="7185991"/>
            <a:ext cx="17657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List –l long, –t time, –a all,  –r reverse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7AA9F-F261-2EDF-58CE-A2560B717A58}"/>
              </a:ext>
            </a:extLst>
          </p:cNvPr>
          <p:cNvSpPr txBox="1"/>
          <p:nvPr/>
        </p:nvSpPr>
        <p:spPr>
          <a:xfrm>
            <a:off x="5202252" y="1104947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Change directory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542411" y="9522"/>
            <a:ext cx="2329917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Create/modify/delete files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936132" y="2826785"/>
            <a:ext cx="4266120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580C0-A50B-EB68-A40D-DEFEBDD5AD68}"/>
              </a:ext>
            </a:extLst>
          </p:cNvPr>
          <p:cNvSpPr txBox="1"/>
          <p:nvPr/>
        </p:nvSpPr>
        <p:spPr>
          <a:xfrm>
            <a:off x="5202252" y="3478236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Copy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42710-D840-D75B-1ECF-3FE6CDC85EA8}"/>
              </a:ext>
            </a:extLst>
          </p:cNvPr>
          <p:cNvSpPr txBox="1"/>
          <p:nvPr/>
        </p:nvSpPr>
        <p:spPr>
          <a:xfrm>
            <a:off x="5202252" y="7168502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Move  (rename)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1F61B-7B89-0206-1D9D-9B0980B9B944}"/>
              </a:ext>
            </a:extLst>
          </p:cNvPr>
          <p:cNvSpPr txBox="1"/>
          <p:nvPr/>
        </p:nvSpPr>
        <p:spPr>
          <a:xfrm>
            <a:off x="5202252" y="11041517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Remove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542411" y="9522"/>
            <a:ext cx="2329917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Create/delete directories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936132" y="2826785"/>
            <a:ext cx="6082356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83852-C6E3-18B6-D571-E2E572FEC3D5}"/>
              </a:ext>
            </a:extLst>
          </p:cNvPr>
          <p:cNvSpPr txBox="1"/>
          <p:nvPr/>
        </p:nvSpPr>
        <p:spPr>
          <a:xfrm>
            <a:off x="7159164" y="4148796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Make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3B6DA-F478-D2EF-C79B-98A847927A7F}"/>
              </a:ext>
            </a:extLst>
          </p:cNvPr>
          <p:cNvSpPr txBox="1"/>
          <p:nvPr/>
        </p:nvSpPr>
        <p:spPr>
          <a:xfrm>
            <a:off x="7264671" y="10508847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Remove directory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57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500"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0B363-CF7B-B112-4E82-E1542A236BEE}"/>
              </a:ext>
            </a:extLst>
          </p:cNvPr>
          <p:cNvSpPr txBox="1"/>
          <p:nvPr/>
        </p:nvSpPr>
        <p:spPr>
          <a:xfrm>
            <a:off x="2743200" y="6141404"/>
            <a:ext cx="19589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9600" u="sng" dirty="0"/>
              <a:t>history | tail -n # &gt;&gt;</a:t>
            </a:r>
            <a:r>
              <a:rPr lang="en-US" sz="9600" u="sng" dirty="0" err="1"/>
              <a:t>commands.txt</a:t>
            </a:r>
            <a:endParaRPr lang="en-US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595A7-D786-5F76-93C0-60F8B1682906}"/>
              </a:ext>
            </a:extLst>
          </p:cNvPr>
          <p:cNvSpPr txBox="1"/>
          <p:nvPr/>
        </p:nvSpPr>
        <p:spPr>
          <a:xfrm>
            <a:off x="8135802" y="3058234"/>
            <a:ext cx="11101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-US" sz="9600" u="sng" dirty="0"/>
              <a:t>history -</a:t>
            </a:r>
            <a:r>
              <a:rPr lang="en-US" sz="9600" u="sng" dirty="0" err="1"/>
              <a:t>i</a:t>
            </a:r>
            <a:r>
              <a:rPr lang="en-US" sz="9600" u="sng" dirty="0"/>
              <a:t> -#</a:t>
            </a:r>
            <a:endParaRPr lang="en-U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201C9-3ADA-6CA0-CD1D-E8AB09B7822E}"/>
              </a:ext>
            </a:extLst>
          </p:cNvPr>
          <p:cNvSpPr txBox="1"/>
          <p:nvPr/>
        </p:nvSpPr>
        <p:spPr>
          <a:xfrm>
            <a:off x="2895600" y="8966662"/>
            <a:ext cx="195892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36550">
              <a:buSzPts val="1700"/>
              <a:buFont typeface="Helvetica Neue"/>
              <a:buChar char="-"/>
            </a:pPr>
            <a:r>
              <a:rPr lang="en-US" sz="9600" dirty="0"/>
              <a:t>fc –li | tail –n # &gt;&gt;! </a:t>
            </a:r>
            <a:r>
              <a:rPr lang="en-US" sz="9600" dirty="0" err="1"/>
              <a:t>commands.txt</a:t>
            </a:r>
            <a:endParaRPr lang="en-US" sz="9600" dirty="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lang="en-US" sz="9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/>
          <p:nvPr/>
        </p:nvSpPr>
        <p:spPr>
          <a:xfrm>
            <a:off x="18116167" y="2893118"/>
            <a:ext cx="5016754" cy="8072147"/>
          </a:xfrm>
          <a:prstGeom prst="roundRect">
            <a:avLst>
              <a:gd name="adj" fmla="val 14087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421127" y="2711520"/>
            <a:ext cx="6496310" cy="4913284"/>
          </a:xfrm>
          <a:prstGeom prst="roundRect">
            <a:avLst>
              <a:gd name="adj" fmla="val 14936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8127182" y="2711520"/>
            <a:ext cx="8750057" cy="6154870"/>
          </a:xfrm>
          <a:prstGeom prst="roundRect">
            <a:avLst>
              <a:gd name="adj" fmla="val 16623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9741920" y="9412560"/>
            <a:ext cx="5483862" cy="3963686"/>
          </a:xfrm>
          <a:prstGeom prst="roundRect">
            <a:avLst>
              <a:gd name="adj" fmla="val 25813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/>
          </p:nvPr>
        </p:nvSpPr>
        <p:spPr>
          <a:xfrm>
            <a:off x="1689100" y="127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covered in reading</a:t>
            </a:r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"/>
          </p:nvPr>
        </p:nvSpPr>
        <p:spPr>
          <a:xfrm>
            <a:off x="1186466" y="9511764"/>
            <a:ext cx="5080255" cy="346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>
                <a:latin typeface="Courier New"/>
                <a:ea typeface="Courier New"/>
                <a:cs typeface="Courier New"/>
                <a:sym typeface="Courier New"/>
              </a:rPr>
              <a:t>nano/pico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895602" y="3123181"/>
            <a:ext cx="5547361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around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1016341" y="4202033"/>
            <a:ext cx="3611241" cy="317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8431606" y="2886410"/>
            <a:ext cx="8141209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Creating/deleting 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9290138" y="4176275"/>
            <a:ext cx="3611241" cy="451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3071208" y="3964445"/>
            <a:ext cx="3611241" cy="359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4108963" y="4834161"/>
            <a:ext cx="1855265" cy="15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129155" y="8801311"/>
            <a:ext cx="5080255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View/edit 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18471241" y="3960733"/>
            <a:ext cx="5080255" cy="669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(-k)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19578885" y="2975667"/>
            <a:ext cx="2161033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595881" y="8316486"/>
            <a:ext cx="5937300" cy="4736124"/>
          </a:xfrm>
          <a:prstGeom prst="roundRect">
            <a:avLst>
              <a:gd name="adj" fmla="val 16623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10709605" y="9535935"/>
            <a:ext cx="3585211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10280738" y="10495819"/>
            <a:ext cx="3611241" cy="276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3067568" y="11052743"/>
            <a:ext cx="1760192" cy="165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Intro to unix shell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100"/>
              <a:buFont typeface="Helvetica Neue"/>
              <a:buNone/>
            </a:pPr>
            <a:r>
              <a:rPr lang="en-US" sz="29100"/>
              <a:t>Other useful commands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/>
        </p:nvSpPr>
        <p:spPr>
          <a:xfrm>
            <a:off x="936132" y="2941085"/>
            <a:ext cx="6082356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418616" y="9522"/>
            <a:ext cx="2354676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>
                <a:latin typeface="Helvetica Neue"/>
                <a:ea typeface="Helvetica Neue"/>
                <a:cs typeface="Helvetica Neue"/>
                <a:sym typeface="Helvetica Neue"/>
              </a:rPr>
              <a:t>Extracting parts of files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BF7A2-6106-2DE6-10AE-76B73C2D066C}"/>
              </a:ext>
            </a:extLst>
          </p:cNvPr>
          <p:cNvSpPr txBox="1"/>
          <p:nvPr/>
        </p:nvSpPr>
        <p:spPr>
          <a:xfrm>
            <a:off x="7018488" y="406908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Grab lines from beginning of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7371C-95A5-D51E-2F73-ED411C8501E7}"/>
              </a:ext>
            </a:extLst>
          </p:cNvPr>
          <p:cNvSpPr txBox="1"/>
          <p:nvPr/>
        </p:nvSpPr>
        <p:spPr>
          <a:xfrm>
            <a:off x="7335009" y="10500054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Grab lines from end of file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/>
        </p:nvSpPr>
        <p:spPr>
          <a:xfrm>
            <a:off x="599283" y="2743563"/>
            <a:ext cx="8097398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endParaRPr sz="1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grep -c </a:t>
            </a:r>
            <a:endParaRPr sz="1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1"/>
          <p:cNvSpPr txBox="1">
            <a:spLocks noGrp="1"/>
          </p:cNvSpPr>
          <p:nvPr>
            <p:ph type="title"/>
          </p:nvPr>
        </p:nvSpPr>
        <p:spPr>
          <a:xfrm>
            <a:off x="418616" y="9522"/>
            <a:ext cx="2354676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>
                <a:latin typeface="Helvetica Neue"/>
                <a:ea typeface="Helvetica Neue"/>
                <a:cs typeface="Helvetica Neue"/>
                <a:sym typeface="Helvetica Neue"/>
              </a:rPr>
              <a:t>Quantify file contents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BACFD-CCA1-B21E-D73A-4104346346C6}"/>
              </a:ext>
            </a:extLst>
          </p:cNvPr>
          <p:cNvSpPr txBox="1"/>
          <p:nvPr/>
        </p:nvSpPr>
        <p:spPr>
          <a:xfrm>
            <a:off x="9338148" y="3886200"/>
            <a:ext cx="15051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word count</a:t>
            </a:r>
          </a:p>
          <a:p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1C377-0834-2D3C-2972-6EFEB073CDC1}"/>
              </a:ext>
            </a:extLst>
          </p:cNvPr>
          <p:cNvSpPr txBox="1"/>
          <p:nvPr/>
        </p:nvSpPr>
        <p:spPr>
          <a:xfrm>
            <a:off x="9355015" y="10374926"/>
            <a:ext cx="139973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elvetica Neue"/>
                <a:ea typeface="Helvetica Neue"/>
                <a:cs typeface="Helvetica Neue"/>
                <a:sym typeface="Helvetica Neue"/>
              </a:rPr>
              <a:t>returns matching lines from a file</a:t>
            </a:r>
          </a:p>
          <a:p>
            <a:r>
              <a:rPr lang="en-US" sz="6600" dirty="0">
                <a:latin typeface="Helvetica Neue"/>
                <a:ea typeface="Helvetica Neue"/>
                <a:cs typeface="Helvetica Neue"/>
                <a:sym typeface="Helvetica Neue"/>
              </a:rPr>
              <a:t>returns the number of matching lines</a:t>
            </a:r>
            <a:endParaRPr lang="en-US" sz="6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/>
        </p:nvSpPr>
        <p:spPr>
          <a:xfrm>
            <a:off x="-46176" y="-161002"/>
            <a:ext cx="24476352" cy="255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rename 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0EE90-6B2D-7057-CBC4-141FB5FE3AA0}"/>
              </a:ext>
            </a:extLst>
          </p:cNvPr>
          <p:cNvSpPr txBox="1"/>
          <p:nvPr/>
        </p:nvSpPr>
        <p:spPr>
          <a:xfrm>
            <a:off x="3251532" y="3635109"/>
            <a:ext cx="18166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Rename multiple files at the same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BFDC0-D98D-019B-39B1-96E5382AB08F}"/>
              </a:ext>
            </a:extLst>
          </p:cNvPr>
          <p:cNvSpPr txBox="1"/>
          <p:nvPr/>
        </p:nvSpPr>
        <p:spPr>
          <a:xfrm>
            <a:off x="3251532" y="6196280"/>
            <a:ext cx="15051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Foil1.txt</a:t>
            </a:r>
          </a:p>
          <a:p>
            <a:r>
              <a:rPr lang="en-US" sz="8000" dirty="0"/>
              <a:t>Foil2.txt</a:t>
            </a:r>
          </a:p>
          <a:p>
            <a:r>
              <a:rPr lang="en-US" sz="8000" dirty="0"/>
              <a:t>Foil3.txt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DFA97-0387-BA82-8693-48CA84BA2F8B}"/>
              </a:ext>
            </a:extLst>
          </p:cNvPr>
          <p:cNvSpPr txBox="1"/>
          <p:nvPr/>
        </p:nvSpPr>
        <p:spPr>
          <a:xfrm>
            <a:off x="3251532" y="10944492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</a:t>
            </a:r>
            <a:r>
              <a:rPr lang="en-US" sz="8000"/>
              <a:t>ename </a:t>
            </a:r>
            <a:r>
              <a:rPr lang="en-US" sz="8000" dirty="0"/>
              <a:t>–s foil file *txt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Keyboard shortcuts</a:t>
            </a:r>
            <a:endParaRPr/>
          </a:p>
        </p:txBody>
      </p:sp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878382" y="3149600"/>
            <a:ext cx="22627236" cy="1012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 dirty="0"/>
              <a:t>ctrl-a</a:t>
            </a:r>
            <a:endParaRPr sz="8700" dirty="0"/>
          </a:p>
          <a:p>
            <a:pPr marL="0" lvl="0" indent="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 dirty="0"/>
              <a:t>ctrl-e</a:t>
            </a:r>
            <a:endParaRPr sz="8700" dirty="0"/>
          </a:p>
          <a:p>
            <a:pPr marL="0" lvl="0" indent="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 dirty="0"/>
              <a:t>ctrl-u</a:t>
            </a:r>
            <a:endParaRPr sz="8700" dirty="0"/>
          </a:p>
          <a:p>
            <a:pPr marL="0" lvl="0" indent="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 dirty="0"/>
              <a:t>ctrl-k</a:t>
            </a:r>
            <a:endParaRPr sz="8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CBD24-E3C4-CFC8-52EC-24A1C1557D87}"/>
              </a:ext>
            </a:extLst>
          </p:cNvPr>
          <p:cNvSpPr txBox="1"/>
          <p:nvPr/>
        </p:nvSpPr>
        <p:spPr>
          <a:xfrm>
            <a:off x="4666146" y="388620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Move cursor to start of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8E114-9BF8-E0A6-782C-670AD777CCA3}"/>
              </a:ext>
            </a:extLst>
          </p:cNvPr>
          <p:cNvSpPr txBox="1"/>
          <p:nvPr/>
        </p:nvSpPr>
        <p:spPr>
          <a:xfrm>
            <a:off x="4666146" y="619628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Move cursor to end of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B567C-5E1A-0D69-D031-7CFE985010E2}"/>
              </a:ext>
            </a:extLst>
          </p:cNvPr>
          <p:cNvSpPr txBox="1"/>
          <p:nvPr/>
        </p:nvSpPr>
        <p:spPr>
          <a:xfrm>
            <a:off x="5017836" y="882870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Delete everything to 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4FE3A-28F6-FC6B-3B20-A77419D0CA18}"/>
              </a:ext>
            </a:extLst>
          </p:cNvPr>
          <p:cNvSpPr txBox="1"/>
          <p:nvPr/>
        </p:nvSpPr>
        <p:spPr>
          <a:xfrm>
            <a:off x="4666146" y="11150067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Delete everything to right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</a:pPr>
            <a:r>
              <a:rPr lang="en-US" sz="25000" dirty="0"/>
              <a:t>Configuration and terminal demos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 vs. Command line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1415359" y="2671450"/>
            <a:ext cx="8846821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Graphical user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3571945" y="2671450"/>
            <a:ext cx="8744713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line/Terminal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 descr="BEAST_GU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19" y="4148287"/>
            <a:ext cx="7073901" cy="885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 descr="BEAST_CM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32890" y="4194865"/>
            <a:ext cx="12560301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6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Font typeface="Helvetica Neue"/>
              <a:buNone/>
            </a:pPr>
            <a:r>
              <a:rPr lang="en-US" sz="14600"/>
              <a:t>Unix Shell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739109" y="3472033"/>
            <a:ext cx="23325981" cy="895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lvl="0" indent="-801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25"/>
              <a:buFont typeface="Helvetica Neue"/>
              <a:buChar char="•"/>
            </a:pPr>
            <a:r>
              <a:rPr lang="en-US" sz="10100"/>
              <a:t> Command-line interpreter</a:t>
            </a:r>
            <a:endParaRPr/>
          </a:p>
          <a:p>
            <a:pPr marL="634999" lvl="0" indent="-80168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625"/>
              <a:buFont typeface="Helvetica Neue"/>
              <a:buChar char="•"/>
            </a:pPr>
            <a:r>
              <a:rPr lang="en-US" sz="10100"/>
              <a:t> A programming language </a:t>
            </a:r>
            <a:endParaRPr/>
          </a:p>
          <a:p>
            <a:pPr marL="634999" lvl="0" indent="-80168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625"/>
              <a:buFont typeface="Helvetica Neue"/>
              <a:buChar char="•"/>
            </a:pPr>
            <a:r>
              <a:rPr lang="en-US" sz="10100"/>
              <a:t> Commands can be entered by a user or read from a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340748" y="297600"/>
            <a:ext cx="235476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1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 shells on my computer</a:t>
            </a:r>
            <a:endParaRPr sz="6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0" y="4717575"/>
            <a:ext cx="23547600" cy="6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careful!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1878309" y="3149600"/>
            <a:ext cx="11928752" cy="1005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0"/>
              <a:buFont typeface="Helvetica Neue"/>
              <a:buChar char="•"/>
            </a:pPr>
            <a:r>
              <a:rPr lang="en-US" sz="7800"/>
              <a:t>The shell will not ask for confirmation before permanently deleting files from your computer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750"/>
              <a:buFont typeface="Helvetica Neue"/>
              <a:buChar char="•"/>
            </a:pPr>
            <a:r>
              <a:rPr lang="en-US" sz="7800"/>
              <a:t>Deleted files are NOT moved to the trash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750"/>
              <a:buFont typeface="Helvetica Neue"/>
              <a:buChar char="•"/>
            </a:pPr>
            <a:r>
              <a:rPr lang="en-US" sz="7800"/>
              <a:t>No Undo (ctrl-z)</a:t>
            </a:r>
            <a:endParaRPr/>
          </a:p>
        </p:txBody>
      </p:sp>
      <p:pic>
        <p:nvPicPr>
          <p:cNvPr id="101" name="Google Shape;101;p7" descr="images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555" y="4117443"/>
            <a:ext cx="10588408" cy="736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278031" y="355600"/>
            <a:ext cx="24008313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Filesystem 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929254" y="508000"/>
            <a:ext cx="21984131" cy="8327603"/>
            <a:chOff x="0" y="0"/>
            <a:chExt cx="21984129" cy="8327602"/>
          </a:xfrm>
        </p:grpSpPr>
        <p:cxnSp>
          <p:nvCxnSpPr>
            <p:cNvPr id="112" name="Google Shape;112;p9"/>
            <p:cNvCxnSpPr/>
            <p:nvPr/>
          </p:nvCxnSpPr>
          <p:spPr>
            <a:xfrm rot="10800000" flipH="1">
              <a:off x="16037366" y="4188245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 rot="10800000" flipH="1">
              <a:off x="20974499" y="4188245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10800000" flipH="1">
              <a:off x="18520738" y="3303838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>
              <a:off x="16040944" y="4193523"/>
              <a:ext cx="4959590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6" name="Google Shape;116;p9"/>
            <p:cNvSpPr/>
            <p:nvPr/>
          </p:nvSpPr>
          <p:spPr>
            <a:xfrm>
              <a:off x="19964869" y="4741439"/>
              <a:ext cx="2019260" cy="1270001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9"/>
            <p:cNvCxnSpPr/>
            <p:nvPr/>
          </p:nvCxnSpPr>
          <p:spPr>
            <a:xfrm rot="10800000" flipH="1">
              <a:off x="3956540" y="6504407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8" name="Google Shape;118;p9"/>
            <p:cNvCxnSpPr/>
            <p:nvPr/>
          </p:nvCxnSpPr>
          <p:spPr>
            <a:xfrm rot="10800000" flipH="1">
              <a:off x="8893672" y="6504407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10800000" flipH="1">
              <a:off x="6439912" y="5620000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3960117" y="6509685"/>
              <a:ext cx="4959590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1" name="Google Shape;121;p9"/>
            <p:cNvCxnSpPr/>
            <p:nvPr/>
          </p:nvCxnSpPr>
          <p:spPr>
            <a:xfrm rot="10800000" flipH="1">
              <a:off x="1487974" y="4142439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2" name="Google Shape;122;p9"/>
            <p:cNvCxnSpPr/>
            <p:nvPr/>
          </p:nvCxnSpPr>
          <p:spPr>
            <a:xfrm rot="10800000" flipH="1">
              <a:off x="6425106" y="4142439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3" name="Google Shape;123;p9"/>
            <p:cNvCxnSpPr/>
            <p:nvPr/>
          </p:nvCxnSpPr>
          <p:spPr>
            <a:xfrm rot="10800000" flipH="1">
              <a:off x="3971346" y="3258032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1491551" y="4147716"/>
              <a:ext cx="4959590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5" name="Google Shape;125;p9"/>
            <p:cNvCxnSpPr/>
            <p:nvPr/>
          </p:nvCxnSpPr>
          <p:spPr>
            <a:xfrm rot="10800000" flipH="1">
              <a:off x="3956540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6" name="Google Shape;126;p9"/>
            <p:cNvCxnSpPr/>
            <p:nvPr/>
          </p:nvCxnSpPr>
          <p:spPr>
            <a:xfrm rot="10800000" flipH="1">
              <a:off x="8779373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7" name="Google Shape;127;p9"/>
            <p:cNvCxnSpPr/>
            <p:nvPr/>
          </p:nvCxnSpPr>
          <p:spPr>
            <a:xfrm rot="10800000" flipH="1">
              <a:off x="13703805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8" name="Google Shape;128;p9"/>
            <p:cNvCxnSpPr/>
            <p:nvPr/>
          </p:nvCxnSpPr>
          <p:spPr>
            <a:xfrm rot="10800000" flipH="1">
              <a:off x="18526637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9" name="Google Shape;129;p9"/>
            <p:cNvCxnSpPr/>
            <p:nvPr/>
          </p:nvCxnSpPr>
          <p:spPr>
            <a:xfrm rot="10800000" flipH="1">
              <a:off x="11262744" y="871846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30" name="Google Shape;130;p9"/>
            <p:cNvSpPr/>
            <p:nvPr/>
          </p:nvSpPr>
          <p:spPr>
            <a:xfrm>
              <a:off x="9774770" y="0"/>
              <a:ext cx="2975950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7291398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2468565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6937063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2114231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9"/>
            <p:cNvCxnSpPr/>
            <p:nvPr/>
          </p:nvCxnSpPr>
          <p:spPr>
            <a:xfrm>
              <a:off x="3964331" y="1761531"/>
              <a:ext cx="14596829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36" name="Google Shape;136;p9"/>
            <p:cNvSpPr/>
            <p:nvPr/>
          </p:nvSpPr>
          <p:spPr>
            <a:xfrm>
              <a:off x="4937131" y="4679069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efa38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0" y="4679069"/>
              <a:ext cx="2975949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483371" y="7057601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901953" y="7057601"/>
              <a:ext cx="3958039" cy="1270001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4904307" y="4733732"/>
              <a:ext cx="2266121" cy="1270001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9"/>
          <p:cNvSpPr/>
          <p:nvPr/>
        </p:nvSpPr>
        <p:spPr>
          <a:xfrm>
            <a:off x="682202" y="10126717"/>
            <a:ext cx="297595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67311" y="11677471"/>
            <a:ext cx="3005732" cy="1270001"/>
          </a:xfrm>
          <a:prstGeom prst="ellipse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488216" y="9956833"/>
            <a:ext cx="3363922" cy="3134469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624</Words>
  <Application>Microsoft Macintosh PowerPoint</Application>
  <PresentationFormat>Custom</PresentationFormat>
  <Paragraphs>209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Neue</vt:lpstr>
      <vt:lpstr>Courier New</vt:lpstr>
      <vt:lpstr>Arial</vt:lpstr>
      <vt:lpstr>Helvetica Neue Light</vt:lpstr>
      <vt:lpstr>Lemon</vt:lpstr>
      <vt:lpstr>White</vt:lpstr>
      <vt:lpstr>Interacting with the Shell</vt:lpstr>
      <vt:lpstr>Outline</vt:lpstr>
      <vt:lpstr>Intro to unix shell</vt:lpstr>
      <vt:lpstr>GUI vs. Command line</vt:lpstr>
      <vt:lpstr>Unix Shell</vt:lpstr>
      <vt:lpstr>PowerPoint Presentation</vt:lpstr>
      <vt:lpstr>Be careful!</vt:lpstr>
      <vt:lpstr>Filesystem structure</vt:lpstr>
      <vt:lpstr>PowerPoint Presentation</vt:lpstr>
      <vt:lpstr>Types of paths</vt:lpstr>
      <vt:lpstr>PowerPoint Presentation</vt:lpstr>
      <vt:lpstr>PowerPoint Presentation</vt:lpstr>
      <vt:lpstr>PowerPoint Presentation</vt:lpstr>
      <vt:lpstr>PowerPoint Presentation</vt:lpstr>
      <vt:lpstr>Configuration files</vt:lpstr>
      <vt:lpstr>Bash:</vt:lpstr>
      <vt:lpstr>Practically speaking…</vt:lpstr>
      <vt:lpstr>set -o noclobber</vt:lpstr>
      <vt:lpstr>PowerPoint Presentation</vt:lpstr>
      <vt:lpstr>Bash: bind '"\e[A": history-search-backward' bind '"\e[B": history-search-forward'  Zsh: bindkey '\eOA' history-beginning-search-backward bindkey '\e[A' history-beginning-search-backward bindkey '\eOB' history-beginning-search-forward bindkey '\e[B' history-beginning-search-forward</vt:lpstr>
      <vt:lpstr>HISTTIMEFORMAT="%d/%m/%y %T "</vt:lpstr>
      <vt:lpstr>fc -li</vt:lpstr>
      <vt:lpstr>source command</vt:lpstr>
      <vt:lpstr>Useful commands</vt:lpstr>
      <vt:lpstr>Getting around</vt:lpstr>
      <vt:lpstr>Create/modify/delete files</vt:lpstr>
      <vt:lpstr>Create/delete directories</vt:lpstr>
      <vt:lpstr>history</vt:lpstr>
      <vt:lpstr>Commands covered in reading</vt:lpstr>
      <vt:lpstr>Other useful commands</vt:lpstr>
      <vt:lpstr>Extracting parts of files</vt:lpstr>
      <vt:lpstr>Quantify file contents</vt:lpstr>
      <vt:lpstr>PowerPoint Presentation</vt:lpstr>
      <vt:lpstr>Keyboard shortcuts</vt:lpstr>
      <vt:lpstr>Configuration and terminal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Emmanuel Frimpong Adjei</cp:lastModifiedBy>
  <cp:revision>27</cp:revision>
  <dcterms:modified xsi:type="dcterms:W3CDTF">2025-01-22T04:14:50Z</dcterms:modified>
</cp:coreProperties>
</file>