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64" r:id="rId6"/>
    <p:sldId id="261" r:id="rId7"/>
    <p:sldId id="262" r:id="rId8"/>
    <p:sldId id="260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30B"/>
    <a:srgbClr val="BB030A"/>
    <a:srgbClr val="DA0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>
        <p:scale>
          <a:sx n="94" d="100"/>
          <a:sy n="94" d="100"/>
        </p:scale>
        <p:origin x="-688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63113-8131-6F42-A543-C98933C9BED4}" type="datetimeFigureOut">
              <a:rPr lang="de-DE" smtClean="0"/>
              <a:t>27/05/17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322F4-2828-2C45-9639-2915DD2C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22F4-2828-2C45-9639-2915DD2C1F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Erica, Felix, Melis &amp; Arthur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5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28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5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2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6645553"/>
            <a:ext cx="12192000" cy="212448"/>
          </a:xfrm>
          <a:prstGeom prst="rect">
            <a:avLst/>
          </a:prstGeom>
          <a:solidFill>
            <a:srgbClr val="AD03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noFill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-25400"/>
            <a:ext cx="12192000" cy="330200"/>
          </a:xfrm>
          <a:prstGeom prst="rect">
            <a:avLst/>
          </a:prstGeom>
          <a:solidFill>
            <a:srgbClr val="AD03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aivarsson/Smart-Meter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5400" dirty="0" smtClean="0"/>
              <a:t>Anwendungssysteme 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5400" dirty="0" smtClean="0"/>
              <a:t>SS </a:t>
            </a:r>
            <a:r>
              <a:rPr lang="de-DE" sz="5400" dirty="0" smtClean="0"/>
              <a:t>2017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453429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 smtClean="0"/>
              <a:t>1. </a:t>
            </a:r>
            <a:r>
              <a:rPr lang="de-DE" sz="2800" dirty="0" smtClean="0"/>
              <a:t>Übungsaufgabe </a:t>
            </a:r>
            <a:r>
              <a:rPr lang="de-DE" sz="2800" dirty="0" smtClean="0"/>
              <a:t>- Smart Meters</a:t>
            </a:r>
            <a:endParaRPr lang="de-DE" sz="28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676400" y="445694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dirty="0" smtClean="0"/>
              <a:t>Gruppe 37</a:t>
            </a:r>
          </a:p>
          <a:p>
            <a:r>
              <a:rPr lang="de-DE" sz="1800" dirty="0" smtClean="0"/>
              <a:t>Erica Ivarsson (Nebenhörerin s0545962)</a:t>
            </a:r>
          </a:p>
          <a:p>
            <a:r>
              <a:rPr lang="de-DE" sz="1800" dirty="0" smtClean="0"/>
              <a:t>Felix Severin (</a:t>
            </a:r>
            <a:r>
              <a:rPr lang="ru-RU" sz="1800" dirty="0" smtClean="0"/>
              <a:t>344571</a:t>
            </a:r>
            <a:r>
              <a:rPr lang="sv-SE" sz="1800" dirty="0" smtClean="0"/>
              <a:t>)</a:t>
            </a:r>
          </a:p>
          <a:p>
            <a:r>
              <a:rPr lang="de-DE" sz="1800" dirty="0"/>
              <a:t>Arthur </a:t>
            </a:r>
            <a:r>
              <a:rPr lang="de-DE" sz="1800" dirty="0">
                <a:solidFill>
                  <a:srgbClr val="FF0000"/>
                </a:solidFill>
              </a:rPr>
              <a:t>NACHNAME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(&lt;&lt;MATRK NR&gt;&gt;</a:t>
            </a:r>
            <a:r>
              <a:rPr lang="de-DE" sz="1800" dirty="0" smtClean="0">
                <a:solidFill>
                  <a:srgbClr val="FF0000"/>
                </a:solidFill>
              </a:rPr>
              <a:t>)</a:t>
            </a:r>
            <a:endParaRPr lang="de-DE" sz="1800" dirty="0" smtClean="0"/>
          </a:p>
          <a:p>
            <a:r>
              <a:rPr lang="de-DE" sz="1800" dirty="0" err="1" smtClean="0"/>
              <a:t>Meliz</a:t>
            </a:r>
            <a:r>
              <a:rPr lang="de-DE" sz="1800" dirty="0" smtClean="0"/>
              <a:t> Kazan  </a:t>
            </a:r>
            <a:r>
              <a:rPr lang="de-DE" sz="1800" dirty="0">
                <a:solidFill>
                  <a:srgbClr val="FF0000"/>
                </a:solidFill>
              </a:rPr>
              <a:t>(&lt;&lt;MATRK NR&gt;&gt;)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52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5241756" cy="4168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/>
              <a:t>Für die Zusammenarbeit dieser Aufgabe haben wir </a:t>
            </a:r>
            <a:r>
              <a:rPr lang="de-DE" sz="2000" dirty="0" err="1"/>
              <a:t>Github</a:t>
            </a:r>
            <a:r>
              <a:rPr lang="de-DE" sz="2000" dirty="0"/>
              <a:t> verwendet. Es ist ein großartiges Werkzeug, um an einer Anwendung innerhalb einer Gruppe zu </a:t>
            </a:r>
            <a:r>
              <a:rPr lang="de-DE" sz="2000" dirty="0" smtClean="0"/>
              <a:t>arbeiten. Link zum der Repository: </a:t>
            </a:r>
            <a:r>
              <a:rPr lang="de-DE" sz="1400" dirty="0" smtClean="0">
                <a:hlinkClick r:id="rId2"/>
              </a:rPr>
              <a:t>https</a:t>
            </a:r>
            <a:r>
              <a:rPr lang="de-DE" sz="1400" dirty="0">
                <a:hlinkClick r:id="rId2"/>
              </a:rPr>
              <a:t>://github.com/ericaivarsson/Smart-Meter-</a:t>
            </a:r>
            <a:r>
              <a:rPr lang="de-DE" sz="1400" dirty="0" smtClean="0">
                <a:hlinkClick r:id="rId2"/>
              </a:rPr>
              <a:t>App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9" name="Afbeelding 8" descr="Screen Shot 2017-05-27 at 19.5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30" y="1364508"/>
            <a:ext cx="5153099" cy="4897272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0" name="Afbeelding 9" descr="Screen Shot 2017-05-27 at 20.06.3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3"/>
          <a:stretch/>
        </p:blipFill>
        <p:spPr>
          <a:xfrm>
            <a:off x="905755" y="3529083"/>
            <a:ext cx="4903980" cy="2739070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49425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4998556" cy="4168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/>
              <a:t>Der Website ist mit HTML, JavaScript und CSS </a:t>
            </a:r>
            <a:r>
              <a:rPr lang="de-DE" sz="2000" dirty="0" smtClean="0"/>
              <a:t>gebaut </a:t>
            </a:r>
            <a:r>
              <a:rPr lang="de-DE" sz="2000" dirty="0"/>
              <a:t>und hat eines </a:t>
            </a:r>
            <a:r>
              <a:rPr lang="de-DE" sz="2000" dirty="0" smtClean="0"/>
              <a:t>einfaches </a:t>
            </a:r>
            <a:r>
              <a:rPr lang="de-DE" sz="2000" dirty="0"/>
              <a:t>aber schönes Design </a:t>
            </a:r>
            <a:r>
              <a:rPr lang="de-DE" sz="2000" dirty="0" smtClean="0"/>
              <a:t>in </a:t>
            </a:r>
            <a:r>
              <a:rPr lang="de-DE" sz="2000" dirty="0"/>
              <a:t>Schwarz und Weiß.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 smtClean="0"/>
              <a:t>Die </a:t>
            </a:r>
            <a:r>
              <a:rPr lang="de-DE" sz="2000" dirty="0"/>
              <a:t>Gesamtübersicht sollte einen Überblick über alle eingetragenen Smart Meters </a:t>
            </a:r>
            <a:r>
              <a:rPr lang="de-DE" sz="2000" dirty="0" smtClean="0"/>
              <a:t>geben. </a:t>
            </a:r>
            <a:r>
              <a:rPr lang="de-DE" sz="2000" dirty="0"/>
              <a:t>Unsere Webapplikation hat drei Smart Meters, jeweils mit einen </a:t>
            </a:r>
            <a:r>
              <a:rPr lang="de-DE" sz="2000" dirty="0" smtClean="0"/>
              <a:t>Detailansicht.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 smtClean="0"/>
              <a:t>Unsere </a:t>
            </a:r>
            <a:r>
              <a:rPr lang="de-DE" sz="2000" dirty="0"/>
              <a:t>Gruppe entschied sich für eine einfache </a:t>
            </a:r>
            <a:r>
              <a:rPr lang="de-DE" sz="2000" dirty="0" smtClean="0"/>
              <a:t>Hauptseite</a:t>
            </a:r>
            <a:r>
              <a:rPr lang="de-DE" sz="2000" dirty="0"/>
              <a:t>, mit den drei Bildern der Smart Meter, die durch einen Klick darauf auf die jeweilige Detailansicht führt. Dies ist einfach eine Alternative zur Navigationsleiste</a:t>
            </a: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7" name="Afbeelding 6" descr="Screen Shot 2017-05-27 at 18.04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99" y="1690688"/>
            <a:ext cx="5390154" cy="41333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22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96019"/>
            <a:ext cx="5579531" cy="1227565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Im </a:t>
            </a:r>
            <a:r>
              <a:rPr lang="de-DE" sz="2000" dirty="0" smtClean="0"/>
              <a:t>Code haben wir so eine Tabelle mit einer Reihe erschaffen, mit jeweils einer Spalte für jedes Smart Meter. Durch &lt;</a:t>
            </a:r>
            <a:r>
              <a:rPr lang="de-DE" sz="2000" i="1" dirty="0" smtClean="0"/>
              <a:t>a </a:t>
            </a:r>
            <a:r>
              <a:rPr lang="de-DE" sz="2000" i="1" dirty="0" err="1" smtClean="0"/>
              <a:t>href</a:t>
            </a:r>
            <a:r>
              <a:rPr lang="de-DE" sz="2000" i="1" dirty="0" smtClean="0"/>
              <a:t>=...&gt;&lt;</a:t>
            </a:r>
            <a:r>
              <a:rPr lang="de-DE" sz="2000" i="1" dirty="0" err="1" smtClean="0"/>
              <a:t>img</a:t>
            </a:r>
            <a:r>
              <a:rPr lang="de-DE" sz="2000" dirty="0"/>
              <a:t> </a:t>
            </a:r>
            <a:r>
              <a:rPr lang="de-DE" sz="2000" dirty="0" err="1" smtClean="0"/>
              <a:t>src</a:t>
            </a:r>
            <a:r>
              <a:rPr lang="de-DE" sz="2000" dirty="0" smtClean="0"/>
              <a:t>=.../&gt; konnte das Bild als Link zu seiner eigenen Detailansicht dienen</a:t>
            </a:r>
            <a:r>
              <a:rPr lang="de-DE" sz="2000" dirty="0" smtClean="0"/>
              <a:t>. 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6" name="Afbeelding 5" descr="Screen Shot 2017-05-27 at 18.19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28" y="3552974"/>
            <a:ext cx="4269480" cy="2656973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838200" y="3444894"/>
            <a:ext cx="5773752" cy="255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de-DE" sz="2000" dirty="0" smtClean="0"/>
              <a:t>Der Design der Tabelle ist mit CSS gemacht. Mit „Margin-</a:t>
            </a:r>
            <a:r>
              <a:rPr lang="de-DE" sz="2000" dirty="0" err="1" smtClean="0"/>
              <a:t>left</a:t>
            </a:r>
            <a:r>
              <a:rPr lang="de-DE" sz="2000" dirty="0" smtClean="0"/>
              <a:t>: </a:t>
            </a:r>
            <a:r>
              <a:rPr lang="de-DE" sz="2000" dirty="0" err="1" smtClean="0"/>
              <a:t>auto</a:t>
            </a:r>
            <a:r>
              <a:rPr lang="de-DE" sz="2000" dirty="0" smtClean="0"/>
              <a:t>“ und „Margin-</a:t>
            </a:r>
            <a:r>
              <a:rPr lang="de-DE" sz="2000" dirty="0" err="1" smtClean="0"/>
              <a:t>right</a:t>
            </a:r>
            <a:r>
              <a:rPr lang="de-DE" sz="2000" dirty="0" smtClean="0"/>
              <a:t>: </a:t>
            </a:r>
            <a:r>
              <a:rPr lang="de-DE" sz="2000" dirty="0" err="1" smtClean="0"/>
              <a:t>auto</a:t>
            </a:r>
            <a:r>
              <a:rPr lang="de-DE" sz="2000" dirty="0" smtClean="0"/>
              <a:t>“ wird der Tabelle in die Mitte (Horizontal) der Seite gestellt.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endParaRPr lang="de-DE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de-DE" sz="2000" dirty="0" smtClean="0"/>
              <a:t>Mit „text-</a:t>
            </a:r>
            <a:r>
              <a:rPr lang="de-DE" sz="2000" dirty="0" err="1" smtClean="0"/>
              <a:t>align</a:t>
            </a:r>
            <a:r>
              <a:rPr lang="de-DE" sz="2000" dirty="0" smtClean="0"/>
              <a:t>: </a:t>
            </a:r>
            <a:r>
              <a:rPr lang="de-DE" sz="2000" dirty="0" err="1" smtClean="0"/>
              <a:t>center</a:t>
            </a:r>
            <a:r>
              <a:rPr lang="de-DE" sz="2000" dirty="0" smtClean="0"/>
              <a:t>“ wird der Text in der Spalten </a:t>
            </a:r>
            <a:r>
              <a:rPr lang="de-DE" sz="2000" dirty="0" err="1" smtClean="0"/>
              <a:t>centriert</a:t>
            </a:r>
            <a:r>
              <a:rPr lang="de-DE" sz="2000" dirty="0" smtClean="0"/>
              <a:t>. Die "</a:t>
            </a:r>
            <a:r>
              <a:rPr lang="de-DE" sz="2000" dirty="0" err="1" smtClean="0"/>
              <a:t>padding</a:t>
            </a:r>
            <a:r>
              <a:rPr lang="de-DE" sz="2000" dirty="0" smtClean="0"/>
              <a:t>: 15 </a:t>
            </a:r>
            <a:r>
              <a:rPr lang="de-DE" sz="2000" dirty="0" err="1" smtClean="0"/>
              <a:t>px</a:t>
            </a:r>
            <a:r>
              <a:rPr lang="de-DE" sz="2000" dirty="0" smtClean="0"/>
              <a:t>" macht in jeder Zelle eine "</a:t>
            </a:r>
            <a:r>
              <a:rPr lang="de-DE" sz="2000" dirty="0" err="1" smtClean="0"/>
              <a:t>padding</a:t>
            </a:r>
            <a:r>
              <a:rPr lang="de-DE" sz="2000" dirty="0" smtClean="0"/>
              <a:t>", so dass nichts in dieser Zelle (z. B. Text, Bild) den Rand der Zelle berührt.</a:t>
            </a:r>
            <a:endParaRPr lang="de-DE" sz="2000" dirty="0" smtClean="0"/>
          </a:p>
        </p:txBody>
      </p:sp>
      <p:pic>
        <p:nvPicPr>
          <p:cNvPr id="10" name="Afbeelding 9" descr="Screen Shot 2017-05-27 at 18.41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>
          <a:xfrm>
            <a:off x="6782528" y="1564597"/>
            <a:ext cx="4269480" cy="1880297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9936795" y="1629426"/>
            <a:ext cx="1020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 </a:t>
            </a:r>
            <a:r>
              <a:rPr lang="nl-NL" sz="1200" dirty="0" err="1" smtClean="0">
                <a:solidFill>
                  <a:schemeClr val="bg1"/>
                </a:solidFill>
              </a:rPr>
              <a:t>Index.html</a:t>
            </a:r>
            <a:r>
              <a:rPr lang="nl-NL" sz="1200" dirty="0" smtClean="0">
                <a:solidFill>
                  <a:schemeClr val="bg1"/>
                </a:solidFill>
              </a:rPr>
              <a:t> )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10085813" y="3624491"/>
            <a:ext cx="86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 </a:t>
            </a:r>
            <a:r>
              <a:rPr lang="nl-NL" sz="1200" dirty="0" err="1" smtClean="0">
                <a:solidFill>
                  <a:schemeClr val="bg1"/>
                </a:solidFill>
              </a:rPr>
              <a:t>style.css</a:t>
            </a:r>
            <a:r>
              <a:rPr lang="nl-NL" sz="1200" dirty="0" smtClean="0">
                <a:solidFill>
                  <a:schemeClr val="bg1"/>
                </a:solidFill>
              </a:rPr>
              <a:t> )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1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96019"/>
            <a:ext cx="4782381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 smtClean="0"/>
              <a:t>Auf der Hauptseite (</a:t>
            </a:r>
            <a:r>
              <a:rPr lang="de-DE" sz="2000" dirty="0" err="1" smtClean="0"/>
              <a:t>index.html</a:t>
            </a:r>
            <a:r>
              <a:rPr lang="de-DE" sz="2000" dirty="0" smtClean="0"/>
              <a:t>) haben wir noch mehr CSS innerhalb des &lt;style&gt; .. &lt;/style&gt; gebaut</a:t>
            </a:r>
            <a:r>
              <a:rPr lang="de-DE" sz="2000" dirty="0"/>
              <a:t>. Dies ist, weil es speziell für diese </a:t>
            </a:r>
            <a:r>
              <a:rPr lang="de-DE" sz="2000" dirty="0" smtClean="0"/>
              <a:t>Seite ist, </a:t>
            </a:r>
            <a:r>
              <a:rPr lang="de-DE" sz="2000" dirty="0"/>
              <a:t>und nicht für die ganze Website im Allgemeinen ist</a:t>
            </a:r>
            <a:r>
              <a:rPr lang="de-DE" sz="2000" dirty="0" smtClean="0"/>
              <a:t>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 smtClean="0"/>
              <a:t>Zum Beispiel haben wir einen „</a:t>
            </a:r>
            <a:r>
              <a:rPr lang="de-DE" sz="2000" dirty="0" err="1" smtClean="0"/>
              <a:t>hover-effect</a:t>
            </a:r>
            <a:r>
              <a:rPr lang="de-DE" sz="2000" dirty="0" smtClean="0"/>
              <a:t>“ gebaut. Das bedeutet, wenn </a:t>
            </a:r>
            <a:r>
              <a:rPr lang="de-DE" sz="2000" dirty="0"/>
              <a:t>man mit der Maus auf das Bild schwebt, wird eine Umrandung um das Bild herum angezeigt</a:t>
            </a:r>
            <a:r>
              <a:rPr lang="de-DE" sz="2000" dirty="0" smtClean="0"/>
              <a:t>. 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6" name="Afbeelding 5" descr="Screen Shot 2017-05-27 at 18.22.5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" b="6846"/>
          <a:stretch/>
        </p:blipFill>
        <p:spPr>
          <a:xfrm>
            <a:off x="6188043" y="1104124"/>
            <a:ext cx="4963092" cy="2344223"/>
          </a:xfrm>
          <a:prstGeom prst="rect">
            <a:avLst/>
          </a:prstGeom>
        </p:spPr>
      </p:pic>
      <p:pic>
        <p:nvPicPr>
          <p:cNvPr id="7" name="Afbeelding 6" descr="Screen Shot 2017-05-27 at 18.28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" b="11920"/>
          <a:stretch/>
        </p:blipFill>
        <p:spPr>
          <a:xfrm>
            <a:off x="6390708" y="3589383"/>
            <a:ext cx="4530738" cy="250361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457582" y="1242918"/>
            <a:ext cx="1919061" cy="210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Pijl links 8"/>
          <p:cNvSpPr/>
          <p:nvPr/>
        </p:nvSpPr>
        <p:spPr>
          <a:xfrm rot="20569903">
            <a:off x="5397923" y="3490599"/>
            <a:ext cx="1879669" cy="567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 links 9"/>
          <p:cNvSpPr/>
          <p:nvPr/>
        </p:nvSpPr>
        <p:spPr>
          <a:xfrm rot="2837840">
            <a:off x="5381212" y="4490883"/>
            <a:ext cx="1636584" cy="108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9903572" y="3629913"/>
            <a:ext cx="951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(</a:t>
            </a:r>
            <a:r>
              <a:rPr lang="nl-NL" sz="1200" dirty="0" err="1" smtClean="0">
                <a:solidFill>
                  <a:schemeClr val="bg1"/>
                </a:solidFill>
              </a:rPr>
              <a:t>Index.html</a:t>
            </a:r>
            <a:r>
              <a:rPr lang="nl-NL" sz="1200" dirty="0" smtClean="0">
                <a:solidFill>
                  <a:schemeClr val="bg1"/>
                </a:solidFill>
              </a:rPr>
              <a:t>)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8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6978"/>
            <a:ext cx="10515600" cy="7468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Um eine einfache Navigation zwischen den Detailansichten zu ermöglichen</a:t>
            </a:r>
            <a:r>
              <a:rPr lang="de-DE" sz="2000" dirty="0" smtClean="0"/>
              <a:t>, haben </a:t>
            </a:r>
            <a:r>
              <a:rPr lang="de-DE" sz="2000" dirty="0" smtClean="0"/>
              <a:t>wir eine Navigationsleiste eingebaut, durch die man auf alle verschiedenen Seite kommen kann</a:t>
            </a:r>
            <a:r>
              <a:rPr lang="de-DE" sz="2000" dirty="0" smtClean="0"/>
              <a:t>.</a:t>
            </a: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07" y="2944208"/>
            <a:ext cx="4977993" cy="2936457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38200" y="2811182"/>
            <a:ext cx="5197444" cy="356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000" dirty="0" smtClean="0"/>
              <a:t>Mit </a:t>
            </a:r>
            <a:r>
              <a:rPr lang="de-DE" sz="2000" dirty="0" err="1" smtClean="0"/>
              <a:t>hilfe</a:t>
            </a:r>
            <a:r>
              <a:rPr lang="de-DE" sz="2000" dirty="0" smtClean="0"/>
              <a:t> von Bootstrap konnten wir eine schöne Navigationsleiste einbauen. Es enthält </a:t>
            </a:r>
            <a:r>
              <a:rPr lang="de-DE" sz="2000" dirty="0" err="1" smtClean="0"/>
              <a:t>responsives</a:t>
            </a:r>
            <a:r>
              <a:rPr lang="de-DE" sz="2000" dirty="0" smtClean="0"/>
              <a:t> CSS und HTML, passt sich also der Breite deines Bildschirms oder Browser-Fensters an.</a:t>
            </a:r>
            <a:r>
              <a:rPr lang="de-DE" sz="2000" dirty="0"/>
              <a:t> </a:t>
            </a:r>
            <a:r>
              <a:rPr lang="de-DE" sz="2000" dirty="0" smtClean="0"/>
              <a:t>(Die </a:t>
            </a:r>
            <a:r>
              <a:rPr lang="de-DE" sz="2000" dirty="0"/>
              <a:t>Klasse </a:t>
            </a:r>
            <a:r>
              <a:rPr lang="de-DE" sz="2000" dirty="0" smtClean="0"/>
              <a:t>„container</a:t>
            </a:r>
            <a:r>
              <a:rPr lang="de-DE" sz="2000" dirty="0"/>
              <a:t>-</a:t>
            </a:r>
            <a:r>
              <a:rPr lang="de-DE" sz="2000" dirty="0" smtClean="0"/>
              <a:t>fluid“ </a:t>
            </a:r>
            <a:r>
              <a:rPr lang="de-DE" sz="2000" dirty="0"/>
              <a:t>spannt die Navigation über die gesamte Breite des Bildschirms </a:t>
            </a:r>
            <a:r>
              <a:rPr lang="de-DE" sz="2000" dirty="0" smtClean="0"/>
              <a:t>auf.)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de-DE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000" dirty="0" smtClean="0"/>
              <a:t>Wir haben Sie, wie im Code zu sehen, mit Links zu den Detailansichten, der  Gesamtübersicht und einem kleinen  Impressum ausgestattet. </a:t>
            </a:r>
          </a:p>
        </p:txBody>
      </p:sp>
      <p:pic>
        <p:nvPicPr>
          <p:cNvPr id="7" name="Afbeelding 6" descr="Screen Shot 2017-05-27 at 18.5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1431749"/>
            <a:ext cx="9372093" cy="571918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0406080" y="2944208"/>
            <a:ext cx="94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</a:t>
            </a:r>
            <a:r>
              <a:rPr lang="nl-NL" sz="1200" dirty="0" err="1" smtClean="0">
                <a:solidFill>
                  <a:schemeClr val="bg1"/>
                </a:solidFill>
              </a:rPr>
              <a:t>index.html</a:t>
            </a:r>
            <a:r>
              <a:rPr lang="nl-NL" sz="1200" dirty="0" smtClean="0">
                <a:solidFill>
                  <a:schemeClr val="bg1"/>
                </a:solidFill>
              </a:rPr>
              <a:t>)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0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0013" y="1437002"/>
            <a:ext cx="6922188" cy="3210432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800" dirty="0" smtClean="0"/>
              <a:t>Auf der Detailansicht kann man ein Bild von der Smart Meter und der wichtigste Informationen über der Smart Meter anschauen.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800" dirty="0"/>
              <a:t>Mit einer </a:t>
            </a:r>
            <a:r>
              <a:rPr lang="de-DE" sz="1800" i="1" dirty="0" err="1"/>
              <a:t>unordered</a:t>
            </a:r>
            <a:r>
              <a:rPr lang="de-DE" sz="1800" i="1" dirty="0"/>
              <a:t> </a:t>
            </a:r>
            <a:r>
              <a:rPr lang="de-DE" sz="1800" i="1" dirty="0" err="1"/>
              <a:t>list</a:t>
            </a:r>
            <a:r>
              <a:rPr lang="de-DE" sz="1800" i="1" dirty="0"/>
              <a:t> </a:t>
            </a:r>
            <a:r>
              <a:rPr lang="de-DE" sz="1800" dirty="0"/>
              <a:t>haben wir die statischen und dynamischen Eigenschaften des Smart Meters unter seinem Bild dargestellt. Die Gerätekennung, Stromstärke, Stromspannung, Maximale Stromstärke und die beiden Felder für die Nutzerkennung &amp; Verbrauch. </a:t>
            </a:r>
            <a:endParaRPr lang="de-DE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1800" dirty="0"/>
              <a:t>Die anliegende Stromspannung und Stromstärke wurde mittels einer Funktion aus JavaScript integriert. </a:t>
            </a:r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grpSp>
        <p:nvGrpSpPr>
          <p:cNvPr id="9" name="Groeperen 8"/>
          <p:cNvGrpSpPr/>
          <p:nvPr/>
        </p:nvGrpSpPr>
        <p:grpSpPr>
          <a:xfrm>
            <a:off x="919265" y="1528566"/>
            <a:ext cx="3200401" cy="2929726"/>
            <a:chOff x="838200" y="1690688"/>
            <a:chExt cx="3200400" cy="2963603"/>
          </a:xfrm>
        </p:grpSpPr>
        <p:pic>
          <p:nvPicPr>
            <p:cNvPr id="8" name="Afbeelding 7" descr="Screen Shot 2017-05-27 at 18.11.5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0625" b="28096"/>
            <a:stretch/>
          </p:blipFill>
          <p:spPr>
            <a:xfrm>
              <a:off x="838200" y="1690688"/>
              <a:ext cx="3200400" cy="2963603"/>
            </a:xfrm>
            <a:prstGeom prst="rect">
              <a:avLst/>
            </a:prstGeom>
            <a:ln>
              <a:solidFill>
                <a:srgbClr val="7F7F7F"/>
              </a:solidFill>
            </a:ln>
          </p:spPr>
        </p:pic>
        <p:sp>
          <p:nvSpPr>
            <p:cNvPr id="6" name="Rechthoek 5"/>
            <p:cNvSpPr/>
            <p:nvPr/>
          </p:nvSpPr>
          <p:spPr>
            <a:xfrm>
              <a:off x="1013326" y="3971852"/>
              <a:ext cx="160781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4" name="Bild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"/>
          <a:stretch/>
        </p:blipFill>
        <p:spPr>
          <a:xfrm>
            <a:off x="919265" y="4660942"/>
            <a:ext cx="5282807" cy="1646382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5229767" y="46829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Von </a:t>
            </a:r>
            <a:r>
              <a:rPr lang="nl-NL" sz="1200" dirty="0" err="1" smtClean="0">
                <a:solidFill>
                  <a:schemeClr val="bg1"/>
                </a:solidFill>
              </a:rPr>
              <a:t>script.js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6337184" y="4552864"/>
            <a:ext cx="4895017" cy="1621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1800" dirty="0" smtClean="0"/>
              <a:t>Diese benutzt die </a:t>
            </a:r>
            <a:r>
              <a:rPr lang="de-DE" sz="1800" i="1" dirty="0" err="1" smtClean="0"/>
              <a:t>Math.random</a:t>
            </a:r>
            <a:r>
              <a:rPr lang="de-DE" sz="1800" i="1" dirty="0" smtClean="0"/>
              <a:t>()</a:t>
            </a:r>
            <a:r>
              <a:rPr lang="de-DE" sz="1800" dirty="0" smtClean="0"/>
              <a:t> Funktion, um einen gleichverteilt zufälligen Wert für die Stromspannung zwischen 220 und 240 Volt, bzw. einen Wert für die Stromstärke zu erhalten und wird dann in der Liste eingeblendet.</a:t>
            </a:r>
          </a:p>
        </p:txBody>
      </p:sp>
      <p:sp>
        <p:nvSpPr>
          <p:cNvPr id="17" name="Pijl links 16"/>
          <p:cNvSpPr/>
          <p:nvPr/>
        </p:nvSpPr>
        <p:spPr>
          <a:xfrm rot="11572921">
            <a:off x="2879302" y="4064391"/>
            <a:ext cx="130453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11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Erica, Felix, Melis &amp; Arthur</a:t>
            </a:r>
            <a:endParaRPr lang="de-DE" dirty="0"/>
          </a:p>
        </p:txBody>
      </p:sp>
      <p:pic>
        <p:nvPicPr>
          <p:cNvPr id="3" name="Afbeelding 2" descr="Screen Shot 2017-05-27 at 19.33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39"/>
          <a:stretch/>
        </p:blipFill>
        <p:spPr>
          <a:xfrm>
            <a:off x="6044739" y="4872305"/>
            <a:ext cx="2721505" cy="1257300"/>
          </a:xfrm>
          <a:prstGeom prst="rect">
            <a:avLst/>
          </a:prstGeom>
        </p:spPr>
      </p:pic>
      <p:sp>
        <p:nvSpPr>
          <p:cNvPr id="9" name="Inhaltsplatzhalter 6"/>
          <p:cNvSpPr txBox="1">
            <a:spLocks/>
          </p:cNvSpPr>
          <p:nvPr/>
        </p:nvSpPr>
        <p:spPr>
          <a:xfrm>
            <a:off x="823496" y="5084215"/>
            <a:ext cx="4954245" cy="71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000" dirty="0" smtClean="0"/>
              <a:t>Der Design der Felder ist mittels CSS gemacht: 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(Höhe </a:t>
            </a:r>
            <a:r>
              <a:rPr lang="de-DE" sz="2000" dirty="0"/>
              <a:t>und Breite des </a:t>
            </a:r>
            <a:r>
              <a:rPr lang="de-DE" sz="2000" dirty="0" smtClean="0"/>
              <a:t>Feldes)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de-DE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de-DE" sz="2000" dirty="0" smtClean="0"/>
          </a:p>
        </p:txBody>
      </p:sp>
      <p:sp>
        <p:nvSpPr>
          <p:cNvPr id="12" name="Inhaltsplatzhalter 6"/>
          <p:cNvSpPr>
            <a:spLocks noGrp="1"/>
          </p:cNvSpPr>
          <p:nvPr>
            <p:ph idx="1"/>
          </p:nvPr>
        </p:nvSpPr>
        <p:spPr>
          <a:xfrm>
            <a:off x="838200" y="1710690"/>
            <a:ext cx="5841307" cy="16219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Der Nutzer kann nun eine Nutzerkennung und einen Verbrauch in die beiden Felder eingeben. </a:t>
            </a: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Die </a:t>
            </a:r>
            <a:r>
              <a:rPr lang="de-DE" sz="2000" dirty="0" smtClean="0"/>
              <a:t>Felder wurden durch folgenden Code geschaffen: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</p:txBody>
      </p:sp>
      <p:pic>
        <p:nvPicPr>
          <p:cNvPr id="13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18" y="3515765"/>
            <a:ext cx="10450881" cy="1095657"/>
          </a:xfrm>
          <a:prstGeom prst="rect">
            <a:avLst/>
          </a:prstGeom>
        </p:spPr>
      </p:pic>
      <p:pic>
        <p:nvPicPr>
          <p:cNvPr id="6" name="Afbeelding 5" descr="Screen Shot 2017-05-27 at 19.35.2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3"/>
          <a:stretch/>
        </p:blipFill>
        <p:spPr>
          <a:xfrm>
            <a:off x="6591189" y="1573811"/>
            <a:ext cx="4620350" cy="107414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4" name="Tekstvak 13"/>
          <p:cNvSpPr txBox="1"/>
          <p:nvPr/>
        </p:nvSpPr>
        <p:spPr>
          <a:xfrm>
            <a:off x="9618984" y="3561991"/>
            <a:ext cx="159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(Detailansicht1.html)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7949489" y="4933601"/>
            <a:ext cx="80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</a:t>
            </a:r>
            <a:r>
              <a:rPr lang="nl-NL" sz="1200" dirty="0" err="1" smtClean="0">
                <a:solidFill>
                  <a:schemeClr val="bg1"/>
                </a:solidFill>
              </a:rPr>
              <a:t>Style.css</a:t>
            </a:r>
            <a:r>
              <a:rPr lang="nl-NL" sz="1200" dirty="0" smtClean="0">
                <a:solidFill>
                  <a:schemeClr val="bg1"/>
                </a:solidFill>
              </a:rPr>
              <a:t>)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4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8" name="Afbeelding 7" descr="Screen Shot 2017-05-27 at 19.1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0690"/>
            <a:ext cx="3958209" cy="1846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Inhaltsplatzhalter 6"/>
          <p:cNvSpPr>
            <a:spLocks noGrp="1"/>
          </p:cNvSpPr>
          <p:nvPr>
            <p:ph idx="1"/>
          </p:nvPr>
        </p:nvSpPr>
        <p:spPr>
          <a:xfrm>
            <a:off x="5012586" y="1612773"/>
            <a:ext cx="6341214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sz="2000" dirty="0" smtClean="0"/>
              <a:t>Wenn </a:t>
            </a:r>
            <a:r>
              <a:rPr lang="de-DE" sz="2000" dirty="0" smtClean="0"/>
              <a:t>der Nutzer </a:t>
            </a:r>
            <a:r>
              <a:rPr lang="de-DE" sz="2000" dirty="0"/>
              <a:t>sein N</a:t>
            </a:r>
            <a:r>
              <a:rPr lang="de-DE" sz="2000" dirty="0" smtClean="0"/>
              <a:t>utzerkennung </a:t>
            </a:r>
            <a:r>
              <a:rPr lang="de-DE" sz="2000" dirty="0"/>
              <a:t>und Verbrauchswert in </a:t>
            </a:r>
            <a:r>
              <a:rPr lang="de-DE" sz="2000" dirty="0" smtClean="0"/>
              <a:t>kWh eingetragen hat, und auf </a:t>
            </a:r>
            <a:r>
              <a:rPr lang="de-DE" sz="2000" dirty="0" smtClean="0"/>
              <a:t>den </a:t>
            </a:r>
            <a:r>
              <a:rPr lang="de-DE" sz="2000" i="1" dirty="0" smtClean="0"/>
              <a:t>Display</a:t>
            </a:r>
            <a:r>
              <a:rPr lang="de-DE" sz="2000" dirty="0" smtClean="0"/>
              <a:t> Button drückt, wird die Funktion </a:t>
            </a:r>
            <a:r>
              <a:rPr lang="de-DE" sz="2000" i="1" dirty="0" err="1" smtClean="0"/>
              <a:t>displayText</a:t>
            </a:r>
            <a:r>
              <a:rPr lang="de-DE" sz="2000" i="1" dirty="0" smtClean="0"/>
              <a:t>()</a:t>
            </a:r>
            <a:r>
              <a:rPr lang="de-DE" sz="2000" dirty="0" smtClean="0"/>
              <a:t> ausgeführt, welche von uns auch in JavaScript erzeugt </a:t>
            </a:r>
            <a:r>
              <a:rPr lang="de-DE" sz="2000" dirty="0" smtClean="0"/>
              <a:t>wurde.</a:t>
            </a:r>
            <a:r>
              <a:rPr lang="de-DE" sz="2000" dirty="0"/>
              <a:t> </a:t>
            </a:r>
            <a:r>
              <a:rPr lang="de-DE" sz="2000" dirty="0" smtClean="0"/>
              <a:t>Damit </a:t>
            </a:r>
            <a:r>
              <a:rPr lang="de-DE" sz="2000" dirty="0"/>
              <a:t>wird eine Liste von Ablesungen auf der Webapplikation gezeigt werden</a:t>
            </a: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12" name="Afbeelding 11" descr="Screen Shot 2017-05-27 at 19.23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838200" y="3977583"/>
            <a:ext cx="3958209" cy="1108201"/>
          </a:xfrm>
          <a:prstGeom prst="rect">
            <a:avLst/>
          </a:prstGeom>
        </p:spPr>
      </p:pic>
      <p:pic>
        <p:nvPicPr>
          <p:cNvPr id="13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6" y="3977583"/>
            <a:ext cx="6566351" cy="1108201"/>
          </a:xfrm>
          <a:prstGeom prst="rect">
            <a:avLst/>
          </a:prstGeom>
        </p:spPr>
      </p:pic>
      <p:sp>
        <p:nvSpPr>
          <p:cNvPr id="14" name="Pijl links 13"/>
          <p:cNvSpPr/>
          <p:nvPr/>
        </p:nvSpPr>
        <p:spPr>
          <a:xfrm rot="10800000" flipV="1">
            <a:off x="4544541" y="3150361"/>
            <a:ext cx="57613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Inhaltsplatzhalter 6"/>
          <p:cNvSpPr txBox="1">
            <a:spLocks/>
          </p:cNvSpPr>
          <p:nvPr/>
        </p:nvSpPr>
        <p:spPr>
          <a:xfrm>
            <a:off x="838200" y="5355774"/>
            <a:ext cx="10119231" cy="97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de-DE" sz="2000" dirty="0" smtClean="0"/>
              <a:t>Hier werden die Eingaben des  Nutzers eingeholt und in einfacher</a:t>
            </a:r>
            <a:r>
              <a:rPr lang="de-DE" sz="2000" dirty="0"/>
              <a:t> </a:t>
            </a:r>
            <a:r>
              <a:rPr lang="de-DE" sz="2000" dirty="0" smtClean="0"/>
              <a:t>Form mit einem Datum ausgegeben. 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10804956" y="3991093"/>
            <a:ext cx="76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</a:t>
            </a:r>
            <a:r>
              <a:rPr lang="nl-NL" sz="1200" dirty="0" err="1" smtClean="0">
                <a:solidFill>
                  <a:schemeClr val="bg1"/>
                </a:solidFill>
              </a:rPr>
              <a:t>script.js</a:t>
            </a:r>
            <a:r>
              <a:rPr lang="nl-NL" sz="1200" dirty="0" smtClean="0">
                <a:solidFill>
                  <a:schemeClr val="bg1"/>
                </a:solidFill>
              </a:rPr>
              <a:t>)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3249591" y="3977583"/>
            <a:ext cx="154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(Detailansicht1.html)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2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789</Words>
  <Application>Microsoft Macintosh PowerPoint</Application>
  <PresentationFormat>Aangepast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Office-Design</vt:lpstr>
      <vt:lpstr>Anwendungssysteme  SS 2017</vt:lpstr>
      <vt:lpstr>Github</vt:lpstr>
      <vt:lpstr>Gesamtübersicht</vt:lpstr>
      <vt:lpstr>Gesamtübersicht</vt:lpstr>
      <vt:lpstr>Gesamtübersicht</vt:lpstr>
      <vt:lpstr>Navigation</vt:lpstr>
      <vt:lpstr>Detailansicht</vt:lpstr>
      <vt:lpstr>Detailansicht</vt:lpstr>
      <vt:lpstr>Detailansicht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Anwendungssysteme SS 2017</dc:title>
  <dc:creator>Victor Söhler</dc:creator>
  <cp:lastModifiedBy>Erica Ivarsson</cp:lastModifiedBy>
  <cp:revision>26</cp:revision>
  <dcterms:created xsi:type="dcterms:W3CDTF">2017-05-26T10:10:23Z</dcterms:created>
  <dcterms:modified xsi:type="dcterms:W3CDTF">2017-05-27T18:08:27Z</dcterms:modified>
</cp:coreProperties>
</file>