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256" r:id="rId2"/>
    <p:sldId id="257" r:id="rId3"/>
    <p:sldId id="267" r:id="rId4"/>
    <p:sldId id="258" r:id="rId5"/>
    <p:sldId id="264" r:id="rId6"/>
    <p:sldId id="261" r:id="rId7"/>
    <p:sldId id="262" r:id="rId8"/>
    <p:sldId id="260" r:id="rId9"/>
    <p:sldId id="266"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030B"/>
    <a:srgbClr val="BB030A"/>
    <a:srgbClr val="DA03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6"/>
  </p:normalViewPr>
  <p:slideViewPr>
    <p:cSldViewPr snapToGrid="0" snapToObjects="1">
      <p:cViewPr varScale="1">
        <p:scale>
          <a:sx n="68" d="100"/>
          <a:sy n="68" d="100"/>
        </p:scale>
        <p:origin x="59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63113-8131-6F42-A543-C98933C9BED4}" type="datetimeFigureOut">
              <a:rPr lang="de-DE" smtClean="0"/>
              <a:t>28.05.2017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322F4-2828-2C45-9639-2915DD2C1F2C}" type="slidenum">
              <a:rPr lang="de-DE" smtClean="0"/>
              <a:t>‹Nr.›</a:t>
            </a:fld>
            <a:endParaRPr lang="de-DE"/>
          </a:p>
        </p:txBody>
      </p:sp>
    </p:spTree>
    <p:extLst>
      <p:ext uri="{BB962C8B-B14F-4D97-AF65-F5344CB8AC3E}">
        <p14:creationId xmlns:p14="http://schemas.microsoft.com/office/powerpoint/2010/main" val="165838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52E322F4-2828-2C45-9639-2915DD2C1F2C}" type="slidenum">
              <a:rPr lang="de-DE" smtClean="0"/>
              <a:t>1</a:t>
            </a:fld>
            <a:endParaRPr lang="de-DE"/>
          </a:p>
        </p:txBody>
      </p:sp>
    </p:spTree>
    <p:extLst>
      <p:ext uri="{BB962C8B-B14F-4D97-AF65-F5344CB8AC3E}">
        <p14:creationId xmlns:p14="http://schemas.microsoft.com/office/powerpoint/2010/main" val="291818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p:cNvSpPr>
            <a:spLocks noGrp="1"/>
          </p:cNvSpPr>
          <p:nvPr>
            <p:ph type="dt" sz="half" idx="10"/>
          </p:nvPr>
        </p:nvSpPr>
        <p:spPr/>
        <p:txBody>
          <a:bodyPr/>
          <a:lstStyle/>
          <a:p>
            <a:endParaRPr lang="de-DE" dirty="0"/>
          </a:p>
        </p:txBody>
      </p:sp>
      <p:sp>
        <p:nvSpPr>
          <p:cNvPr id="5" name="Fußzeilenplatzhalter 4"/>
          <p:cNvSpPr>
            <a:spLocks noGrp="1"/>
          </p:cNvSpPr>
          <p:nvPr>
            <p:ph type="ftr" sz="quarter" idx="11"/>
          </p:nvPr>
        </p:nvSpPr>
        <p:spPr/>
        <p:txBody>
          <a:bodyPr/>
          <a:lstStyle/>
          <a:p>
            <a:r>
              <a:rPr lang="de-DE" dirty="0"/>
              <a:t>Erica, Felix, Melis &amp; Arthur</a:t>
            </a:r>
          </a:p>
        </p:txBody>
      </p:sp>
      <p:sp>
        <p:nvSpPr>
          <p:cNvPr id="6" name="Foliennummernplatzhalter 5"/>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23855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Platzhalter für vertikalen Text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r>
              <a:rPr lang="de-DE"/>
              <a:t>Erica, Felix, Melis &amp; Arthur</a:t>
            </a:r>
          </a:p>
        </p:txBody>
      </p:sp>
      <p:sp>
        <p:nvSpPr>
          <p:cNvPr id="6" name="Foliennummernplatzhalter 5"/>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245071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r>
              <a:rPr lang="de-DE"/>
              <a:t>Erica, Felix, Melis &amp; Arthur</a:t>
            </a:r>
          </a:p>
        </p:txBody>
      </p:sp>
      <p:sp>
        <p:nvSpPr>
          <p:cNvPr id="6" name="Foliennummernplatzhalter 5"/>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4671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r>
              <a:rPr lang="de-DE"/>
              <a:t>Erica, Felix, Melis &amp; Arthur</a:t>
            </a:r>
          </a:p>
        </p:txBody>
      </p:sp>
      <p:sp>
        <p:nvSpPr>
          <p:cNvPr id="6" name="Foliennummernplatzhalter 5"/>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90733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r>
              <a:rPr lang="de-DE"/>
              <a:t>Erica, Felix, Melis &amp; Arthur</a:t>
            </a:r>
          </a:p>
        </p:txBody>
      </p:sp>
      <p:sp>
        <p:nvSpPr>
          <p:cNvPr id="6" name="Foliennummernplatzhalter 5"/>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31344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endParaRPr lang="de-DE"/>
          </a:p>
        </p:txBody>
      </p:sp>
      <p:sp>
        <p:nvSpPr>
          <p:cNvPr id="6" name="Fußzeilenplatzhalter 5"/>
          <p:cNvSpPr>
            <a:spLocks noGrp="1"/>
          </p:cNvSpPr>
          <p:nvPr>
            <p:ph type="ftr" sz="quarter" idx="11"/>
          </p:nvPr>
        </p:nvSpPr>
        <p:spPr/>
        <p:txBody>
          <a:bodyPr/>
          <a:lstStyle/>
          <a:p>
            <a:r>
              <a:rPr lang="de-DE"/>
              <a:t>Erica, Felix, Melis &amp; Arthur</a:t>
            </a:r>
          </a:p>
        </p:txBody>
      </p:sp>
      <p:sp>
        <p:nvSpPr>
          <p:cNvPr id="7" name="Foliennummernplatzhalter 6"/>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32466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endParaRPr lang="de-DE"/>
          </a:p>
        </p:txBody>
      </p:sp>
      <p:sp>
        <p:nvSpPr>
          <p:cNvPr id="8" name="Fußzeilenplatzhalter 7"/>
          <p:cNvSpPr>
            <a:spLocks noGrp="1"/>
          </p:cNvSpPr>
          <p:nvPr>
            <p:ph type="ftr" sz="quarter" idx="11"/>
          </p:nvPr>
        </p:nvSpPr>
        <p:spPr/>
        <p:txBody>
          <a:bodyPr/>
          <a:lstStyle/>
          <a:p>
            <a:r>
              <a:rPr lang="de-DE"/>
              <a:t>Erica, Felix, Melis &amp; Arthur</a:t>
            </a:r>
          </a:p>
        </p:txBody>
      </p:sp>
      <p:sp>
        <p:nvSpPr>
          <p:cNvPr id="9" name="Foliennummernplatzhalter 8"/>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198928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endParaRPr lang="de-DE"/>
          </a:p>
        </p:txBody>
      </p:sp>
      <p:sp>
        <p:nvSpPr>
          <p:cNvPr id="4" name="Fußzeilenplatzhalter 3"/>
          <p:cNvSpPr>
            <a:spLocks noGrp="1"/>
          </p:cNvSpPr>
          <p:nvPr>
            <p:ph type="ftr" sz="quarter" idx="11"/>
          </p:nvPr>
        </p:nvSpPr>
        <p:spPr/>
        <p:txBody>
          <a:bodyPr/>
          <a:lstStyle/>
          <a:p>
            <a:r>
              <a:rPr lang="de-DE"/>
              <a:t>Erica, Felix, Melis &amp; Arthur</a:t>
            </a:r>
          </a:p>
        </p:txBody>
      </p:sp>
      <p:sp>
        <p:nvSpPr>
          <p:cNvPr id="5" name="Foliennummernplatzhalter 4"/>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185872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endParaRPr lang="de-DE"/>
          </a:p>
        </p:txBody>
      </p:sp>
      <p:sp>
        <p:nvSpPr>
          <p:cNvPr id="3" name="Fußzeilenplatzhalter 2"/>
          <p:cNvSpPr>
            <a:spLocks noGrp="1"/>
          </p:cNvSpPr>
          <p:nvPr>
            <p:ph type="ftr" sz="quarter" idx="11"/>
          </p:nvPr>
        </p:nvSpPr>
        <p:spPr/>
        <p:txBody>
          <a:bodyPr/>
          <a:lstStyle/>
          <a:p>
            <a:r>
              <a:rPr lang="de-DE"/>
              <a:t>Erica, Felix, Melis &amp; Arthur</a:t>
            </a:r>
          </a:p>
        </p:txBody>
      </p:sp>
      <p:sp>
        <p:nvSpPr>
          <p:cNvPr id="4" name="Foliennummernplatzhalter 3"/>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7730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endParaRPr lang="de-DE"/>
          </a:p>
        </p:txBody>
      </p:sp>
      <p:sp>
        <p:nvSpPr>
          <p:cNvPr id="6" name="Fußzeilenplatzhalter 5"/>
          <p:cNvSpPr>
            <a:spLocks noGrp="1"/>
          </p:cNvSpPr>
          <p:nvPr>
            <p:ph type="ftr" sz="quarter" idx="11"/>
          </p:nvPr>
        </p:nvSpPr>
        <p:spPr/>
        <p:txBody>
          <a:bodyPr/>
          <a:lstStyle/>
          <a:p>
            <a:r>
              <a:rPr lang="de-DE"/>
              <a:t>Erica, Felix, Melis &amp; Arthur</a:t>
            </a:r>
          </a:p>
        </p:txBody>
      </p:sp>
      <p:sp>
        <p:nvSpPr>
          <p:cNvPr id="7" name="Foliennummernplatzhalter 6"/>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212259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endParaRPr lang="de-DE"/>
          </a:p>
        </p:txBody>
      </p:sp>
      <p:sp>
        <p:nvSpPr>
          <p:cNvPr id="6" name="Fußzeilenplatzhalter 5"/>
          <p:cNvSpPr>
            <a:spLocks noGrp="1"/>
          </p:cNvSpPr>
          <p:nvPr>
            <p:ph type="ftr" sz="quarter" idx="11"/>
          </p:nvPr>
        </p:nvSpPr>
        <p:spPr/>
        <p:txBody>
          <a:bodyPr/>
          <a:lstStyle/>
          <a:p>
            <a:r>
              <a:rPr lang="de-DE"/>
              <a:t>Erica, Felix, Melis &amp; Arthur</a:t>
            </a:r>
          </a:p>
        </p:txBody>
      </p:sp>
      <p:sp>
        <p:nvSpPr>
          <p:cNvPr id="7" name="Foliennummernplatzhalter 6"/>
          <p:cNvSpPr>
            <a:spLocks noGrp="1"/>
          </p:cNvSpPr>
          <p:nvPr>
            <p:ph type="sldNum" sz="quarter" idx="12"/>
          </p:nvPr>
        </p:nvSpPr>
        <p:spPr/>
        <p:txBody>
          <a:bodyPr/>
          <a:lstStyle/>
          <a:p>
            <a:fld id="{DD63B024-EBEE-DE44-B1D3-2F02A9C13974}" type="slidenum">
              <a:rPr lang="de-DE" smtClean="0"/>
              <a:t>‹Nr.›</a:t>
            </a:fld>
            <a:endParaRPr lang="de-DE"/>
          </a:p>
        </p:txBody>
      </p:sp>
    </p:spTree>
    <p:extLst>
      <p:ext uri="{BB962C8B-B14F-4D97-AF65-F5344CB8AC3E}">
        <p14:creationId xmlns:p14="http://schemas.microsoft.com/office/powerpoint/2010/main" val="38882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Erica, Felix, Melis &amp; Arthur</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3B024-EBEE-DE44-B1D3-2F02A9C13974}" type="slidenum">
              <a:rPr lang="de-DE" smtClean="0"/>
              <a:t>‹Nr.›</a:t>
            </a:fld>
            <a:endParaRPr lang="de-DE"/>
          </a:p>
        </p:txBody>
      </p:sp>
      <p:sp>
        <p:nvSpPr>
          <p:cNvPr id="7" name="Rechteck 6"/>
          <p:cNvSpPr/>
          <p:nvPr userDrawn="1"/>
        </p:nvSpPr>
        <p:spPr>
          <a:xfrm>
            <a:off x="0" y="6645553"/>
            <a:ext cx="12192000" cy="212448"/>
          </a:xfrm>
          <a:prstGeom prst="rect">
            <a:avLst/>
          </a:prstGeom>
          <a:solidFill>
            <a:srgbClr val="AD03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n>
                <a:noFill/>
              </a:ln>
              <a:noFill/>
            </a:endParaRPr>
          </a:p>
        </p:txBody>
      </p:sp>
      <p:sp>
        <p:nvSpPr>
          <p:cNvPr id="8" name="Rechteck 7"/>
          <p:cNvSpPr/>
          <p:nvPr userDrawn="1"/>
        </p:nvSpPr>
        <p:spPr>
          <a:xfrm>
            <a:off x="0" y="-25400"/>
            <a:ext cx="12192000" cy="330200"/>
          </a:xfrm>
          <a:prstGeom prst="rect">
            <a:avLst/>
          </a:prstGeom>
          <a:solidFill>
            <a:srgbClr val="AD030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n>
                <a:noFill/>
              </a:ln>
              <a:noFill/>
            </a:endParaRPr>
          </a:p>
        </p:txBody>
      </p:sp>
    </p:spTree>
    <p:extLst>
      <p:ext uri="{BB962C8B-B14F-4D97-AF65-F5344CB8AC3E}">
        <p14:creationId xmlns:p14="http://schemas.microsoft.com/office/powerpoint/2010/main" val="25696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ericaivarsson/Smart-Meter-Ap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chor="ctr">
            <a:normAutofit/>
          </a:bodyPr>
          <a:lstStyle/>
          <a:p>
            <a:r>
              <a:rPr lang="de-DE" sz="5400" dirty="0"/>
              <a:t>Anwendungssysteme </a:t>
            </a:r>
            <a:br>
              <a:rPr lang="de-DE" sz="5400" dirty="0"/>
            </a:br>
            <a:r>
              <a:rPr lang="de-DE" sz="5400" dirty="0"/>
              <a:t>SS 2017</a:t>
            </a:r>
          </a:p>
        </p:txBody>
      </p:sp>
      <p:sp>
        <p:nvSpPr>
          <p:cNvPr id="3" name="Untertitel 2"/>
          <p:cNvSpPr>
            <a:spLocks noGrp="1"/>
          </p:cNvSpPr>
          <p:nvPr>
            <p:ph type="subTitle" idx="1"/>
          </p:nvPr>
        </p:nvSpPr>
        <p:spPr>
          <a:xfrm>
            <a:off x="1524000" y="3453429"/>
            <a:ext cx="9144000" cy="1655762"/>
          </a:xfrm>
        </p:spPr>
        <p:txBody>
          <a:bodyPr>
            <a:normAutofit/>
          </a:bodyPr>
          <a:lstStyle/>
          <a:p>
            <a:r>
              <a:rPr lang="de-DE" sz="2800" dirty="0"/>
              <a:t>1. Übungsaufgabe - Smart Meters</a:t>
            </a:r>
          </a:p>
        </p:txBody>
      </p:sp>
      <p:sp>
        <p:nvSpPr>
          <p:cNvPr id="4" name="Untertitel 2"/>
          <p:cNvSpPr txBox="1">
            <a:spLocks/>
          </p:cNvSpPr>
          <p:nvPr/>
        </p:nvSpPr>
        <p:spPr>
          <a:xfrm>
            <a:off x="1676400" y="4456940"/>
            <a:ext cx="9144000" cy="165576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de-DE" sz="2600" dirty="0"/>
              <a:t>Gruppe 37</a:t>
            </a:r>
          </a:p>
          <a:p>
            <a:r>
              <a:rPr lang="de-DE" sz="1800" dirty="0"/>
              <a:t>EI62: Erica Ivarsson (Nebenhörerin s0545962)</a:t>
            </a:r>
          </a:p>
          <a:p>
            <a:r>
              <a:rPr lang="de-DE" sz="1800" dirty="0"/>
              <a:t>FS71: Felix Severin (</a:t>
            </a:r>
            <a:r>
              <a:rPr lang="ru-RU" sz="1800" dirty="0"/>
              <a:t>344571</a:t>
            </a:r>
            <a:r>
              <a:rPr lang="sv-SE" sz="1800" dirty="0"/>
              <a:t>)</a:t>
            </a:r>
          </a:p>
          <a:p>
            <a:r>
              <a:rPr lang="de-DE" sz="1800" dirty="0"/>
              <a:t>AS22: Arthur </a:t>
            </a:r>
            <a:r>
              <a:rPr lang="de-DE" sz="1800" dirty="0" err="1"/>
              <a:t>Söhler</a:t>
            </a:r>
            <a:r>
              <a:rPr lang="de-DE" sz="1800" dirty="0"/>
              <a:t> (379322)</a:t>
            </a:r>
          </a:p>
          <a:p>
            <a:r>
              <a:rPr lang="de-DE" sz="1800" dirty="0"/>
              <a:t>MK02: </a:t>
            </a:r>
            <a:r>
              <a:rPr lang="de-DE" sz="1800" dirty="0" err="1"/>
              <a:t>Meliz</a:t>
            </a:r>
            <a:r>
              <a:rPr lang="de-DE" sz="1800" dirty="0"/>
              <a:t> Kazan (367702)</a:t>
            </a:r>
          </a:p>
          <a:p>
            <a:endParaRPr lang="de-DE" sz="1800" dirty="0"/>
          </a:p>
        </p:txBody>
      </p:sp>
    </p:spTree>
    <p:extLst>
      <p:ext uri="{BB962C8B-B14F-4D97-AF65-F5344CB8AC3E}">
        <p14:creationId xmlns:p14="http://schemas.microsoft.com/office/powerpoint/2010/main" val="12527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Github</a:t>
            </a:r>
            <a:endParaRPr lang="de-DE" dirty="0"/>
          </a:p>
        </p:txBody>
      </p:sp>
      <p:sp>
        <p:nvSpPr>
          <p:cNvPr id="3" name="Inhaltsplatzhalter 2"/>
          <p:cNvSpPr>
            <a:spLocks noGrp="1"/>
          </p:cNvSpPr>
          <p:nvPr>
            <p:ph idx="1"/>
          </p:nvPr>
        </p:nvSpPr>
        <p:spPr>
          <a:xfrm>
            <a:off x="838200" y="1690687"/>
            <a:ext cx="5241756" cy="4168775"/>
          </a:xfrm>
        </p:spPr>
        <p:txBody>
          <a:bodyPr>
            <a:normAutofit/>
          </a:bodyPr>
          <a:lstStyle/>
          <a:p>
            <a:pPr marL="0" indent="0">
              <a:lnSpc>
                <a:spcPct val="100000"/>
              </a:lnSpc>
              <a:spcBef>
                <a:spcPts val="0"/>
              </a:spcBef>
              <a:buNone/>
              <a:defRPr/>
            </a:pPr>
            <a:r>
              <a:rPr lang="de-DE" sz="2000" dirty="0"/>
              <a:t>Für die Zusammenarbeit  an dieser Aufgabe haben wir </a:t>
            </a:r>
            <a:r>
              <a:rPr lang="de-DE" sz="2000" dirty="0" err="1"/>
              <a:t>Github</a:t>
            </a:r>
            <a:r>
              <a:rPr lang="de-DE" sz="2000" dirty="0"/>
              <a:t> verwendet. Es ist ein großartiges Werkzeug, um eine Anwendung als Gruppe zu erstellen. Link zum der Repository: </a:t>
            </a:r>
            <a:r>
              <a:rPr lang="de-DE" sz="1400" dirty="0">
                <a:hlinkClick r:id="rId2"/>
              </a:rPr>
              <a:t>https://github.com/ericaivarsson/Smart-Meter-App</a:t>
            </a:r>
            <a:r>
              <a:rPr lang="de-DE" sz="1400" dirty="0"/>
              <a:t> </a:t>
            </a:r>
          </a:p>
        </p:txBody>
      </p:sp>
      <p:sp>
        <p:nvSpPr>
          <p:cNvPr id="4" name="Fußzeilenplatzhalter 3"/>
          <p:cNvSpPr>
            <a:spLocks noGrp="1"/>
          </p:cNvSpPr>
          <p:nvPr>
            <p:ph type="ftr" sz="quarter" idx="11"/>
          </p:nvPr>
        </p:nvSpPr>
        <p:spPr/>
        <p:txBody>
          <a:bodyPr/>
          <a:lstStyle/>
          <a:p>
            <a:r>
              <a:rPr lang="de-DE"/>
              <a:t>Erica, Felix, Melis &amp; Arthur</a:t>
            </a:r>
          </a:p>
        </p:txBody>
      </p:sp>
      <p:pic>
        <p:nvPicPr>
          <p:cNvPr id="9" name="Afbeelding 8" descr="Screen Shot 2017-05-27 at 19.58.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130" y="1364508"/>
            <a:ext cx="5153099" cy="4897272"/>
          </a:xfrm>
          <a:prstGeom prst="rect">
            <a:avLst/>
          </a:prstGeom>
          <a:ln>
            <a:solidFill>
              <a:srgbClr val="7F7F7F"/>
            </a:solidFill>
          </a:ln>
        </p:spPr>
      </p:pic>
      <p:pic>
        <p:nvPicPr>
          <p:cNvPr id="10" name="Afbeelding 9" descr="Screen Shot 2017-05-27 at 20.06.33.png"/>
          <p:cNvPicPr>
            <a:picLocks noChangeAspect="1"/>
          </p:cNvPicPr>
          <p:nvPr/>
        </p:nvPicPr>
        <p:blipFill rotWithShape="1">
          <a:blip r:embed="rId4">
            <a:extLst>
              <a:ext uri="{28A0092B-C50C-407E-A947-70E740481C1C}">
                <a14:useLocalDpi xmlns:a14="http://schemas.microsoft.com/office/drawing/2010/main" val="0"/>
              </a:ext>
            </a:extLst>
          </a:blip>
          <a:srcRect t="22003"/>
          <a:stretch/>
        </p:blipFill>
        <p:spPr>
          <a:xfrm>
            <a:off x="905755" y="3529083"/>
            <a:ext cx="4903980" cy="2739070"/>
          </a:xfrm>
          <a:prstGeom prst="rect">
            <a:avLst/>
          </a:prstGeom>
          <a:ln>
            <a:solidFill>
              <a:srgbClr val="7F7F7F"/>
            </a:solidFill>
          </a:ln>
        </p:spPr>
      </p:pic>
    </p:spTree>
    <p:extLst>
      <p:ext uri="{BB962C8B-B14F-4D97-AF65-F5344CB8AC3E}">
        <p14:creationId xmlns:p14="http://schemas.microsoft.com/office/powerpoint/2010/main" val="149425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Gesamtübersicht</a:t>
            </a:r>
          </a:p>
        </p:txBody>
      </p:sp>
      <p:sp>
        <p:nvSpPr>
          <p:cNvPr id="3" name="Inhaltsplatzhalter 2"/>
          <p:cNvSpPr>
            <a:spLocks noGrp="1"/>
          </p:cNvSpPr>
          <p:nvPr>
            <p:ph idx="1"/>
          </p:nvPr>
        </p:nvSpPr>
        <p:spPr>
          <a:xfrm>
            <a:off x="838200" y="1690687"/>
            <a:ext cx="4998556" cy="4168775"/>
          </a:xfrm>
        </p:spPr>
        <p:txBody>
          <a:bodyPr>
            <a:normAutofit fontScale="92500"/>
          </a:bodyPr>
          <a:lstStyle/>
          <a:p>
            <a:pPr marL="0" indent="0">
              <a:lnSpc>
                <a:spcPct val="100000"/>
              </a:lnSpc>
              <a:spcBef>
                <a:spcPts val="0"/>
              </a:spcBef>
              <a:buNone/>
              <a:defRPr/>
            </a:pPr>
            <a:r>
              <a:rPr lang="de-DE" sz="2000" dirty="0"/>
              <a:t>Der Website ist mit HTML, JavaScript und CSS gebaut und ist vom Design her sehr einfach gehalten. </a:t>
            </a:r>
          </a:p>
          <a:p>
            <a:pPr marL="0" lvl="0" indent="0">
              <a:lnSpc>
                <a:spcPct val="100000"/>
              </a:lnSpc>
              <a:spcBef>
                <a:spcPts val="0"/>
              </a:spcBef>
              <a:buNone/>
              <a:defRPr/>
            </a:pPr>
            <a:endParaRPr lang="de-DE" sz="2000" dirty="0"/>
          </a:p>
          <a:p>
            <a:pPr marL="0" lvl="0" indent="0">
              <a:lnSpc>
                <a:spcPct val="100000"/>
              </a:lnSpc>
              <a:spcBef>
                <a:spcPts val="0"/>
              </a:spcBef>
              <a:buNone/>
              <a:defRPr/>
            </a:pPr>
            <a:r>
              <a:rPr lang="de-DE" sz="2000" dirty="0"/>
              <a:t>Die Gesamtübersicht sollte einen Überblick über alle eingetragenen Smart Meters geben. Unsere Webapplikation hat drei Smart Meters, jeweils mit einen Detailansicht.</a:t>
            </a:r>
          </a:p>
          <a:p>
            <a:pPr marL="0" lvl="0" indent="0">
              <a:lnSpc>
                <a:spcPct val="100000"/>
              </a:lnSpc>
              <a:spcBef>
                <a:spcPts val="0"/>
              </a:spcBef>
              <a:buNone/>
              <a:defRPr/>
            </a:pPr>
            <a:endParaRPr lang="de-DE" sz="2000" dirty="0"/>
          </a:p>
          <a:p>
            <a:pPr marL="0" lvl="0" indent="0">
              <a:lnSpc>
                <a:spcPct val="100000"/>
              </a:lnSpc>
              <a:spcBef>
                <a:spcPts val="0"/>
              </a:spcBef>
              <a:buNone/>
              <a:defRPr/>
            </a:pPr>
            <a:r>
              <a:rPr lang="de-DE" sz="2000" dirty="0"/>
              <a:t>Unsere Gruppe entschied sich für eine einfache Hauptseite, mit den drei Bildern der Smart Meter, die durch einen Klick darauf auf die jeweilige Detailansicht weiterleiten. Dies ist einfach eine Alternative zur Navigationsleiste.</a:t>
            </a:r>
          </a:p>
        </p:txBody>
      </p:sp>
      <p:sp>
        <p:nvSpPr>
          <p:cNvPr id="4" name="Fußzeilenplatzhalter 3"/>
          <p:cNvSpPr>
            <a:spLocks noGrp="1"/>
          </p:cNvSpPr>
          <p:nvPr>
            <p:ph type="ftr" sz="quarter" idx="11"/>
          </p:nvPr>
        </p:nvSpPr>
        <p:spPr/>
        <p:txBody>
          <a:bodyPr/>
          <a:lstStyle/>
          <a:p>
            <a:r>
              <a:rPr lang="de-DE"/>
              <a:t>Erica, Felix, Melis &amp; Arthur</a:t>
            </a:r>
          </a:p>
        </p:txBody>
      </p:sp>
      <p:pic>
        <p:nvPicPr>
          <p:cNvPr id="7" name="Afbeelding 6" descr="Screen Shot 2017-05-27 at 18.04.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599" y="1690688"/>
            <a:ext cx="5390154" cy="4133328"/>
          </a:xfrm>
          <a:prstGeom prst="rect">
            <a:avLst/>
          </a:prstGeom>
          <a:ln>
            <a:solidFill>
              <a:schemeClr val="bg1">
                <a:lumMod val="50000"/>
              </a:schemeClr>
            </a:solidFill>
          </a:ln>
        </p:spPr>
      </p:pic>
    </p:spTree>
    <p:extLst>
      <p:ext uri="{BB962C8B-B14F-4D97-AF65-F5344CB8AC3E}">
        <p14:creationId xmlns:p14="http://schemas.microsoft.com/office/powerpoint/2010/main" val="48022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Gesamtübersicht</a:t>
            </a:r>
          </a:p>
        </p:txBody>
      </p:sp>
      <p:sp>
        <p:nvSpPr>
          <p:cNvPr id="3" name="Inhaltsplatzhalter 2"/>
          <p:cNvSpPr>
            <a:spLocks noGrp="1"/>
          </p:cNvSpPr>
          <p:nvPr>
            <p:ph idx="1"/>
          </p:nvPr>
        </p:nvSpPr>
        <p:spPr>
          <a:xfrm>
            <a:off x="838200" y="1596019"/>
            <a:ext cx="5579531" cy="1227565"/>
          </a:xfrm>
        </p:spPr>
        <p:txBody>
          <a:bodyP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2000" dirty="0"/>
              <a:t>Im Code haben wir so eine Tabelle mit einer Reihe erschaffen, mit jeweils einer Spalte für jedes Smart Meter. Durch &lt;</a:t>
            </a:r>
            <a:r>
              <a:rPr lang="de-DE" sz="2000" i="1" dirty="0"/>
              <a:t>a </a:t>
            </a:r>
            <a:r>
              <a:rPr lang="de-DE" sz="2000" i="1" dirty="0" err="1"/>
              <a:t>href</a:t>
            </a:r>
            <a:r>
              <a:rPr lang="de-DE" sz="2000" i="1" dirty="0"/>
              <a:t>=...&gt;&lt;</a:t>
            </a:r>
            <a:r>
              <a:rPr lang="de-DE" sz="2000" i="1" dirty="0" err="1"/>
              <a:t>img</a:t>
            </a:r>
            <a:r>
              <a:rPr lang="de-DE" sz="2000" dirty="0"/>
              <a:t> </a:t>
            </a:r>
            <a:r>
              <a:rPr lang="de-DE" sz="2000" dirty="0" err="1"/>
              <a:t>src</a:t>
            </a:r>
            <a:r>
              <a:rPr lang="de-DE" sz="2000" dirty="0"/>
              <a:t>=.../&gt; konnte das Bild als Link zu seiner eigenen Detailansicht dienen. </a:t>
            </a:r>
          </a:p>
        </p:txBody>
      </p:sp>
      <p:sp>
        <p:nvSpPr>
          <p:cNvPr id="4" name="Fußzeilenplatzhalter 3"/>
          <p:cNvSpPr>
            <a:spLocks noGrp="1"/>
          </p:cNvSpPr>
          <p:nvPr>
            <p:ph type="ftr" sz="quarter" idx="11"/>
          </p:nvPr>
        </p:nvSpPr>
        <p:spPr/>
        <p:txBody>
          <a:bodyPr/>
          <a:lstStyle/>
          <a:p>
            <a:r>
              <a:rPr lang="de-DE"/>
              <a:t>Erica, Felix, Melis &amp; Arthur</a:t>
            </a:r>
          </a:p>
        </p:txBody>
      </p:sp>
      <p:pic>
        <p:nvPicPr>
          <p:cNvPr id="6" name="Afbeelding 5" descr="Screen Shot 2017-05-27 at 18.19.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528" y="3552974"/>
            <a:ext cx="4269480" cy="2656973"/>
          </a:xfrm>
          <a:prstGeom prst="rect">
            <a:avLst/>
          </a:prstGeom>
        </p:spPr>
      </p:pic>
      <p:sp>
        <p:nvSpPr>
          <p:cNvPr id="9" name="Inhaltsplatzhalter 2"/>
          <p:cNvSpPr txBox="1">
            <a:spLocks/>
          </p:cNvSpPr>
          <p:nvPr/>
        </p:nvSpPr>
        <p:spPr>
          <a:xfrm>
            <a:off x="838200" y="3444894"/>
            <a:ext cx="5773752" cy="2551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 typeface="Arial"/>
              <a:buNone/>
              <a:defRPr/>
            </a:pPr>
            <a:r>
              <a:rPr lang="de-DE" sz="2000" dirty="0"/>
              <a:t>Das Design der Tabelle wurde mit CSS erstellt. Mit „Margin-</a:t>
            </a:r>
            <a:r>
              <a:rPr lang="de-DE" sz="2000" dirty="0" err="1"/>
              <a:t>left</a:t>
            </a:r>
            <a:r>
              <a:rPr lang="de-DE" sz="2000" dirty="0"/>
              <a:t>: </a:t>
            </a:r>
            <a:r>
              <a:rPr lang="de-DE" sz="2000" dirty="0" err="1"/>
              <a:t>auto</a:t>
            </a:r>
            <a:r>
              <a:rPr lang="de-DE" sz="2000" dirty="0"/>
              <a:t>“ und „Margin-</a:t>
            </a:r>
            <a:r>
              <a:rPr lang="de-DE" sz="2000" dirty="0" err="1"/>
              <a:t>right</a:t>
            </a:r>
            <a:r>
              <a:rPr lang="de-DE" sz="2000" dirty="0"/>
              <a:t>: </a:t>
            </a:r>
            <a:r>
              <a:rPr lang="de-DE" sz="2000" dirty="0" err="1"/>
              <a:t>auto</a:t>
            </a:r>
            <a:r>
              <a:rPr lang="de-DE" sz="2000" dirty="0"/>
              <a:t>“ wird die Tabelle in der Mitte des Viewports zentriert. </a:t>
            </a:r>
          </a:p>
          <a:p>
            <a:pPr marL="0" indent="0">
              <a:lnSpc>
                <a:spcPct val="100000"/>
              </a:lnSpc>
              <a:spcBef>
                <a:spcPts val="0"/>
              </a:spcBef>
              <a:buFont typeface="Arial"/>
              <a:buNone/>
              <a:defRPr/>
            </a:pPr>
            <a:endParaRPr lang="de-DE" sz="2000" dirty="0"/>
          </a:p>
          <a:p>
            <a:pPr marL="0" indent="0">
              <a:lnSpc>
                <a:spcPct val="100000"/>
              </a:lnSpc>
              <a:spcBef>
                <a:spcPts val="0"/>
              </a:spcBef>
              <a:buFont typeface="Arial"/>
              <a:buNone/>
              <a:defRPr/>
            </a:pPr>
            <a:r>
              <a:rPr lang="de-DE" sz="2000" dirty="0"/>
              <a:t>Mit „text-</a:t>
            </a:r>
            <a:r>
              <a:rPr lang="de-DE" sz="2000" dirty="0" err="1"/>
              <a:t>align</a:t>
            </a:r>
            <a:r>
              <a:rPr lang="de-DE" sz="2000" dirty="0"/>
              <a:t>: </a:t>
            </a:r>
            <a:r>
              <a:rPr lang="de-DE" sz="2000" dirty="0" err="1"/>
              <a:t>center</a:t>
            </a:r>
            <a:r>
              <a:rPr lang="de-DE" sz="2000" dirty="0"/>
              <a:t>“ wird der Text in den Spalten zentriert. Die "</a:t>
            </a:r>
            <a:r>
              <a:rPr lang="de-DE" sz="2000" dirty="0" err="1"/>
              <a:t>padding</a:t>
            </a:r>
            <a:r>
              <a:rPr lang="de-DE" sz="2000" dirty="0"/>
              <a:t>: 15 </a:t>
            </a:r>
            <a:r>
              <a:rPr lang="de-DE" sz="2000" dirty="0" err="1"/>
              <a:t>px</a:t>
            </a:r>
            <a:r>
              <a:rPr lang="de-DE" sz="2000" dirty="0"/>
              <a:t>" sorgt in jeder Zelle für ein "</a:t>
            </a:r>
            <a:r>
              <a:rPr lang="de-DE" sz="2000" dirty="0" err="1"/>
              <a:t>padding</a:t>
            </a:r>
            <a:r>
              <a:rPr lang="de-DE" sz="2000" dirty="0"/>
              <a:t>", so dass nichts in dieser Zelle (z. B. Text, Bild) den Rand berührt.</a:t>
            </a:r>
          </a:p>
        </p:txBody>
      </p:sp>
      <p:pic>
        <p:nvPicPr>
          <p:cNvPr id="10" name="Afbeelding 9" descr="Screen Shot 2017-05-27 at 18.41.25.png"/>
          <p:cNvPicPr>
            <a:picLocks noChangeAspect="1"/>
          </p:cNvPicPr>
          <p:nvPr/>
        </p:nvPicPr>
        <p:blipFill rotWithShape="1">
          <a:blip r:embed="rId3">
            <a:extLst>
              <a:ext uri="{28A0092B-C50C-407E-A947-70E740481C1C}">
                <a14:useLocalDpi xmlns:a14="http://schemas.microsoft.com/office/drawing/2010/main" val="0"/>
              </a:ext>
            </a:extLst>
          </a:blip>
          <a:srcRect b="9767"/>
          <a:stretch/>
        </p:blipFill>
        <p:spPr>
          <a:xfrm>
            <a:off x="6782528" y="1564597"/>
            <a:ext cx="4269480" cy="1880297"/>
          </a:xfrm>
          <a:prstGeom prst="rect">
            <a:avLst/>
          </a:prstGeom>
        </p:spPr>
      </p:pic>
      <p:sp>
        <p:nvSpPr>
          <p:cNvPr id="11" name="Tekstvak 10"/>
          <p:cNvSpPr txBox="1"/>
          <p:nvPr/>
        </p:nvSpPr>
        <p:spPr>
          <a:xfrm>
            <a:off x="9936795" y="1629426"/>
            <a:ext cx="1020757" cy="276999"/>
          </a:xfrm>
          <a:prstGeom prst="rect">
            <a:avLst/>
          </a:prstGeom>
          <a:noFill/>
        </p:spPr>
        <p:txBody>
          <a:bodyPr wrap="none" rtlCol="0">
            <a:spAutoFit/>
          </a:bodyPr>
          <a:lstStyle/>
          <a:p>
            <a:r>
              <a:rPr lang="nl-NL" sz="1200" dirty="0">
                <a:solidFill>
                  <a:schemeClr val="bg1"/>
                </a:solidFill>
              </a:rPr>
              <a:t>( </a:t>
            </a:r>
            <a:r>
              <a:rPr lang="nl-NL" sz="1200" dirty="0" err="1">
                <a:solidFill>
                  <a:schemeClr val="bg1"/>
                </a:solidFill>
              </a:rPr>
              <a:t>Index.html</a:t>
            </a:r>
            <a:r>
              <a:rPr lang="nl-NL" sz="1200" dirty="0">
                <a:solidFill>
                  <a:schemeClr val="bg1"/>
                </a:solidFill>
              </a:rPr>
              <a:t> )</a:t>
            </a:r>
          </a:p>
        </p:txBody>
      </p:sp>
      <p:sp>
        <p:nvSpPr>
          <p:cNvPr id="12" name="Tekstvak 11"/>
          <p:cNvSpPr txBox="1"/>
          <p:nvPr/>
        </p:nvSpPr>
        <p:spPr>
          <a:xfrm>
            <a:off x="10085813" y="3624491"/>
            <a:ext cx="865141" cy="276999"/>
          </a:xfrm>
          <a:prstGeom prst="rect">
            <a:avLst/>
          </a:prstGeom>
          <a:noFill/>
        </p:spPr>
        <p:txBody>
          <a:bodyPr wrap="none" rtlCol="0">
            <a:spAutoFit/>
          </a:bodyPr>
          <a:lstStyle/>
          <a:p>
            <a:r>
              <a:rPr lang="nl-NL" sz="1200" dirty="0">
                <a:solidFill>
                  <a:schemeClr val="bg1"/>
                </a:solidFill>
              </a:rPr>
              <a:t>( </a:t>
            </a:r>
            <a:r>
              <a:rPr lang="nl-NL" sz="1200" dirty="0" err="1">
                <a:solidFill>
                  <a:schemeClr val="bg1"/>
                </a:solidFill>
              </a:rPr>
              <a:t>style.css</a:t>
            </a:r>
            <a:r>
              <a:rPr lang="nl-NL" sz="1200" dirty="0">
                <a:solidFill>
                  <a:schemeClr val="bg1"/>
                </a:solidFill>
              </a:rPr>
              <a:t> )</a:t>
            </a:r>
          </a:p>
        </p:txBody>
      </p:sp>
    </p:spTree>
    <p:extLst>
      <p:ext uri="{BB962C8B-B14F-4D97-AF65-F5344CB8AC3E}">
        <p14:creationId xmlns:p14="http://schemas.microsoft.com/office/powerpoint/2010/main" val="122851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Gesamtübersicht</a:t>
            </a:r>
          </a:p>
        </p:txBody>
      </p:sp>
      <p:sp>
        <p:nvSpPr>
          <p:cNvPr id="3" name="Inhaltsplatzhalter 2"/>
          <p:cNvSpPr>
            <a:spLocks noGrp="1"/>
          </p:cNvSpPr>
          <p:nvPr>
            <p:ph idx="1"/>
          </p:nvPr>
        </p:nvSpPr>
        <p:spPr>
          <a:xfrm>
            <a:off x="838200" y="1596019"/>
            <a:ext cx="4782381" cy="4351338"/>
          </a:xfrm>
        </p:spPr>
        <p:txBody>
          <a:bodyPr>
            <a:normAutofit/>
          </a:bodyPr>
          <a:lstStyle/>
          <a:p>
            <a:pPr marL="0" lvl="0" indent="0">
              <a:lnSpc>
                <a:spcPct val="100000"/>
              </a:lnSpc>
              <a:spcBef>
                <a:spcPts val="0"/>
              </a:spcBef>
              <a:buNone/>
              <a:defRPr/>
            </a:pPr>
            <a:r>
              <a:rPr lang="de-DE" sz="2000" dirty="0"/>
              <a:t>Auf der Hauptseite (</a:t>
            </a:r>
            <a:r>
              <a:rPr lang="de-DE" sz="2000" dirty="0" err="1"/>
              <a:t>index.html</a:t>
            </a:r>
            <a:r>
              <a:rPr lang="de-DE" sz="2000" dirty="0"/>
              <a:t>) haben wir noch mehr CSS innerhalb des &lt;style&gt; .. &lt;/style&gt; gebaut. Dieses ist speziell für genau diese Seite und nicht für die ganze Website im Allgemeinen. </a:t>
            </a:r>
          </a:p>
          <a:p>
            <a:pPr marL="0" lvl="0" indent="0">
              <a:lnSpc>
                <a:spcPct val="100000"/>
              </a:lnSpc>
              <a:spcBef>
                <a:spcPts val="0"/>
              </a:spcBef>
              <a:buNone/>
              <a:defRPr/>
            </a:pPr>
            <a:endParaRPr lang="de-DE" sz="2000" dirty="0"/>
          </a:p>
          <a:p>
            <a:pPr marL="0" lvl="0" indent="0">
              <a:lnSpc>
                <a:spcPct val="100000"/>
              </a:lnSpc>
              <a:spcBef>
                <a:spcPts val="0"/>
              </a:spcBef>
              <a:buNone/>
              <a:defRPr/>
            </a:pPr>
            <a:endParaRPr lang="de-DE" sz="2000" dirty="0"/>
          </a:p>
          <a:p>
            <a:pPr marL="0" lvl="0" indent="0">
              <a:lnSpc>
                <a:spcPct val="100000"/>
              </a:lnSpc>
              <a:spcBef>
                <a:spcPts val="0"/>
              </a:spcBef>
              <a:buNone/>
              <a:defRPr/>
            </a:pPr>
            <a:r>
              <a:rPr lang="de-DE" sz="2000" dirty="0"/>
              <a:t>Zum Beispiel haben wir einen „</a:t>
            </a:r>
            <a:r>
              <a:rPr lang="de-DE" sz="2000" dirty="0" err="1"/>
              <a:t>hover-effect</a:t>
            </a:r>
            <a:r>
              <a:rPr lang="de-DE" sz="2000" dirty="0"/>
              <a:t>“ erstellt. Das bedeutet, dass wenn man mit der Maus über das Bild fährt, eine Umrandung um das Bild herum angezeigt wird. </a:t>
            </a:r>
          </a:p>
        </p:txBody>
      </p:sp>
      <p:sp>
        <p:nvSpPr>
          <p:cNvPr id="4" name="Fußzeilenplatzhalter 3"/>
          <p:cNvSpPr>
            <a:spLocks noGrp="1"/>
          </p:cNvSpPr>
          <p:nvPr>
            <p:ph type="ftr" sz="quarter" idx="11"/>
          </p:nvPr>
        </p:nvSpPr>
        <p:spPr/>
        <p:txBody>
          <a:bodyPr/>
          <a:lstStyle/>
          <a:p>
            <a:r>
              <a:rPr lang="de-DE"/>
              <a:t>Erica, Felix, Melis &amp; Arthur</a:t>
            </a:r>
          </a:p>
        </p:txBody>
      </p:sp>
      <p:pic>
        <p:nvPicPr>
          <p:cNvPr id="6" name="Afbeelding 5" descr="Screen Shot 2017-05-27 at 18.22.56.png"/>
          <p:cNvPicPr>
            <a:picLocks noChangeAspect="1"/>
          </p:cNvPicPr>
          <p:nvPr/>
        </p:nvPicPr>
        <p:blipFill rotWithShape="1">
          <a:blip r:embed="rId2">
            <a:extLst>
              <a:ext uri="{28A0092B-C50C-407E-A947-70E740481C1C}">
                <a14:useLocalDpi xmlns:a14="http://schemas.microsoft.com/office/drawing/2010/main" val="0"/>
              </a:ext>
            </a:extLst>
          </a:blip>
          <a:srcRect r="3647" b="6846"/>
          <a:stretch/>
        </p:blipFill>
        <p:spPr>
          <a:xfrm>
            <a:off x="6188043" y="1104124"/>
            <a:ext cx="4963092" cy="2344223"/>
          </a:xfrm>
          <a:prstGeom prst="rect">
            <a:avLst/>
          </a:prstGeom>
        </p:spPr>
      </p:pic>
      <p:pic>
        <p:nvPicPr>
          <p:cNvPr id="7" name="Afbeelding 6" descr="Screen Shot 2017-05-27 at 18.28.52.png"/>
          <p:cNvPicPr>
            <a:picLocks noChangeAspect="1"/>
          </p:cNvPicPr>
          <p:nvPr/>
        </p:nvPicPr>
        <p:blipFill rotWithShape="1">
          <a:blip r:embed="rId3">
            <a:extLst>
              <a:ext uri="{28A0092B-C50C-407E-A947-70E740481C1C}">
                <a14:useLocalDpi xmlns:a14="http://schemas.microsoft.com/office/drawing/2010/main" val="0"/>
              </a:ext>
            </a:extLst>
          </a:blip>
          <a:srcRect t="4513" b="11920"/>
          <a:stretch/>
        </p:blipFill>
        <p:spPr>
          <a:xfrm>
            <a:off x="6390708" y="3589383"/>
            <a:ext cx="4530738" cy="2503613"/>
          </a:xfrm>
          <a:prstGeom prst="rect">
            <a:avLst/>
          </a:prstGeom>
        </p:spPr>
      </p:pic>
      <p:sp>
        <p:nvSpPr>
          <p:cNvPr id="8" name="Rechthoek 7"/>
          <p:cNvSpPr/>
          <p:nvPr/>
        </p:nvSpPr>
        <p:spPr>
          <a:xfrm>
            <a:off x="7457582" y="1242918"/>
            <a:ext cx="1919061" cy="210755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9" name="Pijl links 8"/>
          <p:cNvSpPr/>
          <p:nvPr/>
        </p:nvSpPr>
        <p:spPr>
          <a:xfrm rot="20569903">
            <a:off x="5397923" y="3490599"/>
            <a:ext cx="1879669" cy="56740"/>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0" name="Pijl links 9"/>
          <p:cNvSpPr/>
          <p:nvPr/>
        </p:nvSpPr>
        <p:spPr>
          <a:xfrm rot="2837840">
            <a:off x="5381212" y="4490883"/>
            <a:ext cx="1636584" cy="108000"/>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1" name="Tekstvak 10"/>
          <p:cNvSpPr txBox="1"/>
          <p:nvPr/>
        </p:nvSpPr>
        <p:spPr>
          <a:xfrm>
            <a:off x="9903572" y="3629913"/>
            <a:ext cx="951177" cy="276999"/>
          </a:xfrm>
          <a:prstGeom prst="rect">
            <a:avLst/>
          </a:prstGeom>
          <a:noFill/>
        </p:spPr>
        <p:txBody>
          <a:bodyPr wrap="none" rtlCol="0">
            <a:spAutoFit/>
          </a:bodyPr>
          <a:lstStyle/>
          <a:p>
            <a:r>
              <a:rPr lang="nl-NL" sz="1200" dirty="0">
                <a:solidFill>
                  <a:schemeClr val="bg1"/>
                </a:solidFill>
              </a:rPr>
              <a:t>(</a:t>
            </a:r>
            <a:r>
              <a:rPr lang="nl-NL" sz="1200" dirty="0" err="1">
                <a:solidFill>
                  <a:schemeClr val="bg1"/>
                </a:solidFill>
              </a:rPr>
              <a:t>Index.html</a:t>
            </a:r>
            <a:r>
              <a:rPr lang="nl-NL" sz="1200" dirty="0">
                <a:solidFill>
                  <a:schemeClr val="bg1"/>
                </a:solidFill>
              </a:rPr>
              <a:t>)</a:t>
            </a:r>
          </a:p>
        </p:txBody>
      </p:sp>
    </p:spTree>
    <p:extLst>
      <p:ext uri="{BB962C8B-B14F-4D97-AF65-F5344CB8AC3E}">
        <p14:creationId xmlns:p14="http://schemas.microsoft.com/office/powerpoint/2010/main" val="308868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Navigation</a:t>
            </a:r>
          </a:p>
        </p:txBody>
      </p:sp>
      <p:sp>
        <p:nvSpPr>
          <p:cNvPr id="3" name="Inhaltsplatzhalter 2"/>
          <p:cNvSpPr>
            <a:spLocks noGrp="1"/>
          </p:cNvSpPr>
          <p:nvPr>
            <p:ph idx="1"/>
          </p:nvPr>
        </p:nvSpPr>
        <p:spPr>
          <a:xfrm>
            <a:off x="838200" y="1996978"/>
            <a:ext cx="10515600" cy="746839"/>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2000" dirty="0"/>
              <a:t>Um eine einfache Navigation zwischen den Detailansichten zu ermöglichen, haben wir außerdem eine Navigationsleiste eingebaut, durch die man auf alle verschiedenen Seite navigieren kann.</a:t>
            </a:r>
          </a:p>
        </p:txBody>
      </p:sp>
      <p:sp>
        <p:nvSpPr>
          <p:cNvPr id="4" name="Fußzeilenplatzhalter 3"/>
          <p:cNvSpPr>
            <a:spLocks noGrp="1"/>
          </p:cNvSpPr>
          <p:nvPr>
            <p:ph type="ftr" sz="quarter" idx="11"/>
          </p:nvPr>
        </p:nvSpPr>
        <p:spPr/>
        <p:txBody>
          <a:bodyPr/>
          <a:lstStyle/>
          <a:p>
            <a:r>
              <a:rPr lang="de-DE"/>
              <a:t>Erica, Felix, Melis &amp; Arthur</a:t>
            </a:r>
          </a:p>
        </p:txBody>
      </p:sp>
      <p:pic>
        <p:nvPicPr>
          <p:cNvPr id="5" name="Bild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807" y="2944208"/>
            <a:ext cx="4977993" cy="2936457"/>
          </a:xfrm>
          <a:prstGeom prst="rect">
            <a:avLst/>
          </a:prstGeom>
        </p:spPr>
      </p:pic>
      <p:sp>
        <p:nvSpPr>
          <p:cNvPr id="6" name="Inhaltsplatzhalter 2"/>
          <p:cNvSpPr txBox="1">
            <a:spLocks/>
          </p:cNvSpPr>
          <p:nvPr/>
        </p:nvSpPr>
        <p:spPr>
          <a:xfrm>
            <a:off x="838200" y="2811182"/>
            <a:ext cx="5197444" cy="3565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de-DE" sz="2000" dirty="0"/>
              <a:t>Mit Hilfe von Bootstrap konnten wir eine schöne Navigationsleiste einbauen. Es enthält responsive CSS und HTML, passt sich also der Breite deines Bildschirms oder Browser-Fensters an. (Die Klasse „container-fluid“ spannt die Navigation über die gesamte Breite des Bildschirms auf.)</a:t>
            </a:r>
          </a:p>
          <a:p>
            <a:pPr marL="0" indent="0">
              <a:lnSpc>
                <a:spcPct val="100000"/>
              </a:lnSpc>
              <a:spcBef>
                <a:spcPts val="0"/>
              </a:spcBef>
              <a:buFontTx/>
              <a:buNone/>
              <a:defRPr/>
            </a:pPr>
            <a:endParaRPr lang="de-DE" sz="2000" dirty="0"/>
          </a:p>
          <a:p>
            <a:pPr marL="0" indent="0">
              <a:lnSpc>
                <a:spcPct val="100000"/>
              </a:lnSpc>
              <a:spcBef>
                <a:spcPts val="0"/>
              </a:spcBef>
              <a:buFontTx/>
              <a:buNone/>
              <a:defRPr/>
            </a:pPr>
            <a:r>
              <a:rPr lang="de-DE" sz="2000" dirty="0"/>
              <a:t>Wir haben Sie, wie im Code zu sehen, mit Links zu den Detailansichten, der  Gesamtübersicht und einem kleinen  Impressum versehen. </a:t>
            </a:r>
          </a:p>
        </p:txBody>
      </p:sp>
      <p:pic>
        <p:nvPicPr>
          <p:cNvPr id="7" name="Afbeelding 6" descr="Screen Shot 2017-05-27 at 18.51.1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299" y="1431749"/>
            <a:ext cx="9372093" cy="571918"/>
          </a:xfrm>
          <a:prstGeom prst="rect">
            <a:avLst/>
          </a:prstGeom>
        </p:spPr>
      </p:pic>
      <p:sp>
        <p:nvSpPr>
          <p:cNvPr id="9" name="Tekstvak 8"/>
          <p:cNvSpPr txBox="1"/>
          <p:nvPr/>
        </p:nvSpPr>
        <p:spPr>
          <a:xfrm>
            <a:off x="10406080" y="2944208"/>
            <a:ext cx="947720" cy="276999"/>
          </a:xfrm>
          <a:prstGeom prst="rect">
            <a:avLst/>
          </a:prstGeom>
          <a:noFill/>
        </p:spPr>
        <p:txBody>
          <a:bodyPr wrap="none" rtlCol="0">
            <a:spAutoFit/>
          </a:bodyPr>
          <a:lstStyle/>
          <a:p>
            <a:r>
              <a:rPr lang="nl-NL" sz="1200" dirty="0">
                <a:solidFill>
                  <a:schemeClr val="bg1"/>
                </a:solidFill>
              </a:rPr>
              <a:t>(</a:t>
            </a:r>
            <a:r>
              <a:rPr lang="nl-NL" sz="1200" dirty="0" err="1">
                <a:solidFill>
                  <a:schemeClr val="bg1"/>
                </a:solidFill>
              </a:rPr>
              <a:t>index.html</a:t>
            </a:r>
            <a:r>
              <a:rPr lang="nl-NL" sz="1200" dirty="0">
                <a:solidFill>
                  <a:schemeClr val="bg1"/>
                </a:solidFill>
              </a:rPr>
              <a:t>)</a:t>
            </a:r>
          </a:p>
        </p:txBody>
      </p:sp>
    </p:spTree>
    <p:extLst>
      <p:ext uri="{BB962C8B-B14F-4D97-AF65-F5344CB8AC3E}">
        <p14:creationId xmlns:p14="http://schemas.microsoft.com/office/powerpoint/2010/main" val="2517703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Detailansicht</a:t>
            </a:r>
          </a:p>
        </p:txBody>
      </p:sp>
      <p:sp>
        <p:nvSpPr>
          <p:cNvPr id="3" name="Inhaltsplatzhalter 2"/>
          <p:cNvSpPr>
            <a:spLocks noGrp="1"/>
          </p:cNvSpPr>
          <p:nvPr>
            <p:ph idx="1"/>
          </p:nvPr>
        </p:nvSpPr>
        <p:spPr>
          <a:xfrm>
            <a:off x="4310013" y="1437002"/>
            <a:ext cx="6922188" cy="3210432"/>
          </a:xfrm>
        </p:spPr>
        <p:txBody>
          <a:bodyPr>
            <a:normAutofit/>
          </a:bodyPr>
          <a:lstStyle/>
          <a:p>
            <a:pPr marL="0" lvl="0" indent="0">
              <a:lnSpc>
                <a:spcPct val="100000"/>
              </a:lnSpc>
              <a:spcBef>
                <a:spcPts val="0"/>
              </a:spcBef>
              <a:buNone/>
              <a:defRPr/>
            </a:pPr>
            <a:r>
              <a:rPr lang="de-DE" sz="1800" dirty="0"/>
              <a:t>Auf der Detailansicht kann man ein Bild von dem Smart Meter und der wichtigste Informationen über der Smart Meter anschauen.</a:t>
            </a:r>
          </a:p>
          <a:p>
            <a:pPr marL="0" lvl="0" indent="0">
              <a:lnSpc>
                <a:spcPct val="100000"/>
              </a:lnSpc>
              <a:spcBef>
                <a:spcPts val="0"/>
              </a:spcBef>
              <a:buNone/>
              <a:defRPr/>
            </a:pPr>
            <a:endParaRPr lang="de-DE" sz="1800" dirty="0"/>
          </a:p>
          <a:p>
            <a:pPr marL="0" indent="0">
              <a:lnSpc>
                <a:spcPct val="100000"/>
              </a:lnSpc>
              <a:spcBef>
                <a:spcPts val="0"/>
              </a:spcBef>
              <a:buNone/>
              <a:defRPr/>
            </a:pPr>
            <a:r>
              <a:rPr lang="de-DE" sz="1800" dirty="0"/>
              <a:t>Mit einer </a:t>
            </a:r>
            <a:r>
              <a:rPr lang="de-DE" sz="1800" i="1" dirty="0" err="1"/>
              <a:t>unordered</a:t>
            </a:r>
            <a:r>
              <a:rPr lang="de-DE" sz="1800" i="1" dirty="0"/>
              <a:t> </a:t>
            </a:r>
            <a:r>
              <a:rPr lang="de-DE" sz="1800" i="1" dirty="0" err="1"/>
              <a:t>list</a:t>
            </a:r>
            <a:r>
              <a:rPr lang="de-DE" sz="1800" i="1" dirty="0"/>
              <a:t> </a:t>
            </a:r>
            <a:r>
              <a:rPr lang="de-DE" sz="1800" dirty="0"/>
              <a:t>haben wir die statischen und dynamischen Eigenschaften des Smart Meters unter dem Bild dargestellt. Die Gerätekennung, Stromstärke, Stromspannung, Maximale Stromstärke und die beiden Felder für die Nutzerkennung &amp; Verbrauch. </a:t>
            </a:r>
          </a:p>
          <a:p>
            <a:pPr marL="0" indent="0">
              <a:lnSpc>
                <a:spcPct val="100000"/>
              </a:lnSpc>
              <a:spcBef>
                <a:spcPts val="0"/>
              </a:spcBef>
              <a:buNone/>
              <a:defRPr/>
            </a:pPr>
            <a:endParaRPr lang="de-DE" sz="1800" dirty="0"/>
          </a:p>
          <a:p>
            <a:pPr marL="0" indent="0">
              <a:lnSpc>
                <a:spcPct val="100000"/>
              </a:lnSpc>
              <a:spcBef>
                <a:spcPts val="0"/>
              </a:spcBef>
              <a:buNone/>
              <a:defRPr/>
            </a:pPr>
            <a:r>
              <a:rPr lang="de-DE" sz="1800" dirty="0"/>
              <a:t>Die anliegende Stromspannung und Stromstärke wird beim Laden per Seite zufällig mittels einer Funktion aus JavaScript berechnet. </a:t>
            </a:r>
          </a:p>
        </p:txBody>
      </p:sp>
      <p:sp>
        <p:nvSpPr>
          <p:cNvPr id="4" name="Fußzeilenplatzhalter 3"/>
          <p:cNvSpPr>
            <a:spLocks noGrp="1"/>
          </p:cNvSpPr>
          <p:nvPr>
            <p:ph type="ftr" sz="quarter" idx="11"/>
          </p:nvPr>
        </p:nvSpPr>
        <p:spPr/>
        <p:txBody>
          <a:bodyPr/>
          <a:lstStyle/>
          <a:p>
            <a:r>
              <a:rPr lang="de-DE"/>
              <a:t>Erica, Felix, Melis &amp; Arthur</a:t>
            </a:r>
          </a:p>
        </p:txBody>
      </p:sp>
      <p:grpSp>
        <p:nvGrpSpPr>
          <p:cNvPr id="9" name="Groeperen 8"/>
          <p:cNvGrpSpPr/>
          <p:nvPr/>
        </p:nvGrpSpPr>
        <p:grpSpPr>
          <a:xfrm>
            <a:off x="919265" y="1528566"/>
            <a:ext cx="3200401" cy="2929726"/>
            <a:chOff x="838200" y="1690688"/>
            <a:chExt cx="3200400" cy="2963603"/>
          </a:xfrm>
        </p:grpSpPr>
        <p:pic>
          <p:nvPicPr>
            <p:cNvPr id="8" name="Afbeelding 7" descr="Screen Shot 2017-05-27 at 18.11.54.png"/>
            <p:cNvPicPr>
              <a:picLocks noChangeAspect="1"/>
            </p:cNvPicPr>
            <p:nvPr/>
          </p:nvPicPr>
          <p:blipFill rotWithShape="1">
            <a:blip r:embed="rId2">
              <a:extLst>
                <a:ext uri="{28A0092B-C50C-407E-A947-70E740481C1C}">
                  <a14:useLocalDpi xmlns:a14="http://schemas.microsoft.com/office/drawing/2010/main" val="0"/>
                </a:ext>
              </a:extLst>
            </a:blip>
            <a:srcRect l="-1" r="40625" b="28096"/>
            <a:stretch/>
          </p:blipFill>
          <p:spPr>
            <a:xfrm>
              <a:off x="838200" y="1690688"/>
              <a:ext cx="3200400" cy="2963603"/>
            </a:xfrm>
            <a:prstGeom prst="rect">
              <a:avLst/>
            </a:prstGeom>
            <a:ln>
              <a:solidFill>
                <a:srgbClr val="7F7F7F"/>
              </a:solidFill>
            </a:ln>
          </p:spPr>
        </p:pic>
        <p:sp>
          <p:nvSpPr>
            <p:cNvPr id="6" name="Rechthoek 5"/>
            <p:cNvSpPr/>
            <p:nvPr/>
          </p:nvSpPr>
          <p:spPr>
            <a:xfrm>
              <a:off x="1013326" y="3971852"/>
              <a:ext cx="1607810" cy="2160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grpSp>
      <p:pic>
        <p:nvPicPr>
          <p:cNvPr id="14" name="Bild 7"/>
          <p:cNvPicPr>
            <a:picLocks noChangeAspect="1"/>
          </p:cNvPicPr>
          <p:nvPr/>
        </p:nvPicPr>
        <p:blipFill rotWithShape="1">
          <a:blip r:embed="rId3">
            <a:extLst>
              <a:ext uri="{28A0092B-C50C-407E-A947-70E740481C1C}">
                <a14:useLocalDpi xmlns:a14="http://schemas.microsoft.com/office/drawing/2010/main" val="0"/>
              </a:ext>
            </a:extLst>
          </a:blip>
          <a:srcRect r="2506"/>
          <a:stretch/>
        </p:blipFill>
        <p:spPr>
          <a:xfrm>
            <a:off x="919265" y="4660942"/>
            <a:ext cx="5282807" cy="1646382"/>
          </a:xfrm>
          <a:prstGeom prst="rect">
            <a:avLst/>
          </a:prstGeom>
        </p:spPr>
      </p:pic>
      <p:sp>
        <p:nvSpPr>
          <p:cNvPr id="15" name="Tekstvak 14"/>
          <p:cNvSpPr txBox="1"/>
          <p:nvPr/>
        </p:nvSpPr>
        <p:spPr>
          <a:xfrm>
            <a:off x="5229767" y="4682948"/>
            <a:ext cx="954107" cy="276999"/>
          </a:xfrm>
          <a:prstGeom prst="rect">
            <a:avLst/>
          </a:prstGeom>
          <a:noFill/>
        </p:spPr>
        <p:txBody>
          <a:bodyPr wrap="none" rtlCol="0">
            <a:spAutoFit/>
          </a:bodyPr>
          <a:lstStyle/>
          <a:p>
            <a:r>
              <a:rPr lang="nl-NL" sz="1200" dirty="0">
                <a:solidFill>
                  <a:schemeClr val="bg1"/>
                </a:solidFill>
              </a:rPr>
              <a:t>Von </a:t>
            </a:r>
            <a:r>
              <a:rPr lang="nl-NL" sz="1200" dirty="0" err="1">
                <a:solidFill>
                  <a:schemeClr val="bg1"/>
                </a:solidFill>
              </a:rPr>
              <a:t>script.js</a:t>
            </a:r>
            <a:endParaRPr lang="nl-NL" sz="1200" dirty="0">
              <a:solidFill>
                <a:schemeClr val="bg1"/>
              </a:solidFill>
            </a:endParaRPr>
          </a:p>
        </p:txBody>
      </p:sp>
      <p:sp>
        <p:nvSpPr>
          <p:cNvPr id="16" name="Inhaltsplatzhalter 2"/>
          <p:cNvSpPr txBox="1">
            <a:spLocks/>
          </p:cNvSpPr>
          <p:nvPr/>
        </p:nvSpPr>
        <p:spPr>
          <a:xfrm>
            <a:off x="6337184" y="4552864"/>
            <a:ext cx="4895017" cy="16211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de-DE" sz="1800" dirty="0"/>
              <a:t>Diese benutzt die </a:t>
            </a:r>
            <a:r>
              <a:rPr lang="de-DE" sz="1800" i="1" dirty="0" err="1"/>
              <a:t>Math.random</a:t>
            </a:r>
            <a:r>
              <a:rPr lang="de-DE" sz="1800" i="1" dirty="0"/>
              <a:t>()</a:t>
            </a:r>
            <a:r>
              <a:rPr lang="de-DE" sz="1800" dirty="0"/>
              <a:t> Funktion, um einen gleichverteilten, zufälligen Wert zu erhalten und anschließend in die Liste einzubinden. Liegt die Stromstärke über dem zulässigen Wert wird außerdem mittels alert() eine Warnung ausgegeben</a:t>
            </a:r>
          </a:p>
        </p:txBody>
      </p:sp>
      <p:sp>
        <p:nvSpPr>
          <p:cNvPr id="17" name="Pijl links 16"/>
          <p:cNvSpPr/>
          <p:nvPr/>
        </p:nvSpPr>
        <p:spPr>
          <a:xfrm rot="11572921">
            <a:off x="2879302" y="4064391"/>
            <a:ext cx="1304534" cy="45719"/>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0911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10368"/>
            <a:ext cx="10515600" cy="1325563"/>
          </a:xfrm>
        </p:spPr>
        <p:txBody>
          <a:bodyPr/>
          <a:lstStyle/>
          <a:p>
            <a:r>
              <a:rPr lang="de-DE" dirty="0"/>
              <a:t>Detailansicht</a:t>
            </a:r>
          </a:p>
        </p:txBody>
      </p:sp>
      <p:sp>
        <p:nvSpPr>
          <p:cNvPr id="4" name="Fußzeilenplatzhalter 3"/>
          <p:cNvSpPr>
            <a:spLocks noGrp="1"/>
          </p:cNvSpPr>
          <p:nvPr>
            <p:ph type="ftr" sz="quarter" idx="11"/>
          </p:nvPr>
        </p:nvSpPr>
        <p:spPr/>
        <p:txBody>
          <a:bodyPr/>
          <a:lstStyle/>
          <a:p>
            <a:r>
              <a:rPr lang="de-DE" dirty="0"/>
              <a:t>Erica, Felix, Melis &amp; Arthur</a:t>
            </a:r>
          </a:p>
        </p:txBody>
      </p:sp>
      <p:pic>
        <p:nvPicPr>
          <p:cNvPr id="3" name="Afbeelding 2" descr="Screen Shot 2017-05-27 at 19.33.37.png"/>
          <p:cNvPicPr>
            <a:picLocks noChangeAspect="1"/>
          </p:cNvPicPr>
          <p:nvPr/>
        </p:nvPicPr>
        <p:blipFill rotWithShape="1">
          <a:blip r:embed="rId2">
            <a:extLst>
              <a:ext uri="{28A0092B-C50C-407E-A947-70E740481C1C}">
                <a14:useLocalDpi xmlns:a14="http://schemas.microsoft.com/office/drawing/2010/main" val="0"/>
              </a:ext>
            </a:extLst>
          </a:blip>
          <a:srcRect r="13939"/>
          <a:stretch/>
        </p:blipFill>
        <p:spPr>
          <a:xfrm>
            <a:off x="6044739" y="4872305"/>
            <a:ext cx="2721505" cy="1257300"/>
          </a:xfrm>
          <a:prstGeom prst="rect">
            <a:avLst/>
          </a:prstGeom>
        </p:spPr>
      </p:pic>
      <p:sp>
        <p:nvSpPr>
          <p:cNvPr id="9" name="Inhaltsplatzhalter 6"/>
          <p:cNvSpPr txBox="1">
            <a:spLocks/>
          </p:cNvSpPr>
          <p:nvPr/>
        </p:nvSpPr>
        <p:spPr>
          <a:xfrm>
            <a:off x="823496" y="5084215"/>
            <a:ext cx="4954245" cy="71508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de-DE" sz="2000" dirty="0"/>
              <a:t>Die Größe des Input-Feldes für die Nutzerkennung wurde außerdem durch </a:t>
            </a:r>
            <a:r>
              <a:rPr lang="de-DE" sz="2000" dirty="0" err="1"/>
              <a:t>css</a:t>
            </a:r>
            <a:r>
              <a:rPr lang="de-DE" sz="2000" dirty="0"/>
              <a:t> verändert.</a:t>
            </a:r>
          </a:p>
          <a:p>
            <a:pPr marL="0" indent="0">
              <a:lnSpc>
                <a:spcPct val="100000"/>
              </a:lnSpc>
              <a:spcBef>
                <a:spcPts val="0"/>
              </a:spcBef>
              <a:buFontTx/>
              <a:buNone/>
              <a:defRPr/>
            </a:pPr>
            <a:endParaRPr lang="de-DE" sz="2000" dirty="0"/>
          </a:p>
          <a:p>
            <a:pPr marL="0" indent="0">
              <a:lnSpc>
                <a:spcPct val="100000"/>
              </a:lnSpc>
              <a:spcBef>
                <a:spcPts val="0"/>
              </a:spcBef>
              <a:buFontTx/>
              <a:buNone/>
              <a:defRPr/>
            </a:pPr>
            <a:endParaRPr lang="de-DE" sz="2000" dirty="0"/>
          </a:p>
        </p:txBody>
      </p:sp>
      <p:sp>
        <p:nvSpPr>
          <p:cNvPr id="12" name="Inhaltsplatzhalter 6"/>
          <p:cNvSpPr>
            <a:spLocks noGrp="1"/>
          </p:cNvSpPr>
          <p:nvPr>
            <p:ph idx="1"/>
          </p:nvPr>
        </p:nvSpPr>
        <p:spPr>
          <a:xfrm>
            <a:off x="838200" y="1710690"/>
            <a:ext cx="5841307" cy="1621996"/>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2000" dirty="0"/>
              <a:t>Der Nutzer kann nun eine Nutzerkennung und einen Verbrauch in die beiden Felder eingeben. </a:t>
            </a:r>
          </a:p>
          <a:p>
            <a:pPr marL="0" marR="0" lvl="0" indent="0" defTabSz="914400" eaLnBrk="1" fontAlgn="auto" latinLnBrk="0" hangingPunct="1">
              <a:lnSpc>
                <a:spcPct val="100000"/>
              </a:lnSpc>
              <a:spcBef>
                <a:spcPts val="0"/>
              </a:spcBef>
              <a:spcAft>
                <a:spcPts val="0"/>
              </a:spcAft>
              <a:buClrTx/>
              <a:buSzTx/>
              <a:buFontTx/>
              <a:buNone/>
              <a:tabLst/>
              <a:defRPr/>
            </a:pPr>
            <a:endParaRPr lang="de-DE" sz="2000" dirty="0"/>
          </a:p>
          <a:p>
            <a:pPr marL="0" marR="0" lvl="0" indent="0" defTabSz="914400" eaLnBrk="1" fontAlgn="auto" latinLnBrk="0" hangingPunct="1">
              <a:lnSpc>
                <a:spcPct val="100000"/>
              </a:lnSpc>
              <a:spcBef>
                <a:spcPts val="0"/>
              </a:spcBef>
              <a:spcAft>
                <a:spcPts val="0"/>
              </a:spcAft>
              <a:buClrTx/>
              <a:buSzTx/>
              <a:buFontTx/>
              <a:buNone/>
              <a:tabLst/>
              <a:defRPr/>
            </a:pPr>
            <a:endParaRPr lang="de-DE" sz="2000" dirty="0"/>
          </a:p>
          <a:p>
            <a:pPr marL="0" marR="0" lvl="0" indent="0" defTabSz="914400" eaLnBrk="1" fontAlgn="auto" latinLnBrk="0" hangingPunct="1">
              <a:lnSpc>
                <a:spcPct val="100000"/>
              </a:lnSpc>
              <a:spcBef>
                <a:spcPts val="0"/>
              </a:spcBef>
              <a:spcAft>
                <a:spcPts val="0"/>
              </a:spcAft>
              <a:buClrTx/>
              <a:buSzTx/>
              <a:buFontTx/>
              <a:buNone/>
              <a:tabLst/>
              <a:defRPr/>
            </a:pPr>
            <a:r>
              <a:rPr lang="de-DE" sz="2000" dirty="0"/>
              <a:t>Die Felder wurden durch folgenden Code geschaffen:</a:t>
            </a:r>
          </a:p>
          <a:p>
            <a:pPr marL="0" marR="0" lvl="0" indent="0" defTabSz="914400" eaLnBrk="1" fontAlgn="auto" latinLnBrk="0" hangingPunct="1">
              <a:lnSpc>
                <a:spcPct val="100000"/>
              </a:lnSpc>
              <a:spcBef>
                <a:spcPts val="0"/>
              </a:spcBef>
              <a:spcAft>
                <a:spcPts val="0"/>
              </a:spcAft>
              <a:buClrTx/>
              <a:buSzTx/>
              <a:buFontTx/>
              <a:buNone/>
              <a:tabLst/>
              <a:defRPr/>
            </a:pPr>
            <a:endParaRPr lang="de-DE" sz="2000" dirty="0"/>
          </a:p>
          <a:p>
            <a:pPr marL="0" marR="0" lvl="0" indent="0" defTabSz="914400" eaLnBrk="1" fontAlgn="auto" latinLnBrk="0" hangingPunct="1">
              <a:lnSpc>
                <a:spcPct val="100000"/>
              </a:lnSpc>
              <a:spcBef>
                <a:spcPts val="0"/>
              </a:spcBef>
              <a:spcAft>
                <a:spcPts val="0"/>
              </a:spcAft>
              <a:buClrTx/>
              <a:buSzTx/>
              <a:buFontTx/>
              <a:buNone/>
              <a:tabLst/>
              <a:defRPr/>
            </a:pPr>
            <a:endParaRPr lang="de-DE" sz="2000" dirty="0"/>
          </a:p>
          <a:p>
            <a:pPr marL="0" marR="0" lvl="0" indent="0" defTabSz="914400" eaLnBrk="1" fontAlgn="auto" latinLnBrk="0" hangingPunct="1">
              <a:lnSpc>
                <a:spcPct val="100000"/>
              </a:lnSpc>
              <a:spcBef>
                <a:spcPts val="0"/>
              </a:spcBef>
              <a:spcAft>
                <a:spcPts val="0"/>
              </a:spcAft>
              <a:buClrTx/>
              <a:buSzTx/>
              <a:buFontTx/>
              <a:buNone/>
              <a:tabLst/>
              <a:defRPr/>
            </a:pPr>
            <a:endParaRPr lang="de-DE" sz="2000" dirty="0"/>
          </a:p>
          <a:p>
            <a:pPr marL="0" marR="0" lvl="0" indent="0" defTabSz="914400" eaLnBrk="1" fontAlgn="auto" latinLnBrk="0" hangingPunct="1">
              <a:lnSpc>
                <a:spcPct val="100000"/>
              </a:lnSpc>
              <a:spcBef>
                <a:spcPts val="0"/>
              </a:spcBef>
              <a:spcAft>
                <a:spcPts val="0"/>
              </a:spcAft>
              <a:buClrTx/>
              <a:buSzTx/>
              <a:buFontTx/>
              <a:buNone/>
              <a:tabLst/>
              <a:defRPr/>
            </a:pPr>
            <a:endParaRPr lang="de-DE" sz="2000" dirty="0"/>
          </a:p>
        </p:txBody>
      </p:sp>
      <p:pic>
        <p:nvPicPr>
          <p:cNvPr id="13" name="Bild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18" y="3515765"/>
            <a:ext cx="10450881" cy="1095657"/>
          </a:xfrm>
          <a:prstGeom prst="rect">
            <a:avLst/>
          </a:prstGeom>
        </p:spPr>
      </p:pic>
      <p:pic>
        <p:nvPicPr>
          <p:cNvPr id="6" name="Afbeelding 5" descr="Screen Shot 2017-05-27 at 19.35.29.png"/>
          <p:cNvPicPr>
            <a:picLocks noChangeAspect="1"/>
          </p:cNvPicPr>
          <p:nvPr/>
        </p:nvPicPr>
        <p:blipFill rotWithShape="1">
          <a:blip r:embed="rId4">
            <a:extLst>
              <a:ext uri="{28A0092B-C50C-407E-A947-70E740481C1C}">
                <a14:useLocalDpi xmlns:a14="http://schemas.microsoft.com/office/drawing/2010/main" val="0"/>
              </a:ext>
            </a:extLst>
          </a:blip>
          <a:srcRect b="19213"/>
          <a:stretch/>
        </p:blipFill>
        <p:spPr>
          <a:xfrm>
            <a:off x="6591189" y="1573811"/>
            <a:ext cx="4620350" cy="1074143"/>
          </a:xfrm>
          <a:prstGeom prst="rect">
            <a:avLst/>
          </a:prstGeom>
          <a:ln>
            <a:solidFill>
              <a:srgbClr val="7F7F7F"/>
            </a:solidFill>
          </a:ln>
        </p:spPr>
      </p:pic>
      <p:sp>
        <p:nvSpPr>
          <p:cNvPr id="14" name="Tekstvak 13"/>
          <p:cNvSpPr txBox="1"/>
          <p:nvPr/>
        </p:nvSpPr>
        <p:spPr>
          <a:xfrm>
            <a:off x="9618984" y="3561991"/>
            <a:ext cx="1592555" cy="276999"/>
          </a:xfrm>
          <a:prstGeom prst="rect">
            <a:avLst/>
          </a:prstGeom>
          <a:noFill/>
        </p:spPr>
        <p:txBody>
          <a:bodyPr wrap="square" rtlCol="0">
            <a:spAutoFit/>
          </a:bodyPr>
          <a:lstStyle/>
          <a:p>
            <a:r>
              <a:rPr lang="nl-NL" sz="1200" dirty="0">
                <a:solidFill>
                  <a:schemeClr val="bg1"/>
                </a:solidFill>
              </a:rPr>
              <a:t>(Detailansicht1.html)</a:t>
            </a:r>
          </a:p>
        </p:txBody>
      </p:sp>
      <p:sp>
        <p:nvSpPr>
          <p:cNvPr id="15" name="Tekstvak 14"/>
          <p:cNvSpPr txBox="1"/>
          <p:nvPr/>
        </p:nvSpPr>
        <p:spPr>
          <a:xfrm>
            <a:off x="7949489" y="4933601"/>
            <a:ext cx="806080" cy="276999"/>
          </a:xfrm>
          <a:prstGeom prst="rect">
            <a:avLst/>
          </a:prstGeom>
          <a:noFill/>
        </p:spPr>
        <p:txBody>
          <a:bodyPr wrap="none" rtlCol="0">
            <a:spAutoFit/>
          </a:bodyPr>
          <a:lstStyle/>
          <a:p>
            <a:r>
              <a:rPr lang="nl-NL" sz="1200" dirty="0">
                <a:solidFill>
                  <a:schemeClr val="bg1"/>
                </a:solidFill>
              </a:rPr>
              <a:t>(</a:t>
            </a:r>
            <a:r>
              <a:rPr lang="nl-NL" sz="1200" dirty="0" err="1">
                <a:solidFill>
                  <a:schemeClr val="bg1"/>
                </a:solidFill>
              </a:rPr>
              <a:t>Style.css</a:t>
            </a:r>
            <a:r>
              <a:rPr lang="nl-NL" sz="1200" dirty="0">
                <a:solidFill>
                  <a:schemeClr val="bg1"/>
                </a:solidFill>
              </a:rPr>
              <a:t>)</a:t>
            </a:r>
          </a:p>
        </p:txBody>
      </p:sp>
    </p:spTree>
    <p:extLst>
      <p:ext uri="{BB962C8B-B14F-4D97-AF65-F5344CB8AC3E}">
        <p14:creationId xmlns:p14="http://schemas.microsoft.com/office/powerpoint/2010/main" val="170944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10368"/>
            <a:ext cx="10515600" cy="1325563"/>
          </a:xfrm>
        </p:spPr>
        <p:txBody>
          <a:bodyPr/>
          <a:lstStyle/>
          <a:p>
            <a:r>
              <a:rPr lang="de-DE" dirty="0"/>
              <a:t>Detailansicht</a:t>
            </a:r>
          </a:p>
        </p:txBody>
      </p:sp>
      <p:sp>
        <p:nvSpPr>
          <p:cNvPr id="4" name="Fußzeilenplatzhalter 3"/>
          <p:cNvSpPr>
            <a:spLocks noGrp="1"/>
          </p:cNvSpPr>
          <p:nvPr>
            <p:ph type="ftr" sz="quarter" idx="11"/>
          </p:nvPr>
        </p:nvSpPr>
        <p:spPr/>
        <p:txBody>
          <a:bodyPr/>
          <a:lstStyle/>
          <a:p>
            <a:r>
              <a:rPr lang="de-DE"/>
              <a:t>Erica, Felix, Melis &amp; Arthur</a:t>
            </a:r>
          </a:p>
        </p:txBody>
      </p:sp>
      <p:pic>
        <p:nvPicPr>
          <p:cNvPr id="8" name="Afbeelding 7" descr="Screen Shot 2017-05-27 at 19.17.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10690"/>
            <a:ext cx="3958209" cy="1846555"/>
          </a:xfrm>
          <a:prstGeom prst="rect">
            <a:avLst/>
          </a:prstGeom>
          <a:ln>
            <a:solidFill>
              <a:schemeClr val="bg1">
                <a:lumMod val="50000"/>
              </a:schemeClr>
            </a:solidFill>
          </a:ln>
        </p:spPr>
      </p:pic>
      <p:sp>
        <p:nvSpPr>
          <p:cNvPr id="10" name="Inhaltsplatzhalter 6"/>
          <p:cNvSpPr>
            <a:spLocks noGrp="1"/>
          </p:cNvSpPr>
          <p:nvPr>
            <p:ph idx="1"/>
          </p:nvPr>
        </p:nvSpPr>
        <p:spPr>
          <a:xfrm>
            <a:off x="5012586" y="1612773"/>
            <a:ext cx="6341214" cy="4351338"/>
          </a:xfrm>
        </p:spPr>
        <p:txBody>
          <a:bodyPr>
            <a:normAutofit/>
          </a:bodyPr>
          <a:lstStyle/>
          <a:p>
            <a:pPr marL="0" lvl="0" indent="0">
              <a:lnSpc>
                <a:spcPct val="100000"/>
              </a:lnSpc>
              <a:spcBef>
                <a:spcPts val="0"/>
              </a:spcBef>
              <a:buNone/>
              <a:defRPr/>
            </a:pPr>
            <a:r>
              <a:rPr lang="de-DE" sz="2000" dirty="0"/>
              <a:t>Wenn der Nutzer sein Nutzerkennung und Verbrauchswert eingetragen hat und auf den </a:t>
            </a:r>
            <a:r>
              <a:rPr lang="de-DE" sz="2000" i="1" dirty="0"/>
              <a:t>Display</a:t>
            </a:r>
            <a:r>
              <a:rPr lang="de-DE" sz="2000" dirty="0"/>
              <a:t> Button drückt, wird die Funktion </a:t>
            </a:r>
            <a:r>
              <a:rPr lang="de-DE" sz="2000" i="1" dirty="0" err="1"/>
              <a:t>displayText</a:t>
            </a:r>
            <a:r>
              <a:rPr lang="de-DE" sz="2000" i="1" dirty="0"/>
              <a:t>()</a:t>
            </a:r>
            <a:r>
              <a:rPr lang="de-DE" sz="2000" dirty="0"/>
              <a:t> ausgeführt, welche von uns auch in JavaScript erzeugt wurde. Diese liest den eingegebenen Text und gibt ihn anschließend mit dem aktuellen Datum aus.</a:t>
            </a:r>
          </a:p>
        </p:txBody>
      </p:sp>
      <p:pic>
        <p:nvPicPr>
          <p:cNvPr id="12" name="Afbeelding 11" descr="Screen Shot 2017-05-27 at 19.23.31.png"/>
          <p:cNvPicPr>
            <a:picLocks noChangeAspect="1"/>
          </p:cNvPicPr>
          <p:nvPr/>
        </p:nvPicPr>
        <p:blipFill rotWithShape="1">
          <a:blip r:embed="rId3">
            <a:extLst>
              <a:ext uri="{28A0092B-C50C-407E-A947-70E740481C1C}">
                <a14:useLocalDpi xmlns:a14="http://schemas.microsoft.com/office/drawing/2010/main" val="0"/>
              </a:ext>
            </a:extLst>
          </a:blip>
          <a:srcRect b="10897"/>
          <a:stretch/>
        </p:blipFill>
        <p:spPr>
          <a:xfrm>
            <a:off x="838200" y="3977583"/>
            <a:ext cx="3958209" cy="1108201"/>
          </a:xfrm>
          <a:prstGeom prst="rect">
            <a:avLst/>
          </a:prstGeom>
        </p:spPr>
      </p:pic>
      <p:pic>
        <p:nvPicPr>
          <p:cNvPr id="13" name="Inhaltsplatzhalt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2586" y="3977583"/>
            <a:ext cx="6566351" cy="1108201"/>
          </a:xfrm>
          <a:prstGeom prst="rect">
            <a:avLst/>
          </a:prstGeom>
        </p:spPr>
      </p:pic>
      <p:sp>
        <p:nvSpPr>
          <p:cNvPr id="14" name="Pijl links 13"/>
          <p:cNvSpPr/>
          <p:nvPr/>
        </p:nvSpPr>
        <p:spPr>
          <a:xfrm rot="10800000" flipV="1">
            <a:off x="4544541" y="3150361"/>
            <a:ext cx="576133" cy="45719"/>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5" name="Inhaltsplatzhalter 6"/>
          <p:cNvSpPr txBox="1">
            <a:spLocks/>
          </p:cNvSpPr>
          <p:nvPr/>
        </p:nvSpPr>
        <p:spPr>
          <a:xfrm>
            <a:off x="838200" y="5355774"/>
            <a:ext cx="10119231" cy="9797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de-DE" sz="2000" dirty="0"/>
              <a:t>Hier werden die Eingaben des  Nutzers eingeholt und in einfacher Form mit einem Datum ausgegeben. </a:t>
            </a:r>
          </a:p>
        </p:txBody>
      </p:sp>
      <p:sp>
        <p:nvSpPr>
          <p:cNvPr id="16" name="Tekstvak 15"/>
          <p:cNvSpPr txBox="1"/>
          <p:nvPr/>
        </p:nvSpPr>
        <p:spPr>
          <a:xfrm>
            <a:off x="10804956" y="3991093"/>
            <a:ext cx="760470" cy="276999"/>
          </a:xfrm>
          <a:prstGeom prst="rect">
            <a:avLst/>
          </a:prstGeom>
          <a:noFill/>
        </p:spPr>
        <p:txBody>
          <a:bodyPr wrap="none" rtlCol="0">
            <a:spAutoFit/>
          </a:bodyPr>
          <a:lstStyle/>
          <a:p>
            <a:r>
              <a:rPr lang="nl-NL" sz="1200" dirty="0">
                <a:solidFill>
                  <a:schemeClr val="bg1"/>
                </a:solidFill>
              </a:rPr>
              <a:t>(</a:t>
            </a:r>
            <a:r>
              <a:rPr lang="nl-NL" sz="1200" dirty="0" err="1">
                <a:solidFill>
                  <a:schemeClr val="bg1"/>
                </a:solidFill>
              </a:rPr>
              <a:t>script.js</a:t>
            </a:r>
            <a:r>
              <a:rPr lang="nl-NL" sz="1200" dirty="0">
                <a:solidFill>
                  <a:schemeClr val="bg1"/>
                </a:solidFill>
              </a:rPr>
              <a:t>)</a:t>
            </a:r>
          </a:p>
        </p:txBody>
      </p:sp>
      <p:sp>
        <p:nvSpPr>
          <p:cNvPr id="17" name="Tekstvak 16"/>
          <p:cNvSpPr txBox="1"/>
          <p:nvPr/>
        </p:nvSpPr>
        <p:spPr>
          <a:xfrm>
            <a:off x="3249591" y="3977583"/>
            <a:ext cx="1546818" cy="276999"/>
          </a:xfrm>
          <a:prstGeom prst="rect">
            <a:avLst/>
          </a:prstGeom>
          <a:noFill/>
        </p:spPr>
        <p:txBody>
          <a:bodyPr wrap="none" rtlCol="0">
            <a:spAutoFit/>
          </a:bodyPr>
          <a:lstStyle/>
          <a:p>
            <a:r>
              <a:rPr lang="nl-NL" sz="1200" dirty="0">
                <a:solidFill>
                  <a:schemeClr val="bg1"/>
                </a:solidFill>
              </a:rPr>
              <a:t>(Detailansicht1.html)</a:t>
            </a:r>
          </a:p>
        </p:txBody>
      </p:sp>
    </p:spTree>
    <p:extLst>
      <p:ext uri="{BB962C8B-B14F-4D97-AF65-F5344CB8AC3E}">
        <p14:creationId xmlns:p14="http://schemas.microsoft.com/office/powerpoint/2010/main" val="723629439"/>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770</Words>
  <Application>Microsoft Office PowerPoint</Application>
  <PresentationFormat>Breitbild</PresentationFormat>
  <Paragraphs>66</Paragraphs>
  <Slides>9</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vt:i4>
      </vt:variant>
    </vt:vector>
  </HeadingPairs>
  <TitlesOfParts>
    <vt:vector size="13" baseType="lpstr">
      <vt:lpstr>Arial</vt:lpstr>
      <vt:lpstr>Calibri</vt:lpstr>
      <vt:lpstr>Calibri Light</vt:lpstr>
      <vt:lpstr>Office-Design</vt:lpstr>
      <vt:lpstr>Anwendungssysteme  SS 2017</vt:lpstr>
      <vt:lpstr>Github</vt:lpstr>
      <vt:lpstr>Gesamtübersicht</vt:lpstr>
      <vt:lpstr>Gesamtübersicht</vt:lpstr>
      <vt:lpstr>Gesamtübersicht</vt:lpstr>
      <vt:lpstr>Navigation</vt:lpstr>
      <vt:lpstr>Detailansicht</vt:lpstr>
      <vt:lpstr>Detailansicht</vt:lpstr>
      <vt:lpstr>Detailansicht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Anwendungssysteme SS 2017</dc:title>
  <dc:creator>Victor Söhler</dc:creator>
  <cp:lastModifiedBy>Felix Severin</cp:lastModifiedBy>
  <cp:revision>31</cp:revision>
  <dcterms:created xsi:type="dcterms:W3CDTF">2017-05-26T10:10:23Z</dcterms:created>
  <dcterms:modified xsi:type="dcterms:W3CDTF">2017-05-28T12:46:26Z</dcterms:modified>
</cp:coreProperties>
</file>