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74" r:id="rId11"/>
    <p:sldId id="275" r:id="rId12"/>
    <p:sldId id="264" r:id="rId13"/>
    <p:sldId id="276" r:id="rId14"/>
    <p:sldId id="277" r:id="rId15"/>
    <p:sldId id="265" r:id="rId16"/>
    <p:sldId id="279" r:id="rId17"/>
    <p:sldId id="278" r:id="rId18"/>
    <p:sldId id="266" r:id="rId19"/>
    <p:sldId id="286" r:id="rId20"/>
    <p:sldId id="287" r:id="rId21"/>
    <p:sldId id="273" r:id="rId22"/>
    <p:sldId id="267" r:id="rId23"/>
    <p:sldId id="290" r:id="rId24"/>
    <p:sldId id="285" r:id="rId25"/>
    <p:sldId id="288" r:id="rId26"/>
    <p:sldId id="289" r:id="rId27"/>
    <p:sldId id="268" r:id="rId28"/>
    <p:sldId id="280" r:id="rId29"/>
    <p:sldId id="281" r:id="rId30"/>
    <p:sldId id="269" r:id="rId31"/>
    <p:sldId id="282" r:id="rId32"/>
    <p:sldId id="270" r:id="rId33"/>
    <p:sldId id="283" r:id="rId34"/>
    <p:sldId id="271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B563C-47E7-47EB-AEC8-04AA2B68194B}" type="datetimeFigureOut">
              <a:rPr lang="en-US"/>
              <a:t>6/24/2017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5B4BC-5975-4DEE-9409-BEB5438C9C7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07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04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Module </a:t>
            </a:r>
            <a:r>
              <a:rPr lang="en-US" err="1">
                <a:latin typeface="Calibri"/>
              </a:rPr>
              <a:t>synnonyms</a:t>
            </a:r>
            <a:r>
              <a:rPr lang="en-US">
                <a:latin typeface="Calibri"/>
              </a:rPr>
              <a:t>: </a:t>
            </a:r>
            <a:r>
              <a:rPr lang="en-US" err="1">
                <a:latin typeface="Calibri"/>
              </a:rPr>
              <a:t>assembly,package</a:t>
            </a:r>
            <a:r>
              <a:rPr lang="en-US">
                <a:latin typeface="Calibri"/>
              </a:rPr>
              <a:t>...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57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19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29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34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00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80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Dependency Inversion Principle.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40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56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7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A category is a collection of classes that can be reused only in collaboration with each other. 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Each metric ranges from0 to 1. 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Better designs have a D that is close to zero.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5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52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07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3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43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15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23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59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01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0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5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08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56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1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4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31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92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5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First draft: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32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B4BC-5975-4DEE-9409-BEB5438C9C7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3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&#160;http:/www2.gov.bc.ca/gov/content/taxes/sales-taxes/ps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aka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0550" y="514350"/>
            <a:ext cx="10986135" cy="5859463"/>
          </a:xfr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interface Rectangle {</a:t>
            </a: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    calculateArea(): number;</a:t>
            </a: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    draw();</a:t>
            </a: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function </a:t>
            </a:r>
            <a:r>
              <a:rPr lang="en-US" sz="1800" err="1">
                <a:solidFill>
                  <a:srgbClr val="FFFF00"/>
                </a:solidFill>
                <a:latin typeface="Consolas"/>
                <a:cs typeface="Consolas"/>
              </a:rPr>
              <a:t>computationalApp</a:t>
            </a: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(rectangle: Rectangle) {</a:t>
            </a: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    rectangle.calculateArea();</a:t>
            </a: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function </a:t>
            </a:r>
            <a:r>
              <a:rPr lang="en-US" sz="1800" err="1">
                <a:solidFill>
                  <a:srgbClr val="FFFF00"/>
                </a:solidFill>
                <a:latin typeface="Consolas"/>
                <a:cs typeface="Consolas"/>
              </a:rPr>
              <a:t>graphicalApp</a:t>
            </a: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(rectangle: Rectangle) {</a:t>
            </a: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    rectangle.draw();</a:t>
            </a: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331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0550" y="514350"/>
            <a:ext cx="10927805" cy="5859463"/>
          </a:xfr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interface </a:t>
            </a:r>
            <a:r>
              <a:rPr lang="en-US" sz="1800" err="1">
                <a:solidFill>
                  <a:srgbClr val="FFFF00"/>
                </a:solidFill>
                <a:latin typeface="Consolas"/>
                <a:cs typeface="Consolas"/>
              </a:rPr>
              <a:t>GeometricRectangle</a:t>
            </a: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 {  </a:t>
            </a: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    </a:t>
            </a:r>
            <a:r>
              <a:rPr lang="en-US" sz="1800" err="1">
                <a:solidFill>
                  <a:srgbClr val="FFFF00"/>
                </a:solidFill>
                <a:latin typeface="Consolas"/>
                <a:cs typeface="Consolas"/>
              </a:rPr>
              <a:t>calculateArea</a:t>
            </a: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(): number; </a:t>
            </a: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} </a:t>
            </a:r>
          </a:p>
          <a:p>
            <a:pPr marL="0" indent="0">
              <a:buNone/>
            </a:pP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interface Rectangle { </a:t>
            </a: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    draw(); </a:t>
            </a: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} </a:t>
            </a:r>
          </a:p>
          <a:p>
            <a:pPr marL="0" indent="0">
              <a:buNone/>
            </a:pP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function </a:t>
            </a:r>
            <a:r>
              <a:rPr lang="en-US" sz="1800" err="1">
                <a:solidFill>
                  <a:srgbClr val="FFFF00"/>
                </a:solidFill>
                <a:latin typeface="Consolas"/>
                <a:cs typeface="Consolas"/>
              </a:rPr>
              <a:t>computationalApp</a:t>
            </a: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(rectangle: </a:t>
            </a:r>
            <a:r>
              <a:rPr lang="en-US" sz="1800" err="1">
                <a:solidFill>
                  <a:srgbClr val="FFFF00"/>
                </a:solidFill>
                <a:latin typeface="Consolas"/>
                <a:cs typeface="Consolas"/>
              </a:rPr>
              <a:t>GeometricRectangle</a:t>
            </a: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) { </a:t>
            </a: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    </a:t>
            </a:r>
            <a:r>
              <a:rPr lang="en-US" sz="1800" err="1">
                <a:solidFill>
                  <a:srgbClr val="FFFF00"/>
                </a:solidFill>
                <a:latin typeface="Consolas"/>
                <a:cs typeface="Consolas"/>
              </a:rPr>
              <a:t>rectangle.calculateArea</a:t>
            </a: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(); </a:t>
            </a: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} </a:t>
            </a:r>
          </a:p>
          <a:p>
            <a:pPr marL="0" indent="0">
              <a:buNone/>
            </a:pP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function </a:t>
            </a:r>
            <a:r>
              <a:rPr lang="en-US" sz="1800" err="1">
                <a:solidFill>
                  <a:srgbClr val="FFFF00"/>
                </a:solidFill>
                <a:latin typeface="Consolas"/>
                <a:cs typeface="Consolas"/>
              </a:rPr>
              <a:t>graphicalApp</a:t>
            </a: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(rectangle: Rectangle) { </a:t>
            </a: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    </a:t>
            </a:r>
            <a:r>
              <a:rPr lang="en-US" sz="1800" err="1">
                <a:solidFill>
                  <a:srgbClr val="FFFF00"/>
                </a:solidFill>
                <a:latin typeface="Consolas"/>
                <a:cs typeface="Consolas"/>
              </a:rPr>
              <a:t>rectangle.draw</a:t>
            </a: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(); </a:t>
            </a:r>
          </a:p>
          <a:p>
            <a:pPr marL="0" indent="0">
              <a:buNone/>
            </a:pP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920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38272" y="5762625"/>
            <a:ext cx="10515600" cy="476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>
                <a:latin typeface="Calibri"/>
              </a:rPr>
              <a:t>Principles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Classes should be open for extension and closed for modification.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Change the way a module behaves, 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without changing its source code.</a:t>
            </a:r>
          </a:p>
          <a:p>
            <a:pPr marL="0" indent="0">
              <a:buNone/>
            </a:pPr>
            <a:r>
              <a:rPr lang="en-US">
                <a:latin typeface="Calibri"/>
              </a:rPr>
              <a:t>How? Use abstraction.</a:t>
            </a:r>
          </a:p>
          <a:p>
            <a:pPr marL="0" indent="0">
              <a:buNone/>
            </a:pPr>
            <a:r>
              <a:rPr lang="en-US">
                <a:latin typeface="Calibri"/>
              </a:rPr>
              <a:t>Why? Protect existing code against breaking changes. </a:t>
            </a:r>
          </a:p>
          <a:p>
            <a:pPr marL="0" indent="0">
              <a:buNone/>
            </a:pPr>
            <a:r>
              <a:rPr lang="en-US">
                <a:latin typeface="Calibri"/>
              </a:rPr>
              <a:t>E.g. A draw() method ought to be </a:t>
            </a:r>
            <a:r>
              <a:rPr lang="en-US" b="1">
                <a:latin typeface="Calibri"/>
              </a:rPr>
              <a:t>closed against</a:t>
            </a:r>
          </a:p>
          <a:p>
            <a:r>
              <a:rPr lang="en-US">
                <a:latin typeface="Calibri"/>
              </a:rPr>
              <a:t>new shapes (via a Shape abstraction),</a:t>
            </a:r>
          </a:p>
          <a:p>
            <a:r>
              <a:rPr lang="en-US">
                <a:latin typeface="Calibri"/>
              </a:rPr>
              <a:t>new ways to order shapes (via an ordering abstraction), though</a:t>
            </a:r>
          </a:p>
          <a:p>
            <a:r>
              <a:rPr lang="en-US">
                <a:latin typeface="Calibri"/>
              </a:rPr>
              <a:t>cannot be closed against all changes. </a:t>
            </a:r>
          </a:p>
        </p:txBody>
      </p:sp>
    </p:spTree>
    <p:extLst>
      <p:ext uri="{BB962C8B-B14F-4D97-AF65-F5344CB8AC3E}">
        <p14:creationId xmlns:p14="http://schemas.microsoft.com/office/powerpoint/2010/main" val="306971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0550" y="514350"/>
            <a:ext cx="4471352" cy="5859463"/>
          </a:xfr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enum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ShapeType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 {circle, square};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class Shape {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itsType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: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ShapeType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;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}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class Circle extends Shape {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 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itsType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: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ShapeType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;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 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itsRadius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: number;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}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class Square extends Shape {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itsType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: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ShapeType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;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itsSide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: number;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2" name="Content Placeholder 2"/>
          <p:cNvSpPr txBox="1">
            <a:spLocks/>
          </p:cNvSpPr>
          <p:nvPr/>
        </p:nvSpPr>
        <p:spPr>
          <a:xfrm>
            <a:off x="5345434" y="514350"/>
            <a:ext cx="6236742" cy="5859463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function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drawSquare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(square: Square) { }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function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drawCircle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(circle: Circle) { }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function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drawAllShapes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(shapes: Shape[]) {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   shapes.forEach((s) =&gt; {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       switch (s.itsType) {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           case ShapeType.circle: 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          DrawCircle(s as Circle); 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          break;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           case ShapeType.square: 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          DrawSquare(s as Square); 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          break;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    }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   });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577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0550" y="514350"/>
            <a:ext cx="4471352" cy="5859463"/>
          </a:xfr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interface Shape {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draw();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}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class Circle implements Shape {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 public draw() { }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}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class Square implements Shape {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 public draw() { }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2" name="Content Placeholder 2"/>
          <p:cNvSpPr txBox="1">
            <a:spLocks/>
          </p:cNvSpPr>
          <p:nvPr/>
        </p:nvSpPr>
        <p:spPr>
          <a:xfrm>
            <a:off x="5345434" y="514350"/>
            <a:ext cx="6236742" cy="5859463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function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drawAllShapes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(shapes: Shape[]) {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 shapes.forEach((s) =&gt; s.draw());</a:t>
            </a:r>
            <a:endParaRPr lang="en-US" sz="18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7625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Don't call us, we'll call you. 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Inversion of Control: 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Application code defines a routine (operation/function),</a:t>
            </a:r>
            <a:endParaRPr lang="en-US"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plugs that routine into the framework, and 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the framework controls when to execute it.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Whereas libraries tend to provide normal control, </a:t>
            </a:r>
          </a:p>
          <a:p>
            <a:pPr marL="0" indent="0">
              <a:buNone/>
            </a:pPr>
            <a:r>
              <a:rPr lang="en-US">
                <a:latin typeface="Calibri"/>
              </a:rPr>
              <a:t>    … we call the library code,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frameworks tend to provide inversion of control (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IoC</a:t>
            </a:r>
            <a:r>
              <a:rPr lang="en-US">
                <a:solidFill>
                  <a:srgbClr val="000000"/>
                </a:solidFill>
                <a:latin typeface="Calibri"/>
              </a:rPr>
              <a:t>),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    … the framework calls us.</a:t>
            </a:r>
            <a:endParaRPr lang="en-US">
              <a:latin typeface="Calibri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3569" y="5749732"/>
            <a:ext cx="10515600" cy="476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>
                <a:latin typeface="Calibri"/>
              </a:rPr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676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897" y="1743075"/>
            <a:ext cx="10433231" cy="32008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i="1"/>
              <a:t>Inversion of Control is a key part of what makes a framework different to a library.</a:t>
            </a:r>
          </a:p>
          <a:p>
            <a:pPr algn="r"/>
            <a:r>
              <a:rPr lang="en-US" sz="4000">
                <a:solidFill>
                  <a:srgbClr val="000000"/>
                </a:solidFill>
                <a:latin typeface="Calibri"/>
              </a:rPr>
              <a:t>Martin Fowler (26 June 2005)</a:t>
            </a:r>
          </a:p>
        </p:txBody>
      </p:sp>
    </p:spTree>
    <p:extLst>
      <p:ext uri="{BB962C8B-B14F-4D97-AF65-F5344CB8AC3E}">
        <p14:creationId xmlns:p14="http://schemas.microsoft.com/office/powerpoint/2010/main" val="74558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0550" y="1777096"/>
            <a:ext cx="4716463" cy="4566554"/>
          </a:xfr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&lt;p id="foo"&gt;Foo&lt;/p&gt;</a:t>
            </a:r>
          </a:p>
          <a:p>
            <a:pPr marL="0" indent="0">
              <a:buNone/>
            </a:pPr>
            <a:endParaRPr lang="en-US" sz="16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var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 foo = </a:t>
            </a: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document.getElementById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('foo');</a:t>
            </a:r>
            <a:endParaRPr lang="en-US" sz="160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foo.addEventListener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'click', </a:t>
            </a:r>
            <a:endParaRPr lang="en-US" sz="160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() =&gt; alert('They called us.'));</a:t>
            </a:r>
          </a:p>
          <a:p>
            <a:pPr marL="0" indent="0">
              <a:buNone/>
            </a:pPr>
            <a:endParaRPr lang="en-US" sz="16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foo.addEventListener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(</a:t>
            </a:r>
            <a:endParaRPr lang="en-US" sz="160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'click', </a:t>
            </a:r>
            <a:endParaRPr lang="en-US" sz="160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() =&gt; alert('They called us too.'));</a:t>
            </a:r>
          </a:p>
          <a:p>
            <a:pPr marL="0" indent="0">
              <a:buNone/>
            </a:pPr>
            <a:endParaRPr lang="en-US" sz="1600">
              <a:solidFill>
                <a:srgbClr val="FFFF00"/>
              </a:solidFill>
              <a:latin typeface="Consolas"/>
              <a:cs typeface="Consolas"/>
            </a:endParaRPr>
          </a:p>
        </p:txBody>
      </p:sp>
      <p:sp>
        <p:nvSpPr>
          <p:cNvPr id="2" name="Content Placeholder 2"/>
          <p:cNvSpPr txBox="1">
            <a:spLocks/>
          </p:cNvSpPr>
          <p:nvPr/>
        </p:nvSpPr>
        <p:spPr>
          <a:xfrm>
            <a:off x="5583238" y="1781589"/>
            <a:ext cx="6000750" cy="4576349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// 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OnInit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is an Angular lifecycle hook interface</a:t>
            </a:r>
            <a:r>
              <a:rPr lang="en-US" sz="1600">
                <a:solidFill>
                  <a:srgbClr val="000000"/>
                </a:solidFill>
                <a:latin typeface="Consolas"/>
                <a:cs typeface="Consolas"/>
              </a:rPr>
              <a:t> </a:t>
            </a:r>
            <a:endParaRPr lang="en-US" sz="16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export class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PeekABoo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 implements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OnInit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ngOnInit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alert('They called us.");</a:t>
            </a:r>
          </a:p>
          <a:p>
            <a:pPr marL="0" indent="0">
              <a:buNone/>
            </a:pPr>
            <a:endParaRPr lang="en-US" sz="16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// we could now call a library</a:t>
            </a: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 d3.select("body")</a:t>
            </a: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  .style("color", "black")</a:t>
            </a:r>
            <a:endParaRPr lang="en-US" sz="160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  .style("background-color", "white");</a:t>
            </a:r>
            <a:endParaRPr lang="en-US" sz="16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}</a:t>
            </a:r>
            <a:endParaRPr lang="en-US" sz="16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761" y="466725"/>
            <a:ext cx="11012488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FFFF00"/>
                </a:solidFill>
              </a:rPr>
              <a:t>Two ways of implementing Inversion of Control: </a:t>
            </a:r>
            <a:endParaRPr lang="en-US" sz="2400">
              <a:solidFill>
                <a:srgbClr val="000000"/>
              </a:solidFill>
            </a:endParaRPr>
          </a:p>
          <a:p>
            <a:pPr algn="ctr"/>
            <a:r>
              <a:rPr lang="en-US" sz="2400">
                <a:solidFill>
                  <a:srgbClr val="FFFF00"/>
                </a:solidFill>
              </a:rPr>
              <a:t>binding to events and/or implementing interfaces.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13924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Depend on abstractions not on concrete classes.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Also known as the Dependency Inversion Principle.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It inverts the traditional, procedural dependency hierarchy.</a:t>
            </a:r>
          </a:p>
          <a:p>
            <a:pPr marL="0" indent="0">
              <a:buNone/>
            </a:pPr>
            <a:r>
              <a:rPr lang="en-US">
                <a:latin typeface="Calibri"/>
              </a:rPr>
              <a:t>Without inversion, changing the utility layer may effect the policy layer. 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3569" y="5749732"/>
            <a:ext cx="10515600" cy="476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>
                <a:latin typeface="Calibri"/>
              </a:rPr>
              <a:t>Principles</a:t>
            </a:r>
          </a:p>
        </p:txBody>
      </p:sp>
      <p:pic>
        <p:nvPicPr>
          <p:cNvPr id="5" name="Picture 5" descr="traditional-hierarch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49" y="3486150"/>
            <a:ext cx="3498396" cy="208116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491" y="3486150"/>
            <a:ext cx="3634739" cy="289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09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  <p:extLst/>
          </p:nvPr>
        </p:nvSpPr>
        <p:spPr>
          <a:xfrm>
            <a:off x="590550" y="514350"/>
            <a:ext cx="10986135" cy="5859463"/>
          </a:xfr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6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// this programs to an interfaces</a:t>
            </a: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// but it depends on concrete classes</a:t>
            </a: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function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doSomething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(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packageType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: string) { </a:t>
            </a:r>
            <a:endParaRPr lang="en-US" sz="16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let package: IPackage;</a:t>
            </a:r>
            <a:endParaRPr lang="en-US" sz="14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if (packageType === "roofing") { </a:t>
            </a:r>
            <a:endParaRPr lang="en-US" sz="14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    package = new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RoofingPackage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(); // concrete lower layer</a:t>
            </a:r>
            <a:endParaRPr lang="en-US" sz="14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}</a:t>
            </a:r>
            <a:endParaRPr lang="en-US" sz="14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if (packageType === "flooring") { </a:t>
            </a:r>
            <a:endParaRPr lang="en-US" sz="14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    package = new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FlooringPackage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(); // concrete lower layer</a:t>
            </a:r>
            <a:endParaRPr lang="en-US" sz="14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} </a:t>
            </a: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   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package.tender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package.ship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}</a:t>
            </a:r>
            <a:endParaRPr lang="en-US" sz="14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br>
              <a:rPr lang="en-US" sz="1800">
                <a:latin typeface="Consolas"/>
                <a:cs typeface="Consolas"/>
              </a:rPr>
            </a:br>
            <a:endParaRPr lang="en-US" sz="160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>
              <a:solidFill>
                <a:srgbClr val="FFFF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8387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/>
              <a:t>Object Oriented Fundaments</a:t>
            </a:r>
            <a:endParaRPr lang="en-US" sz="360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sz="3600"/>
              <a:t>Object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 Oriented Principles</a:t>
            </a:r>
            <a:endParaRPr lang="en-US" sz="3600">
              <a:latin typeface="Calibri"/>
            </a:endParaRPr>
          </a:p>
          <a:p>
            <a:pPr marL="0" indent="0">
              <a:buNone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Gang of Four Design Patterns by Category</a:t>
            </a:r>
            <a:endParaRPr lang="en-US" sz="3200">
              <a:solidFill>
                <a:srgbClr val="000000"/>
              </a:solidFill>
              <a:latin typeface="Calibri"/>
            </a:endParaRPr>
          </a:p>
          <a:p>
            <a:r>
              <a:rPr lang="en-US" sz="3600">
                <a:solidFill>
                  <a:srgbClr val="000000"/>
                </a:solidFill>
                <a:latin typeface="Calibri"/>
              </a:rPr>
              <a:t>Creational Patterns (e.g. Factory Method)</a:t>
            </a:r>
            <a:endParaRPr lang="en-US" sz="3200">
              <a:solidFill>
                <a:srgbClr val="000000"/>
              </a:solidFill>
              <a:latin typeface="Calibri"/>
            </a:endParaRPr>
          </a:p>
          <a:p>
            <a:r>
              <a:rPr lang="en-US" sz="3600">
                <a:solidFill>
                  <a:srgbClr val="000000"/>
                </a:solidFill>
                <a:latin typeface="Calibri"/>
              </a:rPr>
              <a:t>Structural Patterns (e.g. Decorator)</a:t>
            </a:r>
            <a:endParaRPr lang="en-US" sz="3200">
              <a:solidFill>
                <a:srgbClr val="000000"/>
              </a:solidFill>
              <a:latin typeface="Calibri"/>
            </a:endParaRPr>
          </a:p>
          <a:p>
            <a:r>
              <a:rPr lang="en-US" sz="3600">
                <a:solidFill>
                  <a:srgbClr val="000000"/>
                </a:solidFill>
                <a:latin typeface="Calibri"/>
              </a:rPr>
              <a:t>Behavioral Patterns (e.g. Visitor)</a:t>
            </a:r>
          </a:p>
        </p:txBody>
      </p:sp>
    </p:spTree>
    <p:extLst>
      <p:ext uri="{BB962C8B-B14F-4D97-AF65-F5344CB8AC3E}">
        <p14:creationId xmlns:p14="http://schemas.microsoft.com/office/powerpoint/2010/main" val="359546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  <p:extLst/>
          </p:nvPr>
        </p:nvSpPr>
        <p:spPr>
          <a:xfrm>
            <a:off x="590550" y="514350"/>
            <a:ext cx="10986135" cy="5859463"/>
          </a:xfr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600">
              <a:solidFill>
                <a:srgbClr val="FFFF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// this programs to an interfaces</a:t>
            </a:r>
            <a:r>
              <a:rPr lang="en-US" sz="1600">
                <a:solidFill>
                  <a:srgbClr val="000000"/>
                </a:solidFill>
                <a:latin typeface="Consolas"/>
                <a:cs typeface="Consolas"/>
              </a:rPr>
              <a:t> </a:t>
            </a:r>
            <a:endParaRPr lang="en-US" sz="16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// and it depends on abstractions</a:t>
            </a:r>
            <a:r>
              <a:rPr lang="en-US" sz="1600">
                <a:solidFill>
                  <a:srgbClr val="000000"/>
                </a:solidFill>
                <a:latin typeface="Consolas"/>
                <a:cs typeface="Consolas"/>
              </a:rPr>
              <a:t> </a:t>
            </a:r>
            <a:endParaRPr lang="en-US" sz="16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function 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doSomething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(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packageType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: string,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packageFactory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: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IPackageFactory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) { </a:t>
            </a:r>
            <a:r>
              <a:rPr lang="en-US" sz="1600">
                <a:solidFill>
                  <a:srgbClr val="000000"/>
                </a:solidFill>
                <a:latin typeface="Consolas"/>
                <a:cs typeface="Consolas"/>
              </a:rPr>
              <a:t> </a:t>
            </a:r>
            <a:endParaRPr lang="en-US" sz="16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let package: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IPackage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;</a:t>
            </a:r>
            <a:r>
              <a:rPr lang="en-US" sz="1600">
                <a:solidFill>
                  <a:srgbClr val="000000"/>
                </a:solidFill>
                <a:latin typeface="Consolas"/>
                <a:cs typeface="Consolas"/>
              </a:rPr>
              <a:t> </a:t>
            </a:r>
            <a:endParaRPr lang="en-US" sz="16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if (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packageType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 === "roofing") { </a:t>
            </a:r>
            <a:r>
              <a:rPr lang="en-US" sz="1600">
                <a:solidFill>
                  <a:srgbClr val="000000"/>
                </a:solidFill>
                <a:latin typeface="Consolas"/>
                <a:cs typeface="Consolas"/>
              </a:rPr>
              <a:t> </a:t>
            </a:r>
            <a:endParaRPr lang="en-US" sz="16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    package =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packageFactory.createRoofingPackage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();</a:t>
            </a:r>
            <a:r>
              <a:rPr lang="en-US" sz="1600">
                <a:solidFill>
                  <a:srgbClr val="000000"/>
                </a:solidFill>
                <a:latin typeface="Consolas"/>
                <a:cs typeface="Consolas"/>
              </a:rPr>
              <a:t> </a:t>
            </a:r>
            <a:endParaRPr lang="en-US" sz="16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}</a:t>
            </a:r>
            <a:r>
              <a:rPr lang="en-US" sz="1600">
                <a:solidFill>
                  <a:srgbClr val="000000"/>
                </a:solidFill>
                <a:latin typeface="Consolas"/>
                <a:cs typeface="Consolas"/>
              </a:rPr>
              <a:t> </a:t>
            </a:r>
            <a:endParaRPr lang="en-US" sz="16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if (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packageType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 === "flooring") { </a:t>
            </a:r>
            <a:r>
              <a:rPr lang="en-US" sz="1600">
                <a:solidFill>
                  <a:srgbClr val="000000"/>
                </a:solidFill>
                <a:latin typeface="Consolas"/>
                <a:cs typeface="Consolas"/>
              </a:rPr>
              <a:t> </a:t>
            </a:r>
            <a:endParaRPr lang="en-US" sz="16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    package = 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packageFactory.createFlooringPackage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();</a:t>
            </a:r>
            <a:r>
              <a:rPr lang="en-US" sz="1600">
                <a:solidFill>
                  <a:srgbClr val="000000"/>
                </a:solidFill>
                <a:latin typeface="Consolas"/>
                <a:cs typeface="Consolas"/>
              </a:rPr>
              <a:t> </a:t>
            </a:r>
            <a:endParaRPr lang="en-US" sz="16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 } </a:t>
            </a:r>
            <a:r>
              <a:rPr lang="en-US" sz="1600">
                <a:solidFill>
                  <a:srgbClr val="000000"/>
                </a:solidFill>
                <a:latin typeface="Consolas"/>
                <a:cs typeface="Consolas"/>
              </a:rPr>
              <a:t> </a:t>
            </a:r>
            <a:endParaRPr lang="en-US" sz="16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   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package.tender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();</a:t>
            </a:r>
            <a:r>
              <a:rPr lang="en-US" sz="1600">
                <a:solidFill>
                  <a:srgbClr val="000000"/>
                </a:solidFill>
                <a:latin typeface="Consolas"/>
                <a:cs typeface="Consolas"/>
              </a:rPr>
              <a:t> </a:t>
            </a:r>
            <a:endParaRPr lang="en-US" sz="16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    </a:t>
            </a:r>
            <a:r>
              <a:rPr lang="en-US" sz="1600" err="1">
                <a:solidFill>
                  <a:srgbClr val="FFFF00"/>
                </a:solidFill>
                <a:latin typeface="Consolas"/>
                <a:cs typeface="Consolas"/>
              </a:rPr>
              <a:t>package.ship</a:t>
            </a: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();</a:t>
            </a:r>
            <a:r>
              <a:rPr lang="en-US" sz="1600">
                <a:solidFill>
                  <a:srgbClr val="000000"/>
                </a:solidFill>
                <a:latin typeface="Consolas"/>
                <a:cs typeface="Consolas"/>
              </a:rPr>
              <a:t> </a:t>
            </a:r>
            <a:endParaRPr lang="en-US" sz="16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cs typeface="Consolas"/>
              </a:rPr>
              <a:t>}</a:t>
            </a:r>
            <a:r>
              <a:rPr lang="en-US" sz="1600">
                <a:solidFill>
                  <a:srgbClr val="000000"/>
                </a:solidFill>
                <a:latin typeface="Consolas"/>
                <a:cs typeface="Consolas"/>
              </a:rPr>
              <a:t> </a:t>
            </a:r>
            <a:endParaRPr lang="en-US" sz="1600">
              <a:latin typeface="Consolas"/>
              <a:cs typeface="Consolas"/>
            </a:endParaRPr>
          </a:p>
          <a:p>
            <a:pPr marL="0" indent="0">
              <a:buNone/>
            </a:pPr>
            <a:br>
              <a:rPr lang="en-US" sz="1800">
                <a:latin typeface="Consolas"/>
                <a:cs typeface="Consolas"/>
              </a:rPr>
            </a:br>
            <a:endParaRPr lang="en-US" sz="16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41962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Interlude: An OO Design Quality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Instability. I = (Ce ÷ (Ca + Ce)) </a:t>
            </a:r>
            <a:endParaRPr lang="en-US">
              <a:latin typeface="Calibri"/>
            </a:endParaRPr>
          </a:p>
          <a:p>
            <a:r>
              <a:rPr lang="en-US" sz="2000">
                <a:solidFill>
                  <a:srgbClr val="000000"/>
                </a:solidFill>
                <a:latin typeface="Calibri"/>
              </a:rPr>
              <a:t>Ca. The number of classes outside the category that depend on classes inside the category. </a:t>
            </a:r>
          </a:p>
          <a:p>
            <a:r>
              <a:rPr lang="en-US" sz="2000">
                <a:solidFill>
                  <a:srgbClr val="000000"/>
                </a:solidFill>
                <a:latin typeface="Calibri"/>
              </a:rPr>
              <a:t>Ce. The number of classes inside the category that depend on classes outside the category.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Abstractness. A = (number of abstract classes ÷ number of classes)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Distance from Main. D = |(A + I - 1)|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We want D to be near zero: stable categories are highly abstract; unstable categories are highly concrete.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48648" y="617913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Martin, 1994</a:t>
            </a:r>
          </a:p>
        </p:txBody>
      </p:sp>
    </p:spTree>
    <p:extLst>
      <p:ext uri="{BB962C8B-B14F-4D97-AF65-F5344CB8AC3E}">
        <p14:creationId xmlns:p14="http://schemas.microsoft.com/office/powerpoint/2010/main" val="3547950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Encapsulate what varies.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121396160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Calibri"/>
              </a:rPr>
              <a:t>"What varies" means </a:t>
            </a:r>
            <a:r>
              <a:rPr lang="en-US" u="sng">
                <a:latin typeface="Calibri"/>
              </a:rPr>
              <a:t>source code that might change</a:t>
            </a:r>
            <a:r>
              <a:rPr lang="en-US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Calibri"/>
              </a:rPr>
              <a:t>"Encapsulate" means </a:t>
            </a:r>
            <a:r>
              <a:rPr lang="en-US" u="sng">
                <a:latin typeface="Calibri"/>
              </a:rPr>
              <a:t>restrict outside access</a:t>
            </a:r>
            <a:r>
              <a:rPr lang="en-US">
                <a:latin typeface="Calibri"/>
              </a:rPr>
              <a:t> to a things parts.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Calibri"/>
              </a:rPr>
              <a:t>Therefore: Restrict outside access to source code that might change.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Calibri"/>
              </a:rPr>
              <a:t>Why? We can change code later in as few places as possible.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Calibri"/>
              </a:rPr>
              <a:t>This is a principle of procedural, functional, and OO programming.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8971" y="5915025"/>
            <a:ext cx="10515600" cy="476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>
                <a:latin typeface="Calibri"/>
              </a:rPr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80925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Encapsulate what varies.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452415698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latin typeface="Calibri"/>
              </a:rPr>
              <a:t>Changing requirements</a:t>
            </a:r>
            <a:r>
              <a:rPr lang="en-US" sz="3200" i="1">
                <a:latin typeface="Calibri"/>
              </a:rPr>
              <a:t> causes change.</a:t>
            </a:r>
            <a:endParaRPr lang="en-US" i="1">
              <a:latin typeface="Calibri"/>
            </a:endParaRPr>
          </a:p>
          <a:p>
            <a:pPr marL="0" indent="0">
              <a:buNone/>
            </a:pPr>
            <a:r>
              <a:rPr lang="en-US" sz="3200">
                <a:latin typeface="Calibri"/>
              </a:rPr>
              <a:t>Refactoring</a:t>
            </a:r>
            <a:r>
              <a:rPr lang="en-US" sz="3200" i="1">
                <a:latin typeface="Calibri"/>
              </a:rPr>
              <a:t> causes change. </a:t>
            </a:r>
            <a:endParaRPr i="1">
              <a:latin typeface="Calibri"/>
            </a:endParaRPr>
          </a:p>
          <a:p>
            <a:pPr marL="0" indent="0">
              <a:buNone/>
            </a:pPr>
            <a:r>
              <a:rPr lang="en-US" sz="3200">
                <a:latin typeface="Calibri"/>
              </a:rPr>
              <a:t>Performance improvements</a:t>
            </a:r>
            <a:r>
              <a:rPr lang="en-US" sz="3200" i="1">
                <a:latin typeface="Calibri"/>
              </a:rPr>
              <a:t> cause change. </a:t>
            </a:r>
            <a:endParaRPr i="1"/>
          </a:p>
          <a:p>
            <a:pPr marL="0" indent="0">
              <a:buNone/>
            </a:pPr>
            <a:r>
              <a:rPr lang="en-US" sz="3200">
                <a:latin typeface="Calibri"/>
              </a:rPr>
              <a:t>Changing business needs </a:t>
            </a:r>
            <a:r>
              <a:rPr lang="en-US" sz="3200" i="1">
                <a:latin typeface="Calibri"/>
              </a:rPr>
              <a:t>cause change. </a:t>
            </a:r>
            <a:endParaRPr i="1">
              <a:latin typeface="Calibri"/>
            </a:endParaRPr>
          </a:p>
          <a:p>
            <a:pPr marL="0" indent="0">
              <a:buNone/>
            </a:pPr>
            <a:r>
              <a:rPr lang="en-US" sz="3200">
                <a:latin typeface="Calibri"/>
              </a:rPr>
              <a:t>Improved understanding of the problem </a:t>
            </a:r>
            <a:r>
              <a:rPr lang="en-US" sz="3200" i="1">
                <a:latin typeface="Calibri"/>
              </a:rPr>
              <a:t>causes change. </a:t>
            </a:r>
            <a:endParaRPr sz="3200" i="1"/>
          </a:p>
          <a:p>
            <a:pPr marL="0" indent="0">
              <a:buNone/>
            </a:pPr>
            <a:r>
              <a:rPr lang="en-US" sz="3200">
                <a:latin typeface="Calibri"/>
              </a:rPr>
              <a:t>Change in government policies</a:t>
            </a:r>
            <a:r>
              <a:rPr lang="en-US" sz="3200" i="1">
                <a:latin typeface="Calibri"/>
              </a:rPr>
              <a:t> causes change.</a:t>
            </a:r>
            <a:endParaRPr sz="3200" i="1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3569" y="5749732"/>
            <a:ext cx="10515600" cy="476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>
                <a:latin typeface="Calibri"/>
              </a:rPr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25754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  <p:extLst>
              <p:ext uri="{D42A27DB-BD31-4B8C-83A1-F6EECF244321}">
                <p14:modId xmlns:p14="http://schemas.microsoft.com/office/powerpoint/2010/main" val="2711133988"/>
              </p:ext>
            </p:extLst>
          </p:nvPr>
        </p:nvSpPr>
        <p:spPr>
          <a:xfrm>
            <a:off x="590550" y="563563"/>
            <a:ext cx="8026400" cy="2831783"/>
          </a:xfr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if (</a:t>
            </a:r>
            <a:r>
              <a:rPr lang="en-US" sz="1800" err="1">
                <a:solidFill>
                  <a:srgbClr val="FFFF00"/>
                </a:solidFill>
                <a:latin typeface="Consolas"/>
              </a:rPr>
              <a:t>pet.type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() == dog) {</a:t>
            </a:r>
            <a:endParaRPr lang="en-US">
              <a:solidFill>
                <a:srgbClr val="FFFF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    </a:t>
            </a:r>
            <a:r>
              <a:rPr lang="en-US" sz="1800" err="1">
                <a:solidFill>
                  <a:srgbClr val="FFFF00"/>
                </a:solidFill>
                <a:latin typeface="Consolas"/>
              </a:rPr>
              <a:t>pet.bark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();</a:t>
            </a:r>
            <a:endParaRPr lang="en-US">
              <a:solidFill>
                <a:srgbClr val="FFFF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} else if (</a:t>
            </a:r>
            <a:r>
              <a:rPr lang="en-US" sz="1800" err="1">
                <a:solidFill>
                  <a:srgbClr val="FFFF00"/>
                </a:solidFill>
                <a:latin typeface="Consolas"/>
              </a:rPr>
              <a:t>pet.type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() == cat) {</a:t>
            </a:r>
            <a:endParaRPr lang="en-US">
              <a:solidFill>
                <a:srgbClr val="FFFF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    </a:t>
            </a:r>
            <a:r>
              <a:rPr lang="en-US" sz="1800" err="1">
                <a:solidFill>
                  <a:srgbClr val="FFFF00"/>
                </a:solidFill>
                <a:latin typeface="Consolas"/>
              </a:rPr>
              <a:t>pet.meow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();</a:t>
            </a:r>
            <a:endParaRPr lang="en-US">
              <a:solidFill>
                <a:srgbClr val="FFFF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} else if (</a:t>
            </a:r>
            <a:r>
              <a:rPr lang="en-US" sz="1800" err="1">
                <a:solidFill>
                  <a:srgbClr val="FFFF00"/>
                </a:solidFill>
                <a:latin typeface="Consolas"/>
              </a:rPr>
              <a:t>pet.type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() == duck) {</a:t>
            </a:r>
            <a:endParaRPr lang="en-US">
              <a:solidFill>
                <a:srgbClr val="FFFF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    </a:t>
            </a:r>
            <a:r>
              <a:rPr lang="en-US" sz="1800" err="1">
                <a:solidFill>
                  <a:srgbClr val="FFFF00"/>
                </a:solidFill>
                <a:latin typeface="Consolas"/>
              </a:rPr>
              <a:t>pet.quack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();</a:t>
            </a:r>
            <a:endParaRPr lang="en-US">
              <a:solidFill>
                <a:srgbClr val="FFFF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}</a:t>
            </a:r>
          </a:p>
          <a:p>
            <a:pPr>
              <a:lnSpc>
                <a:spcPct val="100000"/>
              </a:lnSpc>
              <a:buNone/>
            </a:pPr>
            <a:endParaRPr lang="en-US" sz="1800">
              <a:solidFill>
                <a:srgbClr val="FFFF00"/>
              </a:solidFill>
              <a:latin typeface="Consolas"/>
            </a:endParaRPr>
          </a:p>
        </p:txBody>
      </p:sp>
      <p:sp>
        <p:nvSpPr>
          <p:cNvPr id="2" name="Content Placeholder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1366652336"/>
              </p:ext>
            </p:extLst>
          </p:nvPr>
        </p:nvSpPr>
        <p:spPr>
          <a:xfrm>
            <a:off x="590550" y="4200525"/>
            <a:ext cx="5411788" cy="452414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err="1">
                <a:solidFill>
                  <a:srgbClr val="FFFF00"/>
                </a:solidFill>
                <a:latin typeface="Consolas"/>
              </a:rPr>
              <a:t>pet.speak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();</a:t>
            </a:r>
          </a:p>
        </p:txBody>
      </p:sp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985690290"/>
              </p:ext>
            </p:extLst>
          </p:nvPr>
        </p:nvSpPr>
        <p:spPr>
          <a:xfrm>
            <a:off x="6803280" y="4200525"/>
            <a:ext cx="405669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Consolas"/>
              </a:rPr>
              <a:t>The number of animals that our app supports might change.</a:t>
            </a:r>
            <a:endParaRPr lang="en-US">
              <a:latin typeface="Consolas"/>
            </a:endParaRPr>
          </a:p>
          <a:p>
            <a:endParaRPr lang="en-US">
              <a:latin typeface="Consolas"/>
            </a:endParaRPr>
          </a:p>
          <a:p>
            <a:r>
              <a:rPr lang="en-US">
                <a:latin typeface="Consolas"/>
              </a:rPr>
              <a:t>ick to add text</a:t>
            </a:r>
            <a:endParaRPr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20193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  <p:extLst>
              <p:ext uri="{D42A27DB-BD31-4B8C-83A1-F6EECF244321}">
                <p14:modId xmlns:p14="http://schemas.microsoft.com/office/powerpoint/2010/main" val="3739104600"/>
              </p:ext>
            </p:extLst>
          </p:nvPr>
        </p:nvSpPr>
        <p:spPr>
          <a:xfrm>
            <a:off x="590550" y="563563"/>
            <a:ext cx="8380413" cy="1679112"/>
          </a:xfr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class Course </a:t>
            </a:r>
            <a:endParaRPr lang="en-US">
              <a:solidFill>
                <a:srgbClr val="FFFF00"/>
              </a:solidFill>
              <a:latin typeface="Calibri"/>
            </a:endParaRPr>
          </a:p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{</a:t>
            </a:r>
            <a:endParaRPr lang="en-US">
              <a:solidFill>
                <a:srgbClr val="FFFF00"/>
              </a:solidFill>
              <a:latin typeface="Calibri"/>
            </a:endParaRPr>
          </a:p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    public </a:t>
            </a:r>
            <a:r>
              <a:rPr lang="en-US" sz="1800" err="1">
                <a:solidFill>
                  <a:srgbClr val="FFFF00"/>
                </a:solidFill>
                <a:latin typeface="Consolas"/>
              </a:rPr>
              <a:t>LinkedList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&lt;Student&gt; Students;</a:t>
            </a:r>
            <a:endParaRPr lang="en-US">
              <a:solidFill>
                <a:srgbClr val="FFFF00"/>
              </a:solidFill>
              <a:latin typeface="Calibri"/>
            </a:endParaRPr>
          </a:p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en-US" sz="1800">
              <a:solidFill>
                <a:srgbClr val="FFFF00"/>
              </a:solidFill>
              <a:latin typeface="Consolas"/>
            </a:endParaRPr>
          </a:p>
        </p:txBody>
      </p:sp>
      <p:sp>
        <p:nvSpPr>
          <p:cNvPr id="2" name="Content Placeholder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1490871395"/>
              </p:ext>
            </p:extLst>
          </p:nvPr>
        </p:nvSpPr>
        <p:spPr>
          <a:xfrm>
            <a:off x="590550" y="2400300"/>
            <a:ext cx="6959600" cy="3067539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class Course </a:t>
            </a:r>
            <a:endParaRPr lang="en-US" sz="1800">
              <a:latin typeface="Consolas"/>
            </a:endParaRPr>
          </a:p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{</a:t>
            </a:r>
            <a:endParaRPr lang="en-US" sz="1800">
              <a:latin typeface="Consolas"/>
            </a:endParaRPr>
          </a:p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    private </a:t>
            </a:r>
            <a:r>
              <a:rPr lang="en-US" sz="1800" err="1">
                <a:solidFill>
                  <a:srgbClr val="FFFF00"/>
                </a:solidFill>
                <a:latin typeface="Consolas"/>
              </a:rPr>
              <a:t>LinkedList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&lt;Student&gt; _students;</a:t>
            </a:r>
            <a:endParaRPr lang="en-US" sz="1800">
              <a:latin typeface="Consolas"/>
            </a:endParaRPr>
          </a:p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    public bool Register(Student s) </a:t>
            </a:r>
          </a:p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    {</a:t>
            </a:r>
            <a:endParaRPr/>
          </a:p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        _</a:t>
            </a:r>
            <a:r>
              <a:rPr lang="en-US" sz="1800" err="1">
                <a:solidFill>
                  <a:srgbClr val="FFFF00"/>
                </a:solidFill>
                <a:latin typeface="Consolas"/>
              </a:rPr>
              <a:t>students.Add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(s);</a:t>
            </a:r>
          </a:p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    }</a:t>
            </a:r>
            <a:endParaRPr/>
          </a:p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>
              <a:solidFill>
                <a:srgbClr val="FFFF00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4250856628"/>
              </p:ext>
            </p:extLst>
          </p:nvPr>
        </p:nvSpPr>
        <p:spPr>
          <a:xfrm>
            <a:off x="7946688" y="3438525"/>
            <a:ext cx="3575957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Consolas"/>
              </a:rPr>
              <a:t>The way we represent a collection of students might change.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9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  <p:extLst>
              <p:ext uri="{D42A27DB-BD31-4B8C-83A1-F6EECF244321}">
                <p14:modId xmlns:p14="http://schemas.microsoft.com/office/powerpoint/2010/main" val="1180826459"/>
              </p:ext>
            </p:extLst>
          </p:nvPr>
        </p:nvSpPr>
        <p:spPr>
          <a:xfrm>
            <a:off x="590550" y="563563"/>
            <a:ext cx="5889625" cy="4831592"/>
          </a:xfr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// SomeFile01.cs</a:t>
            </a:r>
          </a:p>
          <a:p>
            <a:pPr>
              <a:buNone/>
            </a:pPr>
            <a:r>
              <a:rPr lang="en-US" sz="1800" err="1">
                <a:solidFill>
                  <a:srgbClr val="FFFF00"/>
                </a:solidFill>
                <a:latin typeface="Consolas"/>
              </a:rPr>
              <a:t>this.Tax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 += </a:t>
            </a:r>
            <a:r>
              <a:rPr lang="en-US" sz="1800" err="1">
                <a:solidFill>
                  <a:srgbClr val="FFFF00"/>
                </a:solidFill>
                <a:latin typeface="Consolas"/>
              </a:rPr>
              <a:t>this.Price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 * 0.07;</a:t>
            </a:r>
            <a:endParaRPr lang="en-US" sz="1800"/>
          </a:p>
          <a:p>
            <a:pPr>
              <a:buNone/>
            </a:pPr>
            <a:endParaRPr sz="180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// SomeFile02.cs</a:t>
            </a:r>
          </a:p>
          <a:p>
            <a:pPr>
              <a:buNone/>
            </a:pPr>
            <a:r>
              <a:rPr lang="en-US" sz="1800" err="1">
                <a:solidFill>
                  <a:srgbClr val="FFFF00"/>
                </a:solidFill>
                <a:latin typeface="Consolas"/>
              </a:rPr>
              <a:t>product.Tax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 += </a:t>
            </a:r>
            <a:r>
              <a:rPr lang="en-US" sz="1800" err="1">
                <a:solidFill>
                  <a:srgbClr val="FFFF00"/>
                </a:solidFill>
                <a:latin typeface="Consolas"/>
              </a:rPr>
              <a:t>product.Price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 * 0.05;</a:t>
            </a:r>
          </a:p>
          <a:p>
            <a:pPr>
              <a:buNone/>
            </a:pPr>
            <a:endParaRPr lang="en-US" sz="1800">
              <a:solidFill>
                <a:srgbClr val="FFFF00"/>
              </a:solidFill>
              <a:latin typeface="Consolas"/>
            </a:endParaRPr>
          </a:p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// SomeFile03.cs</a:t>
            </a:r>
            <a:endParaRPr lang="en-US" sz="1800">
              <a:latin typeface="Consolas"/>
            </a:endParaRPr>
          </a:p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If (</a:t>
            </a:r>
            <a:r>
              <a:rPr lang="en-US" sz="1800" err="1">
                <a:solidFill>
                  <a:srgbClr val="FFFF00"/>
                </a:solidFill>
                <a:latin typeface="Consolas"/>
              </a:rPr>
              <a:t>product.Type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 === "accommodation") {</a:t>
            </a:r>
          </a:p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    </a:t>
            </a:r>
            <a:r>
              <a:rPr lang="en-US" sz="1800" err="1">
                <a:solidFill>
                  <a:srgbClr val="FFFF00"/>
                </a:solidFill>
                <a:latin typeface="Consolas"/>
              </a:rPr>
              <a:t>Product.Tax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 -= </a:t>
            </a:r>
            <a:r>
              <a:rPr lang="en-US" sz="1800" err="1">
                <a:solidFill>
                  <a:srgbClr val="FFFF00"/>
                </a:solidFill>
                <a:latin typeface="Consolas"/>
              </a:rPr>
              <a:t>product.Price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 * 0.07;</a:t>
            </a:r>
          </a:p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    </a:t>
            </a:r>
            <a:r>
              <a:rPr lang="en-US" sz="1800" err="1">
                <a:solidFill>
                  <a:srgbClr val="FFFF00"/>
                </a:solidFill>
                <a:latin typeface="Consolas"/>
              </a:rPr>
              <a:t>product.Tax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 += </a:t>
            </a:r>
            <a:r>
              <a:rPr lang="en-US" sz="1800" err="1">
                <a:solidFill>
                  <a:srgbClr val="FFFF00"/>
                </a:solidFill>
                <a:latin typeface="Consolas"/>
              </a:rPr>
              <a:t>product.Price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 * 0.08;</a:t>
            </a:r>
            <a:endParaRPr lang="en-US" sz="1800">
              <a:latin typeface="Consolas"/>
            </a:endParaRPr>
          </a:p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en-US" sz="1800">
              <a:solidFill>
                <a:srgbClr val="FFFF00"/>
              </a:solidFill>
              <a:latin typeface="Consolas"/>
            </a:endParaRPr>
          </a:p>
          <a:p>
            <a:pPr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// et cetera</a:t>
            </a:r>
          </a:p>
        </p:txBody>
      </p:sp>
      <p:sp>
        <p:nvSpPr>
          <p:cNvPr id="2" name="Content Placeholder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1967704206"/>
              </p:ext>
            </p:extLst>
          </p:nvPr>
        </p:nvSpPr>
        <p:spPr>
          <a:xfrm>
            <a:off x="6631768" y="1657350"/>
            <a:ext cx="4953182" cy="855663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sz="1800" err="1">
                <a:solidFill>
                  <a:srgbClr val="FFFF00"/>
                </a:solidFill>
                <a:latin typeface="Consolas"/>
              </a:rPr>
              <a:t>product.Tax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 = 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>
                <a:solidFill>
                  <a:srgbClr val="FFFF00"/>
                </a:solidFill>
                <a:latin typeface="Consolas"/>
              </a:rPr>
              <a:t>    _</a:t>
            </a:r>
            <a:r>
              <a:rPr lang="en-US" sz="1800" err="1">
                <a:solidFill>
                  <a:srgbClr val="FFFF00"/>
                </a:solidFill>
                <a:latin typeface="Consolas"/>
              </a:rPr>
              <a:t>taxService.calculateTax</a:t>
            </a:r>
            <a:r>
              <a:rPr lang="en-US" sz="1800">
                <a:solidFill>
                  <a:srgbClr val="FFFF00"/>
                </a:solidFill>
                <a:latin typeface="Consolas"/>
              </a:rPr>
              <a:t>(product);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ontent Placeholder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3655007735"/>
              </p:ext>
            </p:extLst>
          </p:nvPr>
        </p:nvSpPr>
        <p:spPr>
          <a:xfrm>
            <a:off x="590761" y="5695950"/>
            <a:ext cx="10548938" cy="728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>
                <a:solidFill>
                  <a:srgbClr val="00B0F0"/>
                </a:solidFill>
                <a:latin typeface="Consolas"/>
                <a:hlinkClick r:id="rId3"/>
              </a:rPr>
              <a:t>PST: http://www2.gov.bc.ca/gov/content/taxes/sales-taxes/pst</a:t>
            </a:r>
            <a:endParaRPr lang="en-US">
              <a:solidFill>
                <a:srgbClr val="00B0F0"/>
              </a:solidFill>
              <a:latin typeface="Calibri"/>
              <a:hlinkClick r:id="rId3"/>
            </a:endParaRPr>
          </a:p>
          <a:p>
            <a:pPr>
              <a:buNone/>
            </a:pPr>
            <a:r>
              <a:rPr lang="en-US" sz="1800">
                <a:solidFill>
                  <a:srgbClr val="00B0F0"/>
                </a:solidFill>
                <a:latin typeface="Consolas"/>
                <a:hlinkClick r:id="" action="ppaction://noaction"/>
              </a:rPr>
              <a:t>GST: http://www.cra-arc.gc.ca/tx/bsnss/tpcs/gst-tps/gnrl/stps/cllct-eng.html</a:t>
            </a:r>
            <a:r>
              <a:rPr lang="en-US" sz="1800">
                <a:solidFill>
                  <a:srgbClr val="00B0F0"/>
                </a:solidFill>
                <a:latin typeface="Consolas"/>
              </a:rPr>
              <a:t> 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1670143800"/>
              </p:ext>
            </p:extLst>
          </p:nvPr>
        </p:nvSpPr>
        <p:spPr>
          <a:xfrm>
            <a:off x="6631768" y="3228975"/>
            <a:ext cx="3983038" cy="7279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>
                <a:solidFill>
                  <a:srgbClr val="FFFFFF"/>
                </a:solidFill>
                <a:latin typeface="Consolas"/>
              </a:rPr>
              <a:t>The way we calculate tax in British Columbia might change.</a:t>
            </a:r>
          </a:p>
        </p:txBody>
      </p:sp>
    </p:spTree>
    <p:extLst>
      <p:ext uri="{BB962C8B-B14F-4D97-AF65-F5344CB8AC3E}">
        <p14:creationId xmlns:p14="http://schemas.microsoft.com/office/powerpoint/2010/main" val="1331195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alibri"/>
              </a:rPr>
              <a:t>Favour</a:t>
            </a:r>
            <a:r>
              <a:rPr lang="en-US">
                <a:latin typeface="Calibri"/>
              </a:rPr>
              <a:t> composition over inheritance.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3569" y="5749732"/>
            <a:ext cx="10515600" cy="476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>
                <a:latin typeface="Calibri"/>
              </a:rPr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3964770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  <p:extLst>
              <p:ext uri="{D42A27DB-BD31-4B8C-83A1-F6EECF244321}">
                <p14:modId xmlns:p14="http://schemas.microsoft.com/office/powerpoint/2010/main" val="535240540"/>
              </p:ext>
            </p:extLst>
          </p:nvPr>
        </p:nvSpPr>
        <p:spPr>
          <a:xfrm>
            <a:off x="590550" y="514350"/>
            <a:ext cx="10986135" cy="5859463"/>
          </a:xfr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err="1">
                <a:solidFill>
                  <a:srgbClr val="FFFF00"/>
                </a:solidFill>
                <a:latin typeface="Consolas"/>
                <a:cs typeface="Consolas"/>
              </a:rPr>
              <a:t>Todo</a:t>
            </a: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: Add an example.</a:t>
            </a:r>
          </a:p>
        </p:txBody>
      </p:sp>
    </p:spTree>
    <p:extLst>
      <p:ext uri="{BB962C8B-B14F-4D97-AF65-F5344CB8AC3E}">
        <p14:creationId xmlns:p14="http://schemas.microsoft.com/office/powerpoint/2010/main" val="355945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0550" y="514350"/>
            <a:ext cx="10986135" cy="5859463"/>
          </a:xfr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err="1">
                <a:solidFill>
                  <a:srgbClr val="FFFF00"/>
                </a:solidFill>
                <a:latin typeface="Consolas"/>
                <a:cs typeface="Consolas"/>
              </a:rPr>
              <a:t>Todo</a:t>
            </a: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: Add example.</a:t>
            </a:r>
          </a:p>
        </p:txBody>
      </p:sp>
    </p:spTree>
    <p:extLst>
      <p:ext uri="{BB962C8B-B14F-4D97-AF65-F5344CB8AC3E}">
        <p14:creationId xmlns:p14="http://schemas.microsoft.com/office/powerpoint/2010/main" val="406936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Object Oriented Fundaments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74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Only talk to your friends.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3569" y="5749732"/>
            <a:ext cx="10515600" cy="476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>
                <a:latin typeface="Calibri"/>
              </a:rPr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2370381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0550" y="514350"/>
            <a:ext cx="10986135" cy="5859463"/>
          </a:xfr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err="1">
                <a:solidFill>
                  <a:srgbClr val="FFFF00"/>
                </a:solidFill>
                <a:latin typeface="Consolas"/>
                <a:cs typeface="Consolas"/>
              </a:rPr>
              <a:t>Todo</a:t>
            </a: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: Add example.</a:t>
            </a:r>
          </a:p>
        </p:txBody>
      </p:sp>
    </p:spTree>
    <p:extLst>
      <p:ext uri="{BB962C8B-B14F-4D97-AF65-F5344CB8AC3E}">
        <p14:creationId xmlns:p14="http://schemas.microsoft.com/office/powerpoint/2010/main" val="16152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Program to interfaces not to implementations.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3569" y="5749732"/>
            <a:ext cx="10515600" cy="476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>
                <a:latin typeface="Calibri"/>
              </a:rPr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3300602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0550" y="514350"/>
            <a:ext cx="10986135" cy="5859463"/>
          </a:xfr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err="1">
                <a:solidFill>
                  <a:srgbClr val="FFFF00"/>
                </a:solidFill>
                <a:latin typeface="Consolas"/>
                <a:cs typeface="Consolas"/>
              </a:rPr>
              <a:t>Todo</a:t>
            </a: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: Add example.</a:t>
            </a:r>
          </a:p>
        </p:txBody>
      </p:sp>
    </p:spTree>
    <p:extLst>
      <p:ext uri="{BB962C8B-B14F-4D97-AF65-F5344CB8AC3E}">
        <p14:creationId xmlns:p14="http://schemas.microsoft.com/office/powerpoint/2010/main" val="2846441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Strive for loosely coupled designs among objects that interact.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3569" y="5749732"/>
            <a:ext cx="10515600" cy="476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>
                <a:latin typeface="Calibri"/>
              </a:rPr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1672711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0550" y="514350"/>
            <a:ext cx="10986135" cy="5859463"/>
          </a:xfr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err="1">
                <a:solidFill>
                  <a:srgbClr val="FFFF00"/>
                </a:solidFill>
                <a:latin typeface="Consolas"/>
                <a:cs typeface="Consolas"/>
              </a:rPr>
              <a:t>Todo</a:t>
            </a:r>
            <a:r>
              <a:rPr lang="en-US" sz="1800">
                <a:solidFill>
                  <a:srgbClr val="FFFF00"/>
                </a:solidFill>
                <a:latin typeface="Consolas"/>
                <a:cs typeface="Consolas"/>
              </a:rPr>
              <a:t>: Add example.</a:t>
            </a:r>
          </a:p>
        </p:txBody>
      </p:sp>
    </p:spTree>
    <p:extLst>
      <p:ext uri="{BB962C8B-B14F-4D97-AF65-F5344CB8AC3E}">
        <p14:creationId xmlns:p14="http://schemas.microsoft.com/office/powerpoint/2010/main" val="367826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35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Delineates a simplified, context-specific representation of a thing.</a:t>
            </a:r>
            <a:endParaRPr lang="en-US" sz="320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Ignores contextually irrelevant details.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Includes contextually relevant details. </a:t>
            </a:r>
            <a:endParaRPr lang="en-US">
              <a:latin typeface="Calibri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743575"/>
            <a:ext cx="10515600" cy="476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>
                <a:latin typeface="Calibri"/>
              </a:rPr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191941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Grants one thing the capabilities of another thing. 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/>
              <a:t>Is not the same as though often agrees with subtyping. </a:t>
            </a:r>
            <a:endParaRPr lang="en-US" sz="3200"/>
          </a:p>
          <a:p>
            <a:pPr marL="0" indent="0">
              <a:buNone/>
            </a:pPr>
            <a:r>
              <a:rPr lang="en-US"/>
              <a:t>Includes prototypal and class-based inheritance.</a:t>
            </a:r>
            <a:endParaRPr lang="en-US" sz="32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3569" y="5740259"/>
            <a:ext cx="10515600" cy="476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>
                <a:latin typeface="Calibri"/>
              </a:rPr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102687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Polymorpism</a:t>
            </a:r>
            <a:endParaRPr lang="en-US" err="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Pluralizes the numbers of types on which a routine can operate. 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/>
              <a:t>Ad hoc / static polymorphism (aka method overloading)</a:t>
            </a:r>
            <a:endParaRPr lang="en-US" sz="2400"/>
          </a:p>
          <a:p>
            <a:pPr marL="0" indent="0">
              <a:buNone/>
            </a:pPr>
            <a:r>
              <a:rPr lang="en-US" err="1"/>
              <a:t>Parameteric</a:t>
            </a:r>
            <a:r>
              <a:rPr lang="en-US"/>
              <a:t> polymorphism (aka generics)</a:t>
            </a:r>
            <a:endParaRPr lang="en-US" sz="2400"/>
          </a:p>
          <a:p>
            <a:pPr marL="0" indent="0">
              <a:buNone/>
            </a:pPr>
            <a:r>
              <a:rPr lang="en-US"/>
              <a:t>Subtype polymorphism</a:t>
            </a:r>
            <a:endParaRPr lang="en-US" sz="24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3569" y="5740259"/>
            <a:ext cx="10515600" cy="476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>
                <a:latin typeface="Calibri"/>
              </a:rPr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273796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Restricts outside access to a things parts.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Bundles a things state with the routines that use that state. </a:t>
            </a:r>
            <a:endParaRPr lang="en-US">
              <a:latin typeface="Calibri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3569" y="5740259"/>
            <a:ext cx="10515600" cy="476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>
                <a:latin typeface="Calibri"/>
              </a:rPr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32130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Object-Oriented 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SOLID et cetera</a:t>
            </a:r>
          </a:p>
        </p:txBody>
      </p:sp>
    </p:spTree>
    <p:extLst>
      <p:ext uri="{BB962C8B-B14F-4D97-AF65-F5344CB8AC3E}">
        <p14:creationId xmlns:p14="http://schemas.microsoft.com/office/powerpoint/2010/main" val="391618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A class should have only one reason to change.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Calibri"/>
              </a:rPr>
              <a:t>A reason to change is a responsibility or an axis-of-change. </a:t>
            </a:r>
          </a:p>
          <a:p>
            <a:pPr>
              <a:lnSpc>
                <a:spcPct val="120000"/>
              </a:lnSpc>
            </a:pPr>
            <a:r>
              <a:rPr lang="en-US">
                <a:latin typeface="Calibri"/>
              </a:rPr>
              <a:t>Changes refer to changes in source code not to variables at runtime. </a:t>
            </a:r>
          </a:p>
          <a:p>
            <a:pPr>
              <a:lnSpc>
                <a:spcPct val="120000"/>
              </a:lnSpc>
            </a:pPr>
            <a:r>
              <a:rPr lang="en-US">
                <a:latin typeface="Calibri"/>
              </a:rPr>
              <a:t>Responsibility examples: print an invoice, calculate tax. </a:t>
            </a:r>
          </a:p>
          <a:p>
            <a:pPr>
              <a:lnSpc>
                <a:spcPct val="120000"/>
              </a:lnSpc>
            </a:pPr>
            <a:r>
              <a:rPr lang="en-US">
                <a:latin typeface="Calibri"/>
              </a:rPr>
              <a:t>Loosely coupled responsibilities bring benefits: </a:t>
            </a:r>
          </a:p>
          <a:p>
            <a:pPr>
              <a:lnSpc>
                <a:spcPct val="120000"/>
              </a:lnSpc>
            </a:pPr>
            <a:r>
              <a:rPr lang="en-US">
                <a:latin typeface="Calibri"/>
              </a:rPr>
              <a:t>Clients can consume individual responsibilities. </a:t>
            </a:r>
          </a:p>
          <a:p>
            <a:pPr>
              <a:lnSpc>
                <a:spcPct val="120000"/>
              </a:lnSpc>
            </a:pPr>
            <a:r>
              <a:rPr lang="en-US">
                <a:latin typeface="Calibri"/>
              </a:rPr>
              <a:t>Responsibilities can change without breaking each other. </a:t>
            </a:r>
          </a:p>
          <a:p>
            <a:pPr>
              <a:lnSpc>
                <a:spcPct val="120000"/>
              </a:lnSpc>
            </a:pPr>
            <a:r>
              <a:rPr lang="en-US">
                <a:latin typeface="Calibri"/>
              </a:rPr>
              <a:t>Responsibilities can be recompiled independently. </a:t>
            </a:r>
          </a:p>
          <a:p>
            <a:pPr>
              <a:lnSpc>
                <a:spcPct val="120000"/>
              </a:lnSpc>
            </a:pPr>
            <a:r>
              <a:rPr lang="en-US">
                <a:latin typeface="Calibri"/>
              </a:rPr>
              <a:t>The art is to balance rigidly and needless complexity.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72" y="5753100"/>
            <a:ext cx="10515600" cy="476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>
                <a:latin typeface="Calibri"/>
              </a:rPr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42817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35</Slides>
  <Notes>34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Design Patterns</vt:lpstr>
      <vt:lpstr>Contents</vt:lpstr>
      <vt:lpstr>Object Oriented Fundaments</vt:lpstr>
      <vt:lpstr>Abstraction</vt:lpstr>
      <vt:lpstr>Inheritance</vt:lpstr>
      <vt:lpstr>Polymorpism</vt:lpstr>
      <vt:lpstr>Encapsulation</vt:lpstr>
      <vt:lpstr>Object-Oriented Principles</vt:lpstr>
      <vt:lpstr>A class should have only one reason to change.</vt:lpstr>
      <vt:lpstr>PowerPoint Presentation</vt:lpstr>
      <vt:lpstr>PowerPoint Presentation</vt:lpstr>
      <vt:lpstr>Classes should be open for extension and closed for modification.</vt:lpstr>
      <vt:lpstr>PowerPoint Presentation</vt:lpstr>
      <vt:lpstr>PowerPoint Presentation</vt:lpstr>
      <vt:lpstr>Don't call us, we'll call you. </vt:lpstr>
      <vt:lpstr>PowerPoint Presentation</vt:lpstr>
      <vt:lpstr>PowerPoint Presentation</vt:lpstr>
      <vt:lpstr>Depend on abstractions not on concrete classes.</vt:lpstr>
      <vt:lpstr>PowerPoint Presentation</vt:lpstr>
      <vt:lpstr>PowerPoint Presentation</vt:lpstr>
      <vt:lpstr>Interlude: An OO Design Quality Metric</vt:lpstr>
      <vt:lpstr>Encapsulate what varies. </vt:lpstr>
      <vt:lpstr>Encapsulate what varies. </vt:lpstr>
      <vt:lpstr>PowerPoint Presentation</vt:lpstr>
      <vt:lpstr>PowerPoint Presentation</vt:lpstr>
      <vt:lpstr>PowerPoint Presentation</vt:lpstr>
      <vt:lpstr>Favour composition over inheritance.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cp:revision>1</cp:revision>
  <dcterms:modified xsi:type="dcterms:W3CDTF">2017-06-24T03:14:32Z</dcterms:modified>
</cp:coreProperties>
</file>