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76" r:id="rId6"/>
    <p:sldId id="262" r:id="rId7"/>
    <p:sldId id="277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7FAB668B-B03F-4AFD-A1E4-CC44901AB88B}">
          <p14:sldIdLst>
            <p14:sldId id="256"/>
          </p14:sldIdLst>
        </p14:section>
        <p14:section name="OVERVIEW" id="{2F602642-5A12-4F96-B453-EF5D9A710AB7}">
          <p14:sldIdLst>
            <p14:sldId id="257"/>
          </p14:sldIdLst>
        </p14:section>
        <p14:section name="BACKGROUND" id="{A26E7F67-308D-419B-B150-491881FC31EA}">
          <p14:sldIdLst>
            <p14:sldId id="259"/>
          </p14:sldIdLst>
        </p14:section>
        <p14:section name="DATA" id="{4F24796C-B8F5-4C63-83CC-B2A821FD3C35}">
          <p14:sldIdLst>
            <p14:sldId id="261"/>
          </p14:sldIdLst>
        </p14:section>
        <p14:section name="MODEL" id="{294FE2BE-7DAF-4CBB-BB05-BCFF32171ECE}">
          <p14:sldIdLst>
            <p14:sldId id="276"/>
            <p14:sldId id="262"/>
          </p14:sldIdLst>
        </p14:section>
        <p14:section name="ANALYSIS" id="{0C756D42-77DF-4536-8532-CCB7F0CF4CF2}">
          <p14:sldIdLst>
            <p14:sldId id="277"/>
            <p14:sldId id="263"/>
            <p14:sldId id="271"/>
            <p14:sldId id="264"/>
          </p14:sldIdLst>
        </p14:section>
        <p14:section name="CONCLUSION" id="{CFABBB60-C4D2-4848-8871-0E712A4AB26F}">
          <p14:sldIdLst>
            <p14:sldId id="272"/>
            <p14:sldId id="273"/>
            <p14:sldId id="274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79D"/>
    <a:srgbClr val="D4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3" autoAdjust="0"/>
  </p:normalViewPr>
  <p:slideViewPr>
    <p:cSldViewPr snapToGrid="0">
      <p:cViewPr varScale="1">
        <p:scale>
          <a:sx n="90" d="100"/>
          <a:sy n="90" d="100"/>
        </p:scale>
        <p:origin x="-4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AFF4-431A-C540-97AA-9350C4FA3EAB}" type="datetimeFigureOut">
              <a:rPr kumimoji="1" lang="zh-CN" altLang="en-US" smtClean="0"/>
              <a:t>15/10/7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BF057-4A46-114E-908B-E3C684E08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14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C078-8CE2-4BEE-B9FF-A720AE604090}" type="datetimeFigureOut">
              <a:rPr lang="en-US" smtClean="0"/>
              <a:t>15/10/7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D48F-FC60-4A2A-A843-DE11741B5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20817393">
            <a:off x="220797" y="484636"/>
            <a:ext cx="15332199" cy="5822054"/>
          </a:xfrm>
          <a:prstGeom prst="rect">
            <a:avLst/>
          </a:prstGeom>
          <a:solidFill>
            <a:srgbClr val="D4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直角三角形 8"/>
          <p:cNvSpPr/>
          <p:nvPr/>
        </p:nvSpPr>
        <p:spPr>
          <a:xfrm>
            <a:off x="-47106" y="2212257"/>
            <a:ext cx="24027983" cy="4883867"/>
          </a:xfrm>
          <a:prstGeom prst="rtTriangle">
            <a:avLst/>
          </a:prstGeom>
          <a:solidFill>
            <a:srgbClr val="0B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5185" y="1506385"/>
            <a:ext cx="10016815" cy="2387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54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The</a:t>
            </a:r>
            <a:r>
              <a:rPr lang="zh-CN" altLang="en-US" sz="54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Title</a:t>
            </a:r>
            <a:endParaRPr lang="en-US" sz="54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22885" y="4522787"/>
            <a:ext cx="9144000" cy="16557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r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Wen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Liu</a:t>
            </a:r>
          </a:p>
          <a:p>
            <a:pPr algn="r"/>
            <a:r>
              <a:rPr lang="zh-CN" altLang="zh-CN" b="1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iaqi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Liu</a:t>
            </a:r>
          </a:p>
          <a:p>
            <a:pPr algn="r"/>
            <a:r>
              <a:rPr lang="zh-CN" altLang="zh-CN" b="1" dirty="0" smtClean="0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hiyuan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Liu</a:t>
            </a:r>
          </a:p>
          <a:p>
            <a:pPr algn="r"/>
            <a:r>
              <a:rPr lang="zh-CN" altLang="zh-CN" b="1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hen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Zou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06" y="756015"/>
            <a:ext cx="1524000" cy="32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Result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-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East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9145"/>
              </p:ext>
            </p:extLst>
          </p:nvPr>
        </p:nvGraphicFramePr>
        <p:xfrm>
          <a:off x="1974677" y="2385464"/>
          <a:ext cx="8134523" cy="2856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16331"/>
                <a:gridCol w="1447496"/>
                <a:gridCol w="2065911"/>
                <a:gridCol w="1304785"/>
              </a:tblGrid>
              <a:tr h="7141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 Score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Efficiency DEA Score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9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Charlotte Hornets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1.087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4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Toronto Raptors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1.015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4284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 </a:t>
                      </a:r>
                      <a:r>
                        <a:rPr lang="en-US" sz="2000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Hawks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1.002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4284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Boston Celtics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4284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 Bulls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0.930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u="none" strike="noStrike" kern="1200" dirty="0" smtClean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0.931</a:t>
                      </a:r>
                      <a:endParaRPr lang="en-US" sz="2000" u="none" strike="noStrike" kern="1200" dirty="0">
                        <a:solidFill>
                          <a:srgbClr val="0B479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rgbClr val="0B479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3654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Further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6186" y="1720474"/>
            <a:ext cx="5573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endParaRPr kumimoji="1"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9" y="2535682"/>
            <a:ext cx="2336800" cy="3467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2753" y="2717257"/>
            <a:ext cx="61873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000" dirty="0" smtClean="0">
                <a:latin typeface="Times New Roman"/>
                <a:cs typeface="Times New Roman"/>
              </a:rPr>
              <a:t>T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he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Movie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i="1" dirty="0" err="1" smtClean="0">
                <a:latin typeface="Times New Roman"/>
                <a:cs typeface="Times New Roman"/>
              </a:rPr>
              <a:t>Moneyball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tells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s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tory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about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how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d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ata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science</a:t>
            </a:r>
          </a:p>
          <a:p>
            <a:r>
              <a:rPr kumimoji="1" lang="en-US" altLang="zh-CN" sz="2000" dirty="0" err="1" smtClean="0">
                <a:latin typeface="Times New Roman"/>
                <a:cs typeface="Times New Roman"/>
              </a:rPr>
              <a:t>digged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valuable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pattern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that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ignored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by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empirical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a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nd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traditional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v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iews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.</a:t>
            </a:r>
          </a:p>
          <a:p>
            <a:endParaRPr kumimoji="1" lang="en-US" altLang="zh-CN" sz="2000" dirty="0">
              <a:latin typeface="Times New Roman"/>
              <a:cs typeface="Times New Roman"/>
            </a:endParaRPr>
          </a:p>
          <a:p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zh-CN" altLang="zh-CN" sz="2000" dirty="0" smtClean="0">
                <a:latin typeface="Times New Roman"/>
                <a:cs typeface="Times New Roman"/>
              </a:rPr>
              <a:t>M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aterial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Scientists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s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till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rely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heavily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on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their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experience</a:t>
            </a:r>
            <a:endParaRPr kumimoji="1" lang="en-US" altLang="zh-CN" sz="2000" dirty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while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trying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to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invent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ne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w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m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aterial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.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(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Or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they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inherit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theory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fr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om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physics.)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With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proper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zh-CN" altLang="zh-CN" sz="2000" dirty="0" smtClean="0">
                <a:latin typeface="Times New Roman"/>
                <a:cs typeface="Times New Roman"/>
              </a:rPr>
              <a:t>p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attern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recognition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methods,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researchers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would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push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their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research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to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a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new</a:t>
            </a:r>
            <a:r>
              <a:rPr kumimoji="1" lang="zh-CN" altLang="en-US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edge.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147" y="2310532"/>
            <a:ext cx="2688999" cy="36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950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Further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6186" y="1720474"/>
            <a:ext cx="5573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0457" y="3081403"/>
            <a:ext cx="91358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zh-CN" sz="2000" dirty="0" smtClean="0"/>
              <a:t>M</a:t>
            </a:r>
            <a:r>
              <a:rPr kumimoji="1" lang="en-US" altLang="zh-CN" sz="2000" dirty="0" err="1" smtClean="0"/>
              <a:t>aterials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including elements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periodic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billions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organic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components,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their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own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character.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dirty="0" smtClean="0"/>
              <a:t>B</a:t>
            </a:r>
            <a:r>
              <a:rPr kumimoji="1" lang="en-US" altLang="zh-CN" sz="2000" dirty="0" err="1" smtClean="0"/>
              <a:t>esides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this</a:t>
            </a:r>
            <a:r>
              <a:rPr kumimoji="1" lang="zh-CN" altLang="en-US" sz="2000" dirty="0"/>
              <a:t>, </a:t>
            </a:r>
            <a:r>
              <a:rPr kumimoji="1" lang="en-US" altLang="zh-CN" sz="2000" dirty="0" smtClean="0"/>
              <a:t>pairs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o</a:t>
            </a:r>
            <a:r>
              <a:rPr kumimoji="1" lang="en-US" altLang="zh-CN" sz="2000" dirty="0" smtClean="0"/>
              <a:t>f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m</a:t>
            </a:r>
            <a:r>
              <a:rPr kumimoji="1" lang="en-US" altLang="zh-CN" sz="2000" dirty="0" err="1" smtClean="0"/>
              <a:t>aterials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zh-CN" altLang="zh-CN" sz="2000" dirty="0"/>
              <a:t>p</a:t>
            </a:r>
            <a:r>
              <a:rPr kumimoji="1" lang="en-US" altLang="zh-CN" sz="2000" dirty="0"/>
              <a:t>articular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character</a:t>
            </a:r>
            <a:r>
              <a:rPr kumimoji="1" lang="zh-CN" altLang="en-US" sz="2000" dirty="0" smtClean="0"/>
              <a:t>s </a:t>
            </a:r>
            <a:r>
              <a:rPr kumimoji="1" lang="en-US" altLang="zh-CN" sz="2000" dirty="0" smtClean="0"/>
              <a:t>will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usually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produce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kind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chemical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reactions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proper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conditions.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also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empirical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saying.)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Although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tools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like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computational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m</a:t>
            </a:r>
            <a:r>
              <a:rPr kumimoji="1" lang="en-US" altLang="zh-CN" sz="2000" dirty="0" err="1" smtClean="0"/>
              <a:t>aterial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science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exists,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/>
              <a:t>t</a:t>
            </a:r>
            <a:r>
              <a:rPr kumimoji="1" lang="en-US" altLang="zh-CN" sz="2000" dirty="0" smtClean="0"/>
              <a:t>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current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situation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that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r</a:t>
            </a:r>
            <a:r>
              <a:rPr kumimoji="1" lang="en-US" altLang="zh-CN" sz="2000" dirty="0" err="1" smtClean="0"/>
              <a:t>esearchers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still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heavily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try-and-error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method,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which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n</a:t>
            </a:r>
            <a:r>
              <a:rPr kumimoji="1" lang="en-US" altLang="zh-CN" sz="2000" dirty="0" err="1" smtClean="0"/>
              <a:t>otoriously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inefficient.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76809" y="2380874"/>
            <a:ext cx="1877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Fundation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472405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Further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6186" y="1720474"/>
            <a:ext cx="5573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30457" y="3081403"/>
            <a:ext cx="9135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 smtClean="0"/>
              <a:t>Establish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databases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which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physical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chemical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characters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s</a:t>
            </a:r>
            <a:r>
              <a:rPr kumimoji="1" lang="en-US" altLang="zh-CN" sz="2000" dirty="0" err="1" smtClean="0"/>
              <a:t>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fundamental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ma</a:t>
            </a:r>
            <a:r>
              <a:rPr kumimoji="1" lang="en-US" altLang="zh-CN" sz="2000" dirty="0" err="1" smtClean="0"/>
              <a:t>terial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instances,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lattice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constants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crystals,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weight</a:t>
            </a:r>
            <a:r>
              <a:rPr kumimoji="1" lang="zh-CN" altLang="en-US" sz="2000" dirty="0" smtClean="0"/>
              <a:t>-</a:t>
            </a:r>
            <a:r>
              <a:rPr kumimoji="1" lang="en-US" altLang="zh-CN" sz="2000" dirty="0" smtClean="0"/>
              <a:t>average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molecular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weight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h</a:t>
            </a:r>
            <a:r>
              <a:rPr kumimoji="1" lang="en-US" altLang="zh-CN" sz="2000" dirty="0" err="1" smtClean="0"/>
              <a:t>igh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polymers.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dirty="0" smtClean="0"/>
              <a:t>C</a:t>
            </a:r>
            <a:r>
              <a:rPr kumimoji="1" lang="en-US" altLang="zh-CN" sz="2000" dirty="0" err="1" smtClean="0"/>
              <a:t>omputers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memorize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d </a:t>
            </a:r>
            <a:r>
              <a:rPr kumimoji="1" lang="en-US" altLang="zh-CN" sz="2000" dirty="0" smtClean="0"/>
              <a:t>compute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faster.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potential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componets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which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combine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advatage</a:t>
            </a:r>
            <a:r>
              <a:rPr kumimoji="1" lang="zh-CN" altLang="en-US" sz="2000" dirty="0" smtClean="0"/>
              <a:t>s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compositions.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dirty="0" smtClean="0"/>
              <a:t>S</a:t>
            </a:r>
            <a:r>
              <a:rPr kumimoji="1" lang="en-US" altLang="zh-CN" sz="2000" dirty="0" err="1" smtClean="0"/>
              <a:t>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researc</a:t>
            </a:r>
            <a:r>
              <a:rPr kumimoji="1" lang="zh-CN" altLang="en-US" sz="2000" dirty="0" smtClean="0"/>
              <a:t>h </a:t>
            </a:r>
            <a:r>
              <a:rPr kumimoji="1" lang="en-US" altLang="zh-CN" sz="2000" dirty="0" smtClean="0"/>
              <a:t>centers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conduct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hundred</a:t>
            </a:r>
            <a:r>
              <a:rPr kumimoji="1" lang="zh-CN" altLang="en-US" sz="2000" dirty="0" smtClean="0"/>
              <a:t>s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large-scale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per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q</a:t>
            </a:r>
            <a:r>
              <a:rPr kumimoji="1" lang="en-US" altLang="zh-CN" sz="2000" dirty="0" err="1" smtClean="0"/>
              <a:t>uarter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produce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gigabytes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waiting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a</a:t>
            </a:r>
            <a:r>
              <a:rPr kumimoji="1" lang="en-US" altLang="zh-CN" sz="2000" dirty="0" err="1" smtClean="0"/>
              <a:t>nalyzed</a:t>
            </a:r>
            <a:r>
              <a:rPr kumimoji="1" lang="zh-CN" altLang="zh-CN" sz="2000" dirty="0" smtClean="0"/>
              <a:t>.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Ev</a:t>
            </a:r>
            <a:r>
              <a:rPr kumimoji="1" lang="en-US" altLang="zh-CN" sz="2000" dirty="0" smtClean="0"/>
              <a:t>en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n</a:t>
            </a:r>
            <a:r>
              <a:rPr kumimoji="1" lang="en-US" altLang="zh-CN" sz="2000" dirty="0" err="1" smtClean="0"/>
              <a:t>aïve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methods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machine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learning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recognition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help.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endParaRPr kumimoji="1"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76809" y="2380874"/>
            <a:ext cx="39569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Possible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ways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boost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44358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Further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6186" y="1720474"/>
            <a:ext cx="5573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Data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Material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Science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544114" y="3081403"/>
            <a:ext cx="9135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 smtClean="0"/>
              <a:t>E</a:t>
            </a:r>
            <a:r>
              <a:rPr kumimoji="1" lang="en-US" altLang="zh-CN" sz="2000" dirty="0" err="1" smtClean="0"/>
              <a:t>xceptions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always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exists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more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rare.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T</a:t>
            </a:r>
            <a:r>
              <a:rPr kumimoji="1" lang="en-US" altLang="zh-CN" sz="2000" dirty="0" smtClean="0"/>
              <a:t>his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b</a:t>
            </a:r>
            <a:r>
              <a:rPr kumimoji="1" lang="en-US" altLang="zh-CN" sz="2000" dirty="0" smtClean="0"/>
              <a:t>rings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difficulti</a:t>
            </a:r>
            <a:r>
              <a:rPr kumimoji="1" lang="zh-CN" altLang="en-US" sz="2000" dirty="0" smtClean="0"/>
              <a:t>e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recognition.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dirty="0" smtClean="0"/>
              <a:t>S</a:t>
            </a:r>
            <a:r>
              <a:rPr kumimoji="1" lang="en-US" altLang="zh-CN" sz="2000" dirty="0" err="1" smtClean="0"/>
              <a:t>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produce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enough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perform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l</a:t>
            </a:r>
            <a:r>
              <a:rPr kumimoji="1" lang="en-US" altLang="zh-CN" sz="2000" dirty="0" smtClean="0"/>
              <a:t>earning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methods.</a:t>
            </a:r>
          </a:p>
          <a:p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endParaRPr kumimoji="1"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76809" y="2380874"/>
            <a:ext cx="49425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3200" dirty="0" smtClean="0"/>
              <a:t>P</a:t>
            </a:r>
            <a:r>
              <a:rPr kumimoji="1" lang="en-US" altLang="zh-CN" sz="3200" dirty="0" err="1" smtClean="0"/>
              <a:t>ossible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negative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arguments</a:t>
            </a:r>
            <a:r>
              <a:rPr kumimoji="1" lang="zh-CN" altLang="en-US" sz="3200" dirty="0" smtClean="0"/>
              <a:t> 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97831" y="5311622"/>
            <a:ext cx="579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E</a:t>
            </a:r>
            <a:r>
              <a:rPr kumimoji="1" lang="en-US" altLang="zh-CN" dirty="0" err="1" smtClean="0"/>
              <a:t>xceptions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opportunities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dicover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theories.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M</a:t>
            </a:r>
            <a:r>
              <a:rPr kumimoji="1" lang="en-US" altLang="zh-CN" dirty="0" err="1" smtClean="0"/>
              <a:t>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scalable.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8986" y="4595112"/>
            <a:ext cx="10717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But</a:t>
            </a:r>
            <a:r>
              <a:rPr kumimoji="1" lang="is-IS" altLang="zh-CN" sz="3200" dirty="0" smtClean="0"/>
              <a:t>…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552941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4448" y="1911005"/>
            <a:ext cx="7673742" cy="26911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altLang="zh-CN" sz="8800" b="1" dirty="0" smtClean="0">
                <a:ln w="0"/>
                <a:gradFill>
                  <a:gsLst>
                    <a:gs pos="0">
                      <a:srgbClr val="D40026"/>
                    </a:gs>
                    <a:gs pos="49000">
                      <a:srgbClr val="D40026"/>
                    </a:gs>
                    <a:gs pos="55000">
                      <a:srgbClr val="0B479D"/>
                    </a:gs>
                    <a:gs pos="100000">
                      <a:srgbClr val="0B479D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8800" b="1" cap="none" spc="0" dirty="0">
              <a:ln w="0"/>
              <a:gradFill>
                <a:gsLst>
                  <a:gs pos="0">
                    <a:srgbClr val="D40026"/>
                  </a:gs>
                  <a:gs pos="49000">
                    <a:srgbClr val="D40026"/>
                  </a:gs>
                  <a:gs pos="55000">
                    <a:srgbClr val="0B479D"/>
                  </a:gs>
                  <a:gs pos="100000">
                    <a:srgbClr val="0B479D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17173" y="1952580"/>
            <a:ext cx="613228" cy="4055012"/>
            <a:chOff x="1317173" y="1952580"/>
            <a:chExt cx="613228" cy="4055012"/>
          </a:xfrm>
        </p:grpSpPr>
        <p:sp>
          <p:nvSpPr>
            <p:cNvPr id="6" name="矩形 5"/>
            <p:cNvSpPr/>
            <p:nvPr/>
          </p:nvSpPr>
          <p:spPr>
            <a:xfrm>
              <a:off x="1317173" y="1952580"/>
              <a:ext cx="613228" cy="613228"/>
            </a:xfrm>
            <a:prstGeom prst="rect">
              <a:avLst/>
            </a:prstGeom>
            <a:solidFill>
              <a:srgbClr val="0B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1</a:t>
              </a:r>
              <a:endParaRPr lang="en-US" sz="4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17173" y="2813026"/>
              <a:ext cx="613228" cy="613228"/>
            </a:xfrm>
            <a:prstGeom prst="rect">
              <a:avLst/>
            </a:prstGeom>
            <a:solidFill>
              <a:srgbClr val="0B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2</a:t>
              </a:r>
              <a:endParaRPr lang="en-US" sz="4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317173" y="3673472"/>
              <a:ext cx="613228" cy="613228"/>
            </a:xfrm>
            <a:prstGeom prst="rect">
              <a:avLst/>
            </a:prstGeom>
            <a:solidFill>
              <a:srgbClr val="0B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3</a:t>
              </a:r>
              <a:endParaRPr lang="en-US" sz="4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317173" y="4533918"/>
              <a:ext cx="613228" cy="613228"/>
            </a:xfrm>
            <a:prstGeom prst="rect">
              <a:avLst/>
            </a:prstGeom>
            <a:solidFill>
              <a:srgbClr val="0B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4</a:t>
              </a:r>
              <a:endParaRPr lang="en-US" sz="4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7173" y="5394364"/>
              <a:ext cx="613228" cy="613228"/>
            </a:xfrm>
            <a:prstGeom prst="rect">
              <a:avLst/>
            </a:prstGeom>
            <a:solidFill>
              <a:srgbClr val="0B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5</a:t>
              </a:r>
              <a:endParaRPr lang="en-US" sz="4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6429" y="179849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Background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and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zh-CN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B</a:t>
            </a:r>
            <a:r>
              <a:rPr lang="en-US" altLang="zh-CN" sz="4400" dirty="0" err="1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ackground</a:t>
            </a:r>
            <a:endParaRPr lang="en-US" sz="4400" dirty="0" smtClean="0">
              <a:solidFill>
                <a:srgbClr val="0B479D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DEA </a:t>
            </a: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Model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and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zh-CN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L</a:t>
            </a:r>
            <a:r>
              <a:rPr lang="en-US" altLang="zh-CN" sz="4400" dirty="0" err="1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inear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regression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model</a:t>
            </a: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endParaRPr lang="en-US" sz="4400" dirty="0" smtClean="0">
              <a:solidFill>
                <a:srgbClr val="0B479D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Analysis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and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Conclusion</a:t>
            </a:r>
            <a:endParaRPr lang="en-US" sz="4400" dirty="0">
              <a:solidFill>
                <a:srgbClr val="0B479D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Further</a:t>
            </a:r>
            <a:r>
              <a:rPr lang="zh-CN" altLang="en-US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4400" dirty="0" smtClean="0">
                <a:solidFill>
                  <a:srgbClr val="0B479D"/>
                </a:solidFill>
                <a:latin typeface="Arial Rounded MT Bold" panose="020F0704030504030204" pitchFamily="34" charset="0"/>
              </a:rPr>
              <a:t>Consideration</a:t>
            </a:r>
            <a:endParaRPr lang="en-US" sz="4400" dirty="0" smtClean="0">
              <a:solidFill>
                <a:srgbClr val="0B479D"/>
              </a:solidFill>
              <a:latin typeface="Arial Rounded MT Bold" panose="020F07040305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1821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Motivation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and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Background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2555" y="2398887"/>
            <a:ext cx="8226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smtClean="0"/>
              <a:t>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people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asketball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lover,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NBA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NBA: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championship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A</a:t>
            </a:r>
            <a:r>
              <a:rPr kumimoji="1" lang="en-US" altLang="zh-CN" dirty="0" smtClean="0"/>
              <a:t>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fairly?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A</a:t>
            </a:r>
            <a:r>
              <a:rPr kumimoji="1" lang="en-US" altLang="zh-CN" dirty="0" err="1" smtClean="0"/>
              <a:t>lso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nterested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decide</a:t>
            </a:r>
            <a:r>
              <a:rPr kumimoji="1" lang="zh-CN" altLang="en-US" dirty="0" smtClean="0"/>
              <a:t>d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smtClean="0"/>
              <a:t>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ompetitive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league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salary.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s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smtClean="0"/>
              <a:t>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champion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hows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eriously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u</a:t>
            </a:r>
            <a:r>
              <a:rPr kumimoji="1" lang="en-US" altLang="zh-CN" dirty="0" err="1" smtClean="0"/>
              <a:t>ndervalued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d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losed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844" y="1580444"/>
            <a:ext cx="2299210" cy="2446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189" y="4062673"/>
            <a:ext cx="1649589" cy="25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540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Data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graphicFrame>
        <p:nvGraphicFramePr>
          <p:cNvPr id="4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190972"/>
              </p:ext>
            </p:extLst>
          </p:nvPr>
        </p:nvGraphicFramePr>
        <p:xfrm>
          <a:off x="1631309" y="2724704"/>
          <a:ext cx="9125830" cy="21698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1241"/>
                <a:gridCol w="3847446"/>
                <a:gridCol w="791758"/>
                <a:gridCol w="3645385"/>
              </a:tblGrid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FGA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Field Goals Attempted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DREB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Defensive Rebounds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FG%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Field Goal Percentage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AST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Assists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3PA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3 Point Field Goals Attempted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STL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Steals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3P%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3 Point Field Goal Percentage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BLK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Blocks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FTA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Free Throws Attempted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PTS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Points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FT%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Free Throw Percentage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D40026"/>
                          </a:solidFill>
                          <a:effectLst/>
                        </a:rPr>
                        <a:t>TOV</a:t>
                      </a:r>
                      <a:endParaRPr lang="en-US" sz="1900" b="0" i="0" u="none" strike="noStrike" dirty="0">
                        <a:solidFill>
                          <a:srgbClr val="D400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D40026"/>
                          </a:solidFill>
                          <a:effectLst/>
                        </a:rPr>
                        <a:t>Turnovers</a:t>
                      </a:r>
                      <a:endParaRPr lang="en-US" sz="1900" b="0" i="0" u="none" strike="noStrike" dirty="0">
                        <a:solidFill>
                          <a:srgbClr val="D400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  <a:tr h="309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>
                          <a:solidFill>
                            <a:srgbClr val="0B479D"/>
                          </a:solidFill>
                          <a:effectLst/>
                        </a:rPr>
                        <a:t>OREB </a:t>
                      </a:r>
                      <a:endParaRPr lang="en-US" sz="1900" b="0" i="0" u="none" strike="noStrike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Offensive Rebounds </a:t>
                      </a:r>
                      <a:endParaRPr lang="en-US" sz="19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D40026"/>
                          </a:solidFill>
                          <a:effectLst/>
                        </a:rPr>
                        <a:t>BLKA</a:t>
                      </a:r>
                      <a:endParaRPr lang="en-US" sz="1900" b="0" i="0" u="none" strike="noStrike" dirty="0">
                        <a:solidFill>
                          <a:srgbClr val="D400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u="none" strike="noStrike" dirty="0">
                          <a:solidFill>
                            <a:srgbClr val="D40026"/>
                          </a:solidFill>
                          <a:effectLst/>
                        </a:rPr>
                        <a:t>Blocked Field Goal Attempts</a:t>
                      </a:r>
                      <a:endParaRPr lang="en-US" sz="1900" b="0" i="0" u="none" strike="noStrike" dirty="0">
                        <a:solidFill>
                          <a:srgbClr val="D400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0" marR="10000" marT="1000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51395" y="1796558"/>
            <a:ext cx="80843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3200" dirty="0">
                <a:solidFill>
                  <a:srgbClr val="0B479D"/>
                </a:solidFill>
              </a:rPr>
              <a:t>NBA Official Website – Stats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198" y="5321640"/>
            <a:ext cx="80843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zh-CN" sz="3200" dirty="0" smtClean="0">
                <a:solidFill>
                  <a:srgbClr val="0B479D"/>
                </a:solidFill>
              </a:rPr>
              <a:t>PIE</a:t>
            </a:r>
            <a:r>
              <a:rPr lang="zh-CN" altLang="en-US" sz="3200" dirty="0" smtClean="0">
                <a:solidFill>
                  <a:srgbClr val="0B479D"/>
                </a:solidFill>
              </a:rPr>
              <a:t> </a:t>
            </a:r>
            <a:r>
              <a:rPr lang="en-US" altLang="zh-CN" sz="3200" dirty="0" smtClean="0">
                <a:solidFill>
                  <a:srgbClr val="0B479D"/>
                </a:solidFill>
              </a:rPr>
              <a:t>–</a:t>
            </a:r>
            <a:r>
              <a:rPr lang="zh-CN" altLang="en-US" sz="3200" dirty="0" smtClean="0">
                <a:solidFill>
                  <a:srgbClr val="0B479D"/>
                </a:solidFill>
              </a:rPr>
              <a:t> </a:t>
            </a:r>
            <a:r>
              <a:rPr lang="en-US" altLang="zh-CN" sz="3200" dirty="0" smtClean="0">
                <a:solidFill>
                  <a:srgbClr val="0B479D"/>
                </a:solidFill>
              </a:rPr>
              <a:t>Player</a:t>
            </a:r>
            <a:r>
              <a:rPr lang="zh-CN" altLang="en-US" sz="3200" dirty="0" smtClean="0">
                <a:solidFill>
                  <a:srgbClr val="0B479D"/>
                </a:solidFill>
              </a:rPr>
              <a:t> </a:t>
            </a:r>
            <a:r>
              <a:rPr lang="en-US" altLang="zh-CN" sz="3200" dirty="0" smtClean="0">
                <a:solidFill>
                  <a:srgbClr val="0B479D"/>
                </a:solidFill>
              </a:rPr>
              <a:t>Impact</a:t>
            </a:r>
            <a:r>
              <a:rPr lang="zh-CN" altLang="en-US" sz="3200" dirty="0" smtClean="0">
                <a:solidFill>
                  <a:srgbClr val="0B479D"/>
                </a:solidFill>
              </a:rPr>
              <a:t> </a:t>
            </a:r>
            <a:r>
              <a:rPr lang="en-US" altLang="zh-CN" sz="3200" dirty="0" smtClean="0">
                <a:solidFill>
                  <a:srgbClr val="0B479D"/>
                </a:solidFill>
              </a:rPr>
              <a:t>Estimate</a:t>
            </a:r>
            <a:r>
              <a:rPr lang="zh-CN" altLang="en-US" sz="3200" dirty="0" smtClean="0">
                <a:solidFill>
                  <a:srgbClr val="0B479D"/>
                </a:solidFill>
              </a:rPr>
              <a:t> </a:t>
            </a:r>
            <a:endParaRPr lang="en-US" altLang="zh-CN" sz="3200" dirty="0">
              <a:solidFill>
                <a:srgbClr val="0B479D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 rot="16200000">
            <a:off x="5490036" y="901008"/>
            <a:ext cx="396043" cy="3127278"/>
          </a:xfrm>
          <a:prstGeom prst="rightBrace">
            <a:avLst>
              <a:gd name="adj1" fmla="val 31885"/>
              <a:gd name="adj2" fmla="val 48948"/>
            </a:avLst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5396621" y="3538538"/>
            <a:ext cx="396043" cy="3127278"/>
          </a:xfrm>
          <a:prstGeom prst="rightBrace">
            <a:avLst>
              <a:gd name="adj1" fmla="val 31885"/>
              <a:gd name="adj2" fmla="val 48948"/>
            </a:avLst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92814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Linear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Regression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4556" y="2554110"/>
            <a:ext cx="4868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smtClean="0"/>
              <a:t>Linear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regression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i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simple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effective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way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zh-CN" sz="2000" dirty="0" smtClean="0"/>
              <a:t>W</a:t>
            </a:r>
            <a:r>
              <a:rPr kumimoji="1" lang="en-US" altLang="zh-CN" sz="2000" dirty="0" smtClean="0"/>
              <a:t>e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d</a:t>
            </a:r>
            <a:r>
              <a:rPr kumimoji="1" lang="en-US" altLang="zh-CN" sz="2000" dirty="0" err="1" smtClean="0"/>
              <a:t>ivide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continuous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PIE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value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t</a:t>
            </a:r>
            <a:r>
              <a:rPr kumimoji="1" lang="en-US" altLang="zh-CN" sz="2000" dirty="0" smtClean="0"/>
              <a:t>o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sm</a:t>
            </a:r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‘bins’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average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salary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player</a:t>
            </a:r>
            <a:r>
              <a:rPr kumimoji="1" lang="zh-CN" altLang="en-US" sz="2000" dirty="0" smtClean="0"/>
              <a:t>s </a:t>
            </a:r>
            <a:r>
              <a:rPr kumimoji="1" lang="en-US" altLang="zh-CN" sz="2000" dirty="0" smtClean="0"/>
              <a:t>who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projected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particular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bin</a:t>
            </a:r>
            <a:r>
              <a:rPr kumimoji="1" lang="zh-CN" altLang="en-US" sz="2000" dirty="0" smtClean="0"/>
              <a:t>.</a:t>
            </a:r>
            <a:endParaRPr kumimoji="1"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zh-CN" sz="2000" dirty="0" smtClean="0"/>
              <a:t>C</a:t>
            </a:r>
            <a:r>
              <a:rPr kumimoji="1" lang="en-US" altLang="zh-CN" sz="2000" dirty="0" smtClean="0"/>
              <a:t>ross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v</a:t>
            </a:r>
            <a:r>
              <a:rPr kumimoji="1" lang="en-US" altLang="zh-CN" sz="2000" dirty="0" err="1" smtClean="0"/>
              <a:t>alidation</a:t>
            </a:r>
            <a:r>
              <a:rPr kumimoji="1" lang="zh-CN" altLang="en-US" sz="2000" dirty="0" smtClean="0"/>
              <a:t> </a:t>
            </a:r>
            <a:r>
              <a:rPr kumimoji="1" lang="zh-CN" altLang="zh-CN" sz="2000" dirty="0" smtClean="0"/>
              <a:t>h</a:t>
            </a:r>
            <a:r>
              <a:rPr kumimoji="1" lang="en-US" altLang="zh-CN" sz="2000" dirty="0" smtClean="0"/>
              <a:t>as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proved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linear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regression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suitable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situation.</a:t>
            </a:r>
            <a:endParaRPr kumimoji="1"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78" y="2339028"/>
            <a:ext cx="4636911" cy="34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657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DEA M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odel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DMUs: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30 NBA Teams     </a:t>
            </a:r>
            <a:r>
              <a:rPr lang="en-US" altLang="zh-CN" dirty="0" smtClean="0">
                <a:solidFill>
                  <a:srgbClr val="0B479D"/>
                </a:solidFill>
              </a:rPr>
              <a:t>-- EAST League (15), West League (15), All Conferences(30)</a:t>
            </a: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E</a:t>
            </a:r>
            <a:r>
              <a:rPr lang="en-US" altLang="zh-CN" dirty="0" smtClean="0">
                <a:solidFill>
                  <a:srgbClr val="0B479D"/>
                </a:solidFill>
              </a:rPr>
              <a:t>fficiency: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B479D"/>
                </a:solidFill>
              </a:rPr>
              <a:t>ratio of catgory2/catgory1</a:t>
            </a:r>
          </a:p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DEA Model: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find out the best practice DMUs.</a:t>
            </a:r>
          </a:p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Super-efficiency Model: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479D"/>
                </a:solidFill>
              </a:rPr>
              <a:t>rank the best practice DMUs.</a:t>
            </a: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731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Result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–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Player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zh-CN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</a:t>
            </a:r>
            <a:r>
              <a:rPr lang="en-US" altLang="zh-CN" sz="54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alaries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89" y="2535458"/>
            <a:ext cx="4114800" cy="31050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76" y="2709332"/>
            <a:ext cx="3884383" cy="29311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4554" y="3090333"/>
            <a:ext cx="3527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l</a:t>
            </a:r>
            <a:r>
              <a:rPr kumimoji="1" lang="en-US" altLang="zh-CN" dirty="0" err="1" smtClean="0"/>
              <a:t>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fitted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</a:t>
            </a:r>
            <a:r>
              <a:rPr kumimoji="1" lang="zh-CN" altLang="en-US" dirty="0" smtClean="0"/>
              <a:t>s </a:t>
            </a:r>
            <a:r>
              <a:rPr kumimoji="1" lang="en-US" altLang="zh-CN" dirty="0" smtClean="0"/>
              <a:t>scatter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elieved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v</a:t>
            </a:r>
            <a:r>
              <a:rPr kumimoji="1" lang="en-US" altLang="zh-CN" dirty="0" err="1" smtClean="0"/>
              <a:t>alued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convincing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95687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Result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–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Top</a:t>
            </a:r>
            <a:r>
              <a:rPr lang="zh-CN" alt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213" y="319108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pic>
        <p:nvPicPr>
          <p:cNvPr id="5" name="图片 4" descr="下载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45" y="1870676"/>
            <a:ext cx="2560401" cy="1876325"/>
          </a:xfrm>
          <a:prstGeom prst="rect">
            <a:avLst/>
          </a:prstGeom>
        </p:spPr>
      </p:pic>
      <p:pic>
        <p:nvPicPr>
          <p:cNvPr id="6" name="图片 5" descr="ch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35" y="2560014"/>
            <a:ext cx="2017678" cy="20176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390" y="2739371"/>
            <a:ext cx="2526486" cy="25264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16852" y="4082715"/>
            <a:ext cx="1763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1.419</a:t>
            </a:r>
            <a:endParaRPr kumimoji="1" lang="zh-CN" altLang="en-US" sz="5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53352" y="4560624"/>
            <a:ext cx="13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1.087</a:t>
            </a:r>
            <a:endParaRPr kumimoji="1"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426166" y="5202388"/>
            <a:ext cx="100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1.023</a:t>
            </a:r>
            <a:endParaRPr kumimoji="1" lang="zh-CN" altLang="en-US" sz="2800" dirty="0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4752524" y="4096366"/>
            <a:ext cx="2581113" cy="13655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4738868" y="4096366"/>
            <a:ext cx="0" cy="464255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1816339" y="4574275"/>
            <a:ext cx="2936186" cy="0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802683" y="4574275"/>
            <a:ext cx="0" cy="846582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7306324" y="4082712"/>
            <a:ext cx="0" cy="1133328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7292666" y="5216040"/>
            <a:ext cx="2826933" cy="0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10105942" y="5216040"/>
            <a:ext cx="0" cy="559837"/>
          </a:xfrm>
          <a:prstGeom prst="line">
            <a:avLst/>
          </a:prstGeom>
          <a:ln w="381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83785" y="6130893"/>
            <a:ext cx="36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scores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76742" y="5216327"/>
            <a:ext cx="3440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D400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 ≠ BEST</a:t>
            </a:r>
            <a:endParaRPr lang="zh-CN" altLang="en-US" sz="5400" b="0" cap="none" spc="0" dirty="0">
              <a:ln w="0"/>
              <a:solidFill>
                <a:srgbClr val="D400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35917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68"/>
            <a:ext cx="11353800" cy="1325563"/>
          </a:xfrm>
          <a:solidFill>
            <a:srgbClr val="D40026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A</a:t>
            </a:r>
            <a:r>
              <a:rPr lang="en-US" altLang="zh-CN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nalysis - West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1798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B479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B479D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26204"/>
              </p:ext>
            </p:extLst>
          </p:nvPr>
        </p:nvGraphicFramePr>
        <p:xfrm>
          <a:off x="1948320" y="2344503"/>
          <a:ext cx="8134523" cy="2856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16331"/>
                <a:gridCol w="1447496"/>
                <a:gridCol w="2065911"/>
                <a:gridCol w="1304785"/>
              </a:tblGrid>
              <a:tr h="714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solidFill>
                            <a:srgbClr val="0B479D"/>
                          </a:solidFill>
                          <a:effectLst/>
                        </a:rPr>
                        <a:t>Team</a:t>
                      </a:r>
                      <a:endParaRPr lang="en-US" sz="2000" b="1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B479D"/>
                          </a:solidFill>
                          <a:effectLst/>
                        </a:rPr>
                        <a:t>DEA Score</a:t>
                      </a:r>
                      <a:endParaRPr lang="en-US" sz="2000" b="1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B479D"/>
                          </a:solidFill>
                          <a:effectLst/>
                        </a:rPr>
                        <a:t>Super Efficiency DEA Score</a:t>
                      </a:r>
                      <a:endParaRPr lang="en-US" sz="2000" b="1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B479D"/>
                          </a:solidFill>
                          <a:effectLst/>
                        </a:rPr>
                        <a:t>Rank</a:t>
                      </a:r>
                      <a:endParaRPr lang="en-US" sz="2000" b="1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Los </a:t>
                      </a:r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Angeles Clippers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B479D"/>
                          </a:solidFill>
                          <a:effectLst/>
                          <a:latin typeface="Calibri" panose="020F0502020204030204" pitchFamily="34" charset="0"/>
                        </a:rPr>
                        <a:t>1.419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b">
                    <a:lnT w="12700" cap="flat" cmpd="sng" algn="ctr">
                      <a:solidFill>
                        <a:srgbClr val="D400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New </a:t>
                      </a:r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Orleans Pelicans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B479D"/>
                          </a:solidFill>
                          <a:effectLst/>
                          <a:latin typeface="Calibri" panose="020F0502020204030204" pitchFamily="34" charset="0"/>
                        </a:rPr>
                        <a:t>1.023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b"/>
                </a:tc>
              </a:tr>
              <a:tr h="42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Golden State Warriors</a:t>
                      </a:r>
                      <a:endParaRPr lang="en-US" altLang="zh-CN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1.0</a:t>
                      </a:r>
                      <a:r>
                        <a:rPr lang="en-US" altLang="zh-CN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b"/>
                </a:tc>
              </a:tr>
              <a:tr h="42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Portland Trail Blazers</a:t>
                      </a:r>
                      <a:endParaRPr lang="en-US" altLang="zh-CN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1.0</a:t>
                      </a:r>
                      <a:r>
                        <a:rPr lang="en-US" altLang="zh-CN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b"/>
                </a:tc>
              </a:tr>
              <a:tr h="42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Memphis Grizzlies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1.0</a:t>
                      </a:r>
                      <a:r>
                        <a:rPr lang="en-US" altLang="zh-CN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0</a:t>
                      </a:r>
                      <a:r>
                        <a:rPr lang="en-US" sz="2000" u="none" strike="noStrike" dirty="0" smtClean="0">
                          <a:solidFill>
                            <a:srgbClr val="0B479D"/>
                          </a:solidFill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B479D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B479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03" marR="20403" marT="204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3462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780</Words>
  <Application>Microsoft Macintosh PowerPoint</Application>
  <PresentationFormat>自定义</PresentationFormat>
  <Paragraphs>171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The Title</vt:lpstr>
      <vt:lpstr> Overview</vt:lpstr>
      <vt:lpstr> Motivation and Background</vt:lpstr>
      <vt:lpstr> Data</vt:lpstr>
      <vt:lpstr> Linear Regression</vt:lpstr>
      <vt:lpstr> DEA Model</vt:lpstr>
      <vt:lpstr> Result – Player Salaries</vt:lpstr>
      <vt:lpstr> Result – Top 3</vt:lpstr>
      <vt:lpstr> Analysis - West</vt:lpstr>
      <vt:lpstr> Result - East</vt:lpstr>
      <vt:lpstr> Further Consideration</vt:lpstr>
      <vt:lpstr> Further Consideration</vt:lpstr>
      <vt:lpstr> Further Consideration</vt:lpstr>
      <vt:lpstr> Further Consideration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Xiaotong Zhang</dc:creator>
  <cp:lastModifiedBy>Chen Zou</cp:lastModifiedBy>
  <cp:revision>70</cp:revision>
  <dcterms:created xsi:type="dcterms:W3CDTF">2015-04-27T03:39:06Z</dcterms:created>
  <dcterms:modified xsi:type="dcterms:W3CDTF">2015-10-07T21:29:05Z</dcterms:modified>
</cp:coreProperties>
</file>