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7" r:id="rId2"/>
    <p:sldId id="294" r:id="rId3"/>
    <p:sldId id="296" r:id="rId4"/>
    <p:sldId id="303" r:id="rId5"/>
    <p:sldId id="299" r:id="rId6"/>
    <p:sldId id="295" r:id="rId7"/>
    <p:sldId id="298" r:id="rId8"/>
    <p:sldId id="302" r:id="rId9"/>
    <p:sldId id="301" r:id="rId10"/>
    <p:sldId id="300" r:id="rId11"/>
    <p:sldId id="304" r:id="rId12"/>
    <p:sldId id="314" r:id="rId13"/>
    <p:sldId id="306" r:id="rId14"/>
    <p:sldId id="305" r:id="rId15"/>
    <p:sldId id="310" r:id="rId16"/>
    <p:sldId id="307" r:id="rId17"/>
    <p:sldId id="308" r:id="rId18"/>
    <p:sldId id="315" r:id="rId19"/>
    <p:sldId id="311" r:id="rId20"/>
    <p:sldId id="312" r:id="rId21"/>
    <p:sldId id="31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340" autoAdjust="0"/>
  </p:normalViewPr>
  <p:slideViewPr>
    <p:cSldViewPr snapToGrid="0">
      <p:cViewPr varScale="1">
        <p:scale>
          <a:sx n="60" d="100"/>
          <a:sy n="60" d="100"/>
        </p:scale>
        <p:origin x="908"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add">
        <pc:chgData name="HUANG, Kecheng" userId="6042010e-758a-47da-a43c-39d4fc95a6c3" providerId="ADAL" clId="{B468F1F7-3345-4AEC-BFD4-4D9DD469D9B1}" dt="2021-08-12T13:08:38.416" v="2088"/>
        <pc:sldMkLst>
          <pc:docMk/>
          <pc:sldMk cId="2727516014" sldId="294"/>
        </pc:sldMkLst>
      </pc:sldChg>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docChg>
  </pc:docChgLst>
  <pc:docChgLst>
    <pc:chgData name="HUANG, Kecheng" userId="6042010e-758a-47da-a43c-39d4fc95a6c3" providerId="ADAL" clId="{389B2553-BBDB-418F-8CDA-30ADA6BB9333}"/>
    <pc:docChg chg="undo redo custSel addSld delSld modSld sldOrd">
      <pc:chgData name="HUANG, Kecheng" userId="6042010e-758a-47da-a43c-39d4fc95a6c3" providerId="ADAL" clId="{389B2553-BBDB-418F-8CDA-30ADA6BB9333}" dt="2021-08-19T11:04:13.729" v="3871" actId="478"/>
      <pc:docMkLst>
        <pc:docMk/>
      </pc:docMkLst>
      <pc:sldChg chg="modNotesTx">
        <pc:chgData name="HUANG, Kecheng" userId="6042010e-758a-47da-a43c-39d4fc95a6c3" providerId="ADAL" clId="{389B2553-BBDB-418F-8CDA-30ADA6BB9333}" dt="2021-08-19T03:43:20.613" v="4" actId="6549"/>
        <pc:sldMkLst>
          <pc:docMk/>
          <pc:sldMk cId="3229729317" sldId="295"/>
        </pc:sldMkLst>
      </pc:sldChg>
      <pc:sldChg chg="modSp mod modNotesTx">
        <pc:chgData name="HUANG, Kecheng" userId="6042010e-758a-47da-a43c-39d4fc95a6c3" providerId="ADAL" clId="{389B2553-BBDB-418F-8CDA-30ADA6BB9333}" dt="2021-08-19T04:48:33.263" v="1020" actId="20577"/>
        <pc:sldMkLst>
          <pc:docMk/>
          <pc:sldMk cId="1291142821" sldId="298"/>
        </pc:sldMkLst>
        <pc:spChg chg="mod">
          <ac:chgData name="HUANG, Kecheng" userId="6042010e-758a-47da-a43c-39d4fc95a6c3" providerId="ADAL" clId="{389B2553-BBDB-418F-8CDA-30ADA6BB9333}" dt="2021-08-19T04:39:12.007" v="921" actId="114"/>
          <ac:spMkLst>
            <pc:docMk/>
            <pc:sldMk cId="1291142821" sldId="298"/>
            <ac:spMk id="7" creationId="{A5D37F8F-D9FC-437C-A0CC-6ED0BC7560C9}"/>
          </ac:spMkLst>
        </pc:spChg>
      </pc:sldChg>
      <pc:sldChg chg="modNotesTx">
        <pc:chgData name="HUANG, Kecheng" userId="6042010e-758a-47da-a43c-39d4fc95a6c3" providerId="ADAL" clId="{389B2553-BBDB-418F-8CDA-30ADA6BB9333}" dt="2021-08-19T03:43:17.222" v="3" actId="6549"/>
        <pc:sldMkLst>
          <pc:docMk/>
          <pc:sldMk cId="1736727102" sldId="299"/>
        </pc:sldMkLst>
      </pc:sldChg>
      <pc:sldChg chg="addSp delSp modSp mod modNotesTx">
        <pc:chgData name="HUANG, Kecheng" userId="6042010e-758a-47da-a43c-39d4fc95a6c3" providerId="ADAL" clId="{389B2553-BBDB-418F-8CDA-30ADA6BB9333}" dt="2021-08-19T03:58:00.248" v="394" actId="1076"/>
        <pc:sldMkLst>
          <pc:docMk/>
          <pc:sldMk cId="1132572170" sldId="300"/>
        </pc:sldMkLst>
        <pc:spChg chg="del mod">
          <ac:chgData name="HUANG, Kecheng" userId="6042010e-758a-47da-a43c-39d4fc95a6c3" providerId="ADAL" clId="{389B2553-BBDB-418F-8CDA-30ADA6BB9333}" dt="2021-08-19T03:54:32.788" v="219" actId="478"/>
          <ac:spMkLst>
            <pc:docMk/>
            <pc:sldMk cId="1132572170" sldId="300"/>
            <ac:spMk id="7" creationId="{A5D37F8F-D9FC-437C-A0CC-6ED0BC7560C9}"/>
          </ac:spMkLst>
        </pc:spChg>
        <pc:spChg chg="add mod">
          <ac:chgData name="HUANG, Kecheng" userId="6042010e-758a-47da-a43c-39d4fc95a6c3" providerId="ADAL" clId="{389B2553-BBDB-418F-8CDA-30ADA6BB9333}" dt="2021-08-19T03:54:33.079" v="220"/>
          <ac:spMkLst>
            <pc:docMk/>
            <pc:sldMk cId="1132572170" sldId="300"/>
            <ac:spMk id="10" creationId="{4DCE6DAC-E561-41C5-80ED-B51F991FC796}"/>
          </ac:spMkLst>
        </pc:spChg>
        <pc:picChg chg="mod ord">
          <ac:chgData name="HUANG, Kecheng" userId="6042010e-758a-47da-a43c-39d4fc95a6c3" providerId="ADAL" clId="{389B2553-BBDB-418F-8CDA-30ADA6BB9333}" dt="2021-08-19T03:58:00.248" v="394" actId="1076"/>
          <ac:picMkLst>
            <pc:docMk/>
            <pc:sldMk cId="1132572170" sldId="300"/>
            <ac:picMk id="9" creationId="{D88104F7-E394-4A58-A5E8-6E608FFBA839}"/>
          </ac:picMkLst>
        </pc:picChg>
      </pc:sldChg>
      <pc:sldChg chg="modSp mod modNotesTx">
        <pc:chgData name="HUANG, Kecheng" userId="6042010e-758a-47da-a43c-39d4fc95a6c3" providerId="ADAL" clId="{389B2553-BBDB-418F-8CDA-30ADA6BB9333}" dt="2021-08-19T10:59:57.568" v="3863" actId="20577"/>
        <pc:sldMkLst>
          <pc:docMk/>
          <pc:sldMk cId="43686770" sldId="301"/>
        </pc:sldMkLst>
        <pc:spChg chg="mod">
          <ac:chgData name="HUANG, Kecheng" userId="6042010e-758a-47da-a43c-39d4fc95a6c3" providerId="ADAL" clId="{389B2553-BBDB-418F-8CDA-30ADA6BB9333}" dt="2021-08-19T03:54:13.438" v="216" actId="113"/>
          <ac:spMkLst>
            <pc:docMk/>
            <pc:sldMk cId="43686770" sldId="301"/>
            <ac:spMk id="7" creationId="{A5D37F8F-D9FC-437C-A0CC-6ED0BC7560C9}"/>
          </ac:spMkLst>
        </pc:spChg>
      </pc:sldChg>
      <pc:sldChg chg="addSp delSp modSp mod modNotesTx">
        <pc:chgData name="HUANG, Kecheng" userId="6042010e-758a-47da-a43c-39d4fc95a6c3" providerId="ADAL" clId="{389B2553-BBDB-418F-8CDA-30ADA6BB9333}" dt="2021-08-19T03:54:25.574" v="218"/>
        <pc:sldMkLst>
          <pc:docMk/>
          <pc:sldMk cId="943076295" sldId="302"/>
        </pc:sldMkLst>
        <pc:spChg chg="add mod">
          <ac:chgData name="HUANG, Kecheng" userId="6042010e-758a-47da-a43c-39d4fc95a6c3" providerId="ADAL" clId="{389B2553-BBDB-418F-8CDA-30ADA6BB9333}" dt="2021-08-19T03:54:25.574" v="218"/>
          <ac:spMkLst>
            <pc:docMk/>
            <pc:sldMk cId="943076295" sldId="302"/>
            <ac:spMk id="6" creationId="{E74A24CE-3BD1-4390-9402-D5A741913029}"/>
          </ac:spMkLst>
        </pc:spChg>
        <pc:spChg chg="del mod">
          <ac:chgData name="HUANG, Kecheng" userId="6042010e-758a-47da-a43c-39d4fc95a6c3" providerId="ADAL" clId="{389B2553-BBDB-418F-8CDA-30ADA6BB9333}" dt="2021-08-19T03:54:25.341" v="217" actId="478"/>
          <ac:spMkLst>
            <pc:docMk/>
            <pc:sldMk cId="943076295" sldId="302"/>
            <ac:spMk id="7" creationId="{A5D37F8F-D9FC-437C-A0CC-6ED0BC7560C9}"/>
          </ac:spMkLst>
        </pc:spChg>
      </pc:sldChg>
      <pc:sldChg chg="delSp add mod modNotesTx">
        <pc:chgData name="HUANG, Kecheng" userId="6042010e-758a-47da-a43c-39d4fc95a6c3" providerId="ADAL" clId="{389B2553-BBDB-418F-8CDA-30ADA6BB9333}" dt="2021-08-19T03:42:45.007" v="2" actId="6549"/>
        <pc:sldMkLst>
          <pc:docMk/>
          <pc:sldMk cId="3655062247" sldId="303"/>
        </pc:sldMkLst>
        <pc:picChg chg="del">
          <ac:chgData name="HUANG, Kecheng" userId="6042010e-758a-47da-a43c-39d4fc95a6c3" providerId="ADAL" clId="{389B2553-BBDB-418F-8CDA-30ADA6BB9333}" dt="2021-08-19T03:42:01.053" v="1" actId="478"/>
          <ac:picMkLst>
            <pc:docMk/>
            <pc:sldMk cId="3655062247" sldId="303"/>
            <ac:picMk id="8" creationId="{7D6B79A5-ADF2-4FA2-8D0C-2690F015C120}"/>
          </ac:picMkLst>
        </pc:picChg>
      </pc:sldChg>
      <pc:sldChg chg="addSp delSp modSp add mod ord modNotesTx">
        <pc:chgData name="HUANG, Kecheng" userId="6042010e-758a-47da-a43c-39d4fc95a6c3" providerId="ADAL" clId="{389B2553-BBDB-418F-8CDA-30ADA6BB9333}" dt="2021-08-19T11:01:43.678" v="3867"/>
        <pc:sldMkLst>
          <pc:docMk/>
          <pc:sldMk cId="2497028617" sldId="304"/>
        </pc:sldMkLst>
        <pc:spChg chg="mod">
          <ac:chgData name="HUANG, Kecheng" userId="6042010e-758a-47da-a43c-39d4fc95a6c3" providerId="ADAL" clId="{389B2553-BBDB-418F-8CDA-30ADA6BB9333}" dt="2021-08-19T05:03:35.224" v="1257" actId="114"/>
          <ac:spMkLst>
            <pc:docMk/>
            <pc:sldMk cId="2497028617" sldId="304"/>
            <ac:spMk id="10" creationId="{4DCE6DAC-E561-41C5-80ED-B51F991FC796}"/>
          </ac:spMkLst>
        </pc:spChg>
        <pc:picChg chg="add del mod">
          <ac:chgData name="HUANG, Kecheng" userId="6042010e-758a-47da-a43c-39d4fc95a6c3" providerId="ADAL" clId="{389B2553-BBDB-418F-8CDA-30ADA6BB9333}" dt="2021-08-19T05:07:41.614" v="1275" actId="478"/>
          <ac:picMkLst>
            <pc:docMk/>
            <pc:sldMk cId="2497028617" sldId="304"/>
            <ac:picMk id="3" creationId="{16D44789-69D2-42AB-A499-FA21B5432FC9}"/>
          </ac:picMkLst>
        </pc:picChg>
        <pc:picChg chg="add del mod">
          <ac:chgData name="HUANG, Kecheng" userId="6042010e-758a-47da-a43c-39d4fc95a6c3" providerId="ADAL" clId="{389B2553-BBDB-418F-8CDA-30ADA6BB9333}" dt="2021-08-19T11:01:26.344" v="3865" actId="478"/>
          <ac:picMkLst>
            <pc:docMk/>
            <pc:sldMk cId="2497028617" sldId="304"/>
            <ac:picMk id="7" creationId="{0C5159BD-1D5C-4DD5-837E-FE15222C7724}"/>
          </ac:picMkLst>
        </pc:picChg>
        <pc:picChg chg="del ord">
          <ac:chgData name="HUANG, Kecheng" userId="6042010e-758a-47da-a43c-39d4fc95a6c3" providerId="ADAL" clId="{389B2553-BBDB-418F-8CDA-30ADA6BB9333}" dt="2021-08-19T03:58:20.261" v="396" actId="478"/>
          <ac:picMkLst>
            <pc:docMk/>
            <pc:sldMk cId="2497028617" sldId="304"/>
            <ac:picMk id="8" creationId="{0CC4D215-1F27-41EF-AE5C-376D0933D9CC}"/>
          </ac:picMkLst>
        </pc:picChg>
        <pc:picChg chg="del">
          <ac:chgData name="HUANG, Kecheng" userId="6042010e-758a-47da-a43c-39d4fc95a6c3" providerId="ADAL" clId="{389B2553-BBDB-418F-8CDA-30ADA6BB9333}" dt="2021-08-19T03:57:53.493" v="392" actId="478"/>
          <ac:picMkLst>
            <pc:docMk/>
            <pc:sldMk cId="2497028617" sldId="304"/>
            <ac:picMk id="9" creationId="{D88104F7-E394-4A58-A5E8-6E608FFBA839}"/>
          </ac:picMkLst>
        </pc:picChg>
        <pc:picChg chg="add del mod">
          <ac:chgData name="HUANG, Kecheng" userId="6042010e-758a-47da-a43c-39d4fc95a6c3" providerId="ADAL" clId="{389B2553-BBDB-418F-8CDA-30ADA6BB9333}" dt="2021-08-19T05:07:36.520" v="1274" actId="478"/>
          <ac:picMkLst>
            <pc:docMk/>
            <pc:sldMk cId="2497028617" sldId="304"/>
            <ac:picMk id="12" creationId="{37F12257-F6FD-4E54-AD78-44C4D149066C}"/>
          </ac:picMkLst>
        </pc:picChg>
        <pc:picChg chg="add del mod">
          <ac:chgData name="HUANG, Kecheng" userId="6042010e-758a-47da-a43c-39d4fc95a6c3" providerId="ADAL" clId="{389B2553-BBDB-418F-8CDA-30ADA6BB9333}" dt="2021-08-19T05:07:34.287" v="1273" actId="478"/>
          <ac:picMkLst>
            <pc:docMk/>
            <pc:sldMk cId="2497028617" sldId="304"/>
            <ac:picMk id="14" creationId="{CB00D0FE-0F82-40D2-BA85-F39CAE7F76BF}"/>
          </ac:picMkLst>
        </pc:picChg>
      </pc:sldChg>
      <pc:sldChg chg="delSp modSp add mod modNotesTx">
        <pc:chgData name="HUANG, Kecheng" userId="6042010e-758a-47da-a43c-39d4fc95a6c3" providerId="ADAL" clId="{389B2553-BBDB-418F-8CDA-30ADA6BB9333}" dt="2021-08-19T06:56:04.322" v="1365" actId="20577"/>
        <pc:sldMkLst>
          <pc:docMk/>
          <pc:sldMk cId="1895428649" sldId="305"/>
        </pc:sldMkLst>
        <pc:spChg chg="mod">
          <ac:chgData name="HUANG, Kecheng" userId="6042010e-758a-47da-a43c-39d4fc95a6c3" providerId="ADAL" clId="{389B2553-BBDB-418F-8CDA-30ADA6BB9333}" dt="2021-08-19T05:08:16.504" v="1287" actId="1076"/>
          <ac:spMkLst>
            <pc:docMk/>
            <pc:sldMk cId="1895428649" sldId="305"/>
            <ac:spMk id="4" creationId="{CE6890AC-7159-4F19-A547-8DFF331AA3C2}"/>
          </ac:spMkLst>
        </pc:spChg>
        <pc:picChg chg="del">
          <ac:chgData name="HUANG, Kecheng" userId="6042010e-758a-47da-a43c-39d4fc95a6c3" providerId="ADAL" clId="{389B2553-BBDB-418F-8CDA-30ADA6BB9333}" dt="2021-08-19T05:08:11.823" v="1284" actId="478"/>
          <ac:picMkLst>
            <pc:docMk/>
            <pc:sldMk cId="1895428649" sldId="305"/>
            <ac:picMk id="3" creationId="{16D44789-69D2-42AB-A499-FA21B5432FC9}"/>
          </ac:picMkLst>
        </pc:picChg>
        <pc:picChg chg="del">
          <ac:chgData name="HUANG, Kecheng" userId="6042010e-758a-47da-a43c-39d4fc95a6c3" providerId="ADAL" clId="{389B2553-BBDB-418F-8CDA-30ADA6BB9333}" dt="2021-08-19T05:08:11.205" v="1283" actId="478"/>
          <ac:picMkLst>
            <pc:docMk/>
            <pc:sldMk cId="1895428649" sldId="305"/>
            <ac:picMk id="7" creationId="{0C5159BD-1D5C-4DD5-837E-FE15222C7724}"/>
          </ac:picMkLst>
        </pc:picChg>
        <pc:picChg chg="del">
          <ac:chgData name="HUANG, Kecheng" userId="6042010e-758a-47da-a43c-39d4fc95a6c3" providerId="ADAL" clId="{389B2553-BBDB-418F-8CDA-30ADA6BB9333}" dt="2021-08-19T05:08:10.645" v="1282" actId="478"/>
          <ac:picMkLst>
            <pc:docMk/>
            <pc:sldMk cId="1895428649" sldId="305"/>
            <ac:picMk id="12" creationId="{37F12257-F6FD-4E54-AD78-44C4D149066C}"/>
          </ac:picMkLst>
        </pc:picChg>
        <pc:picChg chg="mod">
          <ac:chgData name="HUANG, Kecheng" userId="6042010e-758a-47da-a43c-39d4fc95a6c3" providerId="ADAL" clId="{389B2553-BBDB-418F-8CDA-30ADA6BB9333}" dt="2021-08-19T05:08:21.612" v="1289" actId="1076"/>
          <ac:picMkLst>
            <pc:docMk/>
            <pc:sldMk cId="1895428649" sldId="305"/>
            <ac:picMk id="14" creationId="{CB00D0FE-0F82-40D2-BA85-F39CAE7F76BF}"/>
          </ac:picMkLst>
        </pc:picChg>
      </pc:sldChg>
      <pc:sldChg chg="delSp modSp add mod">
        <pc:chgData name="HUANG, Kecheng" userId="6042010e-758a-47da-a43c-39d4fc95a6c3" providerId="ADAL" clId="{389B2553-BBDB-418F-8CDA-30ADA6BB9333}" dt="2021-08-19T05:08:07.475" v="1281" actId="1076"/>
        <pc:sldMkLst>
          <pc:docMk/>
          <pc:sldMk cId="1560393592" sldId="306"/>
        </pc:sldMkLst>
        <pc:picChg chg="del">
          <ac:chgData name="HUANG, Kecheng" userId="6042010e-758a-47da-a43c-39d4fc95a6c3" providerId="ADAL" clId="{389B2553-BBDB-418F-8CDA-30ADA6BB9333}" dt="2021-08-19T05:08:03.519" v="1278" actId="478"/>
          <ac:picMkLst>
            <pc:docMk/>
            <pc:sldMk cId="1560393592" sldId="306"/>
            <ac:picMk id="3" creationId="{16D44789-69D2-42AB-A499-FA21B5432FC9}"/>
          </ac:picMkLst>
        </pc:picChg>
        <pc:picChg chg="del">
          <ac:chgData name="HUANG, Kecheng" userId="6042010e-758a-47da-a43c-39d4fc95a6c3" providerId="ADAL" clId="{389B2553-BBDB-418F-8CDA-30ADA6BB9333}" dt="2021-08-19T05:08:05.935" v="1280" actId="478"/>
          <ac:picMkLst>
            <pc:docMk/>
            <pc:sldMk cId="1560393592" sldId="306"/>
            <ac:picMk id="7" creationId="{0C5159BD-1D5C-4DD5-837E-FE15222C7724}"/>
          </ac:picMkLst>
        </pc:picChg>
        <pc:picChg chg="mod">
          <ac:chgData name="HUANG, Kecheng" userId="6042010e-758a-47da-a43c-39d4fc95a6c3" providerId="ADAL" clId="{389B2553-BBDB-418F-8CDA-30ADA6BB9333}" dt="2021-08-19T05:08:07.475" v="1281" actId="1076"/>
          <ac:picMkLst>
            <pc:docMk/>
            <pc:sldMk cId="1560393592" sldId="306"/>
            <ac:picMk id="12" creationId="{37F12257-F6FD-4E54-AD78-44C4D149066C}"/>
          </ac:picMkLst>
        </pc:picChg>
        <pc:picChg chg="del">
          <ac:chgData name="HUANG, Kecheng" userId="6042010e-758a-47da-a43c-39d4fc95a6c3" providerId="ADAL" clId="{389B2553-BBDB-418F-8CDA-30ADA6BB9333}" dt="2021-08-19T05:08:01.857" v="1277" actId="478"/>
          <ac:picMkLst>
            <pc:docMk/>
            <pc:sldMk cId="1560393592" sldId="306"/>
            <ac:picMk id="14" creationId="{CB00D0FE-0F82-40D2-BA85-F39CAE7F76BF}"/>
          </ac:picMkLst>
        </pc:picChg>
      </pc:sldChg>
      <pc:sldChg chg="addSp delSp modSp add mod modNotesTx">
        <pc:chgData name="HUANG, Kecheng" userId="6042010e-758a-47da-a43c-39d4fc95a6c3" providerId="ADAL" clId="{389B2553-BBDB-418F-8CDA-30ADA6BB9333}" dt="2021-08-19T10:52:24.061" v="3774" actId="1076"/>
        <pc:sldMkLst>
          <pc:docMk/>
          <pc:sldMk cId="2942902770" sldId="307"/>
        </pc:sldMkLst>
        <pc:spChg chg="mod">
          <ac:chgData name="HUANG, Kecheng" userId="6042010e-758a-47da-a43c-39d4fc95a6c3" providerId="ADAL" clId="{389B2553-BBDB-418F-8CDA-30ADA6BB9333}" dt="2021-08-19T10:28:20.204" v="3001" actId="1076"/>
          <ac:spMkLst>
            <pc:docMk/>
            <pc:sldMk cId="2942902770" sldId="307"/>
            <ac:spMk id="5" creationId="{F7059B17-42B5-4EBC-AC2F-6F9714AD5E02}"/>
          </ac:spMkLst>
        </pc:spChg>
        <pc:spChg chg="mod">
          <ac:chgData name="HUANG, Kecheng" userId="6042010e-758a-47da-a43c-39d4fc95a6c3" providerId="ADAL" clId="{389B2553-BBDB-418F-8CDA-30ADA6BB9333}" dt="2021-08-19T10:28:15.540" v="3000" actId="1076"/>
          <ac:spMkLst>
            <pc:docMk/>
            <pc:sldMk cId="2942902770" sldId="307"/>
            <ac:spMk id="10" creationId="{4DCE6DAC-E561-41C5-80ED-B51F991FC796}"/>
          </ac:spMkLst>
        </pc:spChg>
        <pc:picChg chg="add del mod">
          <ac:chgData name="HUANG, Kecheng" userId="6042010e-758a-47da-a43c-39d4fc95a6c3" providerId="ADAL" clId="{389B2553-BBDB-418F-8CDA-30ADA6BB9333}" dt="2021-08-19T10:27:39.598" v="2995" actId="478"/>
          <ac:picMkLst>
            <pc:docMk/>
            <pc:sldMk cId="2942902770" sldId="307"/>
            <ac:picMk id="3" creationId="{2665BCC6-590D-43A6-A06A-CC24C57293BD}"/>
          </ac:picMkLst>
        </pc:picChg>
        <pc:picChg chg="add mod">
          <ac:chgData name="HUANG, Kecheng" userId="6042010e-758a-47da-a43c-39d4fc95a6c3" providerId="ADAL" clId="{389B2553-BBDB-418F-8CDA-30ADA6BB9333}" dt="2021-08-19T10:52:24.061" v="3774" actId="1076"/>
          <ac:picMkLst>
            <pc:docMk/>
            <pc:sldMk cId="2942902770" sldId="307"/>
            <ac:picMk id="7" creationId="{DC7944D4-99A8-419C-92A3-2C05D7044807}"/>
          </ac:picMkLst>
        </pc:picChg>
        <pc:picChg chg="del">
          <ac:chgData name="HUANG, Kecheng" userId="6042010e-758a-47da-a43c-39d4fc95a6c3" providerId="ADAL" clId="{389B2553-BBDB-418F-8CDA-30ADA6BB9333}" dt="2021-08-19T07:00:05.351" v="1368" actId="478"/>
          <ac:picMkLst>
            <pc:docMk/>
            <pc:sldMk cId="2942902770" sldId="307"/>
            <ac:picMk id="14" creationId="{CB00D0FE-0F82-40D2-BA85-F39CAE7F76BF}"/>
          </ac:picMkLst>
        </pc:picChg>
      </pc:sldChg>
      <pc:sldChg chg="addSp delSp modSp add mod">
        <pc:chgData name="HUANG, Kecheng" userId="6042010e-758a-47da-a43c-39d4fc95a6c3" providerId="ADAL" clId="{389B2553-BBDB-418F-8CDA-30ADA6BB9333}" dt="2021-08-19T10:28:30.902" v="3004" actId="166"/>
        <pc:sldMkLst>
          <pc:docMk/>
          <pc:sldMk cId="2316863118" sldId="308"/>
        </pc:sldMkLst>
        <pc:spChg chg="del">
          <ac:chgData name="HUANG, Kecheng" userId="6042010e-758a-47da-a43c-39d4fc95a6c3" providerId="ADAL" clId="{389B2553-BBDB-418F-8CDA-30ADA6BB9333}" dt="2021-08-19T10:28:26.919" v="3002" actId="478"/>
          <ac:spMkLst>
            <pc:docMk/>
            <pc:sldMk cId="2316863118" sldId="308"/>
            <ac:spMk id="5" creationId="{F7059B17-42B5-4EBC-AC2F-6F9714AD5E02}"/>
          </ac:spMkLst>
        </pc:spChg>
        <pc:spChg chg="add mod">
          <ac:chgData name="HUANG, Kecheng" userId="6042010e-758a-47da-a43c-39d4fc95a6c3" providerId="ADAL" clId="{389B2553-BBDB-418F-8CDA-30ADA6BB9333}" dt="2021-08-19T10:28:27.898" v="3003"/>
          <ac:spMkLst>
            <pc:docMk/>
            <pc:sldMk cId="2316863118" sldId="308"/>
            <ac:spMk id="6" creationId="{F5DA1EC9-884A-494D-8C13-072DCB2092D1}"/>
          </ac:spMkLst>
        </pc:spChg>
        <pc:spChg chg="add mod">
          <ac:chgData name="HUANG, Kecheng" userId="6042010e-758a-47da-a43c-39d4fc95a6c3" providerId="ADAL" clId="{389B2553-BBDB-418F-8CDA-30ADA6BB9333}" dt="2021-08-19T10:28:27.898" v="3003"/>
          <ac:spMkLst>
            <pc:docMk/>
            <pc:sldMk cId="2316863118" sldId="308"/>
            <ac:spMk id="7" creationId="{0B6E978B-7292-4388-8040-FD4238C63E7A}"/>
          </ac:spMkLst>
        </pc:spChg>
        <pc:spChg chg="del">
          <ac:chgData name="HUANG, Kecheng" userId="6042010e-758a-47da-a43c-39d4fc95a6c3" providerId="ADAL" clId="{389B2553-BBDB-418F-8CDA-30ADA6BB9333}" dt="2021-08-19T10:28:26.919" v="3002" actId="478"/>
          <ac:spMkLst>
            <pc:docMk/>
            <pc:sldMk cId="2316863118" sldId="308"/>
            <ac:spMk id="10" creationId="{4DCE6DAC-E561-41C5-80ED-B51F991FC796}"/>
          </ac:spMkLst>
        </pc:spChg>
        <pc:picChg chg="ord">
          <ac:chgData name="HUANG, Kecheng" userId="6042010e-758a-47da-a43c-39d4fc95a6c3" providerId="ADAL" clId="{389B2553-BBDB-418F-8CDA-30ADA6BB9333}" dt="2021-08-19T10:28:30.902" v="3004" actId="166"/>
          <ac:picMkLst>
            <pc:docMk/>
            <pc:sldMk cId="2316863118" sldId="308"/>
            <ac:picMk id="3" creationId="{2665BCC6-590D-43A6-A06A-CC24C57293BD}"/>
          </ac:picMkLst>
        </pc:picChg>
      </pc:sldChg>
      <pc:sldChg chg="delSp add mod">
        <pc:chgData name="HUANG, Kecheng" userId="6042010e-758a-47da-a43c-39d4fc95a6c3" providerId="ADAL" clId="{389B2553-BBDB-418F-8CDA-30ADA6BB9333}" dt="2021-08-19T10:52:30.833" v="3776" actId="478"/>
        <pc:sldMkLst>
          <pc:docMk/>
          <pc:sldMk cId="4019387619" sldId="310"/>
        </pc:sldMkLst>
        <pc:picChg chg="del">
          <ac:chgData name="HUANG, Kecheng" userId="6042010e-758a-47da-a43c-39d4fc95a6c3" providerId="ADAL" clId="{389B2553-BBDB-418F-8CDA-30ADA6BB9333}" dt="2021-08-19T10:52:30.833" v="3776" actId="478"/>
          <ac:picMkLst>
            <pc:docMk/>
            <pc:sldMk cId="4019387619" sldId="310"/>
            <ac:picMk id="7" creationId="{DC7944D4-99A8-419C-92A3-2C05D7044807}"/>
          </ac:picMkLst>
        </pc:picChg>
      </pc:sldChg>
      <pc:sldChg chg="delSp add mod">
        <pc:chgData name="HUANG, Kecheng" userId="6042010e-758a-47da-a43c-39d4fc95a6c3" providerId="ADAL" clId="{389B2553-BBDB-418F-8CDA-30ADA6BB9333}" dt="2021-08-19T10:57:15.590" v="3798" actId="478"/>
        <pc:sldMkLst>
          <pc:docMk/>
          <pc:sldMk cId="1762976479" sldId="311"/>
        </pc:sldMkLst>
        <pc:picChg chg="del">
          <ac:chgData name="HUANG, Kecheng" userId="6042010e-758a-47da-a43c-39d4fc95a6c3" providerId="ADAL" clId="{389B2553-BBDB-418F-8CDA-30ADA6BB9333}" dt="2021-08-19T10:57:15.590" v="3798" actId="478"/>
          <ac:picMkLst>
            <pc:docMk/>
            <pc:sldMk cId="1762976479" sldId="311"/>
            <ac:picMk id="11" creationId="{BDA0275B-6EF1-4D03-AEE1-95EF8215A297}"/>
          </ac:picMkLst>
        </pc:picChg>
        <pc:picChg chg="del">
          <ac:chgData name="HUANG, Kecheng" userId="6042010e-758a-47da-a43c-39d4fc95a6c3" providerId="ADAL" clId="{389B2553-BBDB-418F-8CDA-30ADA6BB9333}" dt="2021-08-19T10:57:14.656" v="3797" actId="478"/>
          <ac:picMkLst>
            <pc:docMk/>
            <pc:sldMk cId="1762976479" sldId="311"/>
            <ac:picMk id="13" creationId="{96BAE27E-1682-49F4-9F57-C914E8F18F44}"/>
          </ac:picMkLst>
        </pc:picChg>
      </pc:sldChg>
      <pc:sldChg chg="delSp modSp add mod">
        <pc:chgData name="HUANG, Kecheng" userId="6042010e-758a-47da-a43c-39d4fc95a6c3" providerId="ADAL" clId="{389B2553-BBDB-418F-8CDA-30ADA6BB9333}" dt="2021-08-19T10:57:31.077" v="3804" actId="1076"/>
        <pc:sldMkLst>
          <pc:docMk/>
          <pc:sldMk cId="4217110159" sldId="312"/>
        </pc:sldMkLst>
        <pc:picChg chg="del">
          <ac:chgData name="HUANG, Kecheng" userId="6042010e-758a-47da-a43c-39d4fc95a6c3" providerId="ADAL" clId="{389B2553-BBDB-418F-8CDA-30ADA6BB9333}" dt="2021-08-19T10:57:20.696" v="3800" actId="478"/>
          <ac:picMkLst>
            <pc:docMk/>
            <pc:sldMk cId="4217110159" sldId="312"/>
            <ac:picMk id="8" creationId="{02C2662F-72C8-4690-BB96-E05B0EA17BC4}"/>
          </ac:picMkLst>
        </pc:picChg>
        <pc:picChg chg="mod">
          <ac:chgData name="HUANG, Kecheng" userId="6042010e-758a-47da-a43c-39d4fc95a6c3" providerId="ADAL" clId="{389B2553-BBDB-418F-8CDA-30ADA6BB9333}" dt="2021-08-19T10:57:31.077" v="3804" actId="1076"/>
          <ac:picMkLst>
            <pc:docMk/>
            <pc:sldMk cId="4217110159" sldId="312"/>
            <ac:picMk id="11" creationId="{BDA0275B-6EF1-4D03-AEE1-95EF8215A297}"/>
          </ac:picMkLst>
        </pc:picChg>
        <pc:picChg chg="del">
          <ac:chgData name="HUANG, Kecheng" userId="6042010e-758a-47da-a43c-39d4fc95a6c3" providerId="ADAL" clId="{389B2553-BBDB-418F-8CDA-30ADA6BB9333}" dt="2021-08-19T10:57:19.583" v="3799" actId="478"/>
          <ac:picMkLst>
            <pc:docMk/>
            <pc:sldMk cId="4217110159" sldId="312"/>
            <ac:picMk id="13" creationId="{96BAE27E-1682-49F4-9F57-C914E8F18F44}"/>
          </ac:picMkLst>
        </pc:picChg>
      </pc:sldChg>
      <pc:sldChg chg="delSp modSp add mod">
        <pc:chgData name="HUANG, Kecheng" userId="6042010e-758a-47da-a43c-39d4fc95a6c3" providerId="ADAL" clId="{389B2553-BBDB-418F-8CDA-30ADA6BB9333}" dt="2021-08-19T10:58:09.588" v="3810" actId="1076"/>
        <pc:sldMkLst>
          <pc:docMk/>
          <pc:sldMk cId="1646727330" sldId="313"/>
        </pc:sldMkLst>
        <pc:picChg chg="del">
          <ac:chgData name="HUANG, Kecheng" userId="6042010e-758a-47da-a43c-39d4fc95a6c3" providerId="ADAL" clId="{389B2553-BBDB-418F-8CDA-30ADA6BB9333}" dt="2021-08-19T10:57:35.726" v="3806" actId="478"/>
          <ac:picMkLst>
            <pc:docMk/>
            <pc:sldMk cId="1646727330" sldId="313"/>
            <ac:picMk id="8" creationId="{02C2662F-72C8-4690-BB96-E05B0EA17BC4}"/>
          </ac:picMkLst>
        </pc:picChg>
        <pc:picChg chg="del">
          <ac:chgData name="HUANG, Kecheng" userId="6042010e-758a-47da-a43c-39d4fc95a6c3" providerId="ADAL" clId="{389B2553-BBDB-418F-8CDA-30ADA6BB9333}" dt="2021-08-19T10:57:35.137" v="3805" actId="478"/>
          <ac:picMkLst>
            <pc:docMk/>
            <pc:sldMk cId="1646727330" sldId="313"/>
            <ac:picMk id="11" creationId="{BDA0275B-6EF1-4D03-AEE1-95EF8215A297}"/>
          </ac:picMkLst>
        </pc:picChg>
        <pc:picChg chg="mod">
          <ac:chgData name="HUANG, Kecheng" userId="6042010e-758a-47da-a43c-39d4fc95a6c3" providerId="ADAL" clId="{389B2553-BBDB-418F-8CDA-30ADA6BB9333}" dt="2021-08-19T10:58:09.588" v="3810" actId="1076"/>
          <ac:picMkLst>
            <pc:docMk/>
            <pc:sldMk cId="1646727330" sldId="313"/>
            <ac:picMk id="13" creationId="{96BAE27E-1682-49F4-9F57-C914E8F18F44}"/>
          </ac:picMkLst>
        </pc:picChg>
      </pc:sldChg>
      <pc:sldChg chg="add">
        <pc:chgData name="HUANG, Kecheng" userId="6042010e-758a-47da-a43c-39d4fc95a6c3" providerId="ADAL" clId="{389B2553-BBDB-418F-8CDA-30ADA6BB9333}" dt="2021-08-19T11:01:00.819" v="3864"/>
        <pc:sldMkLst>
          <pc:docMk/>
          <pc:sldMk cId="1425898734" sldId="314"/>
        </pc:sldMkLst>
      </pc:sldChg>
      <pc:sldChg chg="delSp add mod">
        <pc:chgData name="HUANG, Kecheng" userId="6042010e-758a-47da-a43c-39d4fc95a6c3" providerId="ADAL" clId="{389B2553-BBDB-418F-8CDA-30ADA6BB9333}" dt="2021-08-19T11:04:13.729" v="3871" actId="478"/>
        <pc:sldMkLst>
          <pc:docMk/>
          <pc:sldMk cId="3351121241" sldId="315"/>
        </pc:sldMkLst>
        <pc:picChg chg="del">
          <ac:chgData name="HUANG, Kecheng" userId="6042010e-758a-47da-a43c-39d4fc95a6c3" providerId="ADAL" clId="{389B2553-BBDB-418F-8CDA-30ADA6BB9333}" dt="2021-08-19T11:04:13.729" v="3871" actId="478"/>
          <ac:picMkLst>
            <pc:docMk/>
            <pc:sldMk cId="3351121241" sldId="315"/>
            <ac:picMk id="8" creationId="{02C2662F-72C8-4690-BB96-E05B0EA17BC4}"/>
          </ac:picMkLst>
        </pc:picChg>
      </pc:sldChg>
    </pc:docChg>
  </pc:docChgLst>
  <pc:docChgLst>
    <pc:chgData name="Kecheng HUANG" userId="6042010e-758a-47da-a43c-39d4fc95a6c3" providerId="ADAL" clId="{9F7E92D3-A102-4B63-82D6-71A36C4D2FAB}"/>
    <pc:docChg chg="undo custSel addSld delSld modSld">
      <pc:chgData name="Kecheng HUANG" userId="6042010e-758a-47da-a43c-39d4fc95a6c3" providerId="ADAL" clId="{9F7E92D3-A102-4B63-82D6-71A36C4D2FAB}" dt="2021-08-21T00:31:34.517" v="2664" actId="20577"/>
      <pc:docMkLst>
        <pc:docMk/>
      </pc:docMkLst>
      <pc:sldChg chg="addSp delSp modSp modNotesTx">
        <pc:chgData name="Kecheng HUANG" userId="6042010e-758a-47da-a43c-39d4fc95a6c3" providerId="ADAL" clId="{9F7E92D3-A102-4B63-82D6-71A36C4D2FAB}" dt="2021-08-15T08:04:23.216" v="892" actId="166"/>
        <pc:sldMkLst>
          <pc:docMk/>
          <pc:sldMk cId="2727516014" sldId="294"/>
        </pc:sldMkLst>
        <pc:spChg chg="mod">
          <ac:chgData name="Kecheng HUANG" userId="6042010e-758a-47da-a43c-39d4fc95a6c3" providerId="ADAL" clId="{9F7E92D3-A102-4B63-82D6-71A36C4D2FAB}" dt="2021-08-15T07:16:35.733" v="168" actId="1076"/>
          <ac:spMkLst>
            <pc:docMk/>
            <pc:sldMk cId="2727516014" sldId="294"/>
            <ac:spMk id="4" creationId="{CE6890AC-7159-4F19-A547-8DFF331AA3C2}"/>
          </ac:spMkLst>
        </pc:spChg>
        <pc:spChg chg="mod">
          <ac:chgData name="Kecheng HUANG" userId="6042010e-758a-47da-a43c-39d4fc95a6c3" providerId="ADAL" clId="{9F7E92D3-A102-4B63-82D6-71A36C4D2FAB}" dt="2021-08-15T07:16:18.698" v="166" actId="14100"/>
          <ac:spMkLst>
            <pc:docMk/>
            <pc:sldMk cId="2727516014" sldId="294"/>
            <ac:spMk id="5" creationId="{F7059B17-42B5-4EBC-AC2F-6F9714AD5E02}"/>
          </ac:spMkLst>
        </pc:spChg>
        <pc:spChg chg="del mod">
          <ac:chgData name="Kecheng HUANG" userId="6042010e-758a-47da-a43c-39d4fc95a6c3" providerId="ADAL" clId="{9F7E92D3-A102-4B63-82D6-71A36C4D2FAB}" dt="2021-08-15T08:04:19.287" v="890" actId="478"/>
          <ac:spMkLst>
            <pc:docMk/>
            <pc:sldMk cId="2727516014" sldId="294"/>
            <ac:spMk id="7" creationId="{A5D37F8F-D9FC-437C-A0CC-6ED0BC7560C9}"/>
          </ac:spMkLst>
        </pc:spChg>
        <pc:spChg chg="add mod">
          <ac:chgData name="Kecheng HUANG" userId="6042010e-758a-47da-a43c-39d4fc95a6c3" providerId="ADAL" clId="{9F7E92D3-A102-4B63-82D6-71A36C4D2FAB}" dt="2021-08-15T07:37:24.158" v="249" actId="948"/>
          <ac:spMkLst>
            <pc:docMk/>
            <pc:sldMk cId="2727516014" sldId="294"/>
            <ac:spMk id="9" creationId="{DDCD32CB-8B58-48A5-BC1D-15A87DC7784D}"/>
          </ac:spMkLst>
        </pc:spChg>
        <pc:spChg chg="add mod">
          <ac:chgData name="Kecheng HUANG" userId="6042010e-758a-47da-a43c-39d4fc95a6c3" providerId="ADAL" clId="{9F7E92D3-A102-4B63-82D6-71A36C4D2FAB}" dt="2021-08-15T07:22:05.413" v="197" actId="164"/>
          <ac:spMkLst>
            <pc:docMk/>
            <pc:sldMk cId="2727516014" sldId="294"/>
            <ac:spMk id="10" creationId="{A067828D-C038-4142-AAA3-506D3D4509D7}"/>
          </ac:spMkLst>
        </pc:spChg>
        <pc:spChg chg="add">
          <ac:chgData name="Kecheng HUANG" userId="6042010e-758a-47da-a43c-39d4fc95a6c3" providerId="ADAL" clId="{9F7E92D3-A102-4B63-82D6-71A36C4D2FAB}" dt="2021-08-15T08:04:19.552" v="891"/>
          <ac:spMkLst>
            <pc:docMk/>
            <pc:sldMk cId="2727516014" sldId="294"/>
            <ac:spMk id="12" creationId="{C89FEAD6-8268-478B-923C-3DDC0204A6FE}"/>
          </ac:spMkLst>
        </pc:spChg>
        <pc:grpChg chg="add del mod">
          <ac:chgData name="Kecheng HUANG" userId="6042010e-758a-47da-a43c-39d4fc95a6c3" providerId="ADAL" clId="{9F7E92D3-A102-4B63-82D6-71A36C4D2FAB}" dt="2021-08-15T08:02:45.721" v="862" actId="478"/>
          <ac:grpSpMkLst>
            <pc:docMk/>
            <pc:sldMk cId="2727516014" sldId="294"/>
            <ac:grpSpMk id="11" creationId="{AB42457A-8166-42EC-8EE3-92534F09E585}"/>
          </ac:grpSpMkLst>
        </pc:grpChg>
        <pc:picChg chg="add mod ord">
          <ac:chgData name="Kecheng HUANG" userId="6042010e-758a-47da-a43c-39d4fc95a6c3" providerId="ADAL" clId="{9F7E92D3-A102-4B63-82D6-71A36C4D2FAB}" dt="2021-08-15T08:04:23.216" v="892" actId="166"/>
          <ac:picMkLst>
            <pc:docMk/>
            <pc:sldMk cId="2727516014" sldId="294"/>
            <ac:picMk id="2" creationId="{17808E2D-D474-497D-A9B3-C2428CD645A3}"/>
          </ac:picMkLst>
        </pc:picChg>
        <pc:picChg chg="del">
          <ac:chgData name="Kecheng HUANG" userId="6042010e-758a-47da-a43c-39d4fc95a6c3" providerId="ADAL" clId="{9F7E92D3-A102-4B63-82D6-71A36C4D2FAB}" dt="2021-08-15T06:23:14.553" v="15" actId="478"/>
          <ac:picMkLst>
            <pc:docMk/>
            <pc:sldMk cId="2727516014" sldId="294"/>
            <ac:picMk id="3" creationId="{8101A124-4E55-4D9E-9DBC-4D8503C56794}"/>
          </ac:picMkLst>
        </pc:picChg>
        <pc:picChg chg="add mod">
          <ac:chgData name="Kecheng HUANG" userId="6042010e-758a-47da-a43c-39d4fc95a6c3" providerId="ADAL" clId="{9F7E92D3-A102-4B63-82D6-71A36C4D2FAB}" dt="2021-08-15T07:22:05.413" v="197" actId="164"/>
          <ac:picMkLst>
            <pc:docMk/>
            <pc:sldMk cId="2727516014" sldId="294"/>
            <ac:picMk id="6" creationId="{84C249FC-3CA1-4415-B1C2-3A7FE581E6D0}"/>
          </ac:picMkLst>
        </pc:picChg>
        <pc:picChg chg="del">
          <ac:chgData name="Kecheng HUANG" userId="6042010e-758a-47da-a43c-39d4fc95a6c3" providerId="ADAL" clId="{9F7E92D3-A102-4B63-82D6-71A36C4D2FAB}" dt="2021-08-15T06:23:11.993" v="14" actId="478"/>
          <ac:picMkLst>
            <pc:docMk/>
            <pc:sldMk cId="2727516014" sldId="294"/>
            <ac:picMk id="8" creationId="{4E4AF71B-43FC-49A0-843D-39AD054CC5F3}"/>
          </ac:picMkLst>
        </pc:picChg>
      </pc:sldChg>
      <pc:sldChg chg="addSp delSp modSp add">
        <pc:chgData name="Kecheng HUANG" userId="6042010e-758a-47da-a43c-39d4fc95a6c3" providerId="ADAL" clId="{9F7E92D3-A102-4B63-82D6-71A36C4D2FAB}" dt="2021-08-15T09:05:02.900" v="1981" actId="166"/>
        <pc:sldMkLst>
          <pc:docMk/>
          <pc:sldMk cId="3229729317" sldId="295"/>
        </pc:sldMkLst>
        <pc:spChg chg="del mod">
          <ac:chgData name="Kecheng HUANG" userId="6042010e-758a-47da-a43c-39d4fc95a6c3" providerId="ADAL" clId="{9F7E92D3-A102-4B63-82D6-71A36C4D2FAB}" dt="2021-08-15T09:04:58.425" v="1979" actId="478"/>
          <ac:spMkLst>
            <pc:docMk/>
            <pc:sldMk cId="3229729317" sldId="295"/>
            <ac:spMk id="7" creationId="{A5D37F8F-D9FC-437C-A0CC-6ED0BC7560C9}"/>
          </ac:spMkLst>
        </pc:spChg>
        <pc:spChg chg="add">
          <ac:chgData name="Kecheng HUANG" userId="6042010e-758a-47da-a43c-39d4fc95a6c3" providerId="ADAL" clId="{9F7E92D3-A102-4B63-82D6-71A36C4D2FAB}" dt="2021-08-15T09:04:58.657" v="1980"/>
          <ac:spMkLst>
            <pc:docMk/>
            <pc:sldMk cId="3229729317" sldId="295"/>
            <ac:spMk id="14" creationId="{DB25ED47-7E6D-4E45-982A-253015EA2760}"/>
          </ac:spMkLst>
        </pc:spChg>
        <pc:grpChg chg="del">
          <ac:chgData name="Kecheng HUANG" userId="6042010e-758a-47da-a43c-39d4fc95a6c3" providerId="ADAL" clId="{9F7E92D3-A102-4B63-82D6-71A36C4D2FAB}" dt="2021-08-15T07:22:23.959" v="200" actId="478"/>
          <ac:grpSpMkLst>
            <pc:docMk/>
            <pc:sldMk cId="3229729317" sldId="295"/>
            <ac:grpSpMk id="11" creationId="{AB42457A-8166-42EC-8EE3-92534F09E585}"/>
          </ac:grpSpMkLst>
        </pc:grpChg>
        <pc:picChg chg="del">
          <ac:chgData name="Kecheng HUANG" userId="6042010e-758a-47da-a43c-39d4fc95a6c3" providerId="ADAL" clId="{9F7E92D3-A102-4B63-82D6-71A36C4D2FAB}" dt="2021-08-15T07:22:23.475" v="199" actId="478"/>
          <ac:picMkLst>
            <pc:docMk/>
            <pc:sldMk cId="3229729317" sldId="295"/>
            <ac:picMk id="2" creationId="{17808E2D-D474-497D-A9B3-C2428CD645A3}"/>
          </ac:picMkLst>
        </pc:picChg>
        <pc:picChg chg="add del mod">
          <ac:chgData name="Kecheng HUANG" userId="6042010e-758a-47da-a43c-39d4fc95a6c3" providerId="ADAL" clId="{9F7E92D3-A102-4B63-82D6-71A36C4D2FAB}" dt="2021-08-15T08:17:12.369" v="1112" actId="478"/>
          <ac:picMkLst>
            <pc:docMk/>
            <pc:sldMk cId="3229729317" sldId="295"/>
            <ac:picMk id="3" creationId="{406D3A8B-02B4-4806-95EB-25B32F5D7467}"/>
          </ac:picMkLst>
        </pc:picChg>
        <pc:picChg chg="add del mod">
          <ac:chgData name="Kecheng HUANG" userId="6042010e-758a-47da-a43c-39d4fc95a6c3" providerId="ADAL" clId="{9F7E92D3-A102-4B63-82D6-71A36C4D2FAB}" dt="2021-08-15T08:57:36.608" v="1886" actId="478"/>
          <ac:picMkLst>
            <pc:docMk/>
            <pc:sldMk cId="3229729317" sldId="295"/>
            <ac:picMk id="8" creationId="{7D6B79A5-ADF2-4FA2-8D0C-2690F015C120}"/>
          </ac:picMkLst>
        </pc:picChg>
        <pc:picChg chg="add mod ord">
          <ac:chgData name="Kecheng HUANG" userId="6042010e-758a-47da-a43c-39d4fc95a6c3" providerId="ADAL" clId="{9F7E92D3-A102-4B63-82D6-71A36C4D2FAB}" dt="2021-08-15T09:05:02.900" v="1981" actId="166"/>
          <ac:picMkLst>
            <pc:docMk/>
            <pc:sldMk cId="3229729317" sldId="295"/>
            <ac:picMk id="12" creationId="{C294E314-D8D2-4E6B-9AAC-61B4E463BEE6}"/>
          </ac:picMkLst>
        </pc:picChg>
        <pc:picChg chg="add del mod">
          <ac:chgData name="Kecheng HUANG" userId="6042010e-758a-47da-a43c-39d4fc95a6c3" providerId="ADAL" clId="{9F7E92D3-A102-4B63-82D6-71A36C4D2FAB}" dt="2021-08-15T08:51:38.520" v="1882" actId="478"/>
          <ac:picMkLst>
            <pc:docMk/>
            <pc:sldMk cId="3229729317" sldId="295"/>
            <ac:picMk id="13" creationId="{E296E2C7-3D07-4F1C-9076-4BC84612B129}"/>
          </ac:picMkLst>
        </pc:picChg>
      </pc:sldChg>
      <pc:sldChg chg="addSp delSp modSp add">
        <pc:chgData name="Kecheng HUANG" userId="6042010e-758a-47da-a43c-39d4fc95a6c3" providerId="ADAL" clId="{9F7E92D3-A102-4B63-82D6-71A36C4D2FAB}" dt="2021-08-15T08:05:27.419" v="899" actId="207"/>
        <pc:sldMkLst>
          <pc:docMk/>
          <pc:sldMk cId="951367671" sldId="296"/>
        </pc:sldMkLst>
        <pc:spChg chg="del">
          <ac:chgData name="Kecheng HUANG" userId="6042010e-758a-47da-a43c-39d4fc95a6c3" providerId="ADAL" clId="{9F7E92D3-A102-4B63-82D6-71A36C4D2FAB}" dt="2021-08-15T08:04:28.197" v="893" actId="478"/>
          <ac:spMkLst>
            <pc:docMk/>
            <pc:sldMk cId="951367671" sldId="296"/>
            <ac:spMk id="7" creationId="{A5D37F8F-D9FC-437C-A0CC-6ED0BC7560C9}"/>
          </ac:spMkLst>
        </pc:spChg>
        <pc:spChg chg="mod">
          <ac:chgData name="Kecheng HUANG" userId="6042010e-758a-47da-a43c-39d4fc95a6c3" providerId="ADAL" clId="{9F7E92D3-A102-4B63-82D6-71A36C4D2FAB}" dt="2021-08-15T08:05:27.419" v="899" actId="207"/>
          <ac:spMkLst>
            <pc:docMk/>
            <pc:sldMk cId="951367671" sldId="296"/>
            <ac:spMk id="9" creationId="{DDCD32CB-8B58-48A5-BC1D-15A87DC7784D}"/>
          </ac:spMkLst>
        </pc:spChg>
        <pc:spChg chg="add">
          <ac:chgData name="Kecheng HUANG" userId="6042010e-758a-47da-a43c-39d4fc95a6c3" providerId="ADAL" clId="{9F7E92D3-A102-4B63-82D6-71A36C4D2FAB}" dt="2021-08-15T08:04:29.164" v="894"/>
          <ac:spMkLst>
            <pc:docMk/>
            <pc:sldMk cId="951367671" sldId="296"/>
            <ac:spMk id="12" creationId="{CC4C6277-FF3C-4C3C-805F-7A54604E63AE}"/>
          </ac:spMkLst>
        </pc:spChg>
        <pc:grpChg chg="mod ord">
          <ac:chgData name="Kecheng HUANG" userId="6042010e-758a-47da-a43c-39d4fc95a6c3" providerId="ADAL" clId="{9F7E92D3-A102-4B63-82D6-71A36C4D2FAB}" dt="2021-08-15T08:05:07.149" v="898" actId="166"/>
          <ac:grpSpMkLst>
            <pc:docMk/>
            <pc:sldMk cId="951367671" sldId="296"/>
            <ac:grpSpMk id="11" creationId="{AB42457A-8166-42EC-8EE3-92534F09E585}"/>
          </ac:grpSpMkLst>
        </pc:grpChg>
        <pc:picChg chg="del">
          <ac:chgData name="Kecheng HUANG" userId="6042010e-758a-47da-a43c-39d4fc95a6c3" providerId="ADAL" clId="{9F7E92D3-A102-4B63-82D6-71A36C4D2FAB}" dt="2021-08-15T08:04:34.911" v="896" actId="478"/>
          <ac:picMkLst>
            <pc:docMk/>
            <pc:sldMk cId="951367671" sldId="296"/>
            <ac:picMk id="2" creationId="{17808E2D-D474-497D-A9B3-C2428CD645A3}"/>
          </ac:picMkLst>
        </pc:picChg>
      </pc:sldChg>
      <pc:sldChg chg="delSp modSp add modNotesTx">
        <pc:chgData name="Kecheng HUANG" userId="6042010e-758a-47da-a43c-39d4fc95a6c3" providerId="ADAL" clId="{9F7E92D3-A102-4B63-82D6-71A36C4D2FAB}" dt="2021-08-21T00:31:34.517" v="2664" actId="20577"/>
        <pc:sldMkLst>
          <pc:docMk/>
          <pc:sldMk cId="546335473" sldId="297"/>
        </pc:sldMkLst>
        <pc:spChg chg="mod">
          <ac:chgData name="Kecheng HUANG" userId="6042010e-758a-47da-a43c-39d4fc95a6c3" providerId="ADAL" clId="{9F7E92D3-A102-4B63-82D6-71A36C4D2FAB}" dt="2021-08-15T08:03:12.028" v="865" actId="403"/>
          <ac:spMkLst>
            <pc:docMk/>
            <pc:sldMk cId="546335473" sldId="297"/>
            <ac:spMk id="7" creationId="{A5D37F8F-D9FC-437C-A0CC-6ED0BC7560C9}"/>
          </ac:spMkLst>
        </pc:spChg>
        <pc:picChg chg="del">
          <ac:chgData name="Kecheng HUANG" userId="6042010e-758a-47da-a43c-39d4fc95a6c3" providerId="ADAL" clId="{9F7E92D3-A102-4B63-82D6-71A36C4D2FAB}" dt="2021-08-15T08:02:51.219" v="864" actId="478"/>
          <ac:picMkLst>
            <pc:docMk/>
            <pc:sldMk cId="546335473" sldId="297"/>
            <ac:picMk id="2" creationId="{17808E2D-D474-497D-A9B3-C2428CD645A3}"/>
          </ac:picMkLst>
        </pc:picChg>
      </pc:sldChg>
      <pc:sldChg chg="addSp delSp modSp add">
        <pc:chgData name="Kecheng HUANG" userId="6042010e-758a-47da-a43c-39d4fc95a6c3" providerId="ADAL" clId="{9F7E92D3-A102-4B63-82D6-71A36C4D2FAB}" dt="2021-08-15T09:04:28.369" v="1977" actId="1076"/>
        <pc:sldMkLst>
          <pc:docMk/>
          <pc:sldMk cId="1291142821" sldId="298"/>
        </pc:sldMkLst>
        <pc:spChg chg="mod">
          <ac:chgData name="Kecheng HUANG" userId="6042010e-758a-47da-a43c-39d4fc95a6c3" providerId="ADAL" clId="{9F7E92D3-A102-4B63-82D6-71A36C4D2FAB}" dt="2021-08-15T09:02:30.212" v="1968" actId="20577"/>
          <ac:spMkLst>
            <pc:docMk/>
            <pc:sldMk cId="1291142821" sldId="298"/>
            <ac:spMk id="7" creationId="{A5D37F8F-D9FC-437C-A0CC-6ED0BC7560C9}"/>
          </ac:spMkLst>
        </pc:spChg>
        <pc:grpChg chg="add mod">
          <ac:chgData name="Kecheng HUANG" userId="6042010e-758a-47da-a43c-39d4fc95a6c3" providerId="ADAL" clId="{9F7E92D3-A102-4B63-82D6-71A36C4D2FAB}" dt="2021-08-15T09:04:28.369" v="1977" actId="1076"/>
          <ac:grpSpMkLst>
            <pc:docMk/>
            <pc:sldMk cId="1291142821" sldId="298"/>
            <ac:grpSpMk id="6" creationId="{25A1AEC3-06BD-4223-AA77-CD963CF56823}"/>
          </ac:grpSpMkLst>
        </pc:grpChg>
        <pc:picChg chg="add mod">
          <ac:chgData name="Kecheng HUANG" userId="6042010e-758a-47da-a43c-39d4fc95a6c3" providerId="ADAL" clId="{9F7E92D3-A102-4B63-82D6-71A36C4D2FAB}" dt="2021-08-15T09:04:23.964" v="1976" actId="164"/>
          <ac:picMkLst>
            <pc:docMk/>
            <pc:sldMk cId="1291142821" sldId="298"/>
            <ac:picMk id="2" creationId="{C52D845E-D26D-4193-9BA9-99FBB52FFCD4}"/>
          </ac:picMkLst>
        </pc:picChg>
        <pc:picChg chg="add mod">
          <ac:chgData name="Kecheng HUANG" userId="6042010e-758a-47da-a43c-39d4fc95a6c3" providerId="ADAL" clId="{9F7E92D3-A102-4B63-82D6-71A36C4D2FAB}" dt="2021-08-15T09:04:23.964" v="1976" actId="164"/>
          <ac:picMkLst>
            <pc:docMk/>
            <pc:sldMk cId="1291142821" sldId="298"/>
            <ac:picMk id="3" creationId="{C508CD31-3AFF-48A0-9320-06C2FE1AFA1E}"/>
          </ac:picMkLst>
        </pc:picChg>
        <pc:picChg chg="del">
          <ac:chgData name="Kecheng HUANG" userId="6042010e-758a-47da-a43c-39d4fc95a6c3" providerId="ADAL" clId="{9F7E92D3-A102-4B63-82D6-71A36C4D2FAB}" dt="2021-08-15T08:57:54.489" v="1887" actId="478"/>
          <ac:picMkLst>
            <pc:docMk/>
            <pc:sldMk cId="1291142821" sldId="298"/>
            <ac:picMk id="8" creationId="{7D6B79A5-ADF2-4FA2-8D0C-2690F015C120}"/>
          </ac:picMkLst>
        </pc:picChg>
        <pc:picChg chg="del">
          <ac:chgData name="Kecheng HUANG" userId="6042010e-758a-47da-a43c-39d4fc95a6c3" providerId="ADAL" clId="{9F7E92D3-A102-4B63-82D6-71A36C4D2FAB}" dt="2021-08-15T08:57:55.609" v="1888" actId="478"/>
          <ac:picMkLst>
            <pc:docMk/>
            <pc:sldMk cId="1291142821" sldId="298"/>
            <ac:picMk id="12" creationId="{C294E314-D8D2-4E6B-9AAC-61B4E463BEE6}"/>
          </ac:picMkLst>
        </pc:picChg>
        <pc:picChg chg="del mod">
          <ac:chgData name="Kecheng HUANG" userId="6042010e-758a-47da-a43c-39d4fc95a6c3" providerId="ADAL" clId="{9F7E92D3-A102-4B63-82D6-71A36C4D2FAB}" dt="2021-08-15T09:03:12.990" v="1969" actId="478"/>
          <ac:picMkLst>
            <pc:docMk/>
            <pc:sldMk cId="1291142821" sldId="298"/>
            <ac:picMk id="13" creationId="{E296E2C7-3D07-4F1C-9076-4BC84612B129}"/>
          </ac:picMkLst>
        </pc:picChg>
      </pc:sldChg>
      <pc:sldChg chg="addSp delSp modSp add">
        <pc:chgData name="Kecheng HUANG" userId="6042010e-758a-47da-a43c-39d4fc95a6c3" providerId="ADAL" clId="{9F7E92D3-A102-4B63-82D6-71A36C4D2FAB}" dt="2021-08-15T09:05:10.618" v="1984" actId="166"/>
        <pc:sldMkLst>
          <pc:docMk/>
          <pc:sldMk cId="1736727102" sldId="299"/>
        </pc:sldMkLst>
        <pc:spChg chg="del">
          <ac:chgData name="Kecheng HUANG" userId="6042010e-758a-47da-a43c-39d4fc95a6c3" providerId="ADAL" clId="{9F7E92D3-A102-4B63-82D6-71A36C4D2FAB}" dt="2021-08-15T09:05:06.851" v="1982" actId="478"/>
          <ac:spMkLst>
            <pc:docMk/>
            <pc:sldMk cId="1736727102" sldId="299"/>
            <ac:spMk id="7" creationId="{A5D37F8F-D9FC-437C-A0CC-6ED0BC7560C9}"/>
          </ac:spMkLst>
        </pc:spChg>
        <pc:spChg chg="add">
          <ac:chgData name="Kecheng HUANG" userId="6042010e-758a-47da-a43c-39d4fc95a6c3" providerId="ADAL" clId="{9F7E92D3-A102-4B63-82D6-71A36C4D2FAB}" dt="2021-08-15T09:05:07.320" v="1983"/>
          <ac:spMkLst>
            <pc:docMk/>
            <pc:sldMk cId="1736727102" sldId="299"/>
            <ac:spMk id="9" creationId="{E0AA282A-4D62-4D8C-8908-CA24D7FEC29F}"/>
          </ac:spMkLst>
        </pc:spChg>
        <pc:picChg chg="mod ord">
          <ac:chgData name="Kecheng HUANG" userId="6042010e-758a-47da-a43c-39d4fc95a6c3" providerId="ADAL" clId="{9F7E92D3-A102-4B63-82D6-71A36C4D2FAB}" dt="2021-08-15T09:05:10.618" v="1984" actId="166"/>
          <ac:picMkLst>
            <pc:docMk/>
            <pc:sldMk cId="1736727102" sldId="299"/>
            <ac:picMk id="8" creationId="{7D6B79A5-ADF2-4FA2-8D0C-2690F015C120}"/>
          </ac:picMkLst>
        </pc:picChg>
        <pc:picChg chg="del">
          <ac:chgData name="Kecheng HUANG" userId="6042010e-758a-47da-a43c-39d4fc95a6c3" providerId="ADAL" clId="{9F7E92D3-A102-4B63-82D6-71A36C4D2FAB}" dt="2021-08-15T08:51:46.776" v="1884" actId="478"/>
          <ac:picMkLst>
            <pc:docMk/>
            <pc:sldMk cId="1736727102" sldId="299"/>
            <ac:picMk id="12" creationId="{C294E314-D8D2-4E6B-9AAC-61B4E463BEE6}"/>
          </ac:picMkLst>
        </pc:picChg>
      </pc:sldChg>
      <pc:sldChg chg="addSp delSp modSp add modNotesTx">
        <pc:chgData name="Kecheng HUANG" userId="6042010e-758a-47da-a43c-39d4fc95a6c3" providerId="ADAL" clId="{9F7E92D3-A102-4B63-82D6-71A36C4D2FAB}" dt="2021-08-15T15:52:37.695" v="2659" actId="20577"/>
        <pc:sldMkLst>
          <pc:docMk/>
          <pc:sldMk cId="1132572170" sldId="300"/>
        </pc:sldMkLst>
        <pc:spChg chg="mod">
          <ac:chgData name="Kecheng HUANG" userId="6042010e-758a-47da-a43c-39d4fc95a6c3" providerId="ADAL" clId="{9F7E92D3-A102-4B63-82D6-71A36C4D2FAB}" dt="2021-08-15T13:12:53.703" v="2016" actId="1035"/>
          <ac:spMkLst>
            <pc:docMk/>
            <pc:sldMk cId="1132572170" sldId="300"/>
            <ac:spMk id="5" creationId="{F7059B17-42B5-4EBC-AC2F-6F9714AD5E02}"/>
          </ac:spMkLst>
        </pc:spChg>
        <pc:spChg chg="mod">
          <ac:chgData name="Kecheng HUANG" userId="6042010e-758a-47da-a43c-39d4fc95a6c3" providerId="ADAL" clId="{9F7E92D3-A102-4B63-82D6-71A36C4D2FAB}" dt="2021-08-15T15:47:40.071" v="2638" actId="20577"/>
          <ac:spMkLst>
            <pc:docMk/>
            <pc:sldMk cId="1132572170" sldId="300"/>
            <ac:spMk id="7" creationId="{A5D37F8F-D9FC-437C-A0CC-6ED0BC7560C9}"/>
          </ac:spMkLst>
        </pc:spChg>
        <pc:grpChg chg="del mod">
          <ac:chgData name="Kecheng HUANG" userId="6042010e-758a-47da-a43c-39d4fc95a6c3" providerId="ADAL" clId="{9F7E92D3-A102-4B63-82D6-71A36C4D2FAB}" dt="2021-08-15T13:03:30.017" v="1987" actId="478"/>
          <ac:grpSpMkLst>
            <pc:docMk/>
            <pc:sldMk cId="1132572170" sldId="300"/>
            <ac:grpSpMk id="6" creationId="{25A1AEC3-06BD-4223-AA77-CD963CF56823}"/>
          </ac:grpSpMkLst>
        </pc:grpChg>
        <pc:picChg chg="add mod">
          <ac:chgData name="Kecheng HUANG" userId="6042010e-758a-47da-a43c-39d4fc95a6c3" providerId="ADAL" clId="{9F7E92D3-A102-4B63-82D6-71A36C4D2FAB}" dt="2021-08-15T15:42:50.344" v="2489" actId="1076"/>
          <ac:picMkLst>
            <pc:docMk/>
            <pc:sldMk cId="1132572170" sldId="300"/>
            <ac:picMk id="8" creationId="{0CC4D215-1F27-41EF-AE5C-376D0933D9CC}"/>
          </ac:picMkLst>
        </pc:picChg>
        <pc:picChg chg="add mod">
          <ac:chgData name="Kecheng HUANG" userId="6042010e-758a-47da-a43c-39d4fc95a6c3" providerId="ADAL" clId="{9F7E92D3-A102-4B63-82D6-71A36C4D2FAB}" dt="2021-08-15T15:45:44.805" v="2491" actId="1076"/>
          <ac:picMkLst>
            <pc:docMk/>
            <pc:sldMk cId="1132572170" sldId="300"/>
            <ac:picMk id="9" creationId="{D88104F7-E394-4A58-A5E8-6E608FFBA839}"/>
          </ac:picMkLst>
        </pc:picChg>
      </pc:sldChg>
      <pc:sldChg chg="delSp add">
        <pc:chgData name="Kecheng HUANG" userId="6042010e-758a-47da-a43c-39d4fc95a6c3" providerId="ADAL" clId="{9F7E92D3-A102-4B63-82D6-71A36C4D2FAB}" dt="2021-08-15T15:52:49.301" v="2661" actId="478"/>
        <pc:sldMkLst>
          <pc:docMk/>
          <pc:sldMk cId="43686770" sldId="301"/>
        </pc:sldMkLst>
        <pc:picChg chg="del">
          <ac:chgData name="Kecheng HUANG" userId="6042010e-758a-47da-a43c-39d4fc95a6c3" providerId="ADAL" clId="{9F7E92D3-A102-4B63-82D6-71A36C4D2FAB}" dt="2021-08-15T15:52:49.301" v="2661" actId="478"/>
          <ac:picMkLst>
            <pc:docMk/>
            <pc:sldMk cId="43686770" sldId="301"/>
            <ac:picMk id="9" creationId="{D88104F7-E394-4A58-A5E8-6E608FFBA839}"/>
          </ac:picMkLst>
        </pc:picChg>
      </pc:sldChg>
      <pc:sldChg chg="delSp add">
        <pc:chgData name="Kecheng HUANG" userId="6042010e-758a-47da-a43c-39d4fc95a6c3" providerId="ADAL" clId="{9F7E92D3-A102-4B63-82D6-71A36C4D2FAB}" dt="2021-08-15T15:52:55.104" v="2663" actId="478"/>
        <pc:sldMkLst>
          <pc:docMk/>
          <pc:sldMk cId="943076295" sldId="302"/>
        </pc:sldMkLst>
        <pc:picChg chg="del">
          <ac:chgData name="Kecheng HUANG" userId="6042010e-758a-47da-a43c-39d4fc95a6c3" providerId="ADAL" clId="{9F7E92D3-A102-4B63-82D6-71A36C4D2FAB}" dt="2021-08-15T15:52:55.104" v="2663" actId="478"/>
          <ac:picMkLst>
            <pc:docMk/>
            <pc:sldMk cId="943076295" sldId="302"/>
            <ac:picMk id="8" creationId="{0CC4D215-1F27-41EF-AE5C-376D0933D9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290028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3 a case for update compressed data </a:t>
            </a:r>
            <a:endParaRPr lang="en-US"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One solution is to re-write B1, B3, and B5 and repack them tightly in another free space. Another option is to align compressed data to predefined boundaries to allow future size changes of compressed data. However, with both options above, file compression suffers, from either amplified write traffic or internal fragmentation;</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LFS appends the compressed B3 to a new block, avoiding rewriting of existing data and wasting of free space.</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10</a:t>
            </a:fld>
            <a:endParaRPr lang="zh-CN" altLang="en-US"/>
          </a:p>
        </p:txBody>
      </p:sp>
    </p:spTree>
    <p:extLst>
      <p:ext uri="{BB962C8B-B14F-4D97-AF65-F5344CB8AC3E}">
        <p14:creationId xmlns:p14="http://schemas.microsoft.com/office/powerpoint/2010/main" val="4182679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11</a:t>
            </a:fld>
            <a:endParaRPr lang="zh-CN" altLang="en-US"/>
          </a:p>
        </p:txBody>
      </p:sp>
    </p:spTree>
    <p:extLst>
      <p:ext uri="{BB962C8B-B14F-4D97-AF65-F5344CB8AC3E}">
        <p14:creationId xmlns:p14="http://schemas.microsoft.com/office/powerpoint/2010/main" val="1805651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12</a:t>
            </a:fld>
            <a:endParaRPr lang="zh-CN" altLang="en-US"/>
          </a:p>
        </p:txBody>
      </p:sp>
    </p:spTree>
    <p:extLst>
      <p:ext uri="{BB962C8B-B14F-4D97-AF65-F5344CB8AC3E}">
        <p14:creationId xmlns:p14="http://schemas.microsoft.com/office/powerpoint/2010/main" val="3956794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13</a:t>
            </a:fld>
            <a:endParaRPr lang="zh-CN" altLang="en-US"/>
          </a:p>
        </p:txBody>
      </p:sp>
    </p:spTree>
    <p:extLst>
      <p:ext uri="{BB962C8B-B14F-4D97-AF65-F5344CB8AC3E}">
        <p14:creationId xmlns:p14="http://schemas.microsoft.com/office/powerpoint/2010/main" val="1801652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sz="1800" b="0" i="0" u="none" strike="noStrike" baseline="0" dirty="0">
                <a:solidFill>
                  <a:srgbClr val="000000"/>
                </a:solidFill>
                <a:latin typeface="NimbusRomNo9L-Regu"/>
              </a:rPr>
              <a:t>The mixture of data read-critical and non-read-critical amplifies application launching time because non-read-critical data are loaded and decompressed. </a:t>
            </a:r>
          </a:p>
          <a:p>
            <a:pPr algn="l"/>
            <a:r>
              <a:rPr lang="en-US" sz="1800" b="0" i="0" u="none" strike="noStrike" baseline="0" dirty="0">
                <a:solidFill>
                  <a:srgbClr val="000000"/>
                </a:solidFill>
                <a:latin typeface="NimbusRomNo9L-Regu"/>
              </a:rPr>
              <a:t>The upper half of Figure </a:t>
            </a:r>
            <a:r>
              <a:rPr lang="en-US" sz="1800" b="0" i="0" u="none" strike="noStrike" baseline="0" dirty="0">
                <a:solidFill>
                  <a:srgbClr val="00CD00"/>
                </a:solidFill>
                <a:latin typeface="NimbusRomNo9L-Regu"/>
              </a:rPr>
              <a:t>7 </a:t>
            </a:r>
            <a:r>
              <a:rPr lang="en-US" sz="1800" b="0" i="0" u="none" strike="noStrike" baseline="0" dirty="0">
                <a:solidFill>
                  <a:srgbClr val="000000"/>
                </a:solidFill>
                <a:latin typeface="NimbusRomNo9L-Regu"/>
              </a:rPr>
              <a:t>illustrates that critical data are scattered in an executable file. </a:t>
            </a:r>
          </a:p>
          <a:p>
            <a:pPr algn="l"/>
            <a:r>
              <a:rPr lang="en-US" sz="1800" b="0" i="0" u="none" strike="noStrike" baseline="0" dirty="0">
                <a:solidFill>
                  <a:srgbClr val="000000"/>
                </a:solidFill>
                <a:latin typeface="NimbusRomNo9L-Regu"/>
              </a:rPr>
              <a:t>We propose monitoring the read-critical data set during application launching. </a:t>
            </a:r>
          </a:p>
          <a:p>
            <a:pPr algn="l"/>
            <a:r>
              <a:rPr lang="en-US" sz="1800" b="0" i="0" u="none" strike="noStrike" baseline="0" dirty="0">
                <a:solidFill>
                  <a:srgbClr val="000000"/>
                </a:solidFill>
                <a:latin typeface="NimbusRomNo9L-Regu"/>
              </a:rPr>
              <a:t>Later on, upon requests, the file system compacts these critical data and compresses them into file blocks, as shown in the bottom half of Figure </a:t>
            </a:r>
            <a:r>
              <a:rPr lang="en-US" sz="1800" b="0" i="0" u="none" strike="noStrike" baseline="0" dirty="0">
                <a:solidFill>
                  <a:srgbClr val="00CD00"/>
                </a:solidFill>
                <a:latin typeface="NimbusRomNo9L-Regu"/>
              </a:rPr>
              <a:t>7</a:t>
            </a:r>
            <a:r>
              <a:rPr lang="en-US" sz="1800" b="0" i="0" u="none" strike="noStrike" baseline="0" dirty="0">
                <a:solidFill>
                  <a:srgbClr val="000000"/>
                </a:solidFill>
                <a:latin typeface="NimbusRomNo9L-Regu"/>
              </a:rPr>
              <a:t> </a:t>
            </a:r>
          </a:p>
          <a:p>
            <a:pPr algn="l"/>
            <a:r>
              <a:rPr lang="en-US" sz="1800" b="0" i="0" u="none" strike="noStrike" baseline="0" dirty="0">
                <a:solidFill>
                  <a:srgbClr val="000000"/>
                </a:solidFill>
                <a:latin typeface="NimbusRomNo9L-Regu"/>
              </a:rPr>
              <a:t>Notice that the compaction changes the storage layout of file blocks but </a:t>
            </a:r>
            <a:r>
              <a:rPr lang="en-US" sz="1800" b="0" i="0" u="none" strike="noStrike" baseline="0" dirty="0">
                <a:solidFill>
                  <a:srgbClr val="000000"/>
                </a:solidFill>
                <a:latin typeface="NimbusRomNo9L-ReguItal"/>
              </a:rPr>
              <a:t>not </a:t>
            </a:r>
            <a:r>
              <a:rPr lang="en-US" sz="1800" b="0" i="0" u="none" strike="noStrike" baseline="0" dirty="0">
                <a:solidFill>
                  <a:srgbClr val="000000"/>
                </a:solidFill>
                <a:latin typeface="NimbusRomNo9L-Regu"/>
              </a:rPr>
              <a:t>the logical order of file blocks.</a:t>
            </a:r>
          </a:p>
          <a:p>
            <a:pPr algn="l"/>
            <a:endParaRPr lang="en-US" sz="1800" b="0" i="0" u="none" strike="noStrike" baseline="0" dirty="0">
              <a:solidFill>
                <a:srgbClr val="000000"/>
              </a:solidFill>
              <a:latin typeface="NimbusRomNo9L-Regu"/>
            </a:endParaRPr>
          </a:p>
          <a:p>
            <a:pPr algn="l"/>
            <a:r>
              <a:rPr lang="en-US" sz="1800" b="0" i="0" u="none" strike="noStrike" baseline="0" dirty="0">
                <a:latin typeface="NimbusRomNo9L-Regu"/>
              </a:rPr>
              <a:t>compressing read-critical data avoids to load and decompress non-read-critical data and thus prevents decompression from degrading application launching time.</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14</a:t>
            </a:fld>
            <a:endParaRPr lang="zh-CN" altLang="en-US"/>
          </a:p>
        </p:txBody>
      </p:sp>
    </p:spTree>
    <p:extLst>
      <p:ext uri="{BB962C8B-B14F-4D97-AF65-F5344CB8AC3E}">
        <p14:creationId xmlns:p14="http://schemas.microsoft.com/office/powerpoint/2010/main" val="428746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sz="1800" b="0" i="0" u="none" strike="noStrike" baseline="0" dirty="0">
                <a:solidFill>
                  <a:srgbClr val="000000"/>
                </a:solidFill>
                <a:latin typeface="GillSansMT"/>
              </a:rPr>
              <a:t>Data imbalance means that the different cases by data scales: file dominant / directory dominant behaves differently in terms of runtime latency. (coarse-grained way cannot figure out the imbalance caused by specific data structure like files or </a:t>
            </a:r>
            <a:r>
              <a:rPr lang="en-US" sz="1800" b="0" i="0" u="none" strike="noStrike" baseline="0" dirty="0" err="1">
                <a:solidFill>
                  <a:srgbClr val="000000"/>
                </a:solidFill>
                <a:latin typeface="GillSansMT"/>
              </a:rPr>
              <a:t>dirs</a:t>
            </a:r>
            <a:r>
              <a:rPr lang="en-US" sz="1800" b="0" i="0" u="none" strike="noStrike" baseline="0" dirty="0">
                <a:solidFill>
                  <a:srgbClr val="000000"/>
                </a:solidFill>
                <a:latin typeface="GillSansMT"/>
              </a:rPr>
              <a:t>);</a:t>
            </a:r>
          </a:p>
          <a:p>
            <a:pPr algn="l"/>
            <a:r>
              <a:rPr lang="en-US" sz="1800" b="0" i="0" u="none" strike="noStrike" baseline="0" dirty="0">
                <a:solidFill>
                  <a:srgbClr val="000000"/>
                </a:solidFill>
                <a:latin typeface="GillSansMT"/>
              </a:rPr>
              <a:t>Form the figure, we know that:</a:t>
            </a:r>
          </a:p>
          <a:p>
            <a:pPr algn="l"/>
            <a:r>
              <a:rPr lang="en-US" sz="1800" b="0" i="0" u="none" strike="noStrike" baseline="0" dirty="0">
                <a:solidFill>
                  <a:srgbClr val="000000"/>
                </a:solidFill>
                <a:latin typeface="GillSansMT"/>
              </a:rPr>
              <a:t>(1) Majority of time is spent checking inodes and directory metadata;</a:t>
            </a:r>
          </a:p>
          <a:p>
            <a:pPr algn="l"/>
            <a:r>
              <a:rPr lang="en-US" sz="1800" b="0" i="0" u="none" strike="noStrike" baseline="0" dirty="0">
                <a:solidFill>
                  <a:srgbClr val="000000"/>
                </a:solidFill>
                <a:latin typeface="GillSansMT"/>
              </a:rPr>
              <a:t>(2) Directory-intensive file systems take significantly longer than a file-intensive file system;</a:t>
            </a:r>
          </a:p>
          <a:p>
            <a:pPr algn="l"/>
            <a:r>
              <a:rPr lang="en-US" sz="1800" b="0" i="0" u="none" strike="noStrike" baseline="0" dirty="0">
                <a:solidFill>
                  <a:srgbClr val="FF0000"/>
                </a:solidFill>
                <a:latin typeface="GillSansMT"/>
              </a:rPr>
              <a:t>(3) Runtime scales linearly with file system utilization</a:t>
            </a:r>
          </a:p>
          <a:p>
            <a:pPr algn="l"/>
            <a:r>
              <a:rPr lang="en-US" sz="1800" b="0" i="0" u="none" strike="noStrike" baseline="0" dirty="0">
                <a:solidFill>
                  <a:srgbClr val="FF0000"/>
                </a:solidFill>
                <a:latin typeface="GillSansMT"/>
              </a:rPr>
              <a:t>Actually, we cannot handle such detailed latency even we know which parts suffer the major pressure, since such info are ignored with current coarse-grained parallelism.</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15</a:t>
            </a:fld>
            <a:endParaRPr lang="zh-CN" altLang="en-US"/>
          </a:p>
        </p:txBody>
      </p:sp>
    </p:spTree>
    <p:extLst>
      <p:ext uri="{BB962C8B-B14F-4D97-AF65-F5344CB8AC3E}">
        <p14:creationId xmlns:p14="http://schemas.microsoft.com/office/powerpoint/2010/main" val="970402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sz="1800" b="0" i="0" u="none" strike="noStrike" baseline="0" dirty="0">
                <a:solidFill>
                  <a:srgbClr val="000000"/>
                </a:solidFill>
                <a:latin typeface="GillSansMT"/>
              </a:rPr>
              <a:t>Data imbalance means that the different cases by data scales: file dominant / directory dominant behaves differently in terms of runtime latency. (coarse-grained way cannot figure out the imbalance caused by specific data structure like files or </a:t>
            </a:r>
            <a:r>
              <a:rPr lang="en-US" sz="1800" b="0" i="0" u="none" strike="noStrike" baseline="0" dirty="0" err="1">
                <a:solidFill>
                  <a:srgbClr val="000000"/>
                </a:solidFill>
                <a:latin typeface="GillSansMT"/>
              </a:rPr>
              <a:t>dirs</a:t>
            </a:r>
            <a:r>
              <a:rPr lang="en-US" sz="1800" b="0" i="0" u="none" strike="noStrike" baseline="0" dirty="0">
                <a:solidFill>
                  <a:srgbClr val="000000"/>
                </a:solidFill>
                <a:latin typeface="GillSansMT"/>
              </a:rPr>
              <a:t>);</a:t>
            </a:r>
          </a:p>
          <a:p>
            <a:pPr algn="l"/>
            <a:r>
              <a:rPr lang="en-US" sz="1800" b="0" i="0" u="none" strike="noStrike" baseline="0" dirty="0">
                <a:solidFill>
                  <a:srgbClr val="000000"/>
                </a:solidFill>
                <a:latin typeface="GillSansMT"/>
              </a:rPr>
              <a:t>Form the figure, we know that:</a:t>
            </a:r>
          </a:p>
          <a:p>
            <a:pPr algn="l"/>
            <a:r>
              <a:rPr lang="en-US" sz="1800" b="0" i="0" u="none" strike="noStrike" baseline="0" dirty="0">
                <a:solidFill>
                  <a:srgbClr val="000000"/>
                </a:solidFill>
                <a:latin typeface="GillSansMT"/>
              </a:rPr>
              <a:t>(1) Majority of time is spent checking inodes and directory metadata;</a:t>
            </a:r>
          </a:p>
          <a:p>
            <a:pPr algn="l"/>
            <a:r>
              <a:rPr lang="en-US" sz="1800" b="0" i="0" u="none" strike="noStrike" baseline="0" dirty="0">
                <a:solidFill>
                  <a:srgbClr val="000000"/>
                </a:solidFill>
                <a:latin typeface="GillSansMT"/>
              </a:rPr>
              <a:t>(2) Directory-intensive file systems take significantly longer than a file-intensive file system;</a:t>
            </a:r>
          </a:p>
          <a:p>
            <a:pPr algn="l"/>
            <a:r>
              <a:rPr lang="en-US" sz="1800" b="0" i="0" u="none" strike="noStrike" baseline="0" dirty="0">
                <a:solidFill>
                  <a:srgbClr val="FF0000"/>
                </a:solidFill>
                <a:latin typeface="GillSansMT"/>
              </a:rPr>
              <a:t>(3) Runtime scales linearly with file system utilization</a:t>
            </a:r>
          </a:p>
          <a:p>
            <a:pPr algn="l"/>
            <a:r>
              <a:rPr lang="en-US" sz="1800" b="0" i="0" u="none" strike="noStrike" baseline="0" dirty="0">
                <a:solidFill>
                  <a:srgbClr val="FF0000"/>
                </a:solidFill>
                <a:latin typeface="GillSansMT"/>
              </a:rPr>
              <a:t>Actually, we cannot handle such detailed latency even we know which parts suffer the major pressure, since such info are ignored with current coarse-grained parallelism.</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16</a:t>
            </a:fld>
            <a:endParaRPr lang="zh-CN" altLang="en-US"/>
          </a:p>
        </p:txBody>
      </p:sp>
    </p:spTree>
    <p:extLst>
      <p:ext uri="{BB962C8B-B14F-4D97-AF65-F5344CB8AC3E}">
        <p14:creationId xmlns:p14="http://schemas.microsoft.com/office/powerpoint/2010/main" val="245193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sz="1800" b="0" i="0" u="none" strike="noStrike" baseline="0" dirty="0">
                <a:solidFill>
                  <a:srgbClr val="000000"/>
                </a:solidFill>
                <a:latin typeface="GillSansMT"/>
              </a:rPr>
              <a:t>Data imbalance means that the different cases by data scales: file dominant / directory dominant behaves differently in terms of runtime latency. (coarse-grained way cannot figure out the imbalance caused by specific data structure like files or </a:t>
            </a:r>
            <a:r>
              <a:rPr lang="en-US" sz="1800" b="0" i="0" u="none" strike="noStrike" baseline="0" dirty="0" err="1">
                <a:solidFill>
                  <a:srgbClr val="000000"/>
                </a:solidFill>
                <a:latin typeface="GillSansMT"/>
              </a:rPr>
              <a:t>dirs</a:t>
            </a:r>
            <a:r>
              <a:rPr lang="en-US" sz="1800" b="0" i="0" u="none" strike="noStrike" baseline="0" dirty="0">
                <a:solidFill>
                  <a:srgbClr val="000000"/>
                </a:solidFill>
                <a:latin typeface="GillSansMT"/>
              </a:rPr>
              <a:t>);</a:t>
            </a:r>
          </a:p>
          <a:p>
            <a:pPr algn="l"/>
            <a:r>
              <a:rPr lang="en-US" sz="1800" b="0" i="0" u="none" strike="noStrike" baseline="0" dirty="0">
                <a:solidFill>
                  <a:srgbClr val="000000"/>
                </a:solidFill>
                <a:latin typeface="GillSansMT"/>
              </a:rPr>
              <a:t>Form the figure, we know that:</a:t>
            </a:r>
          </a:p>
          <a:p>
            <a:pPr algn="l"/>
            <a:r>
              <a:rPr lang="en-US" sz="1800" b="0" i="0" u="none" strike="noStrike" baseline="0" dirty="0">
                <a:solidFill>
                  <a:srgbClr val="000000"/>
                </a:solidFill>
                <a:latin typeface="GillSansMT"/>
              </a:rPr>
              <a:t>(1) Majority of time is spent checking inodes and directory metadata;</a:t>
            </a:r>
          </a:p>
          <a:p>
            <a:pPr algn="l"/>
            <a:r>
              <a:rPr lang="en-US" sz="1800" b="0" i="0" u="none" strike="noStrike" baseline="0" dirty="0">
                <a:solidFill>
                  <a:srgbClr val="000000"/>
                </a:solidFill>
                <a:latin typeface="GillSansMT"/>
              </a:rPr>
              <a:t>(2) Directory-intensive file systems take significantly longer than a file-intensive file system;</a:t>
            </a:r>
          </a:p>
          <a:p>
            <a:pPr algn="l"/>
            <a:r>
              <a:rPr lang="en-US" sz="1800" b="0" i="0" u="none" strike="noStrike" baseline="0" dirty="0">
                <a:solidFill>
                  <a:srgbClr val="FF0000"/>
                </a:solidFill>
                <a:latin typeface="GillSansMT"/>
              </a:rPr>
              <a:t>(3) Runtime scales linearly with file system utilization</a:t>
            </a:r>
          </a:p>
          <a:p>
            <a:pPr algn="l"/>
            <a:r>
              <a:rPr lang="en-US" sz="1800" b="0" i="0" u="none" strike="noStrike" baseline="0" dirty="0">
                <a:solidFill>
                  <a:srgbClr val="FF0000"/>
                </a:solidFill>
                <a:latin typeface="GillSansMT"/>
              </a:rPr>
              <a:t>Actually, we cannot handle such detailed latency even we know which parts suffer the major pressure, since such info are ignored with current coarse-grained parallelism.</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17</a:t>
            </a:fld>
            <a:endParaRPr lang="zh-CN" altLang="en-US"/>
          </a:p>
        </p:txBody>
      </p:sp>
    </p:spTree>
    <p:extLst>
      <p:ext uri="{BB962C8B-B14F-4D97-AF65-F5344CB8AC3E}">
        <p14:creationId xmlns:p14="http://schemas.microsoft.com/office/powerpoint/2010/main" val="2511934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18</a:t>
            </a:fld>
            <a:endParaRPr lang="zh-CN" altLang="en-US"/>
          </a:p>
        </p:txBody>
      </p:sp>
    </p:spTree>
    <p:extLst>
      <p:ext uri="{BB962C8B-B14F-4D97-AF65-F5344CB8AC3E}">
        <p14:creationId xmlns:p14="http://schemas.microsoft.com/office/powerpoint/2010/main" val="607165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19</a:t>
            </a:fld>
            <a:endParaRPr lang="zh-CN" altLang="en-US"/>
          </a:p>
        </p:txBody>
      </p:sp>
    </p:spTree>
    <p:extLst>
      <p:ext uri="{BB962C8B-B14F-4D97-AF65-F5344CB8AC3E}">
        <p14:creationId xmlns:p14="http://schemas.microsoft.com/office/powerpoint/2010/main" val="116309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(2) </a:t>
            </a:r>
            <a:r>
              <a:rPr lang="en-US" altLang="zh-CN" sz="1200" b="0" i="0" u="none" strike="noStrike" kern="1200" baseline="0" dirty="0">
                <a:solidFill>
                  <a:schemeClr val="tx1"/>
                </a:solidFill>
                <a:latin typeface="+mn-lt"/>
                <a:ea typeface="+mn-ea"/>
                <a:cs typeface="+mn-cs"/>
              </a:rPr>
              <a:t>Locality of reference when accessing a file can be used to reduce file mapping overhead. Accesses with locality are typically accelerated by caching prior accesses and prefetching adjacent ones.</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424591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20</a:t>
            </a:fld>
            <a:endParaRPr lang="zh-CN" altLang="en-US"/>
          </a:p>
        </p:txBody>
      </p:sp>
    </p:spTree>
    <p:extLst>
      <p:ext uri="{BB962C8B-B14F-4D97-AF65-F5344CB8AC3E}">
        <p14:creationId xmlns:p14="http://schemas.microsoft.com/office/powerpoint/2010/main" val="797797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21</a:t>
            </a:fld>
            <a:endParaRPr lang="zh-CN" altLang="en-US"/>
          </a:p>
        </p:txBody>
      </p:sp>
    </p:spTree>
    <p:extLst>
      <p:ext uri="{BB962C8B-B14F-4D97-AF65-F5344CB8AC3E}">
        <p14:creationId xmlns:p14="http://schemas.microsoft.com/office/powerpoint/2010/main" val="406079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(2) </a:t>
            </a:r>
            <a:r>
              <a:rPr lang="en-US" altLang="zh-CN" sz="1200" b="0" i="0" u="none" strike="noStrike" kern="1200" baseline="0" dirty="0">
                <a:solidFill>
                  <a:schemeClr val="tx1"/>
                </a:solidFill>
                <a:latin typeface="+mn-lt"/>
                <a:ea typeface="+mn-ea"/>
                <a:cs typeface="+mn-cs"/>
              </a:rPr>
              <a:t>Locality of reference when accessing a file can be used to reduce file mapping overhead. Accesses with locality are typically accelerated by caching prior accesses and prefetching adjacent ones.</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36157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sz="1800" b="0" i="0" u="none" strike="noStrike" baseline="0" dirty="0">
              <a:solidFill>
                <a:srgbClr val="000000"/>
              </a:solidFill>
              <a:latin typeface="NimbusRomNo9L-Regu"/>
            </a:endParaRPr>
          </a:p>
          <a:p>
            <a:pPr algn="l"/>
            <a:endParaRPr lang="en-US" sz="1800" b="0" i="0" u="none" strike="noStrike" baseline="0" dirty="0">
              <a:solidFill>
                <a:srgbClr val="000000"/>
              </a:solidFill>
              <a:latin typeface="NimbusRomNo9L-Regu"/>
            </a:endParaRPr>
          </a:p>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35684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42162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3623605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dirty="0"/>
              <a:t>Cuckoo:  </a:t>
            </a:r>
            <a:r>
              <a:rPr lang="en-US" sz="1800" b="0" i="0" u="none" strike="noStrike" baseline="0" dirty="0">
                <a:latin typeface="NimbusRomNo9L-Regu"/>
              </a:rPr>
              <a:t>For lookups, at most two locations have to be consulted. For insertions, if both potential slots are full, the insertion algorithm picks one of the existing entries and evicts it by moving it to its alternate location, continuing transitively until there are no more conflicts.</a:t>
            </a:r>
          </a:p>
          <a:p>
            <a:pPr algn="l"/>
            <a:endParaRPr lang="en-US" sz="1800" b="0" i="0" u="none" strike="noStrike" baseline="0" dirty="0">
              <a:latin typeface="NimbusRomNo9L-Regu"/>
            </a:endParaRPr>
          </a:p>
          <a:p>
            <a:pPr algn="l"/>
            <a:r>
              <a:rPr lang="en-US" sz="1800" b="0" i="0" u="none" strike="noStrike" baseline="0" dirty="0" err="1">
                <a:latin typeface="NimbusRomNo9L-Regu"/>
              </a:rPr>
              <a:t>HashFS</a:t>
            </a:r>
            <a:r>
              <a:rPr lang="en-US" sz="1800" b="0" i="0" u="none" strike="noStrike" baseline="0" dirty="0">
                <a:latin typeface="NimbusRomNo9L-Regu"/>
              </a:rPr>
              <a:t>: (physical follows the hash by logical) Physical blocks are stored in the file data region, which starts at </a:t>
            </a:r>
            <a:r>
              <a:rPr lang="en-US" sz="1800" b="0" i="0" u="none" strike="noStrike" baseline="0" dirty="0" err="1">
                <a:latin typeface="NimbusRomNo9L-ReguItal"/>
              </a:rPr>
              <a:t>fileDataStart</a:t>
            </a:r>
            <a:r>
              <a:rPr lang="en-US" sz="1800" b="0" i="0" u="none" strike="noStrike" baseline="0" dirty="0">
                <a:latin typeface="NimbusRomNo9L-Regu"/>
              </a:rPr>
              <a:t>. A lookup resolves first to the metadata region. The corresponding physical block location is calculated from the offset of the entry in the metadata region.</a:t>
            </a:r>
          </a:p>
          <a:p>
            <a:pPr algn="l"/>
            <a:r>
              <a:rPr lang="en-US" sz="1800" b="0" i="0" u="none" strike="noStrike" baseline="0" dirty="0">
                <a:latin typeface="NimbusRomNo9L-Regu"/>
              </a:rPr>
              <a:t>For example, if the hash of </a:t>
            </a:r>
            <a:r>
              <a:rPr lang="en-US" sz="1800" b="0" i="0" u="none" strike="noStrike" baseline="0" dirty="0">
                <a:latin typeface="NimbusMonL-Regu-Extend_850"/>
              </a:rPr>
              <a:t>&lt;</a:t>
            </a:r>
            <a:r>
              <a:rPr lang="en-US" sz="1800" b="0" i="0" u="none" strike="noStrike" baseline="0" dirty="0" err="1">
                <a:latin typeface="NimbusMonL-Regu-Extend_850"/>
              </a:rPr>
              <a:t>inum</a:t>
            </a:r>
            <a:r>
              <a:rPr lang="en-US" sz="1800" b="0" i="0" u="none" strike="noStrike" baseline="0" dirty="0">
                <a:latin typeface="NimbusMonL-Regu-Extend_850"/>
              </a:rPr>
              <a:t>=1, </a:t>
            </a:r>
            <a:r>
              <a:rPr lang="en-US" sz="1800" b="0" i="0" u="none" strike="noStrike" baseline="0" dirty="0" err="1">
                <a:latin typeface="NimbusMonL-Regu-Extend_850"/>
              </a:rPr>
              <a:t>lblk</a:t>
            </a:r>
            <a:r>
              <a:rPr lang="en-US" sz="1800" b="0" i="0" u="none" strike="noStrike" baseline="0" dirty="0">
                <a:latin typeface="NimbusMonL-Regu-Extend_850"/>
              </a:rPr>
              <a:t>=21&gt; </a:t>
            </a:r>
            <a:r>
              <a:rPr lang="en-US" sz="1800" b="0" i="0" u="none" strike="noStrike" baseline="0" dirty="0">
                <a:latin typeface="NimbusRomNo9L-Regu"/>
              </a:rPr>
              <a:t>resolves to offset </a:t>
            </a:r>
            <a:r>
              <a:rPr lang="en-US" sz="1800" b="0" i="0" u="none" strike="noStrike" baseline="0" dirty="0" err="1">
                <a:latin typeface="NimbusRomNo9L-ReguItal"/>
              </a:rPr>
              <a:t>i</a:t>
            </a:r>
            <a:r>
              <a:rPr lang="en-US" sz="1800" b="0" i="0" u="none" strike="noStrike" baseline="0" dirty="0">
                <a:latin typeface="NimbusRomNo9L-ReguItal"/>
              </a:rPr>
              <a:t> </a:t>
            </a:r>
            <a:r>
              <a:rPr lang="en-US" sz="1800" b="0" i="0" u="none" strike="noStrike" baseline="0" dirty="0">
                <a:latin typeface="NimbusRomNo9L-Regu"/>
              </a:rPr>
              <a:t>in the metadata region, the location of the corresponding physical block is ( </a:t>
            </a:r>
            <a:r>
              <a:rPr lang="en-US" sz="1800" b="0" i="0" u="none" strike="noStrike" baseline="0" dirty="0" err="1">
                <a:latin typeface="NimbusRomNo9L-ReguItal"/>
              </a:rPr>
              <a:t>fileDataStart</a:t>
            </a:r>
            <a:r>
              <a:rPr lang="en-US" sz="1800" b="0" i="0" u="none" strike="noStrike" baseline="0" dirty="0">
                <a:latin typeface="NimbusRomNo9L-ReguItal"/>
              </a:rPr>
              <a:t> </a:t>
            </a:r>
            <a:r>
              <a:rPr lang="en-US" sz="1800" b="0" i="0" u="none" strike="noStrike" baseline="0" dirty="0">
                <a:latin typeface="CMR10"/>
              </a:rPr>
              <a:t>+</a:t>
            </a:r>
            <a:r>
              <a:rPr lang="en-US" sz="1800" b="0" i="0" u="none" strike="noStrike" baseline="0" dirty="0" err="1">
                <a:latin typeface="NimbusRomNo9L-ReguItal"/>
              </a:rPr>
              <a:t>iblockSize</a:t>
            </a:r>
            <a:r>
              <a:rPr lang="en-US" sz="1800" b="0" i="0" u="none" strike="noStrike" baseline="0" dirty="0">
                <a:latin typeface="NimbusRomNo9L-Regu"/>
              </a:rPr>
              <a:t>), with </a:t>
            </a:r>
            <a:r>
              <a:rPr lang="en-US" sz="1800" b="0" i="0" u="none" strike="noStrike" baseline="0" dirty="0" err="1">
                <a:latin typeface="NimbusRomNo9L-ReguItal"/>
              </a:rPr>
              <a:t>blockSize</a:t>
            </a:r>
            <a:r>
              <a:rPr lang="en-US" sz="1800" b="0" i="0" u="none" strike="noStrike" baseline="0" dirty="0">
                <a:latin typeface="NimbusRomNo9L-ReguItal"/>
              </a:rPr>
              <a:t> </a:t>
            </a:r>
            <a:r>
              <a:rPr lang="en-US" sz="1800" b="0" i="0" u="none" strike="noStrike" baseline="0" dirty="0">
                <a:latin typeface="CMR10"/>
              </a:rPr>
              <a:t>= </a:t>
            </a:r>
            <a:r>
              <a:rPr lang="en-US" sz="1800" b="0" i="0" u="none" strike="noStrike" baseline="0" dirty="0">
                <a:latin typeface="NimbusRomNo9L-Regu"/>
              </a:rPr>
              <a:t>4</a:t>
            </a:r>
            <a:r>
              <a:rPr lang="en-US" sz="1800" b="0" i="0" u="none" strike="noStrike" baseline="0" dirty="0">
                <a:latin typeface="NimbusRomNo9L-ReguItal"/>
              </a:rPr>
              <a:t>KB</a:t>
            </a:r>
            <a:r>
              <a:rPr lang="en-US" sz="1800" b="0" i="0" u="none" strike="noStrike" baseline="0" dirty="0">
                <a:latin typeface="NimbusRomNo9L-Regu"/>
              </a:rPr>
              <a:t>.</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7</a:t>
            </a:fld>
            <a:endParaRPr lang="zh-CN" altLang="en-US"/>
          </a:p>
        </p:txBody>
      </p:sp>
    </p:spTree>
    <p:extLst>
      <p:ext uri="{BB962C8B-B14F-4D97-AF65-F5344CB8AC3E}">
        <p14:creationId xmlns:p14="http://schemas.microsoft.com/office/powerpoint/2010/main" val="2309859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8</a:t>
            </a:fld>
            <a:endParaRPr lang="zh-CN" altLang="en-US"/>
          </a:p>
        </p:txBody>
      </p:sp>
    </p:spTree>
    <p:extLst>
      <p:ext uri="{BB962C8B-B14F-4D97-AF65-F5344CB8AC3E}">
        <p14:creationId xmlns:p14="http://schemas.microsoft.com/office/powerpoint/2010/main" val="296597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figure is for the workload pattern featured in mobile devices</a:t>
            </a:r>
          </a:p>
        </p:txBody>
      </p:sp>
      <p:sp>
        <p:nvSpPr>
          <p:cNvPr id="4" name="灯片编号占位符 3"/>
          <p:cNvSpPr>
            <a:spLocks noGrp="1"/>
          </p:cNvSpPr>
          <p:nvPr>
            <p:ph type="sldNum" sz="quarter" idx="5"/>
          </p:nvPr>
        </p:nvSpPr>
        <p:spPr/>
        <p:txBody>
          <a:bodyPr/>
          <a:lstStyle/>
          <a:p>
            <a:fld id="{7B02E86C-79D7-41D8-B838-3C324E6013D3}" type="slidenum">
              <a:rPr lang="zh-CN" altLang="en-US" smtClean="0"/>
              <a:t>9</a:t>
            </a:fld>
            <a:endParaRPr lang="zh-CN" altLang="en-US"/>
          </a:p>
        </p:txBody>
      </p:sp>
    </p:spTree>
    <p:extLst>
      <p:ext uri="{BB962C8B-B14F-4D97-AF65-F5344CB8AC3E}">
        <p14:creationId xmlns:p14="http://schemas.microsoft.com/office/powerpoint/2010/main" val="249596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2021/8/21</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2021/8/21</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191999" cy="1000274"/>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Rethinking File Mapping in Persistent Memory</a:t>
            </a:r>
          </a:p>
          <a:p>
            <a:r>
              <a:rPr lang="en-US" altLang="zh-CN" sz="1600" i="1" dirty="0">
                <a:latin typeface="Times New Roman" panose="02020603050405020304" pitchFamily="18" charset="0"/>
                <a:cs typeface="Times New Roman" panose="02020603050405020304" pitchFamily="18" charset="0"/>
              </a:rPr>
              <a:t>Ian Neal, </a:t>
            </a:r>
            <a:r>
              <a:rPr lang="en-US" altLang="zh-CN" sz="1600" i="1" dirty="0" err="1">
                <a:latin typeface="Times New Roman" panose="02020603050405020304" pitchFamily="18" charset="0"/>
                <a:cs typeface="Times New Roman" panose="02020603050405020304" pitchFamily="18" charset="0"/>
              </a:rPr>
              <a:t>Gefei</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Zuo</a:t>
            </a:r>
            <a:r>
              <a:rPr lang="en-US" altLang="zh-CN" sz="1600" i="1" dirty="0">
                <a:latin typeface="Times New Roman" panose="02020603050405020304" pitchFamily="18" charset="0"/>
                <a:cs typeface="Times New Roman" panose="02020603050405020304" pitchFamily="18" charset="0"/>
              </a:rPr>
              <a:t>, Eric </a:t>
            </a:r>
            <a:r>
              <a:rPr lang="en-US" altLang="zh-CN" sz="1600" i="1" dirty="0" err="1">
                <a:latin typeface="Times New Roman" panose="02020603050405020304" pitchFamily="18" charset="0"/>
                <a:cs typeface="Times New Roman" panose="02020603050405020304" pitchFamily="18" charset="0"/>
              </a:rPr>
              <a:t>Shiple</a:t>
            </a:r>
            <a:r>
              <a:rPr lang="en-US" altLang="zh-CN" sz="1600" i="1" dirty="0">
                <a:latin typeface="Times New Roman" panose="02020603050405020304" pitchFamily="18" charset="0"/>
                <a:cs typeface="Times New Roman" panose="02020603050405020304" pitchFamily="18" charset="0"/>
              </a:rPr>
              <a:t>, and Tanvir Ahmed Khan, University of Michigan; </a:t>
            </a:r>
            <a:r>
              <a:rPr lang="en-US" altLang="zh-CN" sz="1600" i="1" dirty="0" err="1">
                <a:latin typeface="Times New Roman" panose="02020603050405020304" pitchFamily="18" charset="0"/>
                <a:cs typeface="Times New Roman" panose="02020603050405020304" pitchFamily="18" charset="0"/>
              </a:rPr>
              <a:t>Youngjin</a:t>
            </a:r>
            <a:r>
              <a:rPr lang="en-US" altLang="zh-CN" sz="1600" i="1" dirty="0">
                <a:latin typeface="Times New Roman" panose="02020603050405020304" pitchFamily="18" charset="0"/>
                <a:cs typeface="Times New Roman" panose="02020603050405020304" pitchFamily="18" charset="0"/>
              </a:rPr>
              <a:t> Kwon, School of Computing, KAIST; Simon Peter, University of Texas at Austin; </a:t>
            </a:r>
            <a:r>
              <a:rPr lang="en-US" altLang="zh-CN" sz="1600" i="1" dirty="0" err="1">
                <a:latin typeface="Times New Roman" panose="02020603050405020304" pitchFamily="18" charset="0"/>
                <a:cs typeface="Times New Roman" panose="02020603050405020304" pitchFamily="18" charset="0"/>
              </a:rPr>
              <a:t>Baris</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Kasikci</a:t>
            </a:r>
            <a:r>
              <a:rPr lang="en-US" altLang="zh-CN" sz="1600" i="1" dirty="0">
                <a:latin typeface="Times New Roman" panose="02020603050405020304" pitchFamily="18" charset="0"/>
                <a:cs typeface="Times New Roman" panose="02020603050405020304" pitchFamily="18" charset="0"/>
              </a:rPr>
              <a:t>, University of Michigan.</a:t>
            </a:r>
            <a:endParaRPr lang="zh-CN" altLang="en-US"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A5D37F8F-D9FC-437C-A0CC-6ED0BC7560C9}"/>
              </a:ext>
            </a:extLst>
          </p:cNvPr>
          <p:cNvSpPr txBox="1"/>
          <p:nvPr/>
        </p:nvSpPr>
        <p:spPr>
          <a:xfrm>
            <a:off x="114268" y="1581379"/>
            <a:ext cx="12077732" cy="5080237"/>
          </a:xfrm>
          <a:prstGeom prst="rect">
            <a:avLst/>
          </a:prstGeom>
          <a:noFill/>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Persistent Memory (</a:t>
            </a:r>
            <a:r>
              <a:rPr lang="en-US" altLang="zh-CN" b="1" dirty="0">
                <a:latin typeface="Times New Roman" panose="02020603050405020304" pitchFamily="18" charset="0"/>
                <a:cs typeface="Times New Roman" panose="02020603050405020304" pitchFamily="18" charset="0"/>
              </a:rPr>
              <a:t>PM</a:t>
            </a:r>
            <a:r>
              <a:rPr lang="en-US" altLang="zh-CN" dirty="0">
                <a:latin typeface="Times New Roman" panose="02020603050405020304" pitchFamily="18" charset="0"/>
                <a:cs typeface="Times New Roman" panose="02020603050405020304" pitchFamily="18" charset="0"/>
              </a:rPr>
              <a:t>, or NVM) are 30−40x faster than SSDs, while f</a:t>
            </a:r>
            <a:r>
              <a:rPr lang="en-US" dirty="0">
                <a:latin typeface="Times New Roman" panose="02020603050405020304" pitchFamily="18" charset="0"/>
                <a:cs typeface="Times New Roman" panose="02020603050405020304" pitchFamily="18" charset="0"/>
              </a:rPr>
              <a:t>ile system IO performance cannot keep up with PM performance. </a:t>
            </a:r>
            <a:r>
              <a:rPr lang="en-US" dirty="0">
                <a:latin typeface="Times New Roman" panose="02020603050405020304" pitchFamily="18" charset="0"/>
                <a:cs typeface="Times New Roman" panose="02020603050405020304" pitchFamily="18" charset="0"/>
                <a:sym typeface="Wingdings" panose="05000000000000000000" pitchFamily="2" charset="2"/>
              </a:rPr>
              <a:t>The </a:t>
            </a:r>
            <a:r>
              <a:rPr lang="en-US" b="1" dirty="0">
                <a:latin typeface="Times New Roman" panose="02020603050405020304" pitchFamily="18" charset="0"/>
                <a:cs typeface="Times New Roman" panose="02020603050405020304" pitchFamily="18" charset="0"/>
                <a:sym typeface="Wingdings" panose="05000000000000000000" pitchFamily="2" charset="2"/>
              </a:rPr>
              <a:t>rigorous analysis of IO path performance </a:t>
            </a:r>
            <a:r>
              <a:rPr lang="en-US" dirty="0">
                <a:latin typeface="Times New Roman" panose="02020603050405020304" pitchFamily="18" charset="0"/>
                <a:cs typeface="Times New Roman" panose="02020603050405020304" pitchFamily="18" charset="0"/>
                <a:sym typeface="Wingdings" panose="05000000000000000000" pitchFamily="2" charset="2"/>
              </a:rPr>
              <a:t>is important. (an </a:t>
            </a:r>
            <a:r>
              <a:rPr lang="en-US" b="1" dirty="0">
                <a:latin typeface="Times New Roman" panose="02020603050405020304" pitchFamily="18" charset="0"/>
                <a:cs typeface="Times New Roman" panose="02020603050405020304" pitchFamily="18" charset="0"/>
                <a:sym typeface="Wingdings" panose="05000000000000000000" pitchFamily="2" charset="2"/>
              </a:rPr>
              <a:t>Evaluation paper</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 Not all aspects of the IO path have been examined in detail, especially </a:t>
            </a:r>
            <a:r>
              <a:rPr lang="en-US" b="1" dirty="0">
                <a:latin typeface="Times New Roman" panose="02020603050405020304" pitchFamily="18" charset="0"/>
                <a:cs typeface="Times New Roman" panose="02020603050405020304" pitchFamily="18" charset="0"/>
                <a:sym typeface="Wingdings" panose="05000000000000000000" pitchFamily="2" charset="2"/>
              </a:rPr>
              <a:t>file mapping </a:t>
            </a:r>
            <a:r>
              <a:rPr lang="en-US" dirty="0">
                <a:latin typeface="Times New Roman" panose="02020603050405020304" pitchFamily="18" charset="0"/>
                <a:cs typeface="Times New Roman" panose="02020603050405020304" pitchFamily="18" charset="0"/>
                <a:sym typeface="Wingdings" panose="05000000000000000000" pitchFamily="2" charset="2"/>
              </a:rPr>
              <a:t>process. </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What is file mapping? </a:t>
            </a:r>
            <a:r>
              <a:rPr lang="en-US" sz="1600" dirty="0">
                <a:latin typeface="Times New Roman" panose="02020603050405020304" pitchFamily="18" charset="0"/>
                <a:cs typeface="Times New Roman" panose="02020603050405020304" pitchFamily="18" charset="0"/>
              </a:rPr>
              <a:t>is the operation of mapping a </a:t>
            </a:r>
            <a:r>
              <a:rPr lang="en-US" sz="1600" b="1" i="1" dirty="0">
                <a:latin typeface="Times New Roman" panose="02020603050405020304" pitchFamily="18" charset="0"/>
                <a:cs typeface="Times New Roman" panose="02020603050405020304" pitchFamily="18" charset="0"/>
              </a:rPr>
              <a:t>logical offset (</a:t>
            </a:r>
            <a:r>
              <a:rPr lang="en-US" altLang="zh-CN" sz="1600" b="1" i="1" dirty="0">
                <a:latin typeface="Times New Roman" panose="02020603050405020304" pitchFamily="18" charset="0"/>
                <a:cs typeface="Times New Roman" panose="02020603050405020304" pitchFamily="18" charset="0"/>
              </a:rPr>
              <a:t>a file and offset</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a file to a </a:t>
            </a:r>
            <a:r>
              <a:rPr lang="en-US" sz="1600" b="1" i="1" dirty="0">
                <a:latin typeface="Times New Roman" panose="02020603050405020304" pitchFamily="18" charset="0"/>
                <a:cs typeface="Times New Roman" panose="02020603050405020304" pitchFamily="18" charset="0"/>
              </a:rPr>
              <a:t>physical location (</a:t>
            </a:r>
            <a:r>
              <a:rPr lang="en-US" altLang="zh-CN" sz="1600"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 device offset</a:t>
            </a:r>
            <a:r>
              <a:rPr lang="en-US" altLang="zh-CN"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 the underlying device  at a fixed granularity; contains </a:t>
            </a:r>
            <a:r>
              <a:rPr lang="en-US" sz="1600" b="1" i="1" dirty="0">
                <a:latin typeface="Times New Roman" panose="02020603050405020304" pitchFamily="18" charset="0"/>
                <a:cs typeface="Times New Roman" panose="02020603050405020304" pitchFamily="18" charset="0"/>
              </a:rPr>
              <a:t>per-file mapping </a:t>
            </a:r>
            <a:r>
              <a:rPr lang="en-US" sz="1600" dirty="0">
                <a:latin typeface="Times New Roman" panose="02020603050405020304" pitchFamily="18" charset="0"/>
                <a:cs typeface="Times New Roman" panose="02020603050405020304" pitchFamily="18" charset="0"/>
              </a:rPr>
              <a:t>and </a:t>
            </a:r>
            <a:r>
              <a:rPr lang="en-US" sz="1600" b="1" i="1" dirty="0">
                <a:latin typeface="Times New Roman" panose="02020603050405020304" pitchFamily="18" charset="0"/>
                <a:cs typeface="Times New Roman" panose="02020603050405020304" pitchFamily="18" charset="0"/>
              </a:rPr>
              <a:t>global mapping.</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Current challenges: </a:t>
            </a:r>
          </a:p>
          <a:p>
            <a:pPr>
              <a:lnSpc>
                <a:spcPct val="150000"/>
              </a:lnSpc>
            </a:pPr>
            <a:r>
              <a:rPr lang="en-US" sz="1600" b="1" dirty="0">
                <a:latin typeface="Times New Roman" panose="02020603050405020304" pitchFamily="18" charset="0"/>
                <a:cs typeface="Times New Roman" panose="02020603050405020304" pitchFamily="18" charset="0"/>
              </a:rPr>
              <a:t>(1) </a:t>
            </a:r>
            <a:r>
              <a:rPr lang="en-US" sz="1600" b="1" i="1" dirty="0">
                <a:latin typeface="Times New Roman" panose="02020603050405020304" pitchFamily="18" charset="0"/>
                <a:cs typeface="Times New Roman" panose="02020603050405020304" pitchFamily="18" charset="0"/>
              </a:rPr>
              <a:t>Fragmentation</a:t>
            </a:r>
            <a:r>
              <a:rPr lang="en-US" sz="14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occurs when a file is spread across non-contiguous physical locations on device (like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B-tree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case</a:t>
            </a:r>
            <a:r>
              <a:rPr lang="en-US" sz="1600" dirty="0">
                <a:latin typeface="Times New Roman" panose="02020603050405020304" pitchFamily="18" charset="0"/>
                <a:cs typeface="Times New Roman" panose="02020603050405020304" pitchFamily="18" charset="0"/>
              </a:rPr>
              <a:t>). (1) </a:t>
            </a:r>
            <a:r>
              <a:rPr lang="en-US" sz="1600" b="1" dirty="0">
                <a:latin typeface="Times New Roman" panose="02020603050405020304" pitchFamily="18" charset="0"/>
                <a:cs typeface="Times New Roman" panose="02020603050405020304" pitchFamily="18" charset="0"/>
              </a:rPr>
              <a:t>Overhead</a:t>
            </a:r>
            <a:r>
              <a:rPr lang="en-US" sz="1600" dirty="0">
                <a:latin typeface="Times New Roman" panose="02020603050405020304" pitchFamily="18" charset="0"/>
                <a:cs typeface="Times New Roman" panose="02020603050405020304" pitchFamily="18" charset="0"/>
              </a:rPr>
              <a:t>: It causes locations to become non-contiguous and the mapping structure to become larger, increasing search and insert; (2) </a:t>
            </a:r>
            <a:r>
              <a:rPr lang="en-US" sz="1600" b="1" dirty="0">
                <a:latin typeface="Times New Roman" panose="02020603050405020304" pitchFamily="18" charset="0"/>
                <a:cs typeface="Times New Roman" panose="02020603050405020304" pitchFamily="18" charset="0"/>
              </a:rPr>
              <a:t>Reduction in sequential accesses. </a:t>
            </a:r>
            <a:r>
              <a:rPr lang="en-US" sz="1600" dirty="0">
                <a:latin typeface="Times New Roman" panose="02020603050405020304" pitchFamily="18" charset="0"/>
                <a:cs typeface="Times New Roman" panose="02020603050405020304" pitchFamily="18" charset="0"/>
              </a:rPr>
              <a:t>causes additional, random IO.</a:t>
            </a:r>
          </a:p>
          <a:p>
            <a:pPr>
              <a:lnSpc>
                <a:spcPct val="150000"/>
              </a:lnSpc>
            </a:pPr>
            <a:r>
              <a:rPr lang="en-US" sz="1600" b="1" dirty="0">
                <a:latin typeface="Times New Roman" panose="02020603050405020304" pitchFamily="18" charset="0"/>
                <a:cs typeface="Times New Roman" panose="02020603050405020304" pitchFamily="18" charset="0"/>
              </a:rPr>
              <a:t>(2) </a:t>
            </a:r>
            <a:r>
              <a:rPr lang="en-US" sz="1600" b="1" i="1" dirty="0">
                <a:latin typeface="Times New Roman" panose="02020603050405020304" pitchFamily="18" charset="0"/>
                <a:cs typeface="Times New Roman" panose="02020603050405020304" pitchFamily="18" charset="0"/>
              </a:rPr>
              <a:t>Locality of reference. </a:t>
            </a:r>
            <a:r>
              <a:rPr lang="en-US" sz="1600" dirty="0">
                <a:latin typeface="Times New Roman" panose="02020603050405020304" pitchFamily="18" charset="0"/>
                <a:cs typeface="Times New Roman" panose="02020603050405020304" pitchFamily="18" charset="0"/>
              </a:rPr>
              <a:t>Optimizing file mapping can yield further benefits for reference locality. (we can hide part of the file mapping traversal overhead for accesses with locality by remembering the meta-data location of a prior lookup and prefetching the location of the next lookup.)</a:t>
            </a:r>
          </a:p>
          <a:p>
            <a:pPr>
              <a:lnSpc>
                <a:spcPct val="150000"/>
              </a:lnSpc>
            </a:pPr>
            <a:r>
              <a:rPr lang="en-US" sz="1600" b="1" dirty="0">
                <a:latin typeface="Times New Roman" panose="02020603050405020304" pitchFamily="18" charset="0"/>
                <a:cs typeface="Times New Roman" panose="02020603050405020304" pitchFamily="18" charset="0"/>
              </a:rPr>
              <a:t>(3) </a:t>
            </a:r>
            <a:r>
              <a:rPr lang="en-US" sz="1600" b="1" i="1" dirty="0">
                <a:latin typeface="Times New Roman" panose="02020603050405020304" pitchFamily="18" charset="0"/>
                <a:cs typeface="Times New Roman" panose="02020603050405020304" pitchFamily="18" charset="0"/>
              </a:rPr>
              <a:t>Mapping structure size. </a:t>
            </a:r>
            <a:r>
              <a:rPr lang="en-US" sz="1600" i="1" dirty="0">
                <a:latin typeface="Times New Roman" panose="02020603050405020304" pitchFamily="18" charset="0"/>
                <a:cs typeface="Times New Roman" panose="02020603050405020304" pitchFamily="18" charset="0"/>
              </a:rPr>
              <a:t>Ideally, a </a:t>
            </a:r>
            <a:r>
              <a:rPr lang="en-US" sz="1600" i="1" dirty="0" err="1">
                <a:latin typeface="Times New Roman" panose="02020603050405020304" pitchFamily="18" charset="0"/>
                <a:cs typeface="Times New Roman" panose="02020603050405020304" pitchFamily="18" charset="0"/>
              </a:rPr>
              <a:t>fm</a:t>
            </a:r>
            <a:r>
              <a:rPr lang="en-US" sz="1600" i="1" dirty="0">
                <a:latin typeface="Times New Roman" panose="02020603050405020304" pitchFamily="18" charset="0"/>
                <a:cs typeface="Times New Roman" panose="02020603050405020304" pitchFamily="18" charset="0"/>
              </a:rPr>
              <a:t> structure consumes a small fraction of available space, leaving room for actual file data storage.</a:t>
            </a:r>
          </a:p>
          <a:p>
            <a:pPr>
              <a:lnSpc>
                <a:spcPct val="150000"/>
              </a:lnSpc>
            </a:pPr>
            <a:r>
              <a:rPr lang="en-US" sz="1600" b="1" dirty="0">
                <a:latin typeface="Times New Roman" panose="02020603050405020304" pitchFamily="18" charset="0"/>
                <a:cs typeface="Times New Roman" panose="02020603050405020304" pitchFamily="18" charset="0"/>
              </a:rPr>
              <a:t>(4) </a:t>
            </a:r>
            <a:r>
              <a:rPr lang="en-US" sz="1600" b="1" i="1" dirty="0">
                <a:latin typeface="Times New Roman" panose="02020603050405020304" pitchFamily="18" charset="0"/>
                <a:cs typeface="Times New Roman" panose="02020603050405020304" pitchFamily="18" charset="0"/>
              </a:rPr>
              <a:t>Concurrency. </a:t>
            </a:r>
            <a:r>
              <a:rPr lang="en-US" sz="1600" dirty="0">
                <a:latin typeface="Times New Roman" panose="02020603050405020304" pitchFamily="18" charset="0"/>
                <a:cs typeface="Times New Roman" panose="02020603050405020304" pitchFamily="18" charset="0"/>
              </a:rPr>
              <a:t>Can be easy handled in per-file </a:t>
            </a:r>
            <a:r>
              <a:rPr lang="en-US" sz="1600" dirty="0" err="1">
                <a:latin typeface="Times New Roman" panose="02020603050405020304" pitchFamily="18" charset="0"/>
                <a:cs typeface="Times New Roman" panose="02020603050405020304" pitchFamily="18" charset="0"/>
              </a:rPr>
              <a:t>fm</a:t>
            </a:r>
            <a:r>
              <a:rPr lang="en-US" sz="1600" dirty="0">
                <a:latin typeface="Times New Roman" panose="02020603050405020304" pitchFamily="18" charset="0"/>
                <a:cs typeface="Times New Roman" panose="02020603050405020304" pitchFamily="18" charset="0"/>
              </a:rPr>
              <a:t> but difficult in </a:t>
            </a:r>
            <a:r>
              <a:rPr lang="en-US" sz="1600" dirty="0" err="1">
                <a:latin typeface="Times New Roman" panose="02020603050405020304" pitchFamily="18" charset="0"/>
                <a:cs typeface="Times New Roman" panose="02020603050405020304" pitchFamily="18" charset="0"/>
              </a:rPr>
              <a:t>flogal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fm</a:t>
            </a:r>
            <a:r>
              <a:rPr lang="en-US" sz="1600" dirty="0">
                <a:latin typeface="Times New Roman" panose="02020603050405020304" pitchFamily="18" charset="0"/>
                <a:cs typeface="Times New Roman" panose="02020603050405020304" pitchFamily="18" charset="0"/>
              </a:rPr>
              <a:t> structure.</a:t>
            </a:r>
          </a:p>
        </p:txBody>
      </p:sp>
    </p:spTree>
    <p:extLst>
      <p:ext uri="{BB962C8B-B14F-4D97-AF65-F5344CB8AC3E}">
        <p14:creationId xmlns:p14="http://schemas.microsoft.com/office/powerpoint/2010/main" val="54633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572656"/>
            <a:ext cx="12191999" cy="1246495"/>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Pattern-Guided File Compression with User-Experience Enhancement for Log-Structured File System on Mobile Devices</a:t>
            </a:r>
          </a:p>
          <a:p>
            <a:r>
              <a:rPr lang="en-US" altLang="zh-CN" sz="1600" i="1" dirty="0">
                <a:latin typeface="Times New Roman" panose="02020603050405020304" pitchFamily="18" charset="0"/>
                <a:cs typeface="Times New Roman" panose="02020603050405020304" pitchFamily="18" charset="0"/>
              </a:rPr>
              <a:t>Cheng Ji, Nanjing University of Science and Technology; Li-Pin Chang, National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National Yang Ming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a:t>
            </a:r>
            <a:r>
              <a:rPr lang="en-US" altLang="zh-CN" sz="1600" i="1" dirty="0" err="1">
                <a:latin typeface="Times New Roman" panose="02020603050405020304" pitchFamily="18" charset="0"/>
                <a:cs typeface="Times New Roman" panose="02020603050405020304" pitchFamily="18" charset="0"/>
              </a:rPr>
              <a:t>Riwei</a:t>
            </a:r>
            <a:r>
              <a:rPr lang="en-US" altLang="zh-CN" sz="1600" i="1" dirty="0">
                <a:latin typeface="Times New Roman" panose="02020603050405020304" pitchFamily="18" charset="0"/>
                <a:cs typeface="Times New Roman" panose="02020603050405020304" pitchFamily="18" charset="0"/>
              </a:rPr>
              <a:t> Pan and Chao Wu, City University of Hong Kong; </a:t>
            </a:r>
            <a:r>
              <a:rPr lang="en-US" altLang="zh-CN" sz="1600" i="1" dirty="0" err="1">
                <a:latin typeface="Times New Roman" panose="02020603050405020304" pitchFamily="18" charset="0"/>
                <a:cs typeface="Times New Roman" panose="02020603050405020304" pitchFamily="18" charset="0"/>
              </a:rPr>
              <a:t>Congming</a:t>
            </a:r>
            <a:r>
              <a:rPr lang="en-US" altLang="zh-CN" sz="1600" i="1" dirty="0">
                <a:latin typeface="Times New Roman" panose="02020603050405020304" pitchFamily="18" charset="0"/>
                <a:cs typeface="Times New Roman" panose="02020603050405020304" pitchFamily="18" charset="0"/>
              </a:rPr>
              <a:t> Gao, Tsinghua University; Liang Shi, East China Normal University; </a:t>
            </a:r>
            <a:r>
              <a:rPr lang="en-US" altLang="zh-CN" sz="1600" i="1" dirty="0" err="1">
                <a:latin typeface="Times New Roman" panose="02020603050405020304" pitchFamily="18" charset="0"/>
                <a:cs typeface="Times New Roman" panose="02020603050405020304" pitchFamily="18" charset="0"/>
              </a:rPr>
              <a:t>Tei</a:t>
            </a:r>
            <a:r>
              <a:rPr lang="en-US" altLang="zh-CN" sz="1600" i="1" dirty="0">
                <a:latin typeface="Times New Roman" panose="02020603050405020304" pitchFamily="18" charset="0"/>
                <a:cs typeface="Times New Roman" panose="02020603050405020304" pitchFamily="18" charset="0"/>
              </a:rPr>
              <a:t>-Wei </a:t>
            </a:r>
            <a:r>
              <a:rPr lang="en-US" altLang="zh-CN" sz="1600" i="1" dirty="0" err="1">
                <a:latin typeface="Times New Roman" panose="02020603050405020304" pitchFamily="18" charset="0"/>
                <a:cs typeface="Times New Roman" panose="02020603050405020304" pitchFamily="18" charset="0"/>
              </a:rPr>
              <a:t>Kuo</a:t>
            </a:r>
            <a:r>
              <a:rPr lang="en-US" altLang="zh-CN" sz="1600" i="1" dirty="0">
                <a:latin typeface="Times New Roman" panose="02020603050405020304" pitchFamily="18" charset="0"/>
                <a:cs typeface="Times New Roman" panose="02020603050405020304" pitchFamily="18" charset="0"/>
              </a:rPr>
              <a:t> and Chun Jason </a:t>
            </a:r>
            <a:r>
              <a:rPr lang="en-US" altLang="zh-CN" sz="1600" i="1" dirty="0" err="1">
                <a:latin typeface="Times New Roman" panose="02020603050405020304" pitchFamily="18" charset="0"/>
                <a:cs typeface="Times New Roman" panose="02020603050405020304" pitchFamily="18" charset="0"/>
              </a:rPr>
              <a:t>Xue</a:t>
            </a:r>
            <a:r>
              <a:rPr lang="en-US" altLang="zh-CN" sz="1600" i="1" dirty="0">
                <a:latin typeface="Times New Roman" panose="02020603050405020304" pitchFamily="18" charset="0"/>
                <a:cs typeface="Times New Roman" panose="02020603050405020304" pitchFamily="18" charset="0"/>
              </a:rPr>
              <a:t>, City University of Hong Kong.</a:t>
            </a:r>
            <a:endParaRPr lang="zh-CN" altLang="en-US" sz="1600" i="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CC4D215-1F27-41EF-AE5C-376D0933D9CC}"/>
              </a:ext>
            </a:extLst>
          </p:cNvPr>
          <p:cNvPicPr>
            <a:picLocks noChangeAspect="1"/>
          </p:cNvPicPr>
          <p:nvPr/>
        </p:nvPicPr>
        <p:blipFill>
          <a:blip r:embed="rId3"/>
          <a:stretch>
            <a:fillRect/>
          </a:stretch>
        </p:blipFill>
        <p:spPr>
          <a:xfrm>
            <a:off x="7658100" y="102626"/>
            <a:ext cx="4191000" cy="2276475"/>
          </a:xfrm>
          <a:prstGeom prst="rect">
            <a:avLst/>
          </a:prstGeom>
        </p:spPr>
      </p:pic>
      <p:sp>
        <p:nvSpPr>
          <p:cNvPr id="10" name="TextBox 5">
            <a:extLst>
              <a:ext uri="{FF2B5EF4-FFF2-40B4-BE49-F238E27FC236}">
                <a16:creationId xmlns:a16="http://schemas.microsoft.com/office/drawing/2014/main" id="{4DCE6DAC-E561-41C5-80ED-B51F991FC796}"/>
              </a:ext>
            </a:extLst>
          </p:cNvPr>
          <p:cNvSpPr txBox="1"/>
          <p:nvPr/>
        </p:nvSpPr>
        <p:spPr>
          <a:xfrm>
            <a:off x="-2" y="1819151"/>
            <a:ext cx="12090401" cy="5074723"/>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While the performance of mobile processors is improving drastically, the improvement of </a:t>
            </a:r>
            <a:r>
              <a:rPr lang="en-US" altLang="zh-CN" b="1" dirty="0">
                <a:latin typeface="Times New Roman" panose="02020603050405020304" pitchFamily="18" charset="0"/>
                <a:cs typeface="Times New Roman" panose="02020603050405020304" pitchFamily="18" charset="0"/>
              </a:rPr>
              <a:t>mobile storage performance </a:t>
            </a:r>
            <a:r>
              <a:rPr lang="en-US" altLang="zh-CN" dirty="0">
                <a:latin typeface="Times New Roman" panose="02020603050405020304" pitchFamily="18" charset="0"/>
                <a:cs typeface="Times New Roman" panose="02020603050405020304" pitchFamily="18" charset="0"/>
              </a:rPr>
              <a:t>is slow.</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lnSpc>
                <a:spcPct val="150000"/>
              </a:lnSpc>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I/O operations on mobile storage are </a:t>
            </a:r>
            <a:r>
              <a:rPr lang="en-US" sz="1600" b="1" dirty="0">
                <a:latin typeface="Times New Roman" panose="02020603050405020304" pitchFamily="18" charset="0"/>
                <a:cs typeface="Times New Roman" panose="02020603050405020304" pitchFamily="18" charset="0"/>
              </a:rPr>
              <a:t>write-dominant</a:t>
            </a:r>
            <a:r>
              <a:rPr lang="en-US" sz="1600" dirty="0">
                <a:latin typeface="Times New Roman" panose="02020603050405020304" pitchFamily="18" charset="0"/>
                <a:cs typeface="Times New Roman" panose="02020603050405020304" pitchFamily="18" charset="0"/>
              </a:rPr>
              <a:t>, and the write pattern is highly </a:t>
            </a:r>
            <a:r>
              <a:rPr lang="en-US" sz="1600" b="1" dirty="0">
                <a:latin typeface="Times New Roman" panose="02020603050405020304" pitchFamily="18" charset="0"/>
                <a:cs typeface="Times New Roman" panose="02020603050405020304" pitchFamily="18" charset="0"/>
              </a:rPr>
              <a:t>random and synchronous</a:t>
            </a:r>
            <a:r>
              <a:rPr lang="en-US" sz="1600" dirty="0">
                <a:latin typeface="Times New Roman" panose="02020603050405020304" pitchFamily="18" charset="0"/>
                <a:cs typeface="Times New Roman" panose="02020603050405020304" pitchFamily="18" charset="0"/>
              </a:rPr>
              <a:t>, which are closely related to user-perceived latencies. </a:t>
            </a:r>
          </a:p>
          <a:p>
            <a:pPr>
              <a:lnSpc>
                <a:spcPct val="150000"/>
              </a:lnSpc>
            </a:pPr>
            <a:r>
              <a:rPr lang="en-US" b="1" dirty="0">
                <a:latin typeface="Times New Roman" panose="02020603050405020304" pitchFamily="18" charset="0"/>
                <a:cs typeface="Times New Roman" panose="02020603050405020304" pitchFamily="18" charset="0"/>
              </a:rPr>
              <a:t>Key Insight: </a:t>
            </a:r>
            <a:r>
              <a:rPr lang="en-US" dirty="0">
                <a:latin typeface="Times New Roman" panose="02020603050405020304" pitchFamily="18" charset="0"/>
                <a:cs typeface="Times New Roman" panose="02020603050405020304" pitchFamily="18" charset="0"/>
              </a:rPr>
              <a:t>mobile apps heavily rely on SQLite for transactional data management, and Android packs resources and compiled into large executable files, which are highly </a:t>
            </a:r>
            <a:r>
              <a:rPr lang="en-US" b="1" dirty="0">
                <a:latin typeface="Times New Roman" panose="02020603050405020304" pitchFamily="18" charset="0"/>
                <a:cs typeface="Times New Roman" panose="02020603050405020304" pitchFamily="18" charset="0"/>
              </a:rPr>
              <a:t>compressible </a:t>
            </a:r>
            <a:r>
              <a:rPr lang="en-US" dirty="0">
                <a:latin typeface="Times New Roman" panose="02020603050405020304" pitchFamily="18" charset="0"/>
                <a:cs typeface="Times New Roman" panose="02020603050405020304" pitchFamily="18" charset="0"/>
              </a:rPr>
              <a:t>but ignored. </a:t>
            </a:r>
          </a:p>
          <a:p>
            <a:pPr>
              <a:lnSpc>
                <a:spcPct val="150000"/>
              </a:lnSpc>
            </a:pPr>
            <a:r>
              <a:rPr lang="en-US" b="1" dirty="0">
                <a:latin typeface="Times New Roman" panose="02020603050405020304" pitchFamily="18" charset="0"/>
                <a:cs typeface="Times New Roman" panose="02020603050405020304" pitchFamily="18" charset="0"/>
              </a:rPr>
              <a:t>Background &amp; Motivation:</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I/O and Storage of Mobile Devices. </a:t>
            </a:r>
            <a:r>
              <a:rPr lang="en-US" sz="1600" dirty="0">
                <a:latin typeface="Times New Roman" panose="02020603050405020304" pitchFamily="18" charset="0"/>
                <a:cs typeface="Times New Roman" panose="02020603050405020304" pitchFamily="18" charset="0"/>
              </a:rPr>
              <a:t>Log-structured file system outperforms in-place file system in mobile scenarios (</a:t>
            </a:r>
            <a:r>
              <a:rPr lang="en-US" sz="1600" i="1" dirty="0">
                <a:latin typeface="Times New Roman" panose="02020603050405020304" pitchFamily="18" charset="0"/>
                <a:cs typeface="Times New Roman" panose="02020603050405020304" pitchFamily="18" charset="0"/>
              </a:rPr>
              <a:t>random file writes</a:t>
            </a:r>
            <a:r>
              <a:rPr lang="en-US" sz="1600" dirty="0">
                <a:latin typeface="Times New Roman" panose="02020603050405020304" pitchFamily="18" charset="0"/>
                <a:cs typeface="Times New Roman" panose="02020603050405020304" pitchFamily="18" charset="0"/>
              </a:rPr>
              <a:t>), while LFS still suffers write stress caused by logging, inefficient defragmentation. (</a:t>
            </a:r>
            <a:r>
              <a:rPr lang="en-US" sz="1600" i="1" dirty="0">
                <a:latin typeface="Times New Roman" panose="02020603050405020304" pitchFamily="18" charset="0"/>
                <a:cs typeface="Times New Roman" panose="02020603050405020304" pitchFamily="18" charset="0"/>
              </a:rPr>
              <a:t>lifespan suffered</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compression needed</a:t>
            </a:r>
            <a:r>
              <a:rPr lang="en-US"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Pitfalls of File Compression</a:t>
            </a:r>
            <a:r>
              <a:rPr lang="en-US" sz="1600" dirty="0">
                <a:latin typeface="Times New Roman" panose="02020603050405020304" pitchFamily="18" charset="0"/>
                <a:cs typeface="Times New Roman" panose="02020603050405020304" pitchFamily="18" charset="0"/>
              </a:rPr>
              <a:t>. It may not efficient for mobile storage because of the highly random nature of file reads and writes of mobile applications and usually the trace are small and write-intensive.</a:t>
            </a:r>
            <a:r>
              <a:rPr lang="en-US" sz="1600" i="1" dirty="0">
                <a:latin typeface="Times New Roman" panose="02020603050405020304" pitchFamily="18" charset="0"/>
                <a:cs typeface="Times New Roman" panose="02020603050405020304" pitchFamily="18" charset="0"/>
              </a:rPr>
              <a:t> (Current way are not efficient.)</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Benefits of File Compression with LFS. </a:t>
            </a:r>
            <a:r>
              <a:rPr lang="en-US" sz="1600" dirty="0">
                <a:latin typeface="Times New Roman" panose="02020603050405020304" pitchFamily="18" charset="0"/>
                <a:cs typeface="Times New Roman" panose="02020603050405020304" pitchFamily="18" charset="0"/>
              </a:rPr>
              <a:t>Compared with conventional in-place updating fs like Ext4, LFS is highly friendly to file compression since of out-of-place updating and reverse (physical-to-logical) mapping. </a:t>
            </a:r>
            <a:r>
              <a:rPr lang="en-US" sz="1600" i="1" dirty="0">
                <a:latin typeface="Times New Roman" panose="02020603050405020304" pitchFamily="18" charset="0"/>
                <a:cs typeface="Times New Roman" panose="02020603050405020304" pitchFamily="18" charset="0"/>
              </a:rPr>
              <a:t>(there are potentials in LFS)</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D88104F7-E394-4A58-A5E8-6E608FFBA839}"/>
              </a:ext>
            </a:extLst>
          </p:cNvPr>
          <p:cNvPicPr>
            <a:picLocks noChangeAspect="1"/>
          </p:cNvPicPr>
          <p:nvPr/>
        </p:nvPicPr>
        <p:blipFill>
          <a:blip r:embed="rId4"/>
          <a:stretch>
            <a:fillRect/>
          </a:stretch>
        </p:blipFill>
        <p:spPr>
          <a:xfrm>
            <a:off x="7658100" y="102626"/>
            <a:ext cx="4200525" cy="2657475"/>
          </a:xfrm>
          <a:prstGeom prst="rect">
            <a:avLst/>
          </a:prstGeom>
        </p:spPr>
      </p:pic>
    </p:spTree>
    <p:extLst>
      <p:ext uri="{BB962C8B-B14F-4D97-AF65-F5344CB8AC3E}">
        <p14:creationId xmlns:p14="http://schemas.microsoft.com/office/powerpoint/2010/main" val="1132572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572656"/>
            <a:ext cx="12191999" cy="1246495"/>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Pattern-Guided File Compression with User-Experience Enhancement for Log-Structured File System on Mobile Devices</a:t>
            </a:r>
          </a:p>
          <a:p>
            <a:r>
              <a:rPr lang="en-US" altLang="zh-CN" sz="1600" i="1" dirty="0">
                <a:latin typeface="Times New Roman" panose="02020603050405020304" pitchFamily="18" charset="0"/>
                <a:cs typeface="Times New Roman" panose="02020603050405020304" pitchFamily="18" charset="0"/>
              </a:rPr>
              <a:t>Cheng Ji, Nanjing University of Science and Technology; Li-Pin Chang, National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National Yang Ming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a:t>
            </a:r>
            <a:r>
              <a:rPr lang="en-US" altLang="zh-CN" sz="1600" i="1" dirty="0" err="1">
                <a:latin typeface="Times New Roman" panose="02020603050405020304" pitchFamily="18" charset="0"/>
                <a:cs typeface="Times New Roman" panose="02020603050405020304" pitchFamily="18" charset="0"/>
              </a:rPr>
              <a:t>Riwei</a:t>
            </a:r>
            <a:r>
              <a:rPr lang="en-US" altLang="zh-CN" sz="1600" i="1" dirty="0">
                <a:latin typeface="Times New Roman" panose="02020603050405020304" pitchFamily="18" charset="0"/>
                <a:cs typeface="Times New Roman" panose="02020603050405020304" pitchFamily="18" charset="0"/>
              </a:rPr>
              <a:t> Pan and Chao Wu, City University of Hong Kong; </a:t>
            </a:r>
            <a:r>
              <a:rPr lang="en-US" altLang="zh-CN" sz="1600" i="1" dirty="0" err="1">
                <a:latin typeface="Times New Roman" panose="02020603050405020304" pitchFamily="18" charset="0"/>
                <a:cs typeface="Times New Roman" panose="02020603050405020304" pitchFamily="18" charset="0"/>
              </a:rPr>
              <a:t>Congming</a:t>
            </a:r>
            <a:r>
              <a:rPr lang="en-US" altLang="zh-CN" sz="1600" i="1" dirty="0">
                <a:latin typeface="Times New Roman" panose="02020603050405020304" pitchFamily="18" charset="0"/>
                <a:cs typeface="Times New Roman" panose="02020603050405020304" pitchFamily="18" charset="0"/>
              </a:rPr>
              <a:t> Gao, Tsinghua University; Liang Shi, East China Normal University; </a:t>
            </a:r>
            <a:r>
              <a:rPr lang="en-US" altLang="zh-CN" sz="1600" i="1" dirty="0" err="1">
                <a:latin typeface="Times New Roman" panose="02020603050405020304" pitchFamily="18" charset="0"/>
                <a:cs typeface="Times New Roman" panose="02020603050405020304" pitchFamily="18" charset="0"/>
              </a:rPr>
              <a:t>Tei</a:t>
            </a:r>
            <a:r>
              <a:rPr lang="en-US" altLang="zh-CN" sz="1600" i="1" dirty="0">
                <a:latin typeface="Times New Roman" panose="02020603050405020304" pitchFamily="18" charset="0"/>
                <a:cs typeface="Times New Roman" panose="02020603050405020304" pitchFamily="18" charset="0"/>
              </a:rPr>
              <a:t>-Wei </a:t>
            </a:r>
            <a:r>
              <a:rPr lang="en-US" altLang="zh-CN" sz="1600" i="1" dirty="0" err="1">
                <a:latin typeface="Times New Roman" panose="02020603050405020304" pitchFamily="18" charset="0"/>
                <a:cs typeface="Times New Roman" panose="02020603050405020304" pitchFamily="18" charset="0"/>
              </a:rPr>
              <a:t>Kuo</a:t>
            </a:r>
            <a:r>
              <a:rPr lang="en-US" altLang="zh-CN" sz="1600" i="1" dirty="0">
                <a:latin typeface="Times New Roman" panose="02020603050405020304" pitchFamily="18" charset="0"/>
                <a:cs typeface="Times New Roman" panose="02020603050405020304" pitchFamily="18" charset="0"/>
              </a:rPr>
              <a:t> and Chun Jason </a:t>
            </a:r>
            <a:r>
              <a:rPr lang="en-US" altLang="zh-CN" sz="1600" i="1" dirty="0" err="1">
                <a:latin typeface="Times New Roman" panose="02020603050405020304" pitchFamily="18" charset="0"/>
                <a:cs typeface="Times New Roman" panose="02020603050405020304" pitchFamily="18" charset="0"/>
              </a:rPr>
              <a:t>Xue</a:t>
            </a:r>
            <a:r>
              <a:rPr lang="en-US" altLang="zh-CN" sz="1600" i="1" dirty="0">
                <a:latin typeface="Times New Roman" panose="02020603050405020304" pitchFamily="18" charset="0"/>
                <a:cs typeface="Times New Roman" panose="02020603050405020304" pitchFamily="18" charset="0"/>
              </a:rPr>
              <a:t>, City University of Hong Kong.</a:t>
            </a:r>
            <a:endParaRPr lang="zh-CN" altLang="en-US" sz="1600" i="1" dirty="0">
              <a:latin typeface="Times New Roman" panose="02020603050405020304" pitchFamily="18" charset="0"/>
              <a:cs typeface="Times New Roman" panose="02020603050405020304" pitchFamily="18" charset="0"/>
            </a:endParaRPr>
          </a:p>
        </p:txBody>
      </p:sp>
      <p:sp>
        <p:nvSpPr>
          <p:cNvPr id="10" name="TextBox 5">
            <a:extLst>
              <a:ext uri="{FF2B5EF4-FFF2-40B4-BE49-F238E27FC236}">
                <a16:creationId xmlns:a16="http://schemas.microsoft.com/office/drawing/2014/main" id="{4DCE6DAC-E561-41C5-80ED-B51F991FC796}"/>
              </a:ext>
            </a:extLst>
          </p:cNvPr>
          <p:cNvSpPr txBox="1"/>
          <p:nvPr/>
        </p:nvSpPr>
        <p:spPr>
          <a:xfrm>
            <a:off x="-2" y="1819151"/>
            <a:ext cx="12090401" cy="4757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Propose FPC, </a:t>
            </a:r>
            <a:r>
              <a:rPr lang="en-US" altLang="zh-CN" b="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ile access </a:t>
            </a:r>
            <a:r>
              <a:rPr lang="en-US" altLang="zh-CN" b="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attern guided </a:t>
            </a:r>
            <a:r>
              <a:rPr lang="en-US" altLang="zh-CN" b="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ompression based on the log-structured file system, optimized for the </a:t>
            </a:r>
            <a:r>
              <a:rPr lang="en-US" altLang="zh-CN" b="1" dirty="0">
                <a:latin typeface="Times New Roman" panose="02020603050405020304" pitchFamily="18" charset="0"/>
                <a:cs typeface="Times New Roman" panose="02020603050405020304" pitchFamily="18" charset="0"/>
              </a:rPr>
              <a:t>random-writes</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fragmented-reads</a:t>
            </a:r>
            <a:r>
              <a:rPr lang="en-US" altLang="zh-CN" dirty="0">
                <a:latin typeface="Times New Roman" panose="02020603050405020304" pitchFamily="18" charset="0"/>
                <a:cs typeface="Times New Roman" panose="02020603050405020304" pitchFamily="18" charset="0"/>
              </a:rPr>
              <a:t> of mobile applications.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Main idea: </a:t>
            </a:r>
            <a:r>
              <a:rPr lang="en-US" altLang="zh-CN" sz="1600" dirty="0">
                <a:latin typeface="Times New Roman" panose="02020603050405020304" pitchFamily="18" charset="0"/>
                <a:cs typeface="Times New Roman" panose="02020603050405020304" pitchFamily="18" charset="0"/>
              </a:rPr>
              <a:t>file compression should be judiciously applied to files based on their </a:t>
            </a:r>
            <a:r>
              <a:rPr lang="en-US" altLang="zh-CN" sz="1600" b="1" dirty="0">
                <a:latin typeface="Times New Roman" panose="02020603050405020304" pitchFamily="18" charset="0"/>
                <a:cs typeface="Times New Roman" panose="02020603050405020304" pitchFamily="18" charset="0"/>
              </a:rPr>
              <a:t>access patterns</a:t>
            </a:r>
            <a:r>
              <a:rPr lang="en-US" altLang="zh-CN" sz="1600" dirty="0">
                <a:latin typeface="Times New Roman" panose="02020603050405020304" pitchFamily="18" charset="0"/>
                <a:cs typeface="Times New Roman" panose="02020603050405020304" pitchFamily="18" charset="0"/>
              </a:rPr>
              <a:t>. </a:t>
            </a:r>
          </a:p>
          <a:p>
            <a:pPr marL="742950" lvl="1" indent="-285750">
              <a:lnSpc>
                <a:spcPct val="150000"/>
              </a:lnSpc>
              <a:buFont typeface="Courier New" panose="02070309020205020404" pitchFamily="49" charset="0"/>
              <a:buChar char="o"/>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D</a:t>
            </a:r>
            <a:r>
              <a:rPr lang="en-US" altLang="zh-CN" sz="1600" b="1" dirty="0">
                <a:latin typeface="Times New Roman" panose="02020603050405020304" pitchFamily="18" charset="0"/>
                <a:cs typeface="Times New Roman" panose="02020603050405020304" pitchFamily="18" charset="0"/>
              </a:rPr>
              <a:t>ual-mode </a:t>
            </a:r>
            <a:r>
              <a:rPr lang="en-US" altLang="zh-CN" sz="1600" dirty="0">
                <a:latin typeface="Times New Roman" panose="02020603050405020304" pitchFamily="18" charset="0"/>
                <a:cs typeface="Times New Roman" panose="02020603050405020304" pitchFamily="18" charset="0"/>
              </a:rPr>
              <a:t>compression, where </a:t>
            </a:r>
            <a:r>
              <a:rPr lang="en-US" altLang="zh-CN" sz="1600" b="1" dirty="0">
                <a:latin typeface="Times New Roman" panose="02020603050405020304" pitchFamily="18" charset="0"/>
                <a:cs typeface="Times New Roman" panose="02020603050405020304" pitchFamily="18" charset="0"/>
              </a:rPr>
              <a:t>Foreground</a:t>
            </a:r>
            <a:r>
              <a:rPr lang="en-US" altLang="zh-CN" sz="1600" dirty="0">
                <a:latin typeface="Times New Roman" panose="02020603050405020304" pitchFamily="18" charset="0"/>
                <a:cs typeface="Times New Roman" panose="02020603050405020304" pitchFamily="18" charset="0"/>
              </a:rPr>
              <a:t> compression handles </a:t>
            </a:r>
            <a:r>
              <a:rPr lang="en-US" altLang="zh-CN" sz="1600" b="1" dirty="0">
                <a:latin typeface="Times New Roman" panose="02020603050405020304" pitchFamily="18" charset="0"/>
                <a:cs typeface="Times New Roman" panose="02020603050405020304" pitchFamily="18" charset="0"/>
              </a:rPr>
              <a:t>write-mostly</a:t>
            </a:r>
            <a:r>
              <a:rPr lang="en-US" altLang="zh-CN" sz="1600" dirty="0">
                <a:latin typeface="Times New Roman" panose="02020603050405020304" pitchFamily="18" charset="0"/>
                <a:cs typeface="Times New Roman" panose="02020603050405020304" pitchFamily="18" charset="0"/>
              </a:rPr>
              <a:t> files for </a:t>
            </a:r>
            <a:r>
              <a:rPr lang="en-US" altLang="zh-CN" sz="1600" b="1" dirty="0">
                <a:latin typeface="Times New Roman" panose="02020603050405020304" pitchFamily="18" charset="0"/>
                <a:cs typeface="Times New Roman" panose="02020603050405020304" pitchFamily="18" charset="0"/>
              </a:rPr>
              <a:t>write stress reduction</a:t>
            </a:r>
            <a:r>
              <a:rPr lang="en-US" altLang="zh-CN" sz="1600" dirty="0">
                <a:latin typeface="Times New Roman" panose="02020603050405020304" pitchFamily="18" charset="0"/>
                <a:cs typeface="Times New Roman" panose="02020603050405020304" pitchFamily="18" charset="0"/>
              </a:rPr>
              <a:t>, while </a:t>
            </a:r>
            <a:r>
              <a:rPr lang="en-US" altLang="zh-CN" sz="1600" b="1" dirty="0">
                <a:latin typeface="Times New Roman" panose="02020603050405020304" pitchFamily="18" charset="0"/>
                <a:cs typeface="Times New Roman" panose="02020603050405020304" pitchFamily="18" charset="0"/>
              </a:rPr>
              <a:t>background</a:t>
            </a:r>
            <a:r>
              <a:rPr lang="en-US" altLang="zh-CN" sz="1600" dirty="0">
                <a:latin typeface="Times New Roman" panose="02020603050405020304" pitchFamily="18" charset="0"/>
                <a:cs typeface="Times New Roman" panose="02020603050405020304" pitchFamily="18" charset="0"/>
              </a:rPr>
              <a:t> compression packs </a:t>
            </a:r>
            <a:r>
              <a:rPr lang="en-US" altLang="zh-CN" sz="1600" b="1" dirty="0">
                <a:latin typeface="Times New Roman" panose="02020603050405020304" pitchFamily="18" charset="0"/>
                <a:cs typeface="Times New Roman" panose="02020603050405020304" pitchFamily="18" charset="0"/>
              </a:rPr>
              <a:t>random-reading</a:t>
            </a:r>
            <a:r>
              <a:rPr lang="en-US" altLang="zh-CN" sz="1600" dirty="0">
                <a:latin typeface="Times New Roman" panose="02020603050405020304" pitchFamily="18" charset="0"/>
                <a:cs typeface="Times New Roman" panose="02020603050405020304" pitchFamily="18" charset="0"/>
              </a:rPr>
              <a:t> file blocks for boosted </a:t>
            </a:r>
            <a:r>
              <a:rPr lang="en-US" altLang="zh-CN" sz="1600" b="1" dirty="0">
                <a:latin typeface="Times New Roman" panose="02020603050405020304" pitchFamily="18" charset="0"/>
                <a:cs typeface="Times New Roman" panose="02020603050405020304" pitchFamily="18" charset="0"/>
              </a:rPr>
              <a:t>read performance</a:t>
            </a:r>
            <a:r>
              <a:rPr lang="en-US" altLang="zh-CN"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File Access Behaviors Pattern: </a:t>
            </a:r>
            <a:r>
              <a:rPr lang="en-US" altLang="zh-CN" sz="1600" b="1" i="1" dirty="0">
                <a:latin typeface="Times New Roman" panose="02020603050405020304" pitchFamily="18" charset="0"/>
                <a:cs typeface="Times New Roman" panose="02020603050405020304" pitchFamily="18" charset="0"/>
              </a:rPr>
              <a:t>(1)Write-hot, read-cold files </a:t>
            </a:r>
            <a:r>
              <a:rPr lang="en-US" altLang="zh-CN" sz="1600" dirty="0">
                <a:latin typeface="Times New Roman" panose="02020603050405020304" pitchFamily="18" charset="0"/>
                <a:cs typeface="Times New Roman" panose="02020603050405020304" pitchFamily="18" charset="0"/>
              </a:rPr>
              <a:t>like SQLite database files and WAL</a:t>
            </a:r>
            <a:r>
              <a:rPr lang="en-US" altLang="zh-CN" sz="1600" b="1" i="1" dirty="0">
                <a:latin typeface="Times New Roman" panose="02020603050405020304" pitchFamily="18" charset="0"/>
                <a:cs typeface="Times New Roman" panose="02020603050405020304" pitchFamily="18" charset="0"/>
              </a:rPr>
              <a:t>; (2) Write-cold, read-hot files </a:t>
            </a:r>
            <a:r>
              <a:rPr lang="en-US" altLang="zh-CN" sz="1600" dirty="0">
                <a:latin typeface="Times New Roman" panose="02020603050405020304" pitchFamily="18" charset="0"/>
                <a:cs typeface="Times New Roman" panose="02020603050405020304" pitchFamily="18" charset="0"/>
              </a:rPr>
              <a:t>like executable files (</a:t>
            </a:r>
            <a:r>
              <a:rPr lang="en-US" altLang="zh-CN" sz="1600" i="1" dirty="0">
                <a:latin typeface="Times New Roman" panose="02020603050405020304" pitchFamily="18" charset="0"/>
                <a:cs typeface="Times New Roman" panose="02020603050405020304" pitchFamily="18" charset="0"/>
              </a:rPr>
              <a:t>when launching the app, it needs be read, which affects the user experience</a:t>
            </a:r>
            <a:r>
              <a:rPr lang="en-US" altLang="zh-CN" sz="1600"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Foreground compression: </a:t>
            </a:r>
            <a:r>
              <a:rPr lang="en-US" altLang="zh-CN" sz="1600" dirty="0">
                <a:latin typeface="Times New Roman" panose="02020603050405020304" pitchFamily="18" charset="0"/>
                <a:cs typeface="Times New Roman" panose="02020603050405020304" pitchFamily="18" charset="0"/>
              </a:rPr>
              <a:t>is applied only on the write-intensive, highly compressible SQLite files (barely read </a:t>
            </a:r>
            <a:r>
              <a:rPr lang="en-US" altLang="zh-CN" sz="1600" b="1" dirty="0">
                <a:latin typeface="Times New Roman" panose="02020603050405020304" pitchFamily="18" charset="0"/>
                <a:cs typeface="Times New Roman" panose="02020603050405020304" pitchFamily="18" charset="0"/>
              </a:rPr>
              <a:t>WAL</a:t>
            </a:r>
            <a:r>
              <a:rPr lang="en-US" altLang="zh-CN" sz="1600" dirty="0">
                <a:latin typeface="Times New Roman" panose="02020603050405020304" pitchFamily="18" charset="0"/>
                <a:cs typeface="Times New Roman" panose="02020603050405020304" pitchFamily="18" charset="0"/>
              </a:rPr>
              <a:t> and never read </a:t>
            </a:r>
            <a:r>
              <a:rPr lang="en-US" altLang="zh-CN" sz="1600" b="1" dirty="0">
                <a:latin typeface="Times New Roman" panose="02020603050405020304" pitchFamily="18" charset="0"/>
                <a:cs typeface="Times New Roman" panose="02020603050405020304" pitchFamily="18" charset="0"/>
              </a:rPr>
              <a:t>roll-back log</a:t>
            </a:r>
            <a:r>
              <a:rPr lang="en-US" altLang="zh-CN" sz="1600" dirty="0">
                <a:latin typeface="Times New Roman" panose="02020603050405020304" pitchFamily="18" charset="0"/>
                <a:cs typeface="Times New Roman" panose="02020603050405020304" pitchFamily="18" charset="0"/>
              </a:rPr>
              <a:t>). It adopts </a:t>
            </a:r>
            <a:r>
              <a:rPr lang="en-US" altLang="zh-CN" sz="1600" b="1" dirty="0">
                <a:latin typeface="Times New Roman" panose="02020603050405020304" pitchFamily="18" charset="0"/>
                <a:cs typeface="Times New Roman" panose="02020603050405020304" pitchFamily="18" charset="0"/>
              </a:rPr>
              <a:t>deep compression </a:t>
            </a:r>
            <a:r>
              <a:rPr lang="en-US" altLang="zh-CN" sz="1600" dirty="0">
                <a:latin typeface="Times New Roman" panose="02020603050405020304" pitchFamily="18" charset="0"/>
                <a:cs typeface="Times New Roman" panose="02020603050405020304" pitchFamily="18" charset="0"/>
              </a:rPr>
              <a:t>by packing fs metadata with user data by larger compression window. The previous sequential compression is dropped</a:t>
            </a:r>
            <a:r>
              <a:rPr lang="en-US" altLang="zh-CN" sz="1600" i="1" dirty="0">
                <a:latin typeface="Times New Roman" panose="02020603050405020304" pitchFamily="18" charset="0"/>
                <a:cs typeface="Times New Roman" panose="02020603050405020304" pitchFamily="18" charset="0"/>
              </a:rPr>
              <a:t>. (physical block can only store compressed logical blocks of contiguous file offsets.) </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Background compression: </a:t>
            </a:r>
            <a:r>
              <a:rPr lang="en-US" altLang="zh-CN" sz="1600" dirty="0">
                <a:latin typeface="Times New Roman" panose="02020603050405020304" pitchFamily="18" charset="0"/>
                <a:cs typeface="Times New Roman" panose="02020603050405020304" pitchFamily="18" charset="0"/>
              </a:rPr>
              <a:t>is applied on </a:t>
            </a:r>
            <a:r>
              <a:rPr lang="en-US" altLang="zh-CN" sz="1600" b="1" dirty="0">
                <a:latin typeface="Times New Roman" panose="02020603050405020304" pitchFamily="18" charset="0"/>
                <a:cs typeface="Times New Roman" panose="02020603050405020304" pitchFamily="18" charset="0"/>
              </a:rPr>
              <a:t>executable files </a:t>
            </a:r>
            <a:r>
              <a:rPr lang="en-US" altLang="zh-CN" sz="1600" dirty="0">
                <a:latin typeface="Times New Roman" panose="02020603050405020304" pitchFamily="18" charset="0"/>
                <a:cs typeface="Times New Roman" panose="02020603050405020304" pitchFamily="18" charset="0"/>
              </a:rPr>
              <a:t>(also highly compressible but subject to small, random reads upon application launching). It adopts </a:t>
            </a:r>
            <a:r>
              <a:rPr lang="en-US" altLang="zh-CN" sz="1600" b="1" dirty="0">
                <a:latin typeface="Times New Roman" panose="02020603050405020304" pitchFamily="18" charset="0"/>
                <a:cs typeface="Times New Roman" panose="02020603050405020304" pitchFamily="18" charset="0"/>
              </a:rPr>
              <a:t>infrequent background compression </a:t>
            </a:r>
            <a:r>
              <a:rPr lang="en-US" altLang="zh-CN" sz="1600" dirty="0">
                <a:latin typeface="Times New Roman" panose="02020603050405020304" pitchFamily="18" charset="0"/>
                <a:cs typeface="Times New Roman" panose="02020603050405020304" pitchFamily="18" charset="0"/>
              </a:rPr>
              <a:t>to </a:t>
            </a:r>
            <a:r>
              <a:rPr lang="en-US" altLang="zh-CN" sz="1600" b="1" i="1" dirty="0">
                <a:latin typeface="Times New Roman" panose="02020603050405020304" pitchFamily="18" charset="0"/>
                <a:cs typeface="Times New Roman" panose="02020603050405020304" pitchFamily="18" charset="0"/>
              </a:rPr>
              <a:t>re-organize read-critical blocks</a:t>
            </a:r>
            <a:r>
              <a:rPr lang="en-US" altLang="zh-CN" sz="1600" dirty="0">
                <a:latin typeface="Times New Roman" panose="02020603050405020304" pitchFamily="18" charset="0"/>
                <a:cs typeface="Times New Roman" panose="02020603050405020304" pitchFamily="18" charset="0"/>
              </a:rPr>
              <a:t> of executable files </a:t>
            </a:r>
          </a:p>
        </p:txBody>
      </p:sp>
    </p:spTree>
    <p:extLst>
      <p:ext uri="{BB962C8B-B14F-4D97-AF65-F5344CB8AC3E}">
        <p14:creationId xmlns:p14="http://schemas.microsoft.com/office/powerpoint/2010/main" val="2497028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572656"/>
            <a:ext cx="12191999" cy="1246495"/>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Pattern-Guided File Compression with User-Experience Enhancement for Log-Structured File System on Mobile Devices</a:t>
            </a:r>
          </a:p>
          <a:p>
            <a:r>
              <a:rPr lang="en-US" altLang="zh-CN" sz="1600" i="1" dirty="0">
                <a:latin typeface="Times New Roman" panose="02020603050405020304" pitchFamily="18" charset="0"/>
                <a:cs typeface="Times New Roman" panose="02020603050405020304" pitchFamily="18" charset="0"/>
              </a:rPr>
              <a:t>Cheng Ji, Nanjing University of Science and Technology; Li-Pin Chang, National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National Yang Ming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a:t>
            </a:r>
            <a:r>
              <a:rPr lang="en-US" altLang="zh-CN" sz="1600" i="1" dirty="0" err="1">
                <a:latin typeface="Times New Roman" panose="02020603050405020304" pitchFamily="18" charset="0"/>
                <a:cs typeface="Times New Roman" panose="02020603050405020304" pitchFamily="18" charset="0"/>
              </a:rPr>
              <a:t>Riwei</a:t>
            </a:r>
            <a:r>
              <a:rPr lang="en-US" altLang="zh-CN" sz="1600" i="1" dirty="0">
                <a:latin typeface="Times New Roman" panose="02020603050405020304" pitchFamily="18" charset="0"/>
                <a:cs typeface="Times New Roman" panose="02020603050405020304" pitchFamily="18" charset="0"/>
              </a:rPr>
              <a:t> Pan and Chao Wu, City University of Hong Kong; </a:t>
            </a:r>
            <a:r>
              <a:rPr lang="en-US" altLang="zh-CN" sz="1600" i="1" dirty="0" err="1">
                <a:latin typeface="Times New Roman" panose="02020603050405020304" pitchFamily="18" charset="0"/>
                <a:cs typeface="Times New Roman" panose="02020603050405020304" pitchFamily="18" charset="0"/>
              </a:rPr>
              <a:t>Congming</a:t>
            </a:r>
            <a:r>
              <a:rPr lang="en-US" altLang="zh-CN" sz="1600" i="1" dirty="0">
                <a:latin typeface="Times New Roman" panose="02020603050405020304" pitchFamily="18" charset="0"/>
                <a:cs typeface="Times New Roman" panose="02020603050405020304" pitchFamily="18" charset="0"/>
              </a:rPr>
              <a:t> Gao, Tsinghua University; Liang Shi, East China Normal University; </a:t>
            </a:r>
            <a:r>
              <a:rPr lang="en-US" altLang="zh-CN" sz="1600" i="1" dirty="0" err="1">
                <a:latin typeface="Times New Roman" panose="02020603050405020304" pitchFamily="18" charset="0"/>
                <a:cs typeface="Times New Roman" panose="02020603050405020304" pitchFamily="18" charset="0"/>
              </a:rPr>
              <a:t>Tei</a:t>
            </a:r>
            <a:r>
              <a:rPr lang="en-US" altLang="zh-CN" sz="1600" i="1" dirty="0">
                <a:latin typeface="Times New Roman" panose="02020603050405020304" pitchFamily="18" charset="0"/>
                <a:cs typeface="Times New Roman" panose="02020603050405020304" pitchFamily="18" charset="0"/>
              </a:rPr>
              <a:t>-Wei </a:t>
            </a:r>
            <a:r>
              <a:rPr lang="en-US" altLang="zh-CN" sz="1600" i="1" dirty="0" err="1">
                <a:latin typeface="Times New Roman" panose="02020603050405020304" pitchFamily="18" charset="0"/>
                <a:cs typeface="Times New Roman" panose="02020603050405020304" pitchFamily="18" charset="0"/>
              </a:rPr>
              <a:t>Kuo</a:t>
            </a:r>
            <a:r>
              <a:rPr lang="en-US" altLang="zh-CN" sz="1600" i="1" dirty="0">
                <a:latin typeface="Times New Roman" panose="02020603050405020304" pitchFamily="18" charset="0"/>
                <a:cs typeface="Times New Roman" panose="02020603050405020304" pitchFamily="18" charset="0"/>
              </a:rPr>
              <a:t> and Chun Jason </a:t>
            </a:r>
            <a:r>
              <a:rPr lang="en-US" altLang="zh-CN" sz="1600" i="1" dirty="0" err="1">
                <a:latin typeface="Times New Roman" panose="02020603050405020304" pitchFamily="18" charset="0"/>
                <a:cs typeface="Times New Roman" panose="02020603050405020304" pitchFamily="18" charset="0"/>
              </a:rPr>
              <a:t>Xue</a:t>
            </a:r>
            <a:r>
              <a:rPr lang="en-US" altLang="zh-CN" sz="1600" i="1" dirty="0">
                <a:latin typeface="Times New Roman" panose="02020603050405020304" pitchFamily="18" charset="0"/>
                <a:cs typeface="Times New Roman" panose="02020603050405020304" pitchFamily="18" charset="0"/>
              </a:rPr>
              <a:t>, City University of Hong Kong.</a:t>
            </a:r>
            <a:endParaRPr lang="zh-CN" altLang="en-US" sz="1600" i="1" dirty="0">
              <a:latin typeface="Times New Roman" panose="02020603050405020304" pitchFamily="18" charset="0"/>
              <a:cs typeface="Times New Roman" panose="02020603050405020304" pitchFamily="18" charset="0"/>
            </a:endParaRPr>
          </a:p>
        </p:txBody>
      </p:sp>
      <p:sp>
        <p:nvSpPr>
          <p:cNvPr id="10" name="TextBox 5">
            <a:extLst>
              <a:ext uri="{FF2B5EF4-FFF2-40B4-BE49-F238E27FC236}">
                <a16:creationId xmlns:a16="http://schemas.microsoft.com/office/drawing/2014/main" id="{4DCE6DAC-E561-41C5-80ED-B51F991FC796}"/>
              </a:ext>
            </a:extLst>
          </p:cNvPr>
          <p:cNvSpPr txBox="1"/>
          <p:nvPr/>
        </p:nvSpPr>
        <p:spPr>
          <a:xfrm>
            <a:off x="-2" y="1819151"/>
            <a:ext cx="12090401" cy="4757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Propose FPC, </a:t>
            </a:r>
            <a:r>
              <a:rPr lang="en-US" altLang="zh-CN" b="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ile access </a:t>
            </a:r>
            <a:r>
              <a:rPr lang="en-US" altLang="zh-CN" b="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attern guided </a:t>
            </a:r>
            <a:r>
              <a:rPr lang="en-US" altLang="zh-CN" b="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ompression based on the log-structured file system, optimized for the </a:t>
            </a:r>
            <a:r>
              <a:rPr lang="en-US" altLang="zh-CN" b="1" dirty="0">
                <a:latin typeface="Times New Roman" panose="02020603050405020304" pitchFamily="18" charset="0"/>
                <a:cs typeface="Times New Roman" panose="02020603050405020304" pitchFamily="18" charset="0"/>
              </a:rPr>
              <a:t>random-writes</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fragmented-reads</a:t>
            </a:r>
            <a:r>
              <a:rPr lang="en-US" altLang="zh-CN" dirty="0">
                <a:latin typeface="Times New Roman" panose="02020603050405020304" pitchFamily="18" charset="0"/>
                <a:cs typeface="Times New Roman" panose="02020603050405020304" pitchFamily="18" charset="0"/>
              </a:rPr>
              <a:t> of mobile applications.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Main idea: </a:t>
            </a:r>
            <a:r>
              <a:rPr lang="en-US" altLang="zh-CN" sz="1600" dirty="0">
                <a:latin typeface="Times New Roman" panose="02020603050405020304" pitchFamily="18" charset="0"/>
                <a:cs typeface="Times New Roman" panose="02020603050405020304" pitchFamily="18" charset="0"/>
              </a:rPr>
              <a:t>file compression should be judiciously applied to files based on their </a:t>
            </a:r>
            <a:r>
              <a:rPr lang="en-US" altLang="zh-CN" sz="1600" b="1" dirty="0">
                <a:latin typeface="Times New Roman" panose="02020603050405020304" pitchFamily="18" charset="0"/>
                <a:cs typeface="Times New Roman" panose="02020603050405020304" pitchFamily="18" charset="0"/>
              </a:rPr>
              <a:t>access patterns</a:t>
            </a:r>
            <a:r>
              <a:rPr lang="en-US" altLang="zh-CN" sz="1600" dirty="0">
                <a:latin typeface="Times New Roman" panose="02020603050405020304" pitchFamily="18" charset="0"/>
                <a:cs typeface="Times New Roman" panose="02020603050405020304" pitchFamily="18" charset="0"/>
              </a:rPr>
              <a:t>. </a:t>
            </a:r>
          </a:p>
          <a:p>
            <a:pPr marL="742950" lvl="1" indent="-285750">
              <a:lnSpc>
                <a:spcPct val="150000"/>
              </a:lnSpc>
              <a:buFont typeface="Courier New" panose="02070309020205020404" pitchFamily="49" charset="0"/>
              <a:buChar char="o"/>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D</a:t>
            </a:r>
            <a:r>
              <a:rPr lang="en-US" altLang="zh-CN" sz="1600" b="1" dirty="0">
                <a:latin typeface="Times New Roman" panose="02020603050405020304" pitchFamily="18" charset="0"/>
                <a:cs typeface="Times New Roman" panose="02020603050405020304" pitchFamily="18" charset="0"/>
              </a:rPr>
              <a:t>ual-mode </a:t>
            </a:r>
            <a:r>
              <a:rPr lang="en-US" altLang="zh-CN" sz="1600" dirty="0">
                <a:latin typeface="Times New Roman" panose="02020603050405020304" pitchFamily="18" charset="0"/>
                <a:cs typeface="Times New Roman" panose="02020603050405020304" pitchFamily="18" charset="0"/>
              </a:rPr>
              <a:t>compression, where </a:t>
            </a:r>
            <a:r>
              <a:rPr lang="en-US" altLang="zh-CN" sz="1600" b="1" dirty="0">
                <a:latin typeface="Times New Roman" panose="02020603050405020304" pitchFamily="18" charset="0"/>
                <a:cs typeface="Times New Roman" panose="02020603050405020304" pitchFamily="18" charset="0"/>
              </a:rPr>
              <a:t>Foreground</a:t>
            </a:r>
            <a:r>
              <a:rPr lang="en-US" altLang="zh-CN" sz="1600" dirty="0">
                <a:latin typeface="Times New Roman" panose="02020603050405020304" pitchFamily="18" charset="0"/>
                <a:cs typeface="Times New Roman" panose="02020603050405020304" pitchFamily="18" charset="0"/>
              </a:rPr>
              <a:t> compression handles </a:t>
            </a:r>
            <a:r>
              <a:rPr lang="en-US" altLang="zh-CN" sz="1600" b="1" dirty="0">
                <a:latin typeface="Times New Roman" panose="02020603050405020304" pitchFamily="18" charset="0"/>
                <a:cs typeface="Times New Roman" panose="02020603050405020304" pitchFamily="18" charset="0"/>
              </a:rPr>
              <a:t>write-mostly</a:t>
            </a:r>
            <a:r>
              <a:rPr lang="en-US" altLang="zh-CN" sz="1600" dirty="0">
                <a:latin typeface="Times New Roman" panose="02020603050405020304" pitchFamily="18" charset="0"/>
                <a:cs typeface="Times New Roman" panose="02020603050405020304" pitchFamily="18" charset="0"/>
              </a:rPr>
              <a:t> files for </a:t>
            </a:r>
            <a:r>
              <a:rPr lang="en-US" altLang="zh-CN" sz="1600" b="1" dirty="0">
                <a:latin typeface="Times New Roman" panose="02020603050405020304" pitchFamily="18" charset="0"/>
                <a:cs typeface="Times New Roman" panose="02020603050405020304" pitchFamily="18" charset="0"/>
              </a:rPr>
              <a:t>write stress reduction</a:t>
            </a:r>
            <a:r>
              <a:rPr lang="en-US" altLang="zh-CN" sz="1600" dirty="0">
                <a:latin typeface="Times New Roman" panose="02020603050405020304" pitchFamily="18" charset="0"/>
                <a:cs typeface="Times New Roman" panose="02020603050405020304" pitchFamily="18" charset="0"/>
              </a:rPr>
              <a:t>, while </a:t>
            </a:r>
            <a:r>
              <a:rPr lang="en-US" altLang="zh-CN" sz="1600" b="1" dirty="0">
                <a:latin typeface="Times New Roman" panose="02020603050405020304" pitchFamily="18" charset="0"/>
                <a:cs typeface="Times New Roman" panose="02020603050405020304" pitchFamily="18" charset="0"/>
              </a:rPr>
              <a:t>background</a:t>
            </a:r>
            <a:r>
              <a:rPr lang="en-US" altLang="zh-CN" sz="1600" dirty="0">
                <a:latin typeface="Times New Roman" panose="02020603050405020304" pitchFamily="18" charset="0"/>
                <a:cs typeface="Times New Roman" panose="02020603050405020304" pitchFamily="18" charset="0"/>
              </a:rPr>
              <a:t> compression packs </a:t>
            </a:r>
            <a:r>
              <a:rPr lang="en-US" altLang="zh-CN" sz="1600" b="1" dirty="0">
                <a:latin typeface="Times New Roman" panose="02020603050405020304" pitchFamily="18" charset="0"/>
                <a:cs typeface="Times New Roman" panose="02020603050405020304" pitchFamily="18" charset="0"/>
              </a:rPr>
              <a:t>random-reading</a:t>
            </a:r>
            <a:r>
              <a:rPr lang="en-US" altLang="zh-CN" sz="1600" dirty="0">
                <a:latin typeface="Times New Roman" panose="02020603050405020304" pitchFamily="18" charset="0"/>
                <a:cs typeface="Times New Roman" panose="02020603050405020304" pitchFamily="18" charset="0"/>
              </a:rPr>
              <a:t> file blocks for boosted </a:t>
            </a:r>
            <a:r>
              <a:rPr lang="en-US" altLang="zh-CN" sz="1600" b="1" dirty="0">
                <a:latin typeface="Times New Roman" panose="02020603050405020304" pitchFamily="18" charset="0"/>
                <a:cs typeface="Times New Roman" panose="02020603050405020304" pitchFamily="18" charset="0"/>
              </a:rPr>
              <a:t>read performance</a:t>
            </a:r>
            <a:r>
              <a:rPr lang="en-US" altLang="zh-CN"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File Access Behaviors Pattern: </a:t>
            </a:r>
            <a:r>
              <a:rPr lang="en-US" altLang="zh-CN" sz="1600" b="1" i="1" dirty="0">
                <a:latin typeface="Times New Roman" panose="02020603050405020304" pitchFamily="18" charset="0"/>
                <a:cs typeface="Times New Roman" panose="02020603050405020304" pitchFamily="18" charset="0"/>
              </a:rPr>
              <a:t>(1)Write-hot, read-cold files </a:t>
            </a:r>
            <a:r>
              <a:rPr lang="en-US" altLang="zh-CN" sz="1600" dirty="0">
                <a:latin typeface="Times New Roman" panose="02020603050405020304" pitchFamily="18" charset="0"/>
                <a:cs typeface="Times New Roman" panose="02020603050405020304" pitchFamily="18" charset="0"/>
              </a:rPr>
              <a:t>like SQLite database files and WAL</a:t>
            </a:r>
            <a:r>
              <a:rPr lang="en-US" altLang="zh-CN" sz="1600" b="1" i="1" dirty="0">
                <a:latin typeface="Times New Roman" panose="02020603050405020304" pitchFamily="18" charset="0"/>
                <a:cs typeface="Times New Roman" panose="02020603050405020304" pitchFamily="18" charset="0"/>
              </a:rPr>
              <a:t>; (2) Write-cold, read-hot files </a:t>
            </a:r>
            <a:r>
              <a:rPr lang="en-US" altLang="zh-CN" sz="1600" dirty="0">
                <a:latin typeface="Times New Roman" panose="02020603050405020304" pitchFamily="18" charset="0"/>
                <a:cs typeface="Times New Roman" panose="02020603050405020304" pitchFamily="18" charset="0"/>
              </a:rPr>
              <a:t>like executable files (</a:t>
            </a:r>
            <a:r>
              <a:rPr lang="en-US" altLang="zh-CN" sz="1600" i="1" dirty="0">
                <a:latin typeface="Times New Roman" panose="02020603050405020304" pitchFamily="18" charset="0"/>
                <a:cs typeface="Times New Roman" panose="02020603050405020304" pitchFamily="18" charset="0"/>
              </a:rPr>
              <a:t>when launching the app, it needs be read, which affects the user experience</a:t>
            </a:r>
            <a:r>
              <a:rPr lang="en-US" altLang="zh-CN" sz="1600"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Foreground compression: </a:t>
            </a:r>
            <a:r>
              <a:rPr lang="en-US" altLang="zh-CN" sz="1600" dirty="0">
                <a:latin typeface="Times New Roman" panose="02020603050405020304" pitchFamily="18" charset="0"/>
                <a:cs typeface="Times New Roman" panose="02020603050405020304" pitchFamily="18" charset="0"/>
              </a:rPr>
              <a:t>is applied only on the write-intensive, highly compressible SQLite files (barely read </a:t>
            </a:r>
            <a:r>
              <a:rPr lang="en-US" altLang="zh-CN" sz="1600" b="1" dirty="0">
                <a:latin typeface="Times New Roman" panose="02020603050405020304" pitchFamily="18" charset="0"/>
                <a:cs typeface="Times New Roman" panose="02020603050405020304" pitchFamily="18" charset="0"/>
              </a:rPr>
              <a:t>WAL</a:t>
            </a:r>
            <a:r>
              <a:rPr lang="en-US" altLang="zh-CN" sz="1600" dirty="0">
                <a:latin typeface="Times New Roman" panose="02020603050405020304" pitchFamily="18" charset="0"/>
                <a:cs typeface="Times New Roman" panose="02020603050405020304" pitchFamily="18" charset="0"/>
              </a:rPr>
              <a:t> and never read </a:t>
            </a:r>
            <a:r>
              <a:rPr lang="en-US" altLang="zh-CN" sz="1600" b="1" dirty="0">
                <a:latin typeface="Times New Roman" panose="02020603050405020304" pitchFamily="18" charset="0"/>
                <a:cs typeface="Times New Roman" panose="02020603050405020304" pitchFamily="18" charset="0"/>
              </a:rPr>
              <a:t>roll-back log</a:t>
            </a:r>
            <a:r>
              <a:rPr lang="en-US" altLang="zh-CN" sz="1600" dirty="0">
                <a:latin typeface="Times New Roman" panose="02020603050405020304" pitchFamily="18" charset="0"/>
                <a:cs typeface="Times New Roman" panose="02020603050405020304" pitchFamily="18" charset="0"/>
              </a:rPr>
              <a:t>). It adopts </a:t>
            </a:r>
            <a:r>
              <a:rPr lang="en-US" altLang="zh-CN" sz="1600" b="1" dirty="0">
                <a:latin typeface="Times New Roman" panose="02020603050405020304" pitchFamily="18" charset="0"/>
                <a:cs typeface="Times New Roman" panose="02020603050405020304" pitchFamily="18" charset="0"/>
              </a:rPr>
              <a:t>deep compression </a:t>
            </a:r>
            <a:r>
              <a:rPr lang="en-US" altLang="zh-CN" sz="1600" dirty="0">
                <a:latin typeface="Times New Roman" panose="02020603050405020304" pitchFamily="18" charset="0"/>
                <a:cs typeface="Times New Roman" panose="02020603050405020304" pitchFamily="18" charset="0"/>
              </a:rPr>
              <a:t>by packing fs metadata with user data by larger compression window. The previous sequential compression is dropped</a:t>
            </a:r>
            <a:r>
              <a:rPr lang="en-US" altLang="zh-CN" sz="1600" i="1" dirty="0">
                <a:latin typeface="Times New Roman" panose="02020603050405020304" pitchFamily="18" charset="0"/>
                <a:cs typeface="Times New Roman" panose="02020603050405020304" pitchFamily="18" charset="0"/>
              </a:rPr>
              <a:t>. (physical block can only store compressed logical blocks of contiguous file offsets.) </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Background compression: </a:t>
            </a:r>
            <a:r>
              <a:rPr lang="en-US" altLang="zh-CN" sz="1600" dirty="0">
                <a:latin typeface="Times New Roman" panose="02020603050405020304" pitchFamily="18" charset="0"/>
                <a:cs typeface="Times New Roman" panose="02020603050405020304" pitchFamily="18" charset="0"/>
              </a:rPr>
              <a:t>is applied on </a:t>
            </a:r>
            <a:r>
              <a:rPr lang="en-US" altLang="zh-CN" sz="1600" b="1" dirty="0">
                <a:latin typeface="Times New Roman" panose="02020603050405020304" pitchFamily="18" charset="0"/>
                <a:cs typeface="Times New Roman" panose="02020603050405020304" pitchFamily="18" charset="0"/>
              </a:rPr>
              <a:t>executable files </a:t>
            </a:r>
            <a:r>
              <a:rPr lang="en-US" altLang="zh-CN" sz="1600" dirty="0">
                <a:latin typeface="Times New Roman" panose="02020603050405020304" pitchFamily="18" charset="0"/>
                <a:cs typeface="Times New Roman" panose="02020603050405020304" pitchFamily="18" charset="0"/>
              </a:rPr>
              <a:t>(also highly compressible but subject to small, random reads upon application launching). It adopts </a:t>
            </a:r>
            <a:r>
              <a:rPr lang="en-US" altLang="zh-CN" sz="1600" b="1" dirty="0">
                <a:latin typeface="Times New Roman" panose="02020603050405020304" pitchFamily="18" charset="0"/>
                <a:cs typeface="Times New Roman" panose="02020603050405020304" pitchFamily="18" charset="0"/>
              </a:rPr>
              <a:t>infrequent background compression </a:t>
            </a:r>
            <a:r>
              <a:rPr lang="en-US" altLang="zh-CN" sz="1600" dirty="0">
                <a:latin typeface="Times New Roman" panose="02020603050405020304" pitchFamily="18" charset="0"/>
                <a:cs typeface="Times New Roman" panose="02020603050405020304" pitchFamily="18" charset="0"/>
              </a:rPr>
              <a:t>to </a:t>
            </a:r>
            <a:r>
              <a:rPr lang="en-US" altLang="zh-CN" sz="1600" b="1" i="1" dirty="0">
                <a:latin typeface="Times New Roman" panose="02020603050405020304" pitchFamily="18" charset="0"/>
                <a:cs typeface="Times New Roman" panose="02020603050405020304" pitchFamily="18" charset="0"/>
              </a:rPr>
              <a:t>re-organize read-critical blocks</a:t>
            </a:r>
            <a:r>
              <a:rPr lang="en-US" altLang="zh-CN" sz="1600" dirty="0">
                <a:latin typeface="Times New Roman" panose="02020603050405020304" pitchFamily="18" charset="0"/>
                <a:cs typeface="Times New Roman" panose="02020603050405020304" pitchFamily="18" charset="0"/>
              </a:rPr>
              <a:t> of executable files </a:t>
            </a:r>
          </a:p>
        </p:txBody>
      </p:sp>
      <p:pic>
        <p:nvPicPr>
          <p:cNvPr id="7" name="图片 6" descr="图示&#10;&#10;描述已自动生成">
            <a:extLst>
              <a:ext uri="{FF2B5EF4-FFF2-40B4-BE49-F238E27FC236}">
                <a16:creationId xmlns:a16="http://schemas.microsoft.com/office/drawing/2014/main" id="{0C5159BD-1D5C-4DD5-837E-FE15222C7724}"/>
              </a:ext>
            </a:extLst>
          </p:cNvPr>
          <p:cNvPicPr>
            <a:picLocks noChangeAspect="1"/>
          </p:cNvPicPr>
          <p:nvPr/>
        </p:nvPicPr>
        <p:blipFill>
          <a:blip r:embed="rId3"/>
          <a:stretch>
            <a:fillRect/>
          </a:stretch>
        </p:blipFill>
        <p:spPr>
          <a:xfrm>
            <a:off x="6876203" y="27929"/>
            <a:ext cx="4328329" cy="2622889"/>
          </a:xfrm>
          <a:prstGeom prst="rect">
            <a:avLst/>
          </a:prstGeom>
        </p:spPr>
      </p:pic>
    </p:spTree>
    <p:extLst>
      <p:ext uri="{BB962C8B-B14F-4D97-AF65-F5344CB8AC3E}">
        <p14:creationId xmlns:p14="http://schemas.microsoft.com/office/powerpoint/2010/main" val="142589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572656"/>
            <a:ext cx="12191999" cy="1246495"/>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Pattern-Guided File Compression with User-Experience Enhancement for Log-Structured File System on Mobile Devices</a:t>
            </a:r>
          </a:p>
          <a:p>
            <a:r>
              <a:rPr lang="en-US" altLang="zh-CN" sz="1600" i="1" dirty="0">
                <a:latin typeface="Times New Roman" panose="02020603050405020304" pitchFamily="18" charset="0"/>
                <a:cs typeface="Times New Roman" panose="02020603050405020304" pitchFamily="18" charset="0"/>
              </a:rPr>
              <a:t>Cheng Ji, Nanjing University of Science and Technology; Li-Pin Chang, National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National Yang Ming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a:t>
            </a:r>
            <a:r>
              <a:rPr lang="en-US" altLang="zh-CN" sz="1600" i="1" dirty="0" err="1">
                <a:latin typeface="Times New Roman" panose="02020603050405020304" pitchFamily="18" charset="0"/>
                <a:cs typeface="Times New Roman" panose="02020603050405020304" pitchFamily="18" charset="0"/>
              </a:rPr>
              <a:t>Riwei</a:t>
            </a:r>
            <a:r>
              <a:rPr lang="en-US" altLang="zh-CN" sz="1600" i="1" dirty="0">
                <a:latin typeface="Times New Roman" panose="02020603050405020304" pitchFamily="18" charset="0"/>
                <a:cs typeface="Times New Roman" panose="02020603050405020304" pitchFamily="18" charset="0"/>
              </a:rPr>
              <a:t> Pan and Chao Wu, City University of Hong Kong; </a:t>
            </a:r>
            <a:r>
              <a:rPr lang="en-US" altLang="zh-CN" sz="1600" i="1" dirty="0" err="1">
                <a:latin typeface="Times New Roman" panose="02020603050405020304" pitchFamily="18" charset="0"/>
                <a:cs typeface="Times New Roman" panose="02020603050405020304" pitchFamily="18" charset="0"/>
              </a:rPr>
              <a:t>Congming</a:t>
            </a:r>
            <a:r>
              <a:rPr lang="en-US" altLang="zh-CN" sz="1600" i="1" dirty="0">
                <a:latin typeface="Times New Roman" panose="02020603050405020304" pitchFamily="18" charset="0"/>
                <a:cs typeface="Times New Roman" panose="02020603050405020304" pitchFamily="18" charset="0"/>
              </a:rPr>
              <a:t> Gao, Tsinghua University; Liang Shi, East China Normal University; </a:t>
            </a:r>
            <a:r>
              <a:rPr lang="en-US" altLang="zh-CN" sz="1600" i="1" dirty="0" err="1">
                <a:latin typeface="Times New Roman" panose="02020603050405020304" pitchFamily="18" charset="0"/>
                <a:cs typeface="Times New Roman" panose="02020603050405020304" pitchFamily="18" charset="0"/>
              </a:rPr>
              <a:t>Tei</a:t>
            </a:r>
            <a:r>
              <a:rPr lang="en-US" altLang="zh-CN" sz="1600" i="1" dirty="0">
                <a:latin typeface="Times New Roman" panose="02020603050405020304" pitchFamily="18" charset="0"/>
                <a:cs typeface="Times New Roman" panose="02020603050405020304" pitchFamily="18" charset="0"/>
              </a:rPr>
              <a:t>-Wei </a:t>
            </a:r>
            <a:r>
              <a:rPr lang="en-US" altLang="zh-CN" sz="1600" i="1" dirty="0" err="1">
                <a:latin typeface="Times New Roman" panose="02020603050405020304" pitchFamily="18" charset="0"/>
                <a:cs typeface="Times New Roman" panose="02020603050405020304" pitchFamily="18" charset="0"/>
              </a:rPr>
              <a:t>Kuo</a:t>
            </a:r>
            <a:r>
              <a:rPr lang="en-US" altLang="zh-CN" sz="1600" i="1" dirty="0">
                <a:latin typeface="Times New Roman" panose="02020603050405020304" pitchFamily="18" charset="0"/>
                <a:cs typeface="Times New Roman" panose="02020603050405020304" pitchFamily="18" charset="0"/>
              </a:rPr>
              <a:t> and Chun Jason </a:t>
            </a:r>
            <a:r>
              <a:rPr lang="en-US" altLang="zh-CN" sz="1600" i="1" dirty="0" err="1">
                <a:latin typeface="Times New Roman" panose="02020603050405020304" pitchFamily="18" charset="0"/>
                <a:cs typeface="Times New Roman" panose="02020603050405020304" pitchFamily="18" charset="0"/>
              </a:rPr>
              <a:t>Xue</a:t>
            </a:r>
            <a:r>
              <a:rPr lang="en-US" altLang="zh-CN" sz="1600" i="1" dirty="0">
                <a:latin typeface="Times New Roman" panose="02020603050405020304" pitchFamily="18" charset="0"/>
                <a:cs typeface="Times New Roman" panose="02020603050405020304" pitchFamily="18" charset="0"/>
              </a:rPr>
              <a:t>, City University of Hong Kong.</a:t>
            </a:r>
            <a:endParaRPr lang="zh-CN" altLang="en-US" sz="1600" i="1" dirty="0">
              <a:latin typeface="Times New Roman" panose="02020603050405020304" pitchFamily="18" charset="0"/>
              <a:cs typeface="Times New Roman" panose="02020603050405020304" pitchFamily="18" charset="0"/>
            </a:endParaRPr>
          </a:p>
        </p:txBody>
      </p:sp>
      <p:sp>
        <p:nvSpPr>
          <p:cNvPr id="10" name="TextBox 5">
            <a:extLst>
              <a:ext uri="{FF2B5EF4-FFF2-40B4-BE49-F238E27FC236}">
                <a16:creationId xmlns:a16="http://schemas.microsoft.com/office/drawing/2014/main" id="{4DCE6DAC-E561-41C5-80ED-B51F991FC796}"/>
              </a:ext>
            </a:extLst>
          </p:cNvPr>
          <p:cNvSpPr txBox="1"/>
          <p:nvPr/>
        </p:nvSpPr>
        <p:spPr>
          <a:xfrm>
            <a:off x="-2" y="1819151"/>
            <a:ext cx="12090401" cy="4757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Propose FPC, </a:t>
            </a:r>
            <a:r>
              <a:rPr lang="en-US" altLang="zh-CN" b="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ile access </a:t>
            </a:r>
            <a:r>
              <a:rPr lang="en-US" altLang="zh-CN" b="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attern guided </a:t>
            </a:r>
            <a:r>
              <a:rPr lang="en-US" altLang="zh-CN" b="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ompression based on the log-structured file system, optimized for the </a:t>
            </a:r>
            <a:r>
              <a:rPr lang="en-US" altLang="zh-CN" b="1" dirty="0">
                <a:latin typeface="Times New Roman" panose="02020603050405020304" pitchFamily="18" charset="0"/>
                <a:cs typeface="Times New Roman" panose="02020603050405020304" pitchFamily="18" charset="0"/>
              </a:rPr>
              <a:t>random-writes</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fragmented-reads</a:t>
            </a:r>
            <a:r>
              <a:rPr lang="en-US" altLang="zh-CN" dirty="0">
                <a:latin typeface="Times New Roman" panose="02020603050405020304" pitchFamily="18" charset="0"/>
                <a:cs typeface="Times New Roman" panose="02020603050405020304" pitchFamily="18" charset="0"/>
              </a:rPr>
              <a:t> of mobile applications.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Main idea: </a:t>
            </a:r>
            <a:r>
              <a:rPr lang="en-US" altLang="zh-CN" sz="1600" dirty="0">
                <a:latin typeface="Times New Roman" panose="02020603050405020304" pitchFamily="18" charset="0"/>
                <a:cs typeface="Times New Roman" panose="02020603050405020304" pitchFamily="18" charset="0"/>
              </a:rPr>
              <a:t>file compression should be judiciously applied to files based on their </a:t>
            </a:r>
            <a:r>
              <a:rPr lang="en-US" altLang="zh-CN" sz="1600" b="1" dirty="0">
                <a:latin typeface="Times New Roman" panose="02020603050405020304" pitchFamily="18" charset="0"/>
                <a:cs typeface="Times New Roman" panose="02020603050405020304" pitchFamily="18" charset="0"/>
              </a:rPr>
              <a:t>access patterns</a:t>
            </a:r>
            <a:r>
              <a:rPr lang="en-US" altLang="zh-CN" sz="1600" dirty="0">
                <a:latin typeface="Times New Roman" panose="02020603050405020304" pitchFamily="18" charset="0"/>
                <a:cs typeface="Times New Roman" panose="02020603050405020304" pitchFamily="18" charset="0"/>
              </a:rPr>
              <a:t>. </a:t>
            </a:r>
          </a:p>
          <a:p>
            <a:pPr marL="742950" lvl="1" indent="-285750">
              <a:lnSpc>
                <a:spcPct val="150000"/>
              </a:lnSpc>
              <a:buFont typeface="Courier New" panose="02070309020205020404" pitchFamily="49" charset="0"/>
              <a:buChar char="o"/>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D</a:t>
            </a:r>
            <a:r>
              <a:rPr lang="en-US" altLang="zh-CN" sz="1600" b="1" dirty="0">
                <a:latin typeface="Times New Roman" panose="02020603050405020304" pitchFamily="18" charset="0"/>
                <a:cs typeface="Times New Roman" panose="02020603050405020304" pitchFamily="18" charset="0"/>
              </a:rPr>
              <a:t>ual-mode </a:t>
            </a:r>
            <a:r>
              <a:rPr lang="en-US" altLang="zh-CN" sz="1600" dirty="0">
                <a:latin typeface="Times New Roman" panose="02020603050405020304" pitchFamily="18" charset="0"/>
                <a:cs typeface="Times New Roman" panose="02020603050405020304" pitchFamily="18" charset="0"/>
              </a:rPr>
              <a:t>compression, where </a:t>
            </a:r>
            <a:r>
              <a:rPr lang="en-US" altLang="zh-CN" sz="1600" b="1" dirty="0">
                <a:latin typeface="Times New Roman" panose="02020603050405020304" pitchFamily="18" charset="0"/>
                <a:cs typeface="Times New Roman" panose="02020603050405020304" pitchFamily="18" charset="0"/>
              </a:rPr>
              <a:t>Foreground</a:t>
            </a:r>
            <a:r>
              <a:rPr lang="en-US" altLang="zh-CN" sz="1600" dirty="0">
                <a:latin typeface="Times New Roman" panose="02020603050405020304" pitchFamily="18" charset="0"/>
                <a:cs typeface="Times New Roman" panose="02020603050405020304" pitchFamily="18" charset="0"/>
              </a:rPr>
              <a:t> compression handles </a:t>
            </a:r>
            <a:r>
              <a:rPr lang="en-US" altLang="zh-CN" sz="1600" b="1" dirty="0">
                <a:latin typeface="Times New Roman" panose="02020603050405020304" pitchFamily="18" charset="0"/>
                <a:cs typeface="Times New Roman" panose="02020603050405020304" pitchFamily="18" charset="0"/>
              </a:rPr>
              <a:t>write-mostly</a:t>
            </a:r>
            <a:r>
              <a:rPr lang="en-US" altLang="zh-CN" sz="1600" dirty="0">
                <a:latin typeface="Times New Roman" panose="02020603050405020304" pitchFamily="18" charset="0"/>
                <a:cs typeface="Times New Roman" panose="02020603050405020304" pitchFamily="18" charset="0"/>
              </a:rPr>
              <a:t> files for </a:t>
            </a:r>
            <a:r>
              <a:rPr lang="en-US" altLang="zh-CN" sz="1600" b="1" dirty="0">
                <a:latin typeface="Times New Roman" panose="02020603050405020304" pitchFamily="18" charset="0"/>
                <a:cs typeface="Times New Roman" panose="02020603050405020304" pitchFamily="18" charset="0"/>
              </a:rPr>
              <a:t>write stress reduction</a:t>
            </a:r>
            <a:r>
              <a:rPr lang="en-US" altLang="zh-CN" sz="1600" dirty="0">
                <a:latin typeface="Times New Roman" panose="02020603050405020304" pitchFamily="18" charset="0"/>
                <a:cs typeface="Times New Roman" panose="02020603050405020304" pitchFamily="18" charset="0"/>
              </a:rPr>
              <a:t>, while </a:t>
            </a:r>
            <a:r>
              <a:rPr lang="en-US" altLang="zh-CN" sz="1600" b="1" dirty="0">
                <a:latin typeface="Times New Roman" panose="02020603050405020304" pitchFamily="18" charset="0"/>
                <a:cs typeface="Times New Roman" panose="02020603050405020304" pitchFamily="18" charset="0"/>
              </a:rPr>
              <a:t>background</a:t>
            </a:r>
            <a:r>
              <a:rPr lang="en-US" altLang="zh-CN" sz="1600" dirty="0">
                <a:latin typeface="Times New Roman" panose="02020603050405020304" pitchFamily="18" charset="0"/>
                <a:cs typeface="Times New Roman" panose="02020603050405020304" pitchFamily="18" charset="0"/>
              </a:rPr>
              <a:t> compression packs </a:t>
            </a:r>
            <a:r>
              <a:rPr lang="en-US" altLang="zh-CN" sz="1600" b="1" dirty="0">
                <a:latin typeface="Times New Roman" panose="02020603050405020304" pitchFamily="18" charset="0"/>
                <a:cs typeface="Times New Roman" panose="02020603050405020304" pitchFamily="18" charset="0"/>
              </a:rPr>
              <a:t>random-reading</a:t>
            </a:r>
            <a:r>
              <a:rPr lang="en-US" altLang="zh-CN" sz="1600" dirty="0">
                <a:latin typeface="Times New Roman" panose="02020603050405020304" pitchFamily="18" charset="0"/>
                <a:cs typeface="Times New Roman" panose="02020603050405020304" pitchFamily="18" charset="0"/>
              </a:rPr>
              <a:t> file blocks for boosted </a:t>
            </a:r>
            <a:r>
              <a:rPr lang="en-US" altLang="zh-CN" sz="1600" b="1" dirty="0">
                <a:latin typeface="Times New Roman" panose="02020603050405020304" pitchFamily="18" charset="0"/>
                <a:cs typeface="Times New Roman" panose="02020603050405020304" pitchFamily="18" charset="0"/>
              </a:rPr>
              <a:t>read performance</a:t>
            </a:r>
            <a:r>
              <a:rPr lang="en-US" altLang="zh-CN"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File Access Behaviors Pattern: </a:t>
            </a:r>
            <a:r>
              <a:rPr lang="en-US" altLang="zh-CN" sz="1600" b="1" i="1" dirty="0">
                <a:latin typeface="Times New Roman" panose="02020603050405020304" pitchFamily="18" charset="0"/>
                <a:cs typeface="Times New Roman" panose="02020603050405020304" pitchFamily="18" charset="0"/>
              </a:rPr>
              <a:t>(1)Write-hot, read-cold files </a:t>
            </a:r>
            <a:r>
              <a:rPr lang="en-US" altLang="zh-CN" sz="1600" dirty="0">
                <a:latin typeface="Times New Roman" panose="02020603050405020304" pitchFamily="18" charset="0"/>
                <a:cs typeface="Times New Roman" panose="02020603050405020304" pitchFamily="18" charset="0"/>
              </a:rPr>
              <a:t>like SQLite database files and WAL</a:t>
            </a:r>
            <a:r>
              <a:rPr lang="en-US" altLang="zh-CN" sz="1600" b="1" i="1" dirty="0">
                <a:latin typeface="Times New Roman" panose="02020603050405020304" pitchFamily="18" charset="0"/>
                <a:cs typeface="Times New Roman" panose="02020603050405020304" pitchFamily="18" charset="0"/>
              </a:rPr>
              <a:t>; (2) Write-cold, read-hot files </a:t>
            </a:r>
            <a:r>
              <a:rPr lang="en-US" altLang="zh-CN" sz="1600" dirty="0">
                <a:latin typeface="Times New Roman" panose="02020603050405020304" pitchFamily="18" charset="0"/>
                <a:cs typeface="Times New Roman" panose="02020603050405020304" pitchFamily="18" charset="0"/>
              </a:rPr>
              <a:t>like executable files (</a:t>
            </a:r>
            <a:r>
              <a:rPr lang="en-US" altLang="zh-CN" sz="1600" i="1" dirty="0">
                <a:latin typeface="Times New Roman" panose="02020603050405020304" pitchFamily="18" charset="0"/>
                <a:cs typeface="Times New Roman" panose="02020603050405020304" pitchFamily="18" charset="0"/>
              </a:rPr>
              <a:t>when launching the app, it needs be read, which affects the user experience</a:t>
            </a:r>
            <a:r>
              <a:rPr lang="en-US" altLang="zh-CN" sz="1600"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Foreground compression: </a:t>
            </a:r>
            <a:r>
              <a:rPr lang="en-US" altLang="zh-CN" sz="1600" dirty="0">
                <a:latin typeface="Times New Roman" panose="02020603050405020304" pitchFamily="18" charset="0"/>
                <a:cs typeface="Times New Roman" panose="02020603050405020304" pitchFamily="18" charset="0"/>
              </a:rPr>
              <a:t>is applied only on the write-intensive, highly compressible SQLite files (barely read </a:t>
            </a:r>
            <a:r>
              <a:rPr lang="en-US" altLang="zh-CN" sz="1600" b="1" dirty="0">
                <a:latin typeface="Times New Roman" panose="02020603050405020304" pitchFamily="18" charset="0"/>
                <a:cs typeface="Times New Roman" panose="02020603050405020304" pitchFamily="18" charset="0"/>
              </a:rPr>
              <a:t>WAL</a:t>
            </a:r>
            <a:r>
              <a:rPr lang="en-US" altLang="zh-CN" sz="1600" dirty="0">
                <a:latin typeface="Times New Roman" panose="02020603050405020304" pitchFamily="18" charset="0"/>
                <a:cs typeface="Times New Roman" panose="02020603050405020304" pitchFamily="18" charset="0"/>
              </a:rPr>
              <a:t> and never read </a:t>
            </a:r>
            <a:r>
              <a:rPr lang="en-US" altLang="zh-CN" sz="1600" b="1" dirty="0">
                <a:latin typeface="Times New Roman" panose="02020603050405020304" pitchFamily="18" charset="0"/>
                <a:cs typeface="Times New Roman" panose="02020603050405020304" pitchFamily="18" charset="0"/>
              </a:rPr>
              <a:t>roll-back log</a:t>
            </a:r>
            <a:r>
              <a:rPr lang="en-US" altLang="zh-CN" sz="1600" dirty="0">
                <a:latin typeface="Times New Roman" panose="02020603050405020304" pitchFamily="18" charset="0"/>
                <a:cs typeface="Times New Roman" panose="02020603050405020304" pitchFamily="18" charset="0"/>
              </a:rPr>
              <a:t>). It adopts </a:t>
            </a:r>
            <a:r>
              <a:rPr lang="en-US" altLang="zh-CN" sz="1600" b="1" dirty="0">
                <a:latin typeface="Times New Roman" panose="02020603050405020304" pitchFamily="18" charset="0"/>
                <a:cs typeface="Times New Roman" panose="02020603050405020304" pitchFamily="18" charset="0"/>
              </a:rPr>
              <a:t>deep compression </a:t>
            </a:r>
            <a:r>
              <a:rPr lang="en-US" altLang="zh-CN" sz="1600" dirty="0">
                <a:latin typeface="Times New Roman" panose="02020603050405020304" pitchFamily="18" charset="0"/>
                <a:cs typeface="Times New Roman" panose="02020603050405020304" pitchFamily="18" charset="0"/>
              </a:rPr>
              <a:t>by packing fs metadata with user data by larger compression window. The previous sequential compression is dropped</a:t>
            </a:r>
            <a:r>
              <a:rPr lang="en-US" altLang="zh-CN" sz="1600" i="1" dirty="0">
                <a:latin typeface="Times New Roman" panose="02020603050405020304" pitchFamily="18" charset="0"/>
                <a:cs typeface="Times New Roman" panose="02020603050405020304" pitchFamily="18" charset="0"/>
              </a:rPr>
              <a:t>. (physical block can only store compressed logical blocks of contiguous file offsets.) </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Background compression: </a:t>
            </a:r>
            <a:r>
              <a:rPr lang="en-US" altLang="zh-CN" sz="1600" dirty="0">
                <a:latin typeface="Times New Roman" panose="02020603050405020304" pitchFamily="18" charset="0"/>
                <a:cs typeface="Times New Roman" panose="02020603050405020304" pitchFamily="18" charset="0"/>
              </a:rPr>
              <a:t>is applied on </a:t>
            </a:r>
            <a:r>
              <a:rPr lang="en-US" altLang="zh-CN" sz="1600" b="1" dirty="0">
                <a:latin typeface="Times New Roman" panose="02020603050405020304" pitchFamily="18" charset="0"/>
                <a:cs typeface="Times New Roman" panose="02020603050405020304" pitchFamily="18" charset="0"/>
              </a:rPr>
              <a:t>executable files </a:t>
            </a:r>
            <a:r>
              <a:rPr lang="en-US" altLang="zh-CN" sz="1600" dirty="0">
                <a:latin typeface="Times New Roman" panose="02020603050405020304" pitchFamily="18" charset="0"/>
                <a:cs typeface="Times New Roman" panose="02020603050405020304" pitchFamily="18" charset="0"/>
              </a:rPr>
              <a:t>(also highly compressible but subject to small, random reads upon application launching). It adopts </a:t>
            </a:r>
            <a:r>
              <a:rPr lang="en-US" altLang="zh-CN" sz="1600" b="1" dirty="0">
                <a:latin typeface="Times New Roman" panose="02020603050405020304" pitchFamily="18" charset="0"/>
                <a:cs typeface="Times New Roman" panose="02020603050405020304" pitchFamily="18" charset="0"/>
              </a:rPr>
              <a:t>infrequent background compression </a:t>
            </a:r>
            <a:r>
              <a:rPr lang="en-US" altLang="zh-CN" sz="1600" dirty="0">
                <a:latin typeface="Times New Roman" panose="02020603050405020304" pitchFamily="18" charset="0"/>
                <a:cs typeface="Times New Roman" panose="02020603050405020304" pitchFamily="18" charset="0"/>
              </a:rPr>
              <a:t>to </a:t>
            </a:r>
            <a:r>
              <a:rPr lang="en-US" altLang="zh-CN" sz="1600" b="1" i="1" dirty="0">
                <a:latin typeface="Times New Roman" panose="02020603050405020304" pitchFamily="18" charset="0"/>
                <a:cs typeface="Times New Roman" panose="02020603050405020304" pitchFamily="18" charset="0"/>
              </a:rPr>
              <a:t>re-organize read-critical blocks</a:t>
            </a:r>
            <a:r>
              <a:rPr lang="en-US" altLang="zh-CN" sz="1600" dirty="0">
                <a:latin typeface="Times New Roman" panose="02020603050405020304" pitchFamily="18" charset="0"/>
                <a:cs typeface="Times New Roman" panose="02020603050405020304" pitchFamily="18" charset="0"/>
              </a:rPr>
              <a:t> of executable files </a:t>
            </a:r>
          </a:p>
        </p:txBody>
      </p:sp>
      <p:pic>
        <p:nvPicPr>
          <p:cNvPr id="12" name="图片 11" descr="图示&#10;&#10;描述已自动生成">
            <a:extLst>
              <a:ext uri="{FF2B5EF4-FFF2-40B4-BE49-F238E27FC236}">
                <a16:creationId xmlns:a16="http://schemas.microsoft.com/office/drawing/2014/main" id="{37F12257-F6FD-4E54-AD78-44C4D149066C}"/>
              </a:ext>
            </a:extLst>
          </p:cNvPr>
          <p:cNvPicPr>
            <a:picLocks noChangeAspect="1"/>
          </p:cNvPicPr>
          <p:nvPr/>
        </p:nvPicPr>
        <p:blipFill>
          <a:blip r:embed="rId3"/>
          <a:stretch>
            <a:fillRect/>
          </a:stretch>
        </p:blipFill>
        <p:spPr>
          <a:xfrm>
            <a:off x="7315201" y="173205"/>
            <a:ext cx="3818742" cy="2045395"/>
          </a:xfrm>
          <a:prstGeom prst="rect">
            <a:avLst/>
          </a:prstGeom>
        </p:spPr>
      </p:pic>
    </p:spTree>
    <p:extLst>
      <p:ext uri="{BB962C8B-B14F-4D97-AF65-F5344CB8AC3E}">
        <p14:creationId xmlns:p14="http://schemas.microsoft.com/office/powerpoint/2010/main" val="156039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572656"/>
            <a:ext cx="12191999" cy="1246495"/>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Pattern-Guided File Compression with User-Experience Enhancement for Log-Structured File System on Mobile Devices</a:t>
            </a:r>
          </a:p>
          <a:p>
            <a:r>
              <a:rPr lang="en-US" altLang="zh-CN" sz="1600" i="1" dirty="0">
                <a:latin typeface="Times New Roman" panose="02020603050405020304" pitchFamily="18" charset="0"/>
                <a:cs typeface="Times New Roman" panose="02020603050405020304" pitchFamily="18" charset="0"/>
              </a:rPr>
              <a:t>Cheng Ji, Nanjing University of Science and Technology; Li-Pin Chang, National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National Yang Ming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a:t>
            </a:r>
            <a:r>
              <a:rPr lang="en-US" altLang="zh-CN" sz="1600" i="1" dirty="0" err="1">
                <a:latin typeface="Times New Roman" panose="02020603050405020304" pitchFamily="18" charset="0"/>
                <a:cs typeface="Times New Roman" panose="02020603050405020304" pitchFamily="18" charset="0"/>
              </a:rPr>
              <a:t>Riwei</a:t>
            </a:r>
            <a:r>
              <a:rPr lang="en-US" altLang="zh-CN" sz="1600" i="1" dirty="0">
                <a:latin typeface="Times New Roman" panose="02020603050405020304" pitchFamily="18" charset="0"/>
                <a:cs typeface="Times New Roman" panose="02020603050405020304" pitchFamily="18" charset="0"/>
              </a:rPr>
              <a:t> Pan and Chao Wu, City University of Hong Kong; </a:t>
            </a:r>
            <a:r>
              <a:rPr lang="en-US" altLang="zh-CN" sz="1600" i="1" dirty="0" err="1">
                <a:latin typeface="Times New Roman" panose="02020603050405020304" pitchFamily="18" charset="0"/>
                <a:cs typeface="Times New Roman" panose="02020603050405020304" pitchFamily="18" charset="0"/>
              </a:rPr>
              <a:t>Congming</a:t>
            </a:r>
            <a:r>
              <a:rPr lang="en-US" altLang="zh-CN" sz="1600" i="1" dirty="0">
                <a:latin typeface="Times New Roman" panose="02020603050405020304" pitchFamily="18" charset="0"/>
                <a:cs typeface="Times New Roman" panose="02020603050405020304" pitchFamily="18" charset="0"/>
              </a:rPr>
              <a:t> Gao, Tsinghua University; Liang Shi, East China Normal University; </a:t>
            </a:r>
            <a:r>
              <a:rPr lang="en-US" altLang="zh-CN" sz="1600" i="1" dirty="0" err="1">
                <a:latin typeface="Times New Roman" panose="02020603050405020304" pitchFamily="18" charset="0"/>
                <a:cs typeface="Times New Roman" panose="02020603050405020304" pitchFamily="18" charset="0"/>
              </a:rPr>
              <a:t>Tei</a:t>
            </a:r>
            <a:r>
              <a:rPr lang="en-US" altLang="zh-CN" sz="1600" i="1" dirty="0">
                <a:latin typeface="Times New Roman" panose="02020603050405020304" pitchFamily="18" charset="0"/>
                <a:cs typeface="Times New Roman" panose="02020603050405020304" pitchFamily="18" charset="0"/>
              </a:rPr>
              <a:t>-Wei </a:t>
            </a:r>
            <a:r>
              <a:rPr lang="en-US" altLang="zh-CN" sz="1600" i="1" dirty="0" err="1">
                <a:latin typeface="Times New Roman" panose="02020603050405020304" pitchFamily="18" charset="0"/>
                <a:cs typeface="Times New Roman" panose="02020603050405020304" pitchFamily="18" charset="0"/>
              </a:rPr>
              <a:t>Kuo</a:t>
            </a:r>
            <a:r>
              <a:rPr lang="en-US" altLang="zh-CN" sz="1600" i="1" dirty="0">
                <a:latin typeface="Times New Roman" panose="02020603050405020304" pitchFamily="18" charset="0"/>
                <a:cs typeface="Times New Roman" panose="02020603050405020304" pitchFamily="18" charset="0"/>
              </a:rPr>
              <a:t> and Chun Jason </a:t>
            </a:r>
            <a:r>
              <a:rPr lang="en-US" altLang="zh-CN" sz="1600" i="1" dirty="0" err="1">
                <a:latin typeface="Times New Roman" panose="02020603050405020304" pitchFamily="18" charset="0"/>
                <a:cs typeface="Times New Roman" panose="02020603050405020304" pitchFamily="18" charset="0"/>
              </a:rPr>
              <a:t>Xue</a:t>
            </a:r>
            <a:r>
              <a:rPr lang="en-US" altLang="zh-CN" sz="1600" i="1" dirty="0">
                <a:latin typeface="Times New Roman" panose="02020603050405020304" pitchFamily="18" charset="0"/>
                <a:cs typeface="Times New Roman" panose="02020603050405020304" pitchFamily="18" charset="0"/>
              </a:rPr>
              <a:t>, City University of Hong Kong.</a:t>
            </a:r>
            <a:endParaRPr lang="zh-CN" altLang="en-US" sz="1600" i="1" dirty="0">
              <a:latin typeface="Times New Roman" panose="02020603050405020304" pitchFamily="18" charset="0"/>
              <a:cs typeface="Times New Roman" panose="02020603050405020304" pitchFamily="18" charset="0"/>
            </a:endParaRPr>
          </a:p>
        </p:txBody>
      </p:sp>
      <p:sp>
        <p:nvSpPr>
          <p:cNvPr id="10" name="TextBox 5">
            <a:extLst>
              <a:ext uri="{FF2B5EF4-FFF2-40B4-BE49-F238E27FC236}">
                <a16:creationId xmlns:a16="http://schemas.microsoft.com/office/drawing/2014/main" id="{4DCE6DAC-E561-41C5-80ED-B51F991FC796}"/>
              </a:ext>
            </a:extLst>
          </p:cNvPr>
          <p:cNvSpPr txBox="1"/>
          <p:nvPr/>
        </p:nvSpPr>
        <p:spPr>
          <a:xfrm>
            <a:off x="-2" y="1819151"/>
            <a:ext cx="12090401" cy="4757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Propose FPC, </a:t>
            </a:r>
            <a:r>
              <a:rPr lang="en-US" altLang="zh-CN" b="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ile access </a:t>
            </a:r>
            <a:r>
              <a:rPr lang="en-US" altLang="zh-CN" b="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attern guided </a:t>
            </a:r>
            <a:r>
              <a:rPr lang="en-US" altLang="zh-CN" b="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ompression based on the log-structured file system, optimized for the </a:t>
            </a:r>
            <a:r>
              <a:rPr lang="en-US" altLang="zh-CN" b="1" dirty="0">
                <a:latin typeface="Times New Roman" panose="02020603050405020304" pitchFamily="18" charset="0"/>
                <a:cs typeface="Times New Roman" panose="02020603050405020304" pitchFamily="18" charset="0"/>
              </a:rPr>
              <a:t>random-writes</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fragmented-reads</a:t>
            </a:r>
            <a:r>
              <a:rPr lang="en-US" altLang="zh-CN" dirty="0">
                <a:latin typeface="Times New Roman" panose="02020603050405020304" pitchFamily="18" charset="0"/>
                <a:cs typeface="Times New Roman" panose="02020603050405020304" pitchFamily="18" charset="0"/>
              </a:rPr>
              <a:t> of mobile applications.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Main idea: </a:t>
            </a:r>
            <a:r>
              <a:rPr lang="en-US" altLang="zh-CN" sz="1600" dirty="0">
                <a:latin typeface="Times New Roman" panose="02020603050405020304" pitchFamily="18" charset="0"/>
                <a:cs typeface="Times New Roman" panose="02020603050405020304" pitchFamily="18" charset="0"/>
              </a:rPr>
              <a:t>file compression should be judiciously applied to files based on their </a:t>
            </a:r>
            <a:r>
              <a:rPr lang="en-US" altLang="zh-CN" sz="1600" b="1" dirty="0">
                <a:latin typeface="Times New Roman" panose="02020603050405020304" pitchFamily="18" charset="0"/>
                <a:cs typeface="Times New Roman" panose="02020603050405020304" pitchFamily="18" charset="0"/>
              </a:rPr>
              <a:t>access patterns</a:t>
            </a:r>
            <a:r>
              <a:rPr lang="en-US" altLang="zh-CN" sz="1600" dirty="0">
                <a:latin typeface="Times New Roman" panose="02020603050405020304" pitchFamily="18" charset="0"/>
                <a:cs typeface="Times New Roman" panose="02020603050405020304" pitchFamily="18" charset="0"/>
              </a:rPr>
              <a:t>. </a:t>
            </a:r>
          </a:p>
          <a:p>
            <a:pPr marL="742950" lvl="1" indent="-285750">
              <a:lnSpc>
                <a:spcPct val="150000"/>
              </a:lnSpc>
              <a:buFont typeface="Courier New" panose="02070309020205020404" pitchFamily="49" charset="0"/>
              <a:buChar char="o"/>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D</a:t>
            </a:r>
            <a:r>
              <a:rPr lang="en-US" altLang="zh-CN" sz="1600" b="1" dirty="0">
                <a:latin typeface="Times New Roman" panose="02020603050405020304" pitchFamily="18" charset="0"/>
                <a:cs typeface="Times New Roman" panose="02020603050405020304" pitchFamily="18" charset="0"/>
              </a:rPr>
              <a:t>ual-mode </a:t>
            </a:r>
            <a:r>
              <a:rPr lang="en-US" altLang="zh-CN" sz="1600" dirty="0">
                <a:latin typeface="Times New Roman" panose="02020603050405020304" pitchFamily="18" charset="0"/>
                <a:cs typeface="Times New Roman" panose="02020603050405020304" pitchFamily="18" charset="0"/>
              </a:rPr>
              <a:t>compression, where </a:t>
            </a:r>
            <a:r>
              <a:rPr lang="en-US" altLang="zh-CN" sz="1600" b="1" dirty="0">
                <a:latin typeface="Times New Roman" panose="02020603050405020304" pitchFamily="18" charset="0"/>
                <a:cs typeface="Times New Roman" panose="02020603050405020304" pitchFamily="18" charset="0"/>
              </a:rPr>
              <a:t>Foreground</a:t>
            </a:r>
            <a:r>
              <a:rPr lang="en-US" altLang="zh-CN" sz="1600" dirty="0">
                <a:latin typeface="Times New Roman" panose="02020603050405020304" pitchFamily="18" charset="0"/>
                <a:cs typeface="Times New Roman" panose="02020603050405020304" pitchFamily="18" charset="0"/>
              </a:rPr>
              <a:t> compression handles </a:t>
            </a:r>
            <a:r>
              <a:rPr lang="en-US" altLang="zh-CN" sz="1600" b="1" dirty="0">
                <a:latin typeface="Times New Roman" panose="02020603050405020304" pitchFamily="18" charset="0"/>
                <a:cs typeface="Times New Roman" panose="02020603050405020304" pitchFamily="18" charset="0"/>
              </a:rPr>
              <a:t>write-mostly</a:t>
            </a:r>
            <a:r>
              <a:rPr lang="en-US" altLang="zh-CN" sz="1600" dirty="0">
                <a:latin typeface="Times New Roman" panose="02020603050405020304" pitchFamily="18" charset="0"/>
                <a:cs typeface="Times New Roman" panose="02020603050405020304" pitchFamily="18" charset="0"/>
              </a:rPr>
              <a:t> files for </a:t>
            </a:r>
            <a:r>
              <a:rPr lang="en-US" altLang="zh-CN" sz="1600" b="1" dirty="0">
                <a:latin typeface="Times New Roman" panose="02020603050405020304" pitchFamily="18" charset="0"/>
                <a:cs typeface="Times New Roman" panose="02020603050405020304" pitchFamily="18" charset="0"/>
              </a:rPr>
              <a:t>write stress reduction</a:t>
            </a:r>
            <a:r>
              <a:rPr lang="en-US" altLang="zh-CN" sz="1600" dirty="0">
                <a:latin typeface="Times New Roman" panose="02020603050405020304" pitchFamily="18" charset="0"/>
                <a:cs typeface="Times New Roman" panose="02020603050405020304" pitchFamily="18" charset="0"/>
              </a:rPr>
              <a:t>, while </a:t>
            </a:r>
            <a:r>
              <a:rPr lang="en-US" altLang="zh-CN" sz="1600" b="1" dirty="0">
                <a:latin typeface="Times New Roman" panose="02020603050405020304" pitchFamily="18" charset="0"/>
                <a:cs typeface="Times New Roman" panose="02020603050405020304" pitchFamily="18" charset="0"/>
              </a:rPr>
              <a:t>background</a:t>
            </a:r>
            <a:r>
              <a:rPr lang="en-US" altLang="zh-CN" sz="1600" dirty="0">
                <a:latin typeface="Times New Roman" panose="02020603050405020304" pitchFamily="18" charset="0"/>
                <a:cs typeface="Times New Roman" panose="02020603050405020304" pitchFamily="18" charset="0"/>
              </a:rPr>
              <a:t> compression packs </a:t>
            </a:r>
            <a:r>
              <a:rPr lang="en-US" altLang="zh-CN" sz="1600" b="1" dirty="0">
                <a:latin typeface="Times New Roman" panose="02020603050405020304" pitchFamily="18" charset="0"/>
                <a:cs typeface="Times New Roman" panose="02020603050405020304" pitchFamily="18" charset="0"/>
              </a:rPr>
              <a:t>random-reading</a:t>
            </a:r>
            <a:r>
              <a:rPr lang="en-US" altLang="zh-CN" sz="1600" dirty="0">
                <a:latin typeface="Times New Roman" panose="02020603050405020304" pitchFamily="18" charset="0"/>
                <a:cs typeface="Times New Roman" panose="02020603050405020304" pitchFamily="18" charset="0"/>
              </a:rPr>
              <a:t> file blocks for boosted </a:t>
            </a:r>
            <a:r>
              <a:rPr lang="en-US" altLang="zh-CN" sz="1600" b="1" dirty="0">
                <a:latin typeface="Times New Roman" panose="02020603050405020304" pitchFamily="18" charset="0"/>
                <a:cs typeface="Times New Roman" panose="02020603050405020304" pitchFamily="18" charset="0"/>
              </a:rPr>
              <a:t>read performance</a:t>
            </a:r>
            <a:r>
              <a:rPr lang="en-US" altLang="zh-CN"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File Access Behaviors Pattern: </a:t>
            </a:r>
            <a:r>
              <a:rPr lang="en-US" altLang="zh-CN" sz="1600" b="1" i="1" dirty="0">
                <a:latin typeface="Times New Roman" panose="02020603050405020304" pitchFamily="18" charset="0"/>
                <a:cs typeface="Times New Roman" panose="02020603050405020304" pitchFamily="18" charset="0"/>
              </a:rPr>
              <a:t>(1)Write-hot, read-cold files </a:t>
            </a:r>
            <a:r>
              <a:rPr lang="en-US" altLang="zh-CN" sz="1600" dirty="0">
                <a:latin typeface="Times New Roman" panose="02020603050405020304" pitchFamily="18" charset="0"/>
                <a:cs typeface="Times New Roman" panose="02020603050405020304" pitchFamily="18" charset="0"/>
              </a:rPr>
              <a:t>like SQLite database files and WAL</a:t>
            </a:r>
            <a:r>
              <a:rPr lang="en-US" altLang="zh-CN" sz="1600" b="1" i="1" dirty="0">
                <a:latin typeface="Times New Roman" panose="02020603050405020304" pitchFamily="18" charset="0"/>
                <a:cs typeface="Times New Roman" panose="02020603050405020304" pitchFamily="18" charset="0"/>
              </a:rPr>
              <a:t>; (2) Write-cold, read-hot files </a:t>
            </a:r>
            <a:r>
              <a:rPr lang="en-US" altLang="zh-CN" sz="1600" dirty="0">
                <a:latin typeface="Times New Roman" panose="02020603050405020304" pitchFamily="18" charset="0"/>
                <a:cs typeface="Times New Roman" panose="02020603050405020304" pitchFamily="18" charset="0"/>
              </a:rPr>
              <a:t>like executable files (</a:t>
            </a:r>
            <a:r>
              <a:rPr lang="en-US" altLang="zh-CN" sz="1600" i="1" dirty="0">
                <a:latin typeface="Times New Roman" panose="02020603050405020304" pitchFamily="18" charset="0"/>
                <a:cs typeface="Times New Roman" panose="02020603050405020304" pitchFamily="18" charset="0"/>
              </a:rPr>
              <a:t>when launching the app, it needs be read, which affects the user experience</a:t>
            </a:r>
            <a:r>
              <a:rPr lang="en-US" altLang="zh-CN" sz="1600"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Foreground compression: </a:t>
            </a:r>
            <a:r>
              <a:rPr lang="en-US" altLang="zh-CN" sz="1600" dirty="0">
                <a:latin typeface="Times New Roman" panose="02020603050405020304" pitchFamily="18" charset="0"/>
                <a:cs typeface="Times New Roman" panose="02020603050405020304" pitchFamily="18" charset="0"/>
              </a:rPr>
              <a:t>is applied only on the write-intensive, highly compressible SQLite files (barely read </a:t>
            </a:r>
            <a:r>
              <a:rPr lang="en-US" altLang="zh-CN" sz="1600" b="1" dirty="0">
                <a:latin typeface="Times New Roman" panose="02020603050405020304" pitchFamily="18" charset="0"/>
                <a:cs typeface="Times New Roman" panose="02020603050405020304" pitchFamily="18" charset="0"/>
              </a:rPr>
              <a:t>WAL</a:t>
            </a:r>
            <a:r>
              <a:rPr lang="en-US" altLang="zh-CN" sz="1600" dirty="0">
                <a:latin typeface="Times New Roman" panose="02020603050405020304" pitchFamily="18" charset="0"/>
                <a:cs typeface="Times New Roman" panose="02020603050405020304" pitchFamily="18" charset="0"/>
              </a:rPr>
              <a:t> and never read </a:t>
            </a:r>
            <a:r>
              <a:rPr lang="en-US" altLang="zh-CN" sz="1600" b="1" dirty="0">
                <a:latin typeface="Times New Roman" panose="02020603050405020304" pitchFamily="18" charset="0"/>
                <a:cs typeface="Times New Roman" panose="02020603050405020304" pitchFamily="18" charset="0"/>
              </a:rPr>
              <a:t>roll-back log</a:t>
            </a:r>
            <a:r>
              <a:rPr lang="en-US" altLang="zh-CN" sz="1600" dirty="0">
                <a:latin typeface="Times New Roman" panose="02020603050405020304" pitchFamily="18" charset="0"/>
                <a:cs typeface="Times New Roman" panose="02020603050405020304" pitchFamily="18" charset="0"/>
              </a:rPr>
              <a:t>). It adopts </a:t>
            </a:r>
            <a:r>
              <a:rPr lang="en-US" altLang="zh-CN" sz="1600" b="1" dirty="0">
                <a:latin typeface="Times New Roman" panose="02020603050405020304" pitchFamily="18" charset="0"/>
                <a:cs typeface="Times New Roman" panose="02020603050405020304" pitchFamily="18" charset="0"/>
              </a:rPr>
              <a:t>deep compression </a:t>
            </a:r>
            <a:r>
              <a:rPr lang="en-US" altLang="zh-CN" sz="1600" dirty="0">
                <a:latin typeface="Times New Roman" panose="02020603050405020304" pitchFamily="18" charset="0"/>
                <a:cs typeface="Times New Roman" panose="02020603050405020304" pitchFamily="18" charset="0"/>
              </a:rPr>
              <a:t>by packing fs metadata with user data by larger compression window. The previous sequential compression is dropped</a:t>
            </a:r>
            <a:r>
              <a:rPr lang="en-US" altLang="zh-CN" sz="1600" i="1" dirty="0">
                <a:latin typeface="Times New Roman" panose="02020603050405020304" pitchFamily="18" charset="0"/>
                <a:cs typeface="Times New Roman" panose="02020603050405020304" pitchFamily="18" charset="0"/>
              </a:rPr>
              <a:t>. (physical block can only store compressed logical blocks of contiguous file offsets.) </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Background compression: </a:t>
            </a:r>
            <a:r>
              <a:rPr lang="en-US" altLang="zh-CN" sz="1600" dirty="0">
                <a:latin typeface="Times New Roman" panose="02020603050405020304" pitchFamily="18" charset="0"/>
                <a:cs typeface="Times New Roman" panose="02020603050405020304" pitchFamily="18" charset="0"/>
              </a:rPr>
              <a:t>is applied on </a:t>
            </a:r>
            <a:r>
              <a:rPr lang="en-US" altLang="zh-CN" sz="1600" b="1" dirty="0">
                <a:latin typeface="Times New Roman" panose="02020603050405020304" pitchFamily="18" charset="0"/>
                <a:cs typeface="Times New Roman" panose="02020603050405020304" pitchFamily="18" charset="0"/>
              </a:rPr>
              <a:t>executable files </a:t>
            </a:r>
            <a:r>
              <a:rPr lang="en-US" altLang="zh-CN" sz="1600" dirty="0">
                <a:latin typeface="Times New Roman" panose="02020603050405020304" pitchFamily="18" charset="0"/>
                <a:cs typeface="Times New Roman" panose="02020603050405020304" pitchFamily="18" charset="0"/>
              </a:rPr>
              <a:t>(also highly compressible but subject to small, random reads upon application launching). It adopts </a:t>
            </a:r>
            <a:r>
              <a:rPr lang="en-US" altLang="zh-CN" sz="1600" b="1" dirty="0">
                <a:latin typeface="Times New Roman" panose="02020603050405020304" pitchFamily="18" charset="0"/>
                <a:cs typeface="Times New Roman" panose="02020603050405020304" pitchFamily="18" charset="0"/>
              </a:rPr>
              <a:t>infrequent background compression </a:t>
            </a:r>
            <a:r>
              <a:rPr lang="en-US" altLang="zh-CN" sz="1600" dirty="0">
                <a:latin typeface="Times New Roman" panose="02020603050405020304" pitchFamily="18" charset="0"/>
                <a:cs typeface="Times New Roman" panose="02020603050405020304" pitchFamily="18" charset="0"/>
              </a:rPr>
              <a:t>to </a:t>
            </a:r>
            <a:r>
              <a:rPr lang="en-US" altLang="zh-CN" sz="1600" b="1" i="1" dirty="0">
                <a:latin typeface="Times New Roman" panose="02020603050405020304" pitchFamily="18" charset="0"/>
                <a:cs typeface="Times New Roman" panose="02020603050405020304" pitchFamily="18" charset="0"/>
              </a:rPr>
              <a:t>re-organize read-critical blocks</a:t>
            </a:r>
            <a:r>
              <a:rPr lang="en-US" altLang="zh-CN" sz="1600" dirty="0">
                <a:latin typeface="Times New Roman" panose="02020603050405020304" pitchFamily="18" charset="0"/>
                <a:cs typeface="Times New Roman" panose="02020603050405020304" pitchFamily="18" charset="0"/>
              </a:rPr>
              <a:t> of executable files </a:t>
            </a:r>
          </a:p>
        </p:txBody>
      </p:sp>
      <p:pic>
        <p:nvPicPr>
          <p:cNvPr id="14" name="图片 13" descr="图示&#10;&#10;描述已自动生成">
            <a:extLst>
              <a:ext uri="{FF2B5EF4-FFF2-40B4-BE49-F238E27FC236}">
                <a16:creationId xmlns:a16="http://schemas.microsoft.com/office/drawing/2014/main" id="{CB00D0FE-0F82-40D2-BA85-F39CAE7F76BF}"/>
              </a:ext>
            </a:extLst>
          </p:cNvPr>
          <p:cNvPicPr>
            <a:picLocks noChangeAspect="1"/>
          </p:cNvPicPr>
          <p:nvPr/>
        </p:nvPicPr>
        <p:blipFill>
          <a:blip r:embed="rId3"/>
          <a:stretch>
            <a:fillRect/>
          </a:stretch>
        </p:blipFill>
        <p:spPr>
          <a:xfrm>
            <a:off x="6475956" y="115017"/>
            <a:ext cx="5225963" cy="2161771"/>
          </a:xfrm>
          <a:prstGeom prst="rect">
            <a:avLst/>
          </a:prstGeom>
        </p:spPr>
      </p:pic>
    </p:spTree>
    <p:extLst>
      <p:ext uri="{BB962C8B-B14F-4D97-AF65-F5344CB8AC3E}">
        <p14:creationId xmlns:p14="http://schemas.microsoft.com/office/powerpoint/2010/main" val="189542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50800" y="637308"/>
            <a:ext cx="12191999" cy="832920"/>
          </a:xfrm>
          <a:prstGeom prst="rect">
            <a:avLst/>
          </a:prstGeom>
        </p:spPr>
        <p:txBody>
          <a:bodyPr wrap="square">
            <a:spAutoFit/>
          </a:bodyPr>
          <a:lstStyle/>
          <a:p>
            <a:pPr>
              <a:lnSpc>
                <a:spcPct val="150000"/>
              </a:lnSpc>
            </a:pPr>
            <a:r>
              <a:rPr lang="en-US" altLang="zh-CN" b="1" dirty="0" err="1">
                <a:solidFill>
                  <a:srgbClr val="1D1D1B"/>
                </a:solidFill>
                <a:latin typeface="Times New Roman" panose="02020603050405020304" pitchFamily="18" charset="0"/>
                <a:cs typeface="Times New Roman" panose="02020603050405020304" pitchFamily="18" charset="0"/>
              </a:rPr>
              <a:t>pFSCK</a:t>
            </a:r>
            <a:r>
              <a:rPr lang="en-US" altLang="zh-CN" b="1" dirty="0">
                <a:solidFill>
                  <a:srgbClr val="1D1D1B"/>
                </a:solidFill>
                <a:latin typeface="Times New Roman" panose="02020603050405020304" pitchFamily="18" charset="0"/>
                <a:cs typeface="Times New Roman" panose="02020603050405020304" pitchFamily="18" charset="0"/>
              </a:rPr>
              <a:t>: Accelerating File System Checking and Repair for Modern Storage</a:t>
            </a:r>
          </a:p>
          <a:p>
            <a:pPr>
              <a:lnSpc>
                <a:spcPct val="150000"/>
              </a:lnSpc>
            </a:pPr>
            <a:r>
              <a:rPr lang="en-US" altLang="zh-CN" sz="1600" i="1" dirty="0">
                <a:latin typeface="Times New Roman" panose="02020603050405020304" pitchFamily="18" charset="0"/>
                <a:cs typeface="Times New Roman" panose="02020603050405020304" pitchFamily="18" charset="0"/>
              </a:rPr>
              <a:t>David Domingo, </a:t>
            </a:r>
            <a:r>
              <a:rPr lang="en-US" altLang="zh-CN" sz="1600" i="1" dirty="0" err="1">
                <a:latin typeface="Times New Roman" panose="02020603050405020304" pitchFamily="18" charset="0"/>
                <a:cs typeface="Times New Roman" panose="02020603050405020304" pitchFamily="18" charset="0"/>
              </a:rPr>
              <a:t>Sudarsun</a:t>
            </a:r>
            <a:r>
              <a:rPr lang="en-US" altLang="zh-CN" sz="1600" i="1" dirty="0">
                <a:latin typeface="Times New Roman" panose="02020603050405020304" pitchFamily="18" charset="0"/>
                <a:cs typeface="Times New Roman" panose="02020603050405020304" pitchFamily="18" charset="0"/>
              </a:rPr>
              <a:t> Kannan; Rutgers University</a:t>
            </a:r>
            <a:endParaRPr lang="zh-CN" altLang="en-US" sz="1600" i="1" dirty="0">
              <a:latin typeface="Times New Roman" panose="02020603050405020304" pitchFamily="18" charset="0"/>
              <a:cs typeface="Times New Roman" panose="02020603050405020304" pitchFamily="18" charset="0"/>
            </a:endParaRPr>
          </a:p>
        </p:txBody>
      </p:sp>
      <p:sp>
        <p:nvSpPr>
          <p:cNvPr id="10" name="TextBox 5">
            <a:extLst>
              <a:ext uri="{FF2B5EF4-FFF2-40B4-BE49-F238E27FC236}">
                <a16:creationId xmlns:a16="http://schemas.microsoft.com/office/drawing/2014/main" id="{4DCE6DAC-E561-41C5-80ED-B51F991FC796}"/>
              </a:ext>
            </a:extLst>
          </p:cNvPr>
          <p:cNvSpPr txBox="1"/>
          <p:nvPr/>
        </p:nvSpPr>
        <p:spPr>
          <a:xfrm>
            <a:off x="50798" y="1531768"/>
            <a:ext cx="12090401" cy="50340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Issues</a:t>
            </a:r>
            <a:r>
              <a:rPr lang="en-US" dirty="0">
                <a:latin typeface="Times New Roman" panose="02020603050405020304" pitchFamily="18" charset="0"/>
                <a:cs typeface="Times New Roman" panose="02020603050405020304" pitchFamily="18" charset="0"/>
              </a:rPr>
              <a:t>: it is not a coincidence that the </a:t>
            </a:r>
            <a:r>
              <a:rPr lang="en-US" b="1" i="1" dirty="0">
                <a:latin typeface="Times New Roman" panose="02020603050405020304" pitchFamily="18" charset="0"/>
                <a:cs typeface="Times New Roman" panose="02020603050405020304" pitchFamily="18" charset="0"/>
              </a:rPr>
              <a:t>file system checker </a:t>
            </a:r>
            <a:r>
              <a:rPr lang="en-US" dirty="0">
                <a:latin typeface="Times New Roman" panose="02020603050405020304" pitchFamily="18" charset="0"/>
                <a:cs typeface="Times New Roman" panose="02020603050405020304" pitchFamily="18" charset="0"/>
              </a:rPr>
              <a:t>is </a:t>
            </a:r>
            <a:r>
              <a:rPr lang="en-US" b="1" i="1" dirty="0">
                <a:latin typeface="Times New Roman" panose="02020603050405020304" pitchFamily="18" charset="0"/>
                <a:cs typeface="Times New Roman" panose="02020603050405020304" pitchFamily="18" charset="0"/>
              </a:rPr>
              <a:t>slow</a:t>
            </a:r>
            <a:r>
              <a:rPr lang="en-US" dirty="0">
                <a:latin typeface="Times New Roman" panose="02020603050405020304" pitchFamily="18" charset="0"/>
                <a:cs typeface="Times New Roman" panose="02020603050405020304" pitchFamily="18" charset="0"/>
              </a:rPr>
              <a:t> even with utilizing faster modern storage and better CPU.</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the system won’t boot after a reboot due to update, restart, crash caused by fs checking/recovery (C/R).</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Background: </a:t>
            </a:r>
            <a:r>
              <a:rPr lang="en-US" altLang="zh-CN" dirty="0">
                <a:latin typeface="Times New Roman" panose="02020603050405020304" pitchFamily="18" charset="0"/>
                <a:cs typeface="Times New Roman" panose="02020603050405020304" pitchFamily="18" charset="0"/>
              </a:rPr>
              <a:t>file system checking is necessary while the current solutions are less efficient. </a:t>
            </a:r>
          </a:p>
          <a:p>
            <a:pPr marL="742950" lvl="1"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File system checking</a:t>
            </a:r>
            <a:r>
              <a:rPr lang="en-US" altLang="zh-CN" sz="1600" dirty="0">
                <a:latin typeface="Times New Roman" panose="02020603050405020304" pitchFamily="18" charset="0"/>
                <a:cs typeface="Times New Roman" panose="02020603050405020304" pitchFamily="18" charset="0"/>
              </a:rPr>
              <a:t>: works by identifying and fixing the structural inconsistencies of fs metadata. The inconsistencies could be in inodes, data and inode bitmaps, links, or directory entry structures.</a:t>
            </a:r>
          </a:p>
          <a:p>
            <a:pPr marL="742950" lvl="1"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Current solutions: </a:t>
            </a:r>
            <a:r>
              <a:rPr lang="en-US" altLang="zh-CN" sz="1600" b="1" i="1" dirty="0">
                <a:latin typeface="Times New Roman" panose="02020603050405020304" pitchFamily="18" charset="0"/>
                <a:cs typeface="Times New Roman" panose="02020603050405020304" pitchFamily="18" charset="0"/>
              </a:rPr>
              <a:t>e2fsck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fsck</a:t>
            </a:r>
            <a:r>
              <a:rPr lang="en-US" altLang="zh-CN" sz="1600" dirty="0">
                <a:latin typeface="Times New Roman" panose="02020603050405020304" pitchFamily="18" charset="0"/>
                <a:cs typeface="Times New Roman" panose="02020603050405020304" pitchFamily="18" charset="0"/>
              </a:rPr>
              <a:t> for Ext4) divide C/R across multiple stages (passes), with each pass responsible for checking a file system structure like inode, which is too </a:t>
            </a:r>
            <a:r>
              <a:rPr lang="en-US" altLang="zh-CN" sz="1600" b="1" i="1" dirty="0">
                <a:latin typeface="Times New Roman" panose="02020603050405020304" pitchFamily="18" charset="0"/>
                <a:cs typeface="Times New Roman" panose="02020603050405020304" pitchFamily="18" charset="0"/>
              </a:rPr>
              <a:t>slow</a:t>
            </a:r>
            <a:r>
              <a:rPr lang="en-US" altLang="zh-CN" sz="1600" dirty="0">
                <a:latin typeface="Times New Roman" panose="02020603050405020304" pitchFamily="18" charset="0"/>
                <a:cs typeface="Times New Roman" panose="02020603050405020304" pitchFamily="18" charset="0"/>
              </a:rPr>
              <a:t>; new C/Rs increase parallelism in a coarse-grained way but can’t handle </a:t>
            </a:r>
            <a:r>
              <a:rPr lang="en-US" altLang="zh-CN" sz="1600" b="1" dirty="0">
                <a:latin typeface="Times New Roman" panose="02020603050405020304" pitchFamily="18" charset="0"/>
                <a:cs typeface="Times New Roman" panose="02020603050405020304" pitchFamily="18" charset="0"/>
              </a:rPr>
              <a:t>data imbalance</a:t>
            </a:r>
            <a:r>
              <a:rPr lang="en-US" altLang="zh-CN"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Targets that want to achieve: </a:t>
            </a:r>
            <a:r>
              <a:rPr lang="en-US" altLang="zh-CN" sz="1600" dirty="0">
                <a:latin typeface="Times New Roman" panose="02020603050405020304" pitchFamily="18" charset="0"/>
                <a:cs typeface="Times New Roman" panose="02020603050405020304" pitchFamily="18" charset="0"/>
              </a:rPr>
              <a:t>Less C/R time with </a:t>
            </a:r>
            <a:r>
              <a:rPr lang="en-US" altLang="zh-CN" sz="1600" b="1" i="1" dirty="0">
                <a:latin typeface="Times New Roman" panose="02020603050405020304" pitchFamily="18" charset="0"/>
                <a:cs typeface="Times New Roman" panose="02020603050405020304" pitchFamily="18" charset="0"/>
              </a:rPr>
              <a:t>fined-grained parallelism</a:t>
            </a:r>
            <a:r>
              <a:rPr lang="en-US" altLang="zh-CN" sz="1600" dirty="0">
                <a:latin typeface="Times New Roman" panose="02020603050405020304" pitchFamily="18" charset="0"/>
                <a:cs typeface="Times New Roman" panose="02020603050405020304" pitchFamily="18" charset="0"/>
              </a:rPr>
              <a:t>. But </a:t>
            </a:r>
            <a:r>
              <a:rPr lang="en-US" altLang="zh-CN" sz="1600" b="1" dirty="0">
                <a:latin typeface="Times New Roman" panose="02020603050405020304" pitchFamily="18" charset="0"/>
                <a:cs typeface="Times New Roman" panose="02020603050405020304" pitchFamily="18" charset="0"/>
              </a:rPr>
              <a:t>Challenges</a:t>
            </a:r>
            <a:r>
              <a:rPr lang="en-US" altLang="zh-CN" sz="1600" dirty="0">
                <a:latin typeface="Times New Roman" panose="02020603050405020304" pitchFamily="18" charset="0"/>
                <a:cs typeface="Times New Roman" panose="02020603050405020304" pitchFamily="18" charset="0"/>
              </a:rPr>
              <a:t> are:</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Certain consistency checks must be </a:t>
            </a:r>
            <a:r>
              <a:rPr lang="en-US" altLang="zh-CN" sz="1600" b="1" dirty="0">
                <a:latin typeface="Times New Roman" panose="02020603050405020304" pitchFamily="18" charset="0"/>
                <a:cs typeface="Times New Roman" panose="02020603050405020304" pitchFamily="18" charset="0"/>
              </a:rPr>
              <a:t>ordered</a:t>
            </a:r>
            <a:r>
              <a:rPr lang="en-US" altLang="zh-CN" sz="1600" dirty="0">
                <a:latin typeface="Times New Roman" panose="02020603050405020304" pitchFamily="18" charset="0"/>
                <a:cs typeface="Times New Roman" panose="02020603050405020304" pitchFamily="18" charset="0"/>
              </a:rPr>
              <a:t> for correctness. </a:t>
            </a:r>
            <a:r>
              <a:rPr lang="en-US" altLang="zh-CN" sz="1600" i="1" dirty="0">
                <a:latin typeface="Times New Roman" panose="02020603050405020304" pitchFamily="18" charset="0"/>
                <a:cs typeface="Times New Roman" panose="02020603050405020304" pitchFamily="18" charset="0"/>
              </a:rPr>
              <a:t>i.e., directory cannot be certified to be error-free by the directory checking until all its files are verified as consistent by the inode checking</a:t>
            </a:r>
            <a:r>
              <a:rPr lang="en-US" altLang="zh-CN"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Static partitioning of CPU threads across different C/R steps is </a:t>
            </a:r>
            <a:r>
              <a:rPr lang="en-US" altLang="zh-CN" sz="1600" b="1" dirty="0">
                <a:latin typeface="Times New Roman" panose="02020603050405020304" pitchFamily="18" charset="0"/>
                <a:cs typeface="Times New Roman" panose="02020603050405020304" pitchFamily="18" charset="0"/>
              </a:rPr>
              <a:t>suboptimal</a:t>
            </a:r>
            <a:r>
              <a:rPr lang="en-US" altLang="zh-CN" sz="1600" dirty="0">
                <a:latin typeface="Times New Roman" panose="02020603050405020304" pitchFamily="18" charset="0"/>
                <a:cs typeface="Times New Roman" panose="02020603050405020304" pitchFamily="18" charset="0"/>
              </a:rPr>
              <a:t> since the time to process different metadata. (</a:t>
            </a:r>
            <a:r>
              <a:rPr lang="en-US" altLang="zh-CN" sz="1600" i="1" dirty="0">
                <a:latin typeface="Times New Roman" panose="02020603050405020304" pitchFamily="18" charset="0"/>
                <a:cs typeface="Times New Roman" panose="02020603050405020304" pitchFamily="18" charset="0"/>
              </a:rPr>
              <a:t>in figure</a:t>
            </a:r>
            <a:r>
              <a:rPr lang="en-US" altLang="zh-CN"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I/O optimizations (I/O caching and read-ahead mechanisms) in current C/Rs are not designed for multi-threaded parallelism.</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Affect the performance of other co-running applications that share CPUs or access the same disks checked by C/R.</a:t>
            </a:r>
          </a:p>
        </p:txBody>
      </p:sp>
    </p:spTree>
    <p:extLst>
      <p:ext uri="{BB962C8B-B14F-4D97-AF65-F5344CB8AC3E}">
        <p14:creationId xmlns:p14="http://schemas.microsoft.com/office/powerpoint/2010/main" val="401938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50800" y="637308"/>
            <a:ext cx="12191999" cy="832920"/>
          </a:xfrm>
          <a:prstGeom prst="rect">
            <a:avLst/>
          </a:prstGeom>
        </p:spPr>
        <p:txBody>
          <a:bodyPr wrap="square">
            <a:spAutoFit/>
          </a:bodyPr>
          <a:lstStyle/>
          <a:p>
            <a:pPr>
              <a:lnSpc>
                <a:spcPct val="150000"/>
              </a:lnSpc>
            </a:pPr>
            <a:r>
              <a:rPr lang="en-US" altLang="zh-CN" b="1" dirty="0" err="1">
                <a:solidFill>
                  <a:srgbClr val="1D1D1B"/>
                </a:solidFill>
                <a:latin typeface="Times New Roman" panose="02020603050405020304" pitchFamily="18" charset="0"/>
                <a:cs typeface="Times New Roman" panose="02020603050405020304" pitchFamily="18" charset="0"/>
              </a:rPr>
              <a:t>pFSCK</a:t>
            </a:r>
            <a:r>
              <a:rPr lang="en-US" altLang="zh-CN" b="1" dirty="0">
                <a:solidFill>
                  <a:srgbClr val="1D1D1B"/>
                </a:solidFill>
                <a:latin typeface="Times New Roman" panose="02020603050405020304" pitchFamily="18" charset="0"/>
                <a:cs typeface="Times New Roman" panose="02020603050405020304" pitchFamily="18" charset="0"/>
              </a:rPr>
              <a:t>: Accelerating File System Checking and Repair for Modern Storage</a:t>
            </a:r>
          </a:p>
          <a:p>
            <a:pPr>
              <a:lnSpc>
                <a:spcPct val="150000"/>
              </a:lnSpc>
            </a:pPr>
            <a:r>
              <a:rPr lang="en-US" altLang="zh-CN" sz="1600" i="1" dirty="0">
                <a:latin typeface="Times New Roman" panose="02020603050405020304" pitchFamily="18" charset="0"/>
                <a:cs typeface="Times New Roman" panose="02020603050405020304" pitchFamily="18" charset="0"/>
              </a:rPr>
              <a:t>David Domingo, </a:t>
            </a:r>
            <a:r>
              <a:rPr lang="en-US" altLang="zh-CN" sz="1600" i="1" dirty="0" err="1">
                <a:latin typeface="Times New Roman" panose="02020603050405020304" pitchFamily="18" charset="0"/>
                <a:cs typeface="Times New Roman" panose="02020603050405020304" pitchFamily="18" charset="0"/>
              </a:rPr>
              <a:t>Sudarsun</a:t>
            </a:r>
            <a:r>
              <a:rPr lang="en-US" altLang="zh-CN" sz="1600" i="1" dirty="0">
                <a:latin typeface="Times New Roman" panose="02020603050405020304" pitchFamily="18" charset="0"/>
                <a:cs typeface="Times New Roman" panose="02020603050405020304" pitchFamily="18" charset="0"/>
              </a:rPr>
              <a:t> Kannan; Rutgers University</a:t>
            </a:r>
            <a:endParaRPr lang="zh-CN" altLang="en-US" sz="1600" i="1" dirty="0">
              <a:latin typeface="Times New Roman" panose="02020603050405020304" pitchFamily="18" charset="0"/>
              <a:cs typeface="Times New Roman" panose="02020603050405020304" pitchFamily="18" charset="0"/>
            </a:endParaRPr>
          </a:p>
        </p:txBody>
      </p:sp>
      <p:sp>
        <p:nvSpPr>
          <p:cNvPr id="10" name="TextBox 5">
            <a:extLst>
              <a:ext uri="{FF2B5EF4-FFF2-40B4-BE49-F238E27FC236}">
                <a16:creationId xmlns:a16="http://schemas.microsoft.com/office/drawing/2014/main" id="{4DCE6DAC-E561-41C5-80ED-B51F991FC796}"/>
              </a:ext>
            </a:extLst>
          </p:cNvPr>
          <p:cNvSpPr txBox="1"/>
          <p:nvPr/>
        </p:nvSpPr>
        <p:spPr>
          <a:xfrm>
            <a:off x="50798" y="1531768"/>
            <a:ext cx="12090401" cy="50340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Issues</a:t>
            </a:r>
            <a:r>
              <a:rPr lang="en-US" dirty="0">
                <a:latin typeface="Times New Roman" panose="02020603050405020304" pitchFamily="18" charset="0"/>
                <a:cs typeface="Times New Roman" panose="02020603050405020304" pitchFamily="18" charset="0"/>
              </a:rPr>
              <a:t>: it is not a coincidence that the </a:t>
            </a:r>
            <a:r>
              <a:rPr lang="en-US" b="1" i="1" dirty="0">
                <a:latin typeface="Times New Roman" panose="02020603050405020304" pitchFamily="18" charset="0"/>
                <a:cs typeface="Times New Roman" panose="02020603050405020304" pitchFamily="18" charset="0"/>
              </a:rPr>
              <a:t>file system checker </a:t>
            </a:r>
            <a:r>
              <a:rPr lang="en-US" dirty="0">
                <a:latin typeface="Times New Roman" panose="02020603050405020304" pitchFamily="18" charset="0"/>
                <a:cs typeface="Times New Roman" panose="02020603050405020304" pitchFamily="18" charset="0"/>
              </a:rPr>
              <a:t>is </a:t>
            </a:r>
            <a:r>
              <a:rPr lang="en-US" b="1" i="1" dirty="0">
                <a:latin typeface="Times New Roman" panose="02020603050405020304" pitchFamily="18" charset="0"/>
                <a:cs typeface="Times New Roman" panose="02020603050405020304" pitchFamily="18" charset="0"/>
              </a:rPr>
              <a:t>slow</a:t>
            </a:r>
            <a:r>
              <a:rPr lang="en-US" dirty="0">
                <a:latin typeface="Times New Roman" panose="02020603050405020304" pitchFamily="18" charset="0"/>
                <a:cs typeface="Times New Roman" panose="02020603050405020304" pitchFamily="18" charset="0"/>
              </a:rPr>
              <a:t> even with utilizing faster modern storage and better CPU.</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the system won’t boot after a reboot due to update, restart, crash caused by fs checking/recovery (C/R).</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Background: </a:t>
            </a:r>
            <a:r>
              <a:rPr lang="en-US" altLang="zh-CN" dirty="0">
                <a:latin typeface="Times New Roman" panose="02020603050405020304" pitchFamily="18" charset="0"/>
                <a:cs typeface="Times New Roman" panose="02020603050405020304" pitchFamily="18" charset="0"/>
              </a:rPr>
              <a:t>file system checking is necessary while the current solutions are less efficient. </a:t>
            </a:r>
          </a:p>
          <a:p>
            <a:pPr marL="742950" lvl="1"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File system checking</a:t>
            </a:r>
            <a:r>
              <a:rPr lang="en-US" altLang="zh-CN" sz="1600" dirty="0">
                <a:latin typeface="Times New Roman" panose="02020603050405020304" pitchFamily="18" charset="0"/>
                <a:cs typeface="Times New Roman" panose="02020603050405020304" pitchFamily="18" charset="0"/>
              </a:rPr>
              <a:t>: works by identifying and fixing the structural inconsistencies of fs metadata. The inconsistencies could be in inodes, data and inode bitmaps, links, or directory entry structures.</a:t>
            </a:r>
          </a:p>
          <a:p>
            <a:pPr marL="742950" lvl="1"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Current solutions: </a:t>
            </a:r>
            <a:r>
              <a:rPr lang="en-US" altLang="zh-CN" sz="1600" b="1" i="1" dirty="0">
                <a:latin typeface="Times New Roman" panose="02020603050405020304" pitchFamily="18" charset="0"/>
                <a:cs typeface="Times New Roman" panose="02020603050405020304" pitchFamily="18" charset="0"/>
              </a:rPr>
              <a:t>e2fsck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fsck</a:t>
            </a:r>
            <a:r>
              <a:rPr lang="en-US" altLang="zh-CN" sz="1600" dirty="0">
                <a:latin typeface="Times New Roman" panose="02020603050405020304" pitchFamily="18" charset="0"/>
                <a:cs typeface="Times New Roman" panose="02020603050405020304" pitchFamily="18" charset="0"/>
              </a:rPr>
              <a:t> for Ext4) divide C/R across multiple stages (passes), with each pass responsible for checking a file system structure like inode, which is too </a:t>
            </a:r>
            <a:r>
              <a:rPr lang="en-US" altLang="zh-CN" sz="1600" b="1" i="1" dirty="0">
                <a:latin typeface="Times New Roman" panose="02020603050405020304" pitchFamily="18" charset="0"/>
                <a:cs typeface="Times New Roman" panose="02020603050405020304" pitchFamily="18" charset="0"/>
              </a:rPr>
              <a:t>slow</a:t>
            </a:r>
            <a:r>
              <a:rPr lang="en-US" altLang="zh-CN" sz="1600" dirty="0">
                <a:latin typeface="Times New Roman" panose="02020603050405020304" pitchFamily="18" charset="0"/>
                <a:cs typeface="Times New Roman" panose="02020603050405020304" pitchFamily="18" charset="0"/>
              </a:rPr>
              <a:t>; new C/Rs increase parallelism in a coarse-grained way but can’t handle </a:t>
            </a:r>
            <a:r>
              <a:rPr lang="en-US" altLang="zh-CN" sz="1600" b="1" dirty="0">
                <a:latin typeface="Times New Roman" panose="02020603050405020304" pitchFamily="18" charset="0"/>
                <a:cs typeface="Times New Roman" panose="02020603050405020304" pitchFamily="18" charset="0"/>
              </a:rPr>
              <a:t>data imbalance</a:t>
            </a:r>
            <a:r>
              <a:rPr lang="en-US" altLang="zh-CN"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Targets that want to achieve: </a:t>
            </a:r>
            <a:r>
              <a:rPr lang="en-US" altLang="zh-CN" sz="1600" dirty="0">
                <a:latin typeface="Times New Roman" panose="02020603050405020304" pitchFamily="18" charset="0"/>
                <a:cs typeface="Times New Roman" panose="02020603050405020304" pitchFamily="18" charset="0"/>
              </a:rPr>
              <a:t>Less C/R time with </a:t>
            </a:r>
            <a:r>
              <a:rPr lang="en-US" altLang="zh-CN" sz="1600" b="1" i="1" dirty="0">
                <a:latin typeface="Times New Roman" panose="02020603050405020304" pitchFamily="18" charset="0"/>
                <a:cs typeface="Times New Roman" panose="02020603050405020304" pitchFamily="18" charset="0"/>
              </a:rPr>
              <a:t>fined-grained parallelism</a:t>
            </a:r>
            <a:r>
              <a:rPr lang="en-US" altLang="zh-CN" sz="1600" dirty="0">
                <a:latin typeface="Times New Roman" panose="02020603050405020304" pitchFamily="18" charset="0"/>
                <a:cs typeface="Times New Roman" panose="02020603050405020304" pitchFamily="18" charset="0"/>
              </a:rPr>
              <a:t>. But </a:t>
            </a:r>
            <a:r>
              <a:rPr lang="en-US" altLang="zh-CN" sz="1600" b="1" dirty="0">
                <a:latin typeface="Times New Roman" panose="02020603050405020304" pitchFamily="18" charset="0"/>
                <a:cs typeface="Times New Roman" panose="02020603050405020304" pitchFamily="18" charset="0"/>
              </a:rPr>
              <a:t>Challenges</a:t>
            </a:r>
            <a:r>
              <a:rPr lang="en-US" altLang="zh-CN" sz="1600" dirty="0">
                <a:latin typeface="Times New Roman" panose="02020603050405020304" pitchFamily="18" charset="0"/>
                <a:cs typeface="Times New Roman" panose="02020603050405020304" pitchFamily="18" charset="0"/>
              </a:rPr>
              <a:t> are:</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Certain consistency checks must be </a:t>
            </a:r>
            <a:r>
              <a:rPr lang="en-US" altLang="zh-CN" sz="1600" b="1" dirty="0">
                <a:latin typeface="Times New Roman" panose="02020603050405020304" pitchFamily="18" charset="0"/>
                <a:cs typeface="Times New Roman" panose="02020603050405020304" pitchFamily="18" charset="0"/>
              </a:rPr>
              <a:t>ordered</a:t>
            </a:r>
            <a:r>
              <a:rPr lang="en-US" altLang="zh-CN" sz="1600" dirty="0">
                <a:latin typeface="Times New Roman" panose="02020603050405020304" pitchFamily="18" charset="0"/>
                <a:cs typeface="Times New Roman" panose="02020603050405020304" pitchFamily="18" charset="0"/>
              </a:rPr>
              <a:t> for correctness. </a:t>
            </a:r>
            <a:r>
              <a:rPr lang="en-US" altLang="zh-CN" sz="1600" i="1" dirty="0">
                <a:latin typeface="Times New Roman" panose="02020603050405020304" pitchFamily="18" charset="0"/>
                <a:cs typeface="Times New Roman" panose="02020603050405020304" pitchFamily="18" charset="0"/>
              </a:rPr>
              <a:t>i.e., directory cannot be certified to be error-free by the directory checking until all its files are verified as consistent by the inode checking</a:t>
            </a:r>
            <a:r>
              <a:rPr lang="en-US" altLang="zh-CN"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Static partitioning of CPU threads across different C/R steps is </a:t>
            </a:r>
            <a:r>
              <a:rPr lang="en-US" altLang="zh-CN" sz="1600" b="1" dirty="0">
                <a:latin typeface="Times New Roman" panose="02020603050405020304" pitchFamily="18" charset="0"/>
                <a:cs typeface="Times New Roman" panose="02020603050405020304" pitchFamily="18" charset="0"/>
              </a:rPr>
              <a:t>suboptimal</a:t>
            </a:r>
            <a:r>
              <a:rPr lang="en-US" altLang="zh-CN" sz="1600" dirty="0">
                <a:latin typeface="Times New Roman" panose="02020603050405020304" pitchFamily="18" charset="0"/>
                <a:cs typeface="Times New Roman" panose="02020603050405020304" pitchFamily="18" charset="0"/>
              </a:rPr>
              <a:t> since the time to process different metadata. (</a:t>
            </a:r>
            <a:r>
              <a:rPr lang="en-US" altLang="zh-CN" sz="1600" i="1" dirty="0">
                <a:latin typeface="Times New Roman" panose="02020603050405020304" pitchFamily="18" charset="0"/>
                <a:cs typeface="Times New Roman" panose="02020603050405020304" pitchFamily="18" charset="0"/>
              </a:rPr>
              <a:t>in figure</a:t>
            </a:r>
            <a:r>
              <a:rPr lang="en-US" altLang="zh-CN"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I/O optimizations (I/O caching and read-ahead mechanisms) in current C/Rs are not designed for multi-threaded parallelism.</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Affect the performance of other co-running applications that share CPUs or access the same disks checked by C/R.</a:t>
            </a:r>
          </a:p>
        </p:txBody>
      </p:sp>
      <p:pic>
        <p:nvPicPr>
          <p:cNvPr id="7" name="图片 6" descr="表格&#10;&#10;描述已自动生成">
            <a:extLst>
              <a:ext uri="{FF2B5EF4-FFF2-40B4-BE49-F238E27FC236}">
                <a16:creationId xmlns:a16="http://schemas.microsoft.com/office/drawing/2014/main" id="{DC7944D4-99A8-419C-92A3-2C05D7044807}"/>
              </a:ext>
            </a:extLst>
          </p:cNvPr>
          <p:cNvPicPr>
            <a:picLocks noChangeAspect="1"/>
          </p:cNvPicPr>
          <p:nvPr/>
        </p:nvPicPr>
        <p:blipFill>
          <a:blip r:embed="rId3"/>
          <a:stretch>
            <a:fillRect/>
          </a:stretch>
        </p:blipFill>
        <p:spPr>
          <a:xfrm>
            <a:off x="7684442" y="107598"/>
            <a:ext cx="3540905" cy="1837433"/>
          </a:xfrm>
          <a:prstGeom prst="rect">
            <a:avLst/>
          </a:prstGeom>
        </p:spPr>
      </p:pic>
    </p:spTree>
    <p:extLst>
      <p:ext uri="{BB962C8B-B14F-4D97-AF65-F5344CB8AC3E}">
        <p14:creationId xmlns:p14="http://schemas.microsoft.com/office/powerpoint/2010/main" val="294290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F5DA1EC9-884A-494D-8C13-072DCB2092D1}"/>
              </a:ext>
            </a:extLst>
          </p:cNvPr>
          <p:cNvSpPr/>
          <p:nvPr/>
        </p:nvSpPr>
        <p:spPr>
          <a:xfrm>
            <a:off x="-50800" y="637308"/>
            <a:ext cx="12191999" cy="832920"/>
          </a:xfrm>
          <a:prstGeom prst="rect">
            <a:avLst/>
          </a:prstGeom>
        </p:spPr>
        <p:txBody>
          <a:bodyPr wrap="square">
            <a:spAutoFit/>
          </a:bodyPr>
          <a:lstStyle/>
          <a:p>
            <a:pPr>
              <a:lnSpc>
                <a:spcPct val="150000"/>
              </a:lnSpc>
            </a:pPr>
            <a:r>
              <a:rPr lang="en-US" altLang="zh-CN" b="1" dirty="0" err="1">
                <a:solidFill>
                  <a:srgbClr val="1D1D1B"/>
                </a:solidFill>
                <a:latin typeface="Times New Roman" panose="02020603050405020304" pitchFamily="18" charset="0"/>
                <a:cs typeface="Times New Roman" panose="02020603050405020304" pitchFamily="18" charset="0"/>
              </a:rPr>
              <a:t>pFSCK</a:t>
            </a:r>
            <a:r>
              <a:rPr lang="en-US" altLang="zh-CN" b="1" dirty="0">
                <a:solidFill>
                  <a:srgbClr val="1D1D1B"/>
                </a:solidFill>
                <a:latin typeface="Times New Roman" panose="02020603050405020304" pitchFamily="18" charset="0"/>
                <a:cs typeface="Times New Roman" panose="02020603050405020304" pitchFamily="18" charset="0"/>
              </a:rPr>
              <a:t>: Accelerating File System Checking and Repair for Modern Storage</a:t>
            </a:r>
          </a:p>
          <a:p>
            <a:pPr>
              <a:lnSpc>
                <a:spcPct val="150000"/>
              </a:lnSpc>
            </a:pPr>
            <a:r>
              <a:rPr lang="en-US" altLang="zh-CN" sz="1600" i="1" dirty="0">
                <a:latin typeface="Times New Roman" panose="02020603050405020304" pitchFamily="18" charset="0"/>
                <a:cs typeface="Times New Roman" panose="02020603050405020304" pitchFamily="18" charset="0"/>
              </a:rPr>
              <a:t>David Domingo, </a:t>
            </a:r>
            <a:r>
              <a:rPr lang="en-US" altLang="zh-CN" sz="1600" i="1" dirty="0" err="1">
                <a:latin typeface="Times New Roman" panose="02020603050405020304" pitchFamily="18" charset="0"/>
                <a:cs typeface="Times New Roman" panose="02020603050405020304" pitchFamily="18" charset="0"/>
              </a:rPr>
              <a:t>Sudarsun</a:t>
            </a:r>
            <a:r>
              <a:rPr lang="en-US" altLang="zh-CN" sz="1600" i="1" dirty="0">
                <a:latin typeface="Times New Roman" panose="02020603050405020304" pitchFamily="18" charset="0"/>
                <a:cs typeface="Times New Roman" panose="02020603050405020304" pitchFamily="18" charset="0"/>
              </a:rPr>
              <a:t> Kannan; Rutgers University</a:t>
            </a:r>
            <a:endParaRPr lang="zh-CN" altLang="en-US"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0B6E978B-7292-4388-8040-FD4238C63E7A}"/>
              </a:ext>
            </a:extLst>
          </p:cNvPr>
          <p:cNvSpPr txBox="1"/>
          <p:nvPr/>
        </p:nvSpPr>
        <p:spPr>
          <a:xfrm>
            <a:off x="50798" y="1531768"/>
            <a:ext cx="12090401" cy="50340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Issues</a:t>
            </a:r>
            <a:r>
              <a:rPr lang="en-US" dirty="0">
                <a:latin typeface="Times New Roman" panose="02020603050405020304" pitchFamily="18" charset="0"/>
                <a:cs typeface="Times New Roman" panose="02020603050405020304" pitchFamily="18" charset="0"/>
              </a:rPr>
              <a:t>: it is not a coincidence that the </a:t>
            </a:r>
            <a:r>
              <a:rPr lang="en-US" b="1" i="1" dirty="0">
                <a:latin typeface="Times New Roman" panose="02020603050405020304" pitchFamily="18" charset="0"/>
                <a:cs typeface="Times New Roman" panose="02020603050405020304" pitchFamily="18" charset="0"/>
              </a:rPr>
              <a:t>file system checker </a:t>
            </a:r>
            <a:r>
              <a:rPr lang="en-US" dirty="0">
                <a:latin typeface="Times New Roman" panose="02020603050405020304" pitchFamily="18" charset="0"/>
                <a:cs typeface="Times New Roman" panose="02020603050405020304" pitchFamily="18" charset="0"/>
              </a:rPr>
              <a:t>is </a:t>
            </a:r>
            <a:r>
              <a:rPr lang="en-US" b="1" i="1" dirty="0">
                <a:latin typeface="Times New Roman" panose="02020603050405020304" pitchFamily="18" charset="0"/>
                <a:cs typeface="Times New Roman" panose="02020603050405020304" pitchFamily="18" charset="0"/>
              </a:rPr>
              <a:t>slow</a:t>
            </a:r>
            <a:r>
              <a:rPr lang="en-US" dirty="0">
                <a:latin typeface="Times New Roman" panose="02020603050405020304" pitchFamily="18" charset="0"/>
                <a:cs typeface="Times New Roman" panose="02020603050405020304" pitchFamily="18" charset="0"/>
              </a:rPr>
              <a:t> even with utilizing faster modern storage and better CPU.</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the system won’t boot after a reboot due to update, restart, crash caused by fs checking/recovery (C/R).</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Background: </a:t>
            </a:r>
            <a:r>
              <a:rPr lang="en-US" altLang="zh-CN" dirty="0">
                <a:latin typeface="Times New Roman" panose="02020603050405020304" pitchFamily="18" charset="0"/>
                <a:cs typeface="Times New Roman" panose="02020603050405020304" pitchFamily="18" charset="0"/>
              </a:rPr>
              <a:t>file system checking is necessary while the current solutions are less efficient. </a:t>
            </a:r>
          </a:p>
          <a:p>
            <a:pPr marL="742950" lvl="1"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File system checking</a:t>
            </a:r>
            <a:r>
              <a:rPr lang="en-US" altLang="zh-CN" sz="1600" dirty="0">
                <a:latin typeface="Times New Roman" panose="02020603050405020304" pitchFamily="18" charset="0"/>
                <a:cs typeface="Times New Roman" panose="02020603050405020304" pitchFamily="18" charset="0"/>
              </a:rPr>
              <a:t>: works by identifying and fixing the structural inconsistencies of fs metadata. The inconsistencies could be in inodes, data and inode bitmaps, links, or directory entry structures.</a:t>
            </a:r>
          </a:p>
          <a:p>
            <a:pPr marL="742950" lvl="1"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Current solutions: </a:t>
            </a:r>
            <a:r>
              <a:rPr lang="en-US" altLang="zh-CN" sz="1600" b="1" i="1" dirty="0">
                <a:latin typeface="Times New Roman" panose="02020603050405020304" pitchFamily="18" charset="0"/>
                <a:cs typeface="Times New Roman" panose="02020603050405020304" pitchFamily="18" charset="0"/>
              </a:rPr>
              <a:t>e2fsck </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fsck</a:t>
            </a:r>
            <a:r>
              <a:rPr lang="en-US" altLang="zh-CN" sz="1600" dirty="0">
                <a:latin typeface="Times New Roman" panose="02020603050405020304" pitchFamily="18" charset="0"/>
                <a:cs typeface="Times New Roman" panose="02020603050405020304" pitchFamily="18" charset="0"/>
              </a:rPr>
              <a:t> for Ext4) divide C/R across multiple stages (passes), with each pass responsible for checking a file system structure like inode, which is too </a:t>
            </a:r>
            <a:r>
              <a:rPr lang="en-US" altLang="zh-CN" sz="1600" b="1" i="1" dirty="0">
                <a:latin typeface="Times New Roman" panose="02020603050405020304" pitchFamily="18" charset="0"/>
                <a:cs typeface="Times New Roman" panose="02020603050405020304" pitchFamily="18" charset="0"/>
              </a:rPr>
              <a:t>slow</a:t>
            </a:r>
            <a:r>
              <a:rPr lang="en-US" altLang="zh-CN" sz="1600" dirty="0">
                <a:latin typeface="Times New Roman" panose="02020603050405020304" pitchFamily="18" charset="0"/>
                <a:cs typeface="Times New Roman" panose="02020603050405020304" pitchFamily="18" charset="0"/>
              </a:rPr>
              <a:t>; new C/Rs increase parallelism in a coarse-grained way but can’t handle </a:t>
            </a:r>
            <a:r>
              <a:rPr lang="en-US" altLang="zh-CN" sz="1600" b="1" dirty="0">
                <a:latin typeface="Times New Roman" panose="02020603050405020304" pitchFamily="18" charset="0"/>
                <a:cs typeface="Times New Roman" panose="02020603050405020304" pitchFamily="18" charset="0"/>
              </a:rPr>
              <a:t>data imbalance</a:t>
            </a:r>
            <a:r>
              <a:rPr lang="en-US" altLang="zh-CN"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Targets that want to achieve: </a:t>
            </a:r>
            <a:r>
              <a:rPr lang="en-US" altLang="zh-CN" sz="1600" dirty="0">
                <a:latin typeface="Times New Roman" panose="02020603050405020304" pitchFamily="18" charset="0"/>
                <a:cs typeface="Times New Roman" panose="02020603050405020304" pitchFamily="18" charset="0"/>
              </a:rPr>
              <a:t>Less C/R time with </a:t>
            </a:r>
            <a:r>
              <a:rPr lang="en-US" altLang="zh-CN" sz="1600" b="1" i="1" dirty="0">
                <a:latin typeface="Times New Roman" panose="02020603050405020304" pitchFamily="18" charset="0"/>
                <a:cs typeface="Times New Roman" panose="02020603050405020304" pitchFamily="18" charset="0"/>
              </a:rPr>
              <a:t>fined-grained parallelism</a:t>
            </a:r>
            <a:r>
              <a:rPr lang="en-US" altLang="zh-CN" sz="1600" dirty="0">
                <a:latin typeface="Times New Roman" panose="02020603050405020304" pitchFamily="18" charset="0"/>
                <a:cs typeface="Times New Roman" panose="02020603050405020304" pitchFamily="18" charset="0"/>
              </a:rPr>
              <a:t>. But </a:t>
            </a:r>
            <a:r>
              <a:rPr lang="en-US" altLang="zh-CN" sz="1600" b="1" dirty="0">
                <a:latin typeface="Times New Roman" panose="02020603050405020304" pitchFamily="18" charset="0"/>
                <a:cs typeface="Times New Roman" panose="02020603050405020304" pitchFamily="18" charset="0"/>
              </a:rPr>
              <a:t>Challenges</a:t>
            </a:r>
            <a:r>
              <a:rPr lang="en-US" altLang="zh-CN" sz="1600" dirty="0">
                <a:latin typeface="Times New Roman" panose="02020603050405020304" pitchFamily="18" charset="0"/>
                <a:cs typeface="Times New Roman" panose="02020603050405020304" pitchFamily="18" charset="0"/>
              </a:rPr>
              <a:t> are:</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Certain consistency checks must be </a:t>
            </a:r>
            <a:r>
              <a:rPr lang="en-US" altLang="zh-CN" sz="1600" b="1" dirty="0">
                <a:latin typeface="Times New Roman" panose="02020603050405020304" pitchFamily="18" charset="0"/>
                <a:cs typeface="Times New Roman" panose="02020603050405020304" pitchFamily="18" charset="0"/>
              </a:rPr>
              <a:t>ordered</a:t>
            </a:r>
            <a:r>
              <a:rPr lang="en-US" altLang="zh-CN" sz="1600" dirty="0">
                <a:latin typeface="Times New Roman" panose="02020603050405020304" pitchFamily="18" charset="0"/>
                <a:cs typeface="Times New Roman" panose="02020603050405020304" pitchFamily="18" charset="0"/>
              </a:rPr>
              <a:t> for correctness. </a:t>
            </a:r>
            <a:r>
              <a:rPr lang="en-US" altLang="zh-CN" sz="1600" i="1" dirty="0">
                <a:latin typeface="Times New Roman" panose="02020603050405020304" pitchFamily="18" charset="0"/>
                <a:cs typeface="Times New Roman" panose="02020603050405020304" pitchFamily="18" charset="0"/>
              </a:rPr>
              <a:t>i.e., directory cannot be certified to be error-free by the directory checking until all its files are verified as consistent by the inode checking</a:t>
            </a:r>
            <a:r>
              <a:rPr lang="en-US" altLang="zh-CN"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Static partitioning of CPU threads across different C/R steps is </a:t>
            </a:r>
            <a:r>
              <a:rPr lang="en-US" altLang="zh-CN" sz="1600" b="1" dirty="0">
                <a:latin typeface="Times New Roman" panose="02020603050405020304" pitchFamily="18" charset="0"/>
                <a:cs typeface="Times New Roman" panose="02020603050405020304" pitchFamily="18" charset="0"/>
              </a:rPr>
              <a:t>suboptimal</a:t>
            </a:r>
            <a:r>
              <a:rPr lang="en-US" altLang="zh-CN" sz="1600" dirty="0">
                <a:latin typeface="Times New Roman" panose="02020603050405020304" pitchFamily="18" charset="0"/>
                <a:cs typeface="Times New Roman" panose="02020603050405020304" pitchFamily="18" charset="0"/>
              </a:rPr>
              <a:t> since the time to process different metadata. (</a:t>
            </a:r>
            <a:r>
              <a:rPr lang="en-US" altLang="zh-CN" sz="1600" i="1" dirty="0">
                <a:latin typeface="Times New Roman" panose="02020603050405020304" pitchFamily="18" charset="0"/>
                <a:cs typeface="Times New Roman" panose="02020603050405020304" pitchFamily="18" charset="0"/>
              </a:rPr>
              <a:t>in figure</a:t>
            </a:r>
            <a:r>
              <a:rPr lang="en-US" altLang="zh-CN"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I/O optimizations (I/O caching and read-ahead mechanisms) in current C/Rs are not designed for multi-threaded parallelism.</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Affect the performance of other co-running applications that share CPUs or access the same disks checked by C/R.</a:t>
            </a:r>
          </a:p>
        </p:txBody>
      </p:sp>
      <p:pic>
        <p:nvPicPr>
          <p:cNvPr id="3" name="图片 2" descr="图表, 条形图, 瀑布图&#10;&#10;描述已自动生成">
            <a:extLst>
              <a:ext uri="{FF2B5EF4-FFF2-40B4-BE49-F238E27FC236}">
                <a16:creationId xmlns:a16="http://schemas.microsoft.com/office/drawing/2014/main" id="{2665BCC6-590D-43A6-A06A-CC24C57293BD}"/>
              </a:ext>
            </a:extLst>
          </p:cNvPr>
          <p:cNvPicPr>
            <a:picLocks noChangeAspect="1"/>
          </p:cNvPicPr>
          <p:nvPr/>
        </p:nvPicPr>
        <p:blipFill>
          <a:blip r:embed="rId3"/>
          <a:stretch>
            <a:fillRect/>
          </a:stretch>
        </p:blipFill>
        <p:spPr>
          <a:xfrm>
            <a:off x="6583680" y="31096"/>
            <a:ext cx="5124993" cy="1916039"/>
          </a:xfrm>
          <a:prstGeom prst="rect">
            <a:avLst/>
          </a:prstGeom>
        </p:spPr>
      </p:pic>
    </p:spTree>
    <p:extLst>
      <p:ext uri="{BB962C8B-B14F-4D97-AF65-F5344CB8AC3E}">
        <p14:creationId xmlns:p14="http://schemas.microsoft.com/office/powerpoint/2010/main" val="231686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941C4E46-0600-4D54-8530-DD0258696B0F}"/>
              </a:ext>
            </a:extLst>
          </p:cNvPr>
          <p:cNvSpPr/>
          <p:nvPr/>
        </p:nvSpPr>
        <p:spPr>
          <a:xfrm>
            <a:off x="-50800" y="637308"/>
            <a:ext cx="12191999" cy="832920"/>
          </a:xfrm>
          <a:prstGeom prst="rect">
            <a:avLst/>
          </a:prstGeom>
        </p:spPr>
        <p:txBody>
          <a:bodyPr wrap="square">
            <a:spAutoFit/>
          </a:bodyPr>
          <a:lstStyle/>
          <a:p>
            <a:pPr>
              <a:lnSpc>
                <a:spcPct val="150000"/>
              </a:lnSpc>
            </a:pPr>
            <a:r>
              <a:rPr lang="en-US" altLang="zh-CN" b="1" dirty="0" err="1">
                <a:solidFill>
                  <a:srgbClr val="1D1D1B"/>
                </a:solidFill>
                <a:latin typeface="Times New Roman" panose="02020603050405020304" pitchFamily="18" charset="0"/>
                <a:cs typeface="Times New Roman" panose="02020603050405020304" pitchFamily="18" charset="0"/>
              </a:rPr>
              <a:t>pFSCK</a:t>
            </a:r>
            <a:r>
              <a:rPr lang="en-US" altLang="zh-CN" b="1" dirty="0">
                <a:solidFill>
                  <a:srgbClr val="1D1D1B"/>
                </a:solidFill>
                <a:latin typeface="Times New Roman" panose="02020603050405020304" pitchFamily="18" charset="0"/>
                <a:cs typeface="Times New Roman" panose="02020603050405020304" pitchFamily="18" charset="0"/>
              </a:rPr>
              <a:t>: Accelerating File System Checking and Repair for Modern Storage</a:t>
            </a:r>
          </a:p>
          <a:p>
            <a:pPr>
              <a:lnSpc>
                <a:spcPct val="150000"/>
              </a:lnSpc>
            </a:pPr>
            <a:r>
              <a:rPr lang="en-US" altLang="zh-CN" sz="1600" i="1" dirty="0">
                <a:latin typeface="Times New Roman" panose="02020603050405020304" pitchFamily="18" charset="0"/>
                <a:cs typeface="Times New Roman" panose="02020603050405020304" pitchFamily="18" charset="0"/>
              </a:rPr>
              <a:t>David Domingo, </a:t>
            </a:r>
            <a:r>
              <a:rPr lang="en-US" altLang="zh-CN" sz="1600" i="1" dirty="0" err="1">
                <a:latin typeface="Times New Roman" panose="02020603050405020304" pitchFamily="18" charset="0"/>
                <a:cs typeface="Times New Roman" panose="02020603050405020304" pitchFamily="18" charset="0"/>
              </a:rPr>
              <a:t>Sudarsun</a:t>
            </a:r>
            <a:r>
              <a:rPr lang="en-US" altLang="zh-CN" sz="1600" i="1" dirty="0">
                <a:latin typeface="Times New Roman" panose="02020603050405020304" pitchFamily="18" charset="0"/>
                <a:cs typeface="Times New Roman" panose="02020603050405020304" pitchFamily="18" charset="0"/>
              </a:rPr>
              <a:t> Kannan; Rutgers University</a:t>
            </a:r>
            <a:endParaRPr lang="zh-CN" altLang="en-US"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3196D202-DB58-4BCD-9DDF-E8CA28AAC6E2}"/>
              </a:ext>
            </a:extLst>
          </p:cNvPr>
          <p:cNvSpPr txBox="1"/>
          <p:nvPr/>
        </p:nvSpPr>
        <p:spPr>
          <a:xfrm>
            <a:off x="50798" y="1531768"/>
            <a:ext cx="12090401" cy="51725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pFSCK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parallel</a:t>
            </a:r>
            <a:r>
              <a:rPr lang="en-US" dirty="0">
                <a:latin typeface="Times New Roman" panose="02020603050405020304" pitchFamily="18" charset="0"/>
                <a:cs typeface="Times New Roman" panose="02020603050405020304" pitchFamily="18" charset="0"/>
              </a:rPr>
              <a:t> C/R tool that exploits </a:t>
            </a:r>
            <a:r>
              <a:rPr lang="en-US" b="1" i="1" dirty="0">
                <a:latin typeface="Times New Roman" panose="02020603050405020304" pitchFamily="18" charset="0"/>
                <a:cs typeface="Times New Roman" panose="02020603050405020304" pitchFamily="18" charset="0"/>
              </a:rPr>
              <a:t>CPU parallelism </a:t>
            </a:r>
            <a:r>
              <a:rPr lang="en-US" dirty="0">
                <a:latin typeface="Times New Roman" panose="02020603050405020304" pitchFamily="18" charset="0"/>
                <a:cs typeface="Times New Roman" panose="02020603050405020304" pitchFamily="18" charset="0"/>
              </a:rPr>
              <a:t>and modern </a:t>
            </a:r>
            <a:r>
              <a:rPr lang="en-US" b="1" i="1" dirty="0">
                <a:latin typeface="Times New Roman" panose="02020603050405020304" pitchFamily="18" charset="0"/>
                <a:cs typeface="Times New Roman" panose="02020603050405020304" pitchFamily="18" charset="0"/>
              </a:rPr>
              <a:t>storage’s high bandwidth </a:t>
            </a:r>
            <a:r>
              <a:rPr lang="en-US" dirty="0">
                <a:latin typeface="Times New Roman" panose="02020603050405020304" pitchFamily="18" charset="0"/>
                <a:cs typeface="Times New Roman" panose="02020603050405020304" pitchFamily="18" charset="0"/>
              </a:rPr>
              <a:t>to accelerate file system C/R while reducing system downtime and improving data reliability and availability.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 idea: </a:t>
            </a:r>
            <a:r>
              <a:rPr lang="en-US" sz="1600" dirty="0">
                <a:latin typeface="Times New Roman" panose="02020603050405020304" pitchFamily="18" charset="0"/>
                <a:cs typeface="Times New Roman" panose="02020603050405020304" pitchFamily="18" charset="0"/>
              </a:rPr>
              <a:t>using </a:t>
            </a:r>
            <a:r>
              <a:rPr lang="en-US" sz="1600" b="1" i="1" dirty="0">
                <a:latin typeface="Times New Roman" panose="02020603050405020304" pitchFamily="18" charset="0"/>
                <a:cs typeface="Times New Roman" panose="02020603050405020304" pitchFamily="18" charset="0"/>
              </a:rPr>
              <a:t>fine-grained approach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inodes and </a:t>
            </a:r>
            <a:r>
              <a:rPr lang="en-US" sz="1600" i="1" dirty="0" err="1">
                <a:latin typeface="Times New Roman" panose="02020603050405020304" pitchFamily="18" charset="0"/>
                <a:cs typeface="Times New Roman" panose="02020603050405020304" pitchFamily="18" charset="0"/>
              </a:rPr>
              <a:t>dir</a:t>
            </a:r>
            <a:r>
              <a:rPr lang="en-US" sz="1600" i="1" dirty="0">
                <a:latin typeface="Times New Roman" panose="02020603050405020304" pitchFamily="18" charset="0"/>
                <a:cs typeface="Times New Roman" panose="02020603050405020304" pitchFamily="18" charset="0"/>
              </a:rPr>
              <a:t> blocks, instead of the whole logical space</a:t>
            </a:r>
            <a:r>
              <a:rPr lang="en-US" sz="1600" dirty="0">
                <a:latin typeface="Times New Roman" panose="02020603050405020304" pitchFamily="18" charset="0"/>
                <a:cs typeface="Times New Roman" panose="02020603050405020304" pitchFamily="18" charset="0"/>
              </a:rPr>
              <a:t>) to do C/R, with relevant policies. </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Data parallelism: </a:t>
            </a:r>
            <a:r>
              <a:rPr lang="en-US" altLang="zh-CN" sz="1600" dirty="0">
                <a:latin typeface="Times New Roman" panose="02020603050405020304" pitchFamily="18" charset="0"/>
                <a:cs typeface="Times New Roman" panose="02020603050405020304" pitchFamily="18" charset="0"/>
              </a:rPr>
              <a:t>break up the work done at each pass, redesign data structures, and allow multiple threads to perform checks in parallel. </a:t>
            </a:r>
            <a:endParaRPr lang="en-US" altLang="zh-CN" sz="1600" i="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Pipeline parallelism: </a:t>
            </a:r>
            <a:r>
              <a:rPr lang="en-US" altLang="zh-CN" sz="1600" dirty="0">
                <a:latin typeface="Times New Roman" panose="02020603050405020304" pitchFamily="18" charset="0"/>
                <a:cs typeface="Times New Roman" panose="02020603050405020304" pitchFamily="18" charset="0"/>
              </a:rPr>
              <a:t>to parallelize C/R along with the logical flow, since </a:t>
            </a:r>
            <a:r>
              <a:rPr lang="en-US" altLang="zh-CN" sz="1600" b="1" dirty="0">
                <a:latin typeface="Times New Roman" panose="02020603050405020304" pitchFamily="18" charset="0"/>
                <a:cs typeface="Times New Roman" panose="02020603050405020304" pitchFamily="18" charset="0"/>
              </a:rPr>
              <a:t>critical structure </a:t>
            </a:r>
            <a:r>
              <a:rPr lang="en-US" altLang="zh-CN" sz="1600" dirty="0">
                <a:latin typeface="Times New Roman" panose="02020603050405020304" pitchFamily="18" charset="0"/>
                <a:cs typeface="Times New Roman" panose="02020603050405020304" pitchFamily="18" charset="0"/>
              </a:rPr>
              <a:t>like updating global bitmaps within each stage need to be </a:t>
            </a:r>
            <a:r>
              <a:rPr lang="en-US" altLang="zh-CN" sz="1600" b="1" dirty="0">
                <a:latin typeface="Times New Roman" panose="02020603050405020304" pitchFamily="18" charset="0"/>
                <a:cs typeface="Times New Roman" panose="02020603050405020304" pitchFamily="18" charset="0"/>
              </a:rPr>
              <a:t>serial. </a:t>
            </a:r>
            <a:r>
              <a:rPr lang="en-US" altLang="zh-CN" sz="1600" dirty="0">
                <a:latin typeface="Times New Roman" panose="02020603050405020304" pitchFamily="18" charset="0"/>
                <a:cs typeface="Times New Roman" panose="02020603050405020304" pitchFamily="18" charset="0"/>
              </a:rPr>
              <a:t>It adopts </a:t>
            </a:r>
            <a:r>
              <a:rPr lang="en-US" altLang="zh-CN" sz="1600" b="1" i="1" dirty="0">
                <a:latin typeface="Times New Roman" panose="02020603050405020304" pitchFamily="18" charset="0"/>
                <a:cs typeface="Times New Roman" panose="02020603050405020304" pitchFamily="18" charset="0"/>
              </a:rPr>
              <a:t>out-of-order execution but with in-order instruction commit</a:t>
            </a:r>
            <a:r>
              <a:rPr lang="en-US" altLang="zh-CN" sz="1600" dirty="0">
                <a:latin typeface="Times New Roman" panose="02020603050405020304" pitchFamily="18" charset="0"/>
                <a:cs typeface="Times New Roman" panose="02020603050405020304" pitchFamily="18" charset="0"/>
              </a:rPr>
              <a:t> by isolating the global data structures and perform all necessary operations in parallel but certify correctness only when the results are merged. </a:t>
            </a:r>
            <a:r>
              <a:rPr lang="en-US" altLang="zh-CN" sz="1600" i="1" dirty="0">
                <a:latin typeface="Times New Roman" panose="02020603050405020304" pitchFamily="18" charset="0"/>
                <a:cs typeface="Times New Roman" panose="02020603050405020304" pitchFamily="18" charset="0"/>
              </a:rPr>
              <a:t>(like </a:t>
            </a:r>
            <a:r>
              <a:rPr lang="en-US" altLang="zh-CN" sz="1600" i="1" dirty="0" err="1">
                <a:latin typeface="Times New Roman" panose="02020603050405020304" pitchFamily="18" charset="0"/>
                <a:cs typeface="Times New Roman" panose="02020603050405020304" pitchFamily="18" charset="0"/>
              </a:rPr>
              <a:t>db</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txn</a:t>
            </a:r>
            <a:r>
              <a:rPr lang="en-US" altLang="zh-CN" sz="1600" i="1" dirty="0">
                <a:latin typeface="Times New Roman" panose="02020603050405020304" pitchFamily="18" charset="0"/>
                <a:cs typeface="Times New Roman" panose="02020603050405020304" pitchFamily="18" charset="0"/>
              </a:rPr>
              <a:t> processing)</a:t>
            </a:r>
          </a:p>
          <a:p>
            <a:pPr marL="285750" indent="-285750">
              <a:lnSpc>
                <a:spcPct val="150000"/>
              </a:lnSpc>
              <a:buFont typeface="Arial" panose="020B0604020202020204" pitchFamily="34" charset="0"/>
              <a:buChar char="•"/>
            </a:pPr>
            <a:r>
              <a:rPr lang="en-US" altLang="zh-CN" b="1" dirty="0" err="1">
                <a:latin typeface="Times New Roman" panose="02020603050405020304" pitchFamily="18" charset="0"/>
                <a:cs typeface="Times New Roman" panose="02020603050405020304" pitchFamily="18" charset="0"/>
              </a:rPr>
              <a:t>pFSCK</a:t>
            </a:r>
            <a:r>
              <a:rPr lang="en-US" altLang="zh-CN" b="1" dirty="0">
                <a:latin typeface="Times New Roman" panose="02020603050405020304" pitchFamily="18" charset="0"/>
                <a:cs typeface="Times New Roman" panose="02020603050405020304" pitchFamily="18" charset="0"/>
              </a:rPr>
              <a:t> scheduler: </a:t>
            </a:r>
            <a:r>
              <a:rPr lang="en-US" altLang="zh-CN" sz="1600" dirty="0">
                <a:latin typeface="Times New Roman" panose="02020603050405020304" pitchFamily="18" charset="0"/>
                <a:cs typeface="Times New Roman" panose="02020603050405020304" pitchFamily="18" charset="0"/>
              </a:rPr>
              <a:t>dynamically monitors progress across different stages of </a:t>
            </a:r>
            <a:r>
              <a:rPr lang="en-US" altLang="zh-CN" sz="1600" dirty="0" err="1">
                <a:latin typeface="Times New Roman" panose="02020603050405020304" pitchFamily="18" charset="0"/>
                <a:cs typeface="Times New Roman" panose="02020603050405020304" pitchFamily="18" charset="0"/>
              </a:rPr>
              <a:t>pFSCK</a:t>
            </a:r>
            <a:r>
              <a:rPr lang="en-US" altLang="zh-CN" sz="1600" dirty="0">
                <a:latin typeface="Times New Roman" panose="02020603050405020304" pitchFamily="18" charset="0"/>
                <a:cs typeface="Times New Roman" panose="02020603050405020304" pitchFamily="18" charset="0"/>
              </a:rPr>
              <a:t> and uses the pending work ratio for thread assignment</a:t>
            </a:r>
            <a:r>
              <a:rPr lang="en-US" altLang="zh-CN"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by which the data imbalance can be solved by dynamically allocate/withdraw active threads for each process. It achieves adapting to different fs configurations, regardless of file system size, utilization, or configurations, such as a file-intensive or directory-intensive fs.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Resource-aware </a:t>
            </a:r>
            <a:r>
              <a:rPr lang="en-US" altLang="zh-CN" b="1" dirty="0" err="1">
                <a:latin typeface="Times New Roman" panose="02020603050405020304" pitchFamily="18" charset="0"/>
                <a:cs typeface="Times New Roman" panose="02020603050405020304" pitchFamily="18" charset="0"/>
              </a:rPr>
              <a:t>pFSCK</a:t>
            </a:r>
            <a:r>
              <a:rPr lang="en-US" altLang="zh-CN" b="1" dirty="0">
                <a:latin typeface="Times New Roman" panose="02020603050405020304" pitchFamily="18" charset="0"/>
                <a:cs typeface="Times New Roman" panose="02020603050405020304" pitchFamily="18" charset="0"/>
              </a:rPr>
              <a:t> scheduler: </a:t>
            </a:r>
            <a:r>
              <a:rPr lang="en-US" altLang="zh-CN" sz="1600" dirty="0">
                <a:latin typeface="Times New Roman" panose="02020603050405020304" pitchFamily="18" charset="0"/>
                <a:cs typeface="Times New Roman" panose="02020603050405020304" pitchFamily="18" charset="0"/>
              </a:rPr>
              <a:t>scales the C/R threads across passes by monitoring the total CPU utilization of the system. It achieves supporting efficient C/R for both on/offline and can be adapted to varying system resource utilization to reduce the performance impact on any concurrently running applications.</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12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941C4E46-0600-4D54-8530-DD0258696B0F}"/>
              </a:ext>
            </a:extLst>
          </p:cNvPr>
          <p:cNvSpPr/>
          <p:nvPr/>
        </p:nvSpPr>
        <p:spPr>
          <a:xfrm>
            <a:off x="-50800" y="637308"/>
            <a:ext cx="12191999" cy="832920"/>
          </a:xfrm>
          <a:prstGeom prst="rect">
            <a:avLst/>
          </a:prstGeom>
        </p:spPr>
        <p:txBody>
          <a:bodyPr wrap="square">
            <a:spAutoFit/>
          </a:bodyPr>
          <a:lstStyle/>
          <a:p>
            <a:pPr>
              <a:lnSpc>
                <a:spcPct val="150000"/>
              </a:lnSpc>
            </a:pPr>
            <a:r>
              <a:rPr lang="en-US" altLang="zh-CN" b="1" dirty="0" err="1">
                <a:solidFill>
                  <a:srgbClr val="1D1D1B"/>
                </a:solidFill>
                <a:latin typeface="Times New Roman" panose="02020603050405020304" pitchFamily="18" charset="0"/>
                <a:cs typeface="Times New Roman" panose="02020603050405020304" pitchFamily="18" charset="0"/>
              </a:rPr>
              <a:t>pFSCK</a:t>
            </a:r>
            <a:r>
              <a:rPr lang="en-US" altLang="zh-CN" b="1" dirty="0">
                <a:solidFill>
                  <a:srgbClr val="1D1D1B"/>
                </a:solidFill>
                <a:latin typeface="Times New Roman" panose="02020603050405020304" pitchFamily="18" charset="0"/>
                <a:cs typeface="Times New Roman" panose="02020603050405020304" pitchFamily="18" charset="0"/>
              </a:rPr>
              <a:t>: Accelerating File System Checking and Repair for Modern Storage</a:t>
            </a:r>
          </a:p>
          <a:p>
            <a:pPr>
              <a:lnSpc>
                <a:spcPct val="150000"/>
              </a:lnSpc>
            </a:pPr>
            <a:r>
              <a:rPr lang="en-US" altLang="zh-CN" sz="1600" i="1" dirty="0">
                <a:latin typeface="Times New Roman" panose="02020603050405020304" pitchFamily="18" charset="0"/>
                <a:cs typeface="Times New Roman" panose="02020603050405020304" pitchFamily="18" charset="0"/>
              </a:rPr>
              <a:t>David Domingo, </a:t>
            </a:r>
            <a:r>
              <a:rPr lang="en-US" altLang="zh-CN" sz="1600" i="1" dirty="0" err="1">
                <a:latin typeface="Times New Roman" panose="02020603050405020304" pitchFamily="18" charset="0"/>
                <a:cs typeface="Times New Roman" panose="02020603050405020304" pitchFamily="18" charset="0"/>
              </a:rPr>
              <a:t>Sudarsun</a:t>
            </a:r>
            <a:r>
              <a:rPr lang="en-US" altLang="zh-CN" sz="1600" i="1" dirty="0">
                <a:latin typeface="Times New Roman" panose="02020603050405020304" pitchFamily="18" charset="0"/>
                <a:cs typeface="Times New Roman" panose="02020603050405020304" pitchFamily="18" charset="0"/>
              </a:rPr>
              <a:t> Kannan; Rutgers University</a:t>
            </a:r>
            <a:endParaRPr lang="zh-CN" altLang="en-US"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3196D202-DB58-4BCD-9DDF-E8CA28AAC6E2}"/>
              </a:ext>
            </a:extLst>
          </p:cNvPr>
          <p:cNvSpPr txBox="1"/>
          <p:nvPr/>
        </p:nvSpPr>
        <p:spPr>
          <a:xfrm>
            <a:off x="50798" y="1531768"/>
            <a:ext cx="12090401" cy="51725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pFSCK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parallel</a:t>
            </a:r>
            <a:r>
              <a:rPr lang="en-US" dirty="0">
                <a:latin typeface="Times New Roman" panose="02020603050405020304" pitchFamily="18" charset="0"/>
                <a:cs typeface="Times New Roman" panose="02020603050405020304" pitchFamily="18" charset="0"/>
              </a:rPr>
              <a:t> C/R tool that exploits </a:t>
            </a:r>
            <a:r>
              <a:rPr lang="en-US" b="1" i="1" dirty="0">
                <a:latin typeface="Times New Roman" panose="02020603050405020304" pitchFamily="18" charset="0"/>
                <a:cs typeface="Times New Roman" panose="02020603050405020304" pitchFamily="18" charset="0"/>
              </a:rPr>
              <a:t>CPU parallelism </a:t>
            </a:r>
            <a:r>
              <a:rPr lang="en-US" dirty="0">
                <a:latin typeface="Times New Roman" panose="02020603050405020304" pitchFamily="18" charset="0"/>
                <a:cs typeface="Times New Roman" panose="02020603050405020304" pitchFamily="18" charset="0"/>
              </a:rPr>
              <a:t>and modern </a:t>
            </a:r>
            <a:r>
              <a:rPr lang="en-US" b="1" i="1" dirty="0">
                <a:latin typeface="Times New Roman" panose="02020603050405020304" pitchFamily="18" charset="0"/>
                <a:cs typeface="Times New Roman" panose="02020603050405020304" pitchFamily="18" charset="0"/>
              </a:rPr>
              <a:t>storage’s high bandwidth </a:t>
            </a:r>
            <a:r>
              <a:rPr lang="en-US" dirty="0">
                <a:latin typeface="Times New Roman" panose="02020603050405020304" pitchFamily="18" charset="0"/>
                <a:cs typeface="Times New Roman" panose="02020603050405020304" pitchFamily="18" charset="0"/>
              </a:rPr>
              <a:t>to accelerate file system C/R while reducing system downtime and improving data reliability and availability.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 idea: </a:t>
            </a:r>
            <a:r>
              <a:rPr lang="en-US" sz="1600" dirty="0">
                <a:latin typeface="Times New Roman" panose="02020603050405020304" pitchFamily="18" charset="0"/>
                <a:cs typeface="Times New Roman" panose="02020603050405020304" pitchFamily="18" charset="0"/>
              </a:rPr>
              <a:t>using </a:t>
            </a:r>
            <a:r>
              <a:rPr lang="en-US" sz="1600" b="1" i="1" dirty="0">
                <a:latin typeface="Times New Roman" panose="02020603050405020304" pitchFamily="18" charset="0"/>
                <a:cs typeface="Times New Roman" panose="02020603050405020304" pitchFamily="18" charset="0"/>
              </a:rPr>
              <a:t>fine-grained approach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inodes and </a:t>
            </a:r>
            <a:r>
              <a:rPr lang="en-US" sz="1600" i="1" dirty="0" err="1">
                <a:latin typeface="Times New Roman" panose="02020603050405020304" pitchFamily="18" charset="0"/>
                <a:cs typeface="Times New Roman" panose="02020603050405020304" pitchFamily="18" charset="0"/>
              </a:rPr>
              <a:t>dir</a:t>
            </a:r>
            <a:r>
              <a:rPr lang="en-US" sz="1600" i="1" dirty="0">
                <a:latin typeface="Times New Roman" panose="02020603050405020304" pitchFamily="18" charset="0"/>
                <a:cs typeface="Times New Roman" panose="02020603050405020304" pitchFamily="18" charset="0"/>
              </a:rPr>
              <a:t> blocks, instead of the whole logical space</a:t>
            </a:r>
            <a:r>
              <a:rPr lang="en-US" sz="1600" dirty="0">
                <a:latin typeface="Times New Roman" panose="02020603050405020304" pitchFamily="18" charset="0"/>
                <a:cs typeface="Times New Roman" panose="02020603050405020304" pitchFamily="18" charset="0"/>
              </a:rPr>
              <a:t>) to do C/R, with relevant policies. </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Data parallelism: </a:t>
            </a:r>
            <a:r>
              <a:rPr lang="en-US" altLang="zh-CN" sz="1600" dirty="0">
                <a:latin typeface="Times New Roman" panose="02020603050405020304" pitchFamily="18" charset="0"/>
                <a:cs typeface="Times New Roman" panose="02020603050405020304" pitchFamily="18" charset="0"/>
              </a:rPr>
              <a:t>break up the work done at each pass, redesign data structures, and allow multiple threads to perform checks in parallel. </a:t>
            </a:r>
            <a:endParaRPr lang="en-US" altLang="zh-CN" sz="1600" i="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Pipeline parallelism: </a:t>
            </a:r>
            <a:r>
              <a:rPr lang="en-US" altLang="zh-CN" sz="1600" dirty="0">
                <a:latin typeface="Times New Roman" panose="02020603050405020304" pitchFamily="18" charset="0"/>
                <a:cs typeface="Times New Roman" panose="02020603050405020304" pitchFamily="18" charset="0"/>
              </a:rPr>
              <a:t>to parallelize C/R along with the logical flow, since </a:t>
            </a:r>
            <a:r>
              <a:rPr lang="en-US" altLang="zh-CN" sz="1600" b="1" dirty="0">
                <a:latin typeface="Times New Roman" panose="02020603050405020304" pitchFamily="18" charset="0"/>
                <a:cs typeface="Times New Roman" panose="02020603050405020304" pitchFamily="18" charset="0"/>
              </a:rPr>
              <a:t>critical structure </a:t>
            </a:r>
            <a:r>
              <a:rPr lang="en-US" altLang="zh-CN" sz="1600" dirty="0">
                <a:latin typeface="Times New Roman" panose="02020603050405020304" pitchFamily="18" charset="0"/>
                <a:cs typeface="Times New Roman" panose="02020603050405020304" pitchFamily="18" charset="0"/>
              </a:rPr>
              <a:t>like updating global bitmaps within each stage need to be </a:t>
            </a:r>
            <a:r>
              <a:rPr lang="en-US" altLang="zh-CN" sz="1600" b="1" dirty="0">
                <a:latin typeface="Times New Roman" panose="02020603050405020304" pitchFamily="18" charset="0"/>
                <a:cs typeface="Times New Roman" panose="02020603050405020304" pitchFamily="18" charset="0"/>
              </a:rPr>
              <a:t>serial. </a:t>
            </a:r>
            <a:r>
              <a:rPr lang="en-US" altLang="zh-CN" sz="1600" dirty="0">
                <a:latin typeface="Times New Roman" panose="02020603050405020304" pitchFamily="18" charset="0"/>
                <a:cs typeface="Times New Roman" panose="02020603050405020304" pitchFamily="18" charset="0"/>
              </a:rPr>
              <a:t>It adopts </a:t>
            </a:r>
            <a:r>
              <a:rPr lang="en-US" altLang="zh-CN" sz="1600" b="1" i="1" dirty="0">
                <a:latin typeface="Times New Roman" panose="02020603050405020304" pitchFamily="18" charset="0"/>
                <a:cs typeface="Times New Roman" panose="02020603050405020304" pitchFamily="18" charset="0"/>
              </a:rPr>
              <a:t>out-of-order execution but with in-order instruction commit</a:t>
            </a:r>
            <a:r>
              <a:rPr lang="en-US" altLang="zh-CN" sz="1600" dirty="0">
                <a:latin typeface="Times New Roman" panose="02020603050405020304" pitchFamily="18" charset="0"/>
                <a:cs typeface="Times New Roman" panose="02020603050405020304" pitchFamily="18" charset="0"/>
              </a:rPr>
              <a:t> by isolating the global data structures and perform all necessary operations in parallel but certify correctness only when the results are merged. </a:t>
            </a:r>
            <a:r>
              <a:rPr lang="en-US" altLang="zh-CN" sz="1600" i="1" dirty="0">
                <a:latin typeface="Times New Roman" panose="02020603050405020304" pitchFamily="18" charset="0"/>
                <a:cs typeface="Times New Roman" panose="02020603050405020304" pitchFamily="18" charset="0"/>
              </a:rPr>
              <a:t>(like </a:t>
            </a:r>
            <a:r>
              <a:rPr lang="en-US" altLang="zh-CN" sz="1600" i="1" dirty="0" err="1">
                <a:latin typeface="Times New Roman" panose="02020603050405020304" pitchFamily="18" charset="0"/>
                <a:cs typeface="Times New Roman" panose="02020603050405020304" pitchFamily="18" charset="0"/>
              </a:rPr>
              <a:t>db</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txn</a:t>
            </a:r>
            <a:r>
              <a:rPr lang="en-US" altLang="zh-CN" sz="1600" i="1" dirty="0">
                <a:latin typeface="Times New Roman" panose="02020603050405020304" pitchFamily="18" charset="0"/>
                <a:cs typeface="Times New Roman" panose="02020603050405020304" pitchFamily="18" charset="0"/>
              </a:rPr>
              <a:t> processing)</a:t>
            </a:r>
          </a:p>
          <a:p>
            <a:pPr marL="285750" indent="-285750">
              <a:lnSpc>
                <a:spcPct val="150000"/>
              </a:lnSpc>
              <a:buFont typeface="Arial" panose="020B0604020202020204" pitchFamily="34" charset="0"/>
              <a:buChar char="•"/>
            </a:pPr>
            <a:r>
              <a:rPr lang="en-US" altLang="zh-CN" b="1" dirty="0" err="1">
                <a:latin typeface="Times New Roman" panose="02020603050405020304" pitchFamily="18" charset="0"/>
                <a:cs typeface="Times New Roman" panose="02020603050405020304" pitchFamily="18" charset="0"/>
              </a:rPr>
              <a:t>pFSCK</a:t>
            </a:r>
            <a:r>
              <a:rPr lang="en-US" altLang="zh-CN" b="1" dirty="0">
                <a:latin typeface="Times New Roman" panose="02020603050405020304" pitchFamily="18" charset="0"/>
                <a:cs typeface="Times New Roman" panose="02020603050405020304" pitchFamily="18" charset="0"/>
              </a:rPr>
              <a:t> scheduler: </a:t>
            </a:r>
            <a:r>
              <a:rPr lang="en-US" altLang="zh-CN" sz="1600" dirty="0">
                <a:latin typeface="Times New Roman" panose="02020603050405020304" pitchFamily="18" charset="0"/>
                <a:cs typeface="Times New Roman" panose="02020603050405020304" pitchFamily="18" charset="0"/>
              </a:rPr>
              <a:t>dynamically monitors progress across different stages of </a:t>
            </a:r>
            <a:r>
              <a:rPr lang="en-US" altLang="zh-CN" sz="1600" dirty="0" err="1">
                <a:latin typeface="Times New Roman" panose="02020603050405020304" pitchFamily="18" charset="0"/>
                <a:cs typeface="Times New Roman" panose="02020603050405020304" pitchFamily="18" charset="0"/>
              </a:rPr>
              <a:t>pFSCK</a:t>
            </a:r>
            <a:r>
              <a:rPr lang="en-US" altLang="zh-CN" sz="1600" dirty="0">
                <a:latin typeface="Times New Roman" panose="02020603050405020304" pitchFamily="18" charset="0"/>
                <a:cs typeface="Times New Roman" panose="02020603050405020304" pitchFamily="18" charset="0"/>
              </a:rPr>
              <a:t> and uses the pending work ratio for thread assignment</a:t>
            </a:r>
            <a:r>
              <a:rPr lang="en-US" altLang="zh-CN"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by which the data imbalance can be solved by dynamically allocate/withdraw active threads for each process. It achieves adapting to different fs configurations, regardless of file system size, utilization, or configurations, such as a file-intensive or directory-intensive fs.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Resource-aware </a:t>
            </a:r>
            <a:r>
              <a:rPr lang="en-US" altLang="zh-CN" b="1" dirty="0" err="1">
                <a:latin typeface="Times New Roman" panose="02020603050405020304" pitchFamily="18" charset="0"/>
                <a:cs typeface="Times New Roman" panose="02020603050405020304" pitchFamily="18" charset="0"/>
              </a:rPr>
              <a:t>pFSCK</a:t>
            </a:r>
            <a:r>
              <a:rPr lang="en-US" altLang="zh-CN" b="1" dirty="0">
                <a:latin typeface="Times New Roman" panose="02020603050405020304" pitchFamily="18" charset="0"/>
                <a:cs typeface="Times New Roman" panose="02020603050405020304" pitchFamily="18" charset="0"/>
              </a:rPr>
              <a:t> scheduler: </a:t>
            </a:r>
            <a:r>
              <a:rPr lang="en-US" altLang="zh-CN" sz="1600" dirty="0">
                <a:latin typeface="Times New Roman" panose="02020603050405020304" pitchFamily="18" charset="0"/>
                <a:cs typeface="Times New Roman" panose="02020603050405020304" pitchFamily="18" charset="0"/>
              </a:rPr>
              <a:t>scales the C/R threads across passes by monitoring the total CPU utilization of the system. It achieves supporting efficient C/R for both on/offline and can be adapted to varying system resource utilization to reduce the performance impact on any concurrently running applications.</a:t>
            </a:r>
            <a:endParaRPr lang="en-US" altLang="zh-CN" dirty="0">
              <a:latin typeface="Times New Roman" panose="02020603050405020304" pitchFamily="18" charset="0"/>
              <a:cs typeface="Times New Roman" panose="02020603050405020304" pitchFamily="18" charset="0"/>
            </a:endParaRPr>
          </a:p>
        </p:txBody>
      </p:sp>
      <p:pic>
        <p:nvPicPr>
          <p:cNvPr id="8" name="图片 7" descr="表格&#10;&#10;描述已自动生成">
            <a:extLst>
              <a:ext uri="{FF2B5EF4-FFF2-40B4-BE49-F238E27FC236}">
                <a16:creationId xmlns:a16="http://schemas.microsoft.com/office/drawing/2014/main" id="{02C2662F-72C8-4690-BB96-E05B0EA17BC4}"/>
              </a:ext>
            </a:extLst>
          </p:cNvPr>
          <p:cNvPicPr>
            <a:picLocks noChangeAspect="1"/>
          </p:cNvPicPr>
          <p:nvPr/>
        </p:nvPicPr>
        <p:blipFill>
          <a:blip r:embed="rId3"/>
          <a:stretch>
            <a:fillRect/>
          </a:stretch>
        </p:blipFill>
        <p:spPr>
          <a:xfrm>
            <a:off x="7269479" y="204923"/>
            <a:ext cx="4425587" cy="2589439"/>
          </a:xfrm>
          <a:prstGeom prst="rect">
            <a:avLst/>
          </a:prstGeom>
        </p:spPr>
      </p:pic>
    </p:spTree>
    <p:extLst>
      <p:ext uri="{BB962C8B-B14F-4D97-AF65-F5344CB8AC3E}">
        <p14:creationId xmlns:p14="http://schemas.microsoft.com/office/powerpoint/2010/main" val="176297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191999" cy="1000274"/>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Rethinking File Mapping in Persistent Memory</a:t>
            </a:r>
          </a:p>
          <a:p>
            <a:r>
              <a:rPr lang="en-US" altLang="zh-CN" sz="1600" i="1" dirty="0">
                <a:latin typeface="Times New Roman" panose="02020603050405020304" pitchFamily="18" charset="0"/>
                <a:cs typeface="Times New Roman" panose="02020603050405020304" pitchFamily="18" charset="0"/>
              </a:rPr>
              <a:t>Ian Neal, </a:t>
            </a:r>
            <a:r>
              <a:rPr lang="en-US" altLang="zh-CN" sz="1600" i="1" dirty="0" err="1">
                <a:latin typeface="Times New Roman" panose="02020603050405020304" pitchFamily="18" charset="0"/>
                <a:cs typeface="Times New Roman" panose="02020603050405020304" pitchFamily="18" charset="0"/>
              </a:rPr>
              <a:t>Gefei</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Zuo</a:t>
            </a:r>
            <a:r>
              <a:rPr lang="en-US" altLang="zh-CN" sz="1600" i="1" dirty="0">
                <a:latin typeface="Times New Roman" panose="02020603050405020304" pitchFamily="18" charset="0"/>
                <a:cs typeface="Times New Roman" panose="02020603050405020304" pitchFamily="18" charset="0"/>
              </a:rPr>
              <a:t>, Eric </a:t>
            </a:r>
            <a:r>
              <a:rPr lang="en-US" altLang="zh-CN" sz="1600" i="1" dirty="0" err="1">
                <a:latin typeface="Times New Roman" panose="02020603050405020304" pitchFamily="18" charset="0"/>
                <a:cs typeface="Times New Roman" panose="02020603050405020304" pitchFamily="18" charset="0"/>
              </a:rPr>
              <a:t>Shiple</a:t>
            </a:r>
            <a:r>
              <a:rPr lang="en-US" altLang="zh-CN" sz="1600" i="1" dirty="0">
                <a:latin typeface="Times New Roman" panose="02020603050405020304" pitchFamily="18" charset="0"/>
                <a:cs typeface="Times New Roman" panose="02020603050405020304" pitchFamily="18" charset="0"/>
              </a:rPr>
              <a:t>, and Tanvir Ahmed Khan, University of Michigan; </a:t>
            </a:r>
            <a:r>
              <a:rPr lang="en-US" altLang="zh-CN" sz="1600" i="1" dirty="0" err="1">
                <a:latin typeface="Times New Roman" panose="02020603050405020304" pitchFamily="18" charset="0"/>
                <a:cs typeface="Times New Roman" panose="02020603050405020304" pitchFamily="18" charset="0"/>
              </a:rPr>
              <a:t>Youngjin</a:t>
            </a:r>
            <a:r>
              <a:rPr lang="en-US" altLang="zh-CN" sz="1600" i="1" dirty="0">
                <a:latin typeface="Times New Roman" panose="02020603050405020304" pitchFamily="18" charset="0"/>
                <a:cs typeface="Times New Roman" panose="02020603050405020304" pitchFamily="18" charset="0"/>
              </a:rPr>
              <a:t> Kwon, School of Computing, KAIST; Simon Peter, University of Texas at Austin; </a:t>
            </a:r>
            <a:r>
              <a:rPr lang="en-US" altLang="zh-CN" sz="1600" i="1" dirty="0" err="1">
                <a:latin typeface="Times New Roman" panose="02020603050405020304" pitchFamily="18" charset="0"/>
                <a:cs typeface="Times New Roman" panose="02020603050405020304" pitchFamily="18" charset="0"/>
              </a:rPr>
              <a:t>Baris</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Kasikci</a:t>
            </a:r>
            <a:r>
              <a:rPr lang="en-US" altLang="zh-CN" sz="1600" i="1" dirty="0">
                <a:latin typeface="Times New Roman" panose="02020603050405020304" pitchFamily="18" charset="0"/>
                <a:cs typeface="Times New Roman" panose="02020603050405020304" pitchFamily="18" charset="0"/>
              </a:rPr>
              <a:t>, University of Michigan.</a:t>
            </a:r>
            <a:endParaRPr lang="zh-CN" altLang="en-US" sz="1600" i="1" dirty="0">
              <a:latin typeface="Times New Roman" panose="02020603050405020304" pitchFamily="18" charset="0"/>
              <a:cs typeface="Times New Roman" panose="02020603050405020304" pitchFamily="18" charset="0"/>
            </a:endParaRPr>
          </a:p>
        </p:txBody>
      </p:sp>
      <p:sp>
        <p:nvSpPr>
          <p:cNvPr id="12" name="TextBox 5">
            <a:extLst>
              <a:ext uri="{FF2B5EF4-FFF2-40B4-BE49-F238E27FC236}">
                <a16:creationId xmlns:a16="http://schemas.microsoft.com/office/drawing/2014/main" id="{C89FEAD6-8268-478B-923C-3DDC0204A6FE}"/>
              </a:ext>
            </a:extLst>
          </p:cNvPr>
          <p:cNvSpPr txBox="1"/>
          <p:nvPr/>
        </p:nvSpPr>
        <p:spPr>
          <a:xfrm>
            <a:off x="114268" y="1581379"/>
            <a:ext cx="12077732" cy="5080237"/>
          </a:xfrm>
          <a:prstGeom prst="rect">
            <a:avLst/>
          </a:prstGeom>
          <a:noFill/>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Persistent Memory (</a:t>
            </a:r>
            <a:r>
              <a:rPr lang="en-US" altLang="zh-CN" b="1" dirty="0">
                <a:latin typeface="Times New Roman" panose="02020603050405020304" pitchFamily="18" charset="0"/>
                <a:cs typeface="Times New Roman" panose="02020603050405020304" pitchFamily="18" charset="0"/>
              </a:rPr>
              <a:t>PM</a:t>
            </a:r>
            <a:r>
              <a:rPr lang="en-US" altLang="zh-CN" dirty="0">
                <a:latin typeface="Times New Roman" panose="02020603050405020304" pitchFamily="18" charset="0"/>
                <a:cs typeface="Times New Roman" panose="02020603050405020304" pitchFamily="18" charset="0"/>
              </a:rPr>
              <a:t>, or NVM) are 30−40x faster than SSDs, while f</a:t>
            </a:r>
            <a:r>
              <a:rPr lang="en-US" dirty="0">
                <a:latin typeface="Times New Roman" panose="02020603050405020304" pitchFamily="18" charset="0"/>
                <a:cs typeface="Times New Roman" panose="02020603050405020304" pitchFamily="18" charset="0"/>
              </a:rPr>
              <a:t>ile system IO performance cannot keep up with PM performance. </a:t>
            </a:r>
            <a:r>
              <a:rPr lang="en-US" dirty="0">
                <a:latin typeface="Times New Roman" panose="02020603050405020304" pitchFamily="18" charset="0"/>
                <a:cs typeface="Times New Roman" panose="02020603050405020304" pitchFamily="18" charset="0"/>
                <a:sym typeface="Wingdings" panose="05000000000000000000" pitchFamily="2" charset="2"/>
              </a:rPr>
              <a:t>The </a:t>
            </a:r>
            <a:r>
              <a:rPr lang="en-US" b="1" dirty="0">
                <a:latin typeface="Times New Roman" panose="02020603050405020304" pitchFamily="18" charset="0"/>
                <a:cs typeface="Times New Roman" panose="02020603050405020304" pitchFamily="18" charset="0"/>
                <a:sym typeface="Wingdings" panose="05000000000000000000" pitchFamily="2" charset="2"/>
              </a:rPr>
              <a:t>rigorous analysis of IO path performance </a:t>
            </a:r>
            <a:r>
              <a:rPr lang="en-US" dirty="0">
                <a:latin typeface="Times New Roman" panose="02020603050405020304" pitchFamily="18" charset="0"/>
                <a:cs typeface="Times New Roman" panose="02020603050405020304" pitchFamily="18" charset="0"/>
                <a:sym typeface="Wingdings" panose="05000000000000000000" pitchFamily="2" charset="2"/>
              </a:rPr>
              <a:t>is important. (an </a:t>
            </a:r>
            <a:r>
              <a:rPr lang="en-US" b="1" dirty="0">
                <a:latin typeface="Times New Roman" panose="02020603050405020304" pitchFamily="18" charset="0"/>
                <a:cs typeface="Times New Roman" panose="02020603050405020304" pitchFamily="18" charset="0"/>
                <a:sym typeface="Wingdings" panose="05000000000000000000" pitchFamily="2" charset="2"/>
              </a:rPr>
              <a:t>Evaluation paper</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 Not all aspects of the IO path have been examined in detail, especially </a:t>
            </a:r>
            <a:r>
              <a:rPr lang="en-US" b="1" dirty="0">
                <a:latin typeface="Times New Roman" panose="02020603050405020304" pitchFamily="18" charset="0"/>
                <a:cs typeface="Times New Roman" panose="02020603050405020304" pitchFamily="18" charset="0"/>
                <a:sym typeface="Wingdings" panose="05000000000000000000" pitchFamily="2" charset="2"/>
              </a:rPr>
              <a:t>file mapping </a:t>
            </a:r>
            <a:r>
              <a:rPr lang="en-US" dirty="0">
                <a:latin typeface="Times New Roman" panose="02020603050405020304" pitchFamily="18" charset="0"/>
                <a:cs typeface="Times New Roman" panose="02020603050405020304" pitchFamily="18" charset="0"/>
                <a:sym typeface="Wingdings" panose="05000000000000000000" pitchFamily="2" charset="2"/>
              </a:rPr>
              <a:t>process. </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What is file mapping? </a:t>
            </a:r>
            <a:r>
              <a:rPr lang="en-US" sz="1600" dirty="0">
                <a:latin typeface="Times New Roman" panose="02020603050405020304" pitchFamily="18" charset="0"/>
                <a:cs typeface="Times New Roman" panose="02020603050405020304" pitchFamily="18" charset="0"/>
              </a:rPr>
              <a:t>is the operation of mapping a </a:t>
            </a:r>
            <a:r>
              <a:rPr lang="en-US" sz="1600" b="1" i="1" dirty="0">
                <a:latin typeface="Times New Roman" panose="02020603050405020304" pitchFamily="18" charset="0"/>
                <a:cs typeface="Times New Roman" panose="02020603050405020304" pitchFamily="18" charset="0"/>
              </a:rPr>
              <a:t>logical offset (</a:t>
            </a:r>
            <a:r>
              <a:rPr lang="en-US" altLang="zh-CN" sz="1600" b="1" i="1" dirty="0">
                <a:latin typeface="Times New Roman" panose="02020603050405020304" pitchFamily="18" charset="0"/>
                <a:cs typeface="Times New Roman" panose="02020603050405020304" pitchFamily="18" charset="0"/>
              </a:rPr>
              <a:t>a file and offset</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a file to a </a:t>
            </a:r>
            <a:r>
              <a:rPr lang="en-US" sz="1600" b="1" i="1" dirty="0">
                <a:latin typeface="Times New Roman" panose="02020603050405020304" pitchFamily="18" charset="0"/>
                <a:cs typeface="Times New Roman" panose="02020603050405020304" pitchFamily="18" charset="0"/>
              </a:rPr>
              <a:t>physical location (</a:t>
            </a:r>
            <a:r>
              <a:rPr lang="en-US" altLang="zh-CN" sz="1600"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 device offset</a:t>
            </a:r>
            <a:r>
              <a:rPr lang="en-US" altLang="zh-CN"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 the underlying device  at a fixed granularity; contains </a:t>
            </a:r>
            <a:r>
              <a:rPr lang="en-US" sz="1600" b="1" i="1" dirty="0">
                <a:latin typeface="Times New Roman" panose="02020603050405020304" pitchFamily="18" charset="0"/>
                <a:cs typeface="Times New Roman" panose="02020603050405020304" pitchFamily="18" charset="0"/>
              </a:rPr>
              <a:t>per-file mapping </a:t>
            </a:r>
            <a:r>
              <a:rPr lang="en-US" sz="1600" dirty="0">
                <a:latin typeface="Times New Roman" panose="02020603050405020304" pitchFamily="18" charset="0"/>
                <a:cs typeface="Times New Roman" panose="02020603050405020304" pitchFamily="18" charset="0"/>
              </a:rPr>
              <a:t>and </a:t>
            </a:r>
            <a:r>
              <a:rPr lang="en-US" sz="1600" b="1" i="1" dirty="0">
                <a:latin typeface="Times New Roman" panose="02020603050405020304" pitchFamily="18" charset="0"/>
                <a:cs typeface="Times New Roman" panose="02020603050405020304" pitchFamily="18" charset="0"/>
              </a:rPr>
              <a:t>global mapping.</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Current challenges: </a:t>
            </a:r>
          </a:p>
          <a:p>
            <a:pPr>
              <a:lnSpc>
                <a:spcPct val="150000"/>
              </a:lnSpc>
            </a:pPr>
            <a:r>
              <a:rPr lang="en-US" sz="1600" b="1" dirty="0">
                <a:latin typeface="Times New Roman" panose="02020603050405020304" pitchFamily="18" charset="0"/>
                <a:cs typeface="Times New Roman" panose="02020603050405020304" pitchFamily="18" charset="0"/>
              </a:rPr>
              <a:t>(1) </a:t>
            </a:r>
            <a:r>
              <a:rPr lang="en-US" sz="1600" b="1" i="1" dirty="0">
                <a:latin typeface="Times New Roman" panose="02020603050405020304" pitchFamily="18" charset="0"/>
                <a:cs typeface="Times New Roman" panose="02020603050405020304" pitchFamily="18" charset="0"/>
              </a:rPr>
              <a:t>Fragmentation</a:t>
            </a:r>
            <a:r>
              <a:rPr lang="en-US" sz="14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occurs when a file is spread across non-contiguous physical locations on device (like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B-tree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case</a:t>
            </a:r>
            <a:r>
              <a:rPr lang="en-US" sz="1600" dirty="0">
                <a:latin typeface="Times New Roman" panose="02020603050405020304" pitchFamily="18" charset="0"/>
                <a:cs typeface="Times New Roman" panose="02020603050405020304" pitchFamily="18" charset="0"/>
              </a:rPr>
              <a:t>). (1) </a:t>
            </a:r>
            <a:r>
              <a:rPr lang="en-US" sz="1600" b="1" dirty="0">
                <a:latin typeface="Times New Roman" panose="02020603050405020304" pitchFamily="18" charset="0"/>
                <a:cs typeface="Times New Roman" panose="02020603050405020304" pitchFamily="18" charset="0"/>
              </a:rPr>
              <a:t>Overhead</a:t>
            </a:r>
            <a:r>
              <a:rPr lang="en-US" sz="1600" dirty="0">
                <a:latin typeface="Times New Roman" panose="02020603050405020304" pitchFamily="18" charset="0"/>
                <a:cs typeface="Times New Roman" panose="02020603050405020304" pitchFamily="18" charset="0"/>
              </a:rPr>
              <a:t>: It causes locations to become non-contiguous and the mapping structure to become larger, increasing search and insert; (2) </a:t>
            </a:r>
            <a:r>
              <a:rPr lang="en-US" sz="1600" b="1" dirty="0">
                <a:latin typeface="Times New Roman" panose="02020603050405020304" pitchFamily="18" charset="0"/>
                <a:cs typeface="Times New Roman" panose="02020603050405020304" pitchFamily="18" charset="0"/>
              </a:rPr>
              <a:t>Reduction in sequential accesses. </a:t>
            </a:r>
            <a:r>
              <a:rPr lang="en-US" sz="1600" dirty="0">
                <a:latin typeface="Times New Roman" panose="02020603050405020304" pitchFamily="18" charset="0"/>
                <a:cs typeface="Times New Roman" panose="02020603050405020304" pitchFamily="18" charset="0"/>
              </a:rPr>
              <a:t>causes additional, random IO.</a:t>
            </a:r>
          </a:p>
          <a:p>
            <a:pPr>
              <a:lnSpc>
                <a:spcPct val="150000"/>
              </a:lnSpc>
            </a:pPr>
            <a:r>
              <a:rPr lang="en-US" sz="1600" b="1" dirty="0">
                <a:latin typeface="Times New Roman" panose="02020603050405020304" pitchFamily="18" charset="0"/>
                <a:cs typeface="Times New Roman" panose="02020603050405020304" pitchFamily="18" charset="0"/>
              </a:rPr>
              <a:t>(2) </a:t>
            </a:r>
            <a:r>
              <a:rPr lang="en-US" sz="1600" b="1" i="1" dirty="0">
                <a:latin typeface="Times New Roman" panose="02020603050405020304" pitchFamily="18" charset="0"/>
                <a:cs typeface="Times New Roman" panose="02020603050405020304" pitchFamily="18" charset="0"/>
              </a:rPr>
              <a:t>Locality of reference. </a:t>
            </a:r>
            <a:r>
              <a:rPr lang="en-US" sz="1600" dirty="0">
                <a:latin typeface="Times New Roman" panose="02020603050405020304" pitchFamily="18" charset="0"/>
                <a:cs typeface="Times New Roman" panose="02020603050405020304" pitchFamily="18" charset="0"/>
              </a:rPr>
              <a:t>Optimizing file mapping can yield further benefits for reference locality. (we can hide part of the file mapping traversal overhead for accesses with locality by remembering the meta-data location of a prior lookup and prefetching the location of the next lookup.)</a:t>
            </a:r>
          </a:p>
          <a:p>
            <a:pPr>
              <a:lnSpc>
                <a:spcPct val="150000"/>
              </a:lnSpc>
            </a:pPr>
            <a:r>
              <a:rPr lang="en-US" sz="1600" b="1" dirty="0">
                <a:latin typeface="Times New Roman" panose="02020603050405020304" pitchFamily="18" charset="0"/>
                <a:cs typeface="Times New Roman" panose="02020603050405020304" pitchFamily="18" charset="0"/>
              </a:rPr>
              <a:t>(3) </a:t>
            </a:r>
            <a:r>
              <a:rPr lang="en-US" sz="1600" b="1" i="1" dirty="0">
                <a:latin typeface="Times New Roman" panose="02020603050405020304" pitchFamily="18" charset="0"/>
                <a:cs typeface="Times New Roman" panose="02020603050405020304" pitchFamily="18" charset="0"/>
              </a:rPr>
              <a:t>Mapping structure size. </a:t>
            </a:r>
            <a:r>
              <a:rPr lang="en-US" sz="1600" i="1" dirty="0">
                <a:latin typeface="Times New Roman" panose="02020603050405020304" pitchFamily="18" charset="0"/>
                <a:cs typeface="Times New Roman" panose="02020603050405020304" pitchFamily="18" charset="0"/>
              </a:rPr>
              <a:t>Ideally, a </a:t>
            </a:r>
            <a:r>
              <a:rPr lang="en-US" sz="1600" i="1" dirty="0" err="1">
                <a:latin typeface="Times New Roman" panose="02020603050405020304" pitchFamily="18" charset="0"/>
                <a:cs typeface="Times New Roman" panose="02020603050405020304" pitchFamily="18" charset="0"/>
              </a:rPr>
              <a:t>fm</a:t>
            </a:r>
            <a:r>
              <a:rPr lang="en-US" sz="1600" i="1" dirty="0">
                <a:latin typeface="Times New Roman" panose="02020603050405020304" pitchFamily="18" charset="0"/>
                <a:cs typeface="Times New Roman" panose="02020603050405020304" pitchFamily="18" charset="0"/>
              </a:rPr>
              <a:t> structure consumes a small fraction of available space, leaving room for actual file data storage.</a:t>
            </a:r>
          </a:p>
          <a:p>
            <a:pPr>
              <a:lnSpc>
                <a:spcPct val="150000"/>
              </a:lnSpc>
            </a:pPr>
            <a:r>
              <a:rPr lang="en-US" sz="1600" b="1" dirty="0">
                <a:latin typeface="Times New Roman" panose="02020603050405020304" pitchFamily="18" charset="0"/>
                <a:cs typeface="Times New Roman" panose="02020603050405020304" pitchFamily="18" charset="0"/>
              </a:rPr>
              <a:t>(4) </a:t>
            </a:r>
            <a:r>
              <a:rPr lang="en-US" sz="1600" b="1" i="1" dirty="0">
                <a:latin typeface="Times New Roman" panose="02020603050405020304" pitchFamily="18" charset="0"/>
                <a:cs typeface="Times New Roman" panose="02020603050405020304" pitchFamily="18" charset="0"/>
              </a:rPr>
              <a:t>Concurrency. </a:t>
            </a:r>
            <a:r>
              <a:rPr lang="en-US" sz="1600" dirty="0">
                <a:latin typeface="Times New Roman" panose="02020603050405020304" pitchFamily="18" charset="0"/>
                <a:cs typeface="Times New Roman" panose="02020603050405020304" pitchFamily="18" charset="0"/>
              </a:rPr>
              <a:t>Can be easy handled in per-file </a:t>
            </a:r>
            <a:r>
              <a:rPr lang="en-US" sz="1600" dirty="0" err="1">
                <a:latin typeface="Times New Roman" panose="02020603050405020304" pitchFamily="18" charset="0"/>
                <a:cs typeface="Times New Roman" panose="02020603050405020304" pitchFamily="18" charset="0"/>
              </a:rPr>
              <a:t>fm</a:t>
            </a:r>
            <a:r>
              <a:rPr lang="en-US" sz="1600" dirty="0">
                <a:latin typeface="Times New Roman" panose="02020603050405020304" pitchFamily="18" charset="0"/>
                <a:cs typeface="Times New Roman" panose="02020603050405020304" pitchFamily="18" charset="0"/>
              </a:rPr>
              <a:t> but difficult in global </a:t>
            </a:r>
            <a:r>
              <a:rPr lang="en-US" sz="1600" dirty="0" err="1">
                <a:latin typeface="Times New Roman" panose="02020603050405020304" pitchFamily="18" charset="0"/>
                <a:cs typeface="Times New Roman" panose="02020603050405020304" pitchFamily="18" charset="0"/>
              </a:rPr>
              <a:t>fm</a:t>
            </a:r>
            <a:r>
              <a:rPr lang="en-US" sz="1600" dirty="0">
                <a:latin typeface="Times New Roman" panose="02020603050405020304" pitchFamily="18" charset="0"/>
                <a:cs typeface="Times New Roman" panose="02020603050405020304" pitchFamily="18" charset="0"/>
              </a:rPr>
              <a:t> structure.</a:t>
            </a:r>
          </a:p>
        </p:txBody>
      </p:sp>
      <p:pic>
        <p:nvPicPr>
          <p:cNvPr id="2" name="图片 1">
            <a:extLst>
              <a:ext uri="{FF2B5EF4-FFF2-40B4-BE49-F238E27FC236}">
                <a16:creationId xmlns:a16="http://schemas.microsoft.com/office/drawing/2014/main" id="{17808E2D-D474-497D-A9B3-C2428CD645A3}"/>
              </a:ext>
            </a:extLst>
          </p:cNvPr>
          <p:cNvPicPr>
            <a:picLocks noChangeAspect="1"/>
          </p:cNvPicPr>
          <p:nvPr/>
        </p:nvPicPr>
        <p:blipFill>
          <a:blip r:embed="rId3"/>
          <a:stretch>
            <a:fillRect/>
          </a:stretch>
        </p:blipFill>
        <p:spPr>
          <a:xfrm>
            <a:off x="7365999" y="98082"/>
            <a:ext cx="4221259" cy="2362966"/>
          </a:xfrm>
          <a:prstGeom prst="rect">
            <a:avLst/>
          </a:prstGeom>
        </p:spPr>
      </p:pic>
    </p:spTree>
    <p:extLst>
      <p:ext uri="{BB962C8B-B14F-4D97-AF65-F5344CB8AC3E}">
        <p14:creationId xmlns:p14="http://schemas.microsoft.com/office/powerpoint/2010/main" val="2727516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941C4E46-0600-4D54-8530-DD0258696B0F}"/>
              </a:ext>
            </a:extLst>
          </p:cNvPr>
          <p:cNvSpPr/>
          <p:nvPr/>
        </p:nvSpPr>
        <p:spPr>
          <a:xfrm>
            <a:off x="-50800" y="637308"/>
            <a:ext cx="12191999" cy="832920"/>
          </a:xfrm>
          <a:prstGeom prst="rect">
            <a:avLst/>
          </a:prstGeom>
        </p:spPr>
        <p:txBody>
          <a:bodyPr wrap="square">
            <a:spAutoFit/>
          </a:bodyPr>
          <a:lstStyle/>
          <a:p>
            <a:pPr>
              <a:lnSpc>
                <a:spcPct val="150000"/>
              </a:lnSpc>
            </a:pPr>
            <a:r>
              <a:rPr lang="en-US" altLang="zh-CN" b="1" dirty="0" err="1">
                <a:solidFill>
                  <a:srgbClr val="1D1D1B"/>
                </a:solidFill>
                <a:latin typeface="Times New Roman" panose="02020603050405020304" pitchFamily="18" charset="0"/>
                <a:cs typeface="Times New Roman" panose="02020603050405020304" pitchFamily="18" charset="0"/>
              </a:rPr>
              <a:t>pFSCK</a:t>
            </a:r>
            <a:r>
              <a:rPr lang="en-US" altLang="zh-CN" b="1" dirty="0">
                <a:solidFill>
                  <a:srgbClr val="1D1D1B"/>
                </a:solidFill>
                <a:latin typeface="Times New Roman" panose="02020603050405020304" pitchFamily="18" charset="0"/>
                <a:cs typeface="Times New Roman" panose="02020603050405020304" pitchFamily="18" charset="0"/>
              </a:rPr>
              <a:t>: Accelerating File System Checking and Repair for Modern Storage</a:t>
            </a:r>
          </a:p>
          <a:p>
            <a:pPr>
              <a:lnSpc>
                <a:spcPct val="150000"/>
              </a:lnSpc>
            </a:pPr>
            <a:r>
              <a:rPr lang="en-US" altLang="zh-CN" sz="1600" i="1" dirty="0">
                <a:latin typeface="Times New Roman" panose="02020603050405020304" pitchFamily="18" charset="0"/>
                <a:cs typeface="Times New Roman" panose="02020603050405020304" pitchFamily="18" charset="0"/>
              </a:rPr>
              <a:t>David Domingo, </a:t>
            </a:r>
            <a:r>
              <a:rPr lang="en-US" altLang="zh-CN" sz="1600" i="1" dirty="0" err="1">
                <a:latin typeface="Times New Roman" panose="02020603050405020304" pitchFamily="18" charset="0"/>
                <a:cs typeface="Times New Roman" panose="02020603050405020304" pitchFamily="18" charset="0"/>
              </a:rPr>
              <a:t>Sudarsun</a:t>
            </a:r>
            <a:r>
              <a:rPr lang="en-US" altLang="zh-CN" sz="1600" i="1" dirty="0">
                <a:latin typeface="Times New Roman" panose="02020603050405020304" pitchFamily="18" charset="0"/>
                <a:cs typeface="Times New Roman" panose="02020603050405020304" pitchFamily="18" charset="0"/>
              </a:rPr>
              <a:t> Kannan; Rutgers University</a:t>
            </a:r>
            <a:endParaRPr lang="zh-CN" altLang="en-US"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3196D202-DB58-4BCD-9DDF-E8CA28AAC6E2}"/>
              </a:ext>
            </a:extLst>
          </p:cNvPr>
          <p:cNvSpPr txBox="1"/>
          <p:nvPr/>
        </p:nvSpPr>
        <p:spPr>
          <a:xfrm>
            <a:off x="50798" y="1531768"/>
            <a:ext cx="12090401" cy="51725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pFSCK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parallel</a:t>
            </a:r>
            <a:r>
              <a:rPr lang="en-US" dirty="0">
                <a:latin typeface="Times New Roman" panose="02020603050405020304" pitchFamily="18" charset="0"/>
                <a:cs typeface="Times New Roman" panose="02020603050405020304" pitchFamily="18" charset="0"/>
              </a:rPr>
              <a:t> C/R tool that exploits </a:t>
            </a:r>
            <a:r>
              <a:rPr lang="en-US" b="1" i="1" dirty="0">
                <a:latin typeface="Times New Roman" panose="02020603050405020304" pitchFamily="18" charset="0"/>
                <a:cs typeface="Times New Roman" panose="02020603050405020304" pitchFamily="18" charset="0"/>
              </a:rPr>
              <a:t>CPU parallelism </a:t>
            </a:r>
            <a:r>
              <a:rPr lang="en-US" dirty="0">
                <a:latin typeface="Times New Roman" panose="02020603050405020304" pitchFamily="18" charset="0"/>
                <a:cs typeface="Times New Roman" panose="02020603050405020304" pitchFamily="18" charset="0"/>
              </a:rPr>
              <a:t>and modern </a:t>
            </a:r>
            <a:r>
              <a:rPr lang="en-US" b="1" i="1" dirty="0">
                <a:latin typeface="Times New Roman" panose="02020603050405020304" pitchFamily="18" charset="0"/>
                <a:cs typeface="Times New Roman" panose="02020603050405020304" pitchFamily="18" charset="0"/>
              </a:rPr>
              <a:t>storage’s high bandwidth </a:t>
            </a:r>
            <a:r>
              <a:rPr lang="en-US" dirty="0">
                <a:latin typeface="Times New Roman" panose="02020603050405020304" pitchFamily="18" charset="0"/>
                <a:cs typeface="Times New Roman" panose="02020603050405020304" pitchFamily="18" charset="0"/>
              </a:rPr>
              <a:t>to accelerate file system C/R while reducing system downtime and improving data reliability and availability.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 idea: </a:t>
            </a:r>
            <a:r>
              <a:rPr lang="en-US" sz="1600" dirty="0">
                <a:latin typeface="Times New Roman" panose="02020603050405020304" pitchFamily="18" charset="0"/>
                <a:cs typeface="Times New Roman" panose="02020603050405020304" pitchFamily="18" charset="0"/>
              </a:rPr>
              <a:t>using </a:t>
            </a:r>
            <a:r>
              <a:rPr lang="en-US" sz="1600" b="1" i="1" dirty="0">
                <a:latin typeface="Times New Roman" panose="02020603050405020304" pitchFamily="18" charset="0"/>
                <a:cs typeface="Times New Roman" panose="02020603050405020304" pitchFamily="18" charset="0"/>
              </a:rPr>
              <a:t>fine-grained approach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inodes and </a:t>
            </a:r>
            <a:r>
              <a:rPr lang="en-US" sz="1600" i="1" dirty="0" err="1">
                <a:latin typeface="Times New Roman" panose="02020603050405020304" pitchFamily="18" charset="0"/>
                <a:cs typeface="Times New Roman" panose="02020603050405020304" pitchFamily="18" charset="0"/>
              </a:rPr>
              <a:t>dir</a:t>
            </a:r>
            <a:r>
              <a:rPr lang="en-US" sz="1600" i="1" dirty="0">
                <a:latin typeface="Times New Roman" panose="02020603050405020304" pitchFamily="18" charset="0"/>
                <a:cs typeface="Times New Roman" panose="02020603050405020304" pitchFamily="18" charset="0"/>
              </a:rPr>
              <a:t> blocks, instead of the whole logical space</a:t>
            </a:r>
            <a:r>
              <a:rPr lang="en-US" sz="1600" dirty="0">
                <a:latin typeface="Times New Roman" panose="02020603050405020304" pitchFamily="18" charset="0"/>
                <a:cs typeface="Times New Roman" panose="02020603050405020304" pitchFamily="18" charset="0"/>
              </a:rPr>
              <a:t>) to do C/R, with relevant policies. </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Data parallelism: </a:t>
            </a:r>
            <a:r>
              <a:rPr lang="en-US" altLang="zh-CN" sz="1600" dirty="0">
                <a:latin typeface="Times New Roman" panose="02020603050405020304" pitchFamily="18" charset="0"/>
                <a:cs typeface="Times New Roman" panose="02020603050405020304" pitchFamily="18" charset="0"/>
              </a:rPr>
              <a:t>break up the work done at each pass, redesign data structures, and allow multiple threads to perform checks in parallel. </a:t>
            </a:r>
            <a:endParaRPr lang="en-US" altLang="zh-CN" sz="1600" i="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Pipeline parallelism: </a:t>
            </a:r>
            <a:r>
              <a:rPr lang="en-US" altLang="zh-CN" sz="1600" dirty="0">
                <a:latin typeface="Times New Roman" panose="02020603050405020304" pitchFamily="18" charset="0"/>
                <a:cs typeface="Times New Roman" panose="02020603050405020304" pitchFamily="18" charset="0"/>
              </a:rPr>
              <a:t>to parallelize C/R along with the logical flow, since </a:t>
            </a:r>
            <a:r>
              <a:rPr lang="en-US" altLang="zh-CN" sz="1600" b="1" dirty="0">
                <a:latin typeface="Times New Roman" panose="02020603050405020304" pitchFamily="18" charset="0"/>
                <a:cs typeface="Times New Roman" panose="02020603050405020304" pitchFamily="18" charset="0"/>
              </a:rPr>
              <a:t>critical structure </a:t>
            </a:r>
            <a:r>
              <a:rPr lang="en-US" altLang="zh-CN" sz="1600" dirty="0">
                <a:latin typeface="Times New Roman" panose="02020603050405020304" pitchFamily="18" charset="0"/>
                <a:cs typeface="Times New Roman" panose="02020603050405020304" pitchFamily="18" charset="0"/>
              </a:rPr>
              <a:t>like updating global bitmaps within each stage need to be </a:t>
            </a:r>
            <a:r>
              <a:rPr lang="en-US" altLang="zh-CN" sz="1600" b="1" dirty="0">
                <a:latin typeface="Times New Roman" panose="02020603050405020304" pitchFamily="18" charset="0"/>
                <a:cs typeface="Times New Roman" panose="02020603050405020304" pitchFamily="18" charset="0"/>
              </a:rPr>
              <a:t>serial. </a:t>
            </a:r>
            <a:r>
              <a:rPr lang="en-US" altLang="zh-CN" sz="1600" dirty="0">
                <a:latin typeface="Times New Roman" panose="02020603050405020304" pitchFamily="18" charset="0"/>
                <a:cs typeface="Times New Roman" panose="02020603050405020304" pitchFamily="18" charset="0"/>
              </a:rPr>
              <a:t>It adopts </a:t>
            </a:r>
            <a:r>
              <a:rPr lang="en-US" altLang="zh-CN" sz="1600" b="1" i="1" dirty="0">
                <a:latin typeface="Times New Roman" panose="02020603050405020304" pitchFamily="18" charset="0"/>
                <a:cs typeface="Times New Roman" panose="02020603050405020304" pitchFamily="18" charset="0"/>
              </a:rPr>
              <a:t>out-of-order execution but with in-order instruction commit</a:t>
            </a:r>
            <a:r>
              <a:rPr lang="en-US" altLang="zh-CN" sz="1600" dirty="0">
                <a:latin typeface="Times New Roman" panose="02020603050405020304" pitchFamily="18" charset="0"/>
                <a:cs typeface="Times New Roman" panose="02020603050405020304" pitchFamily="18" charset="0"/>
              </a:rPr>
              <a:t> by isolating the global data structures and perform all necessary operations in parallel but certify correctness only when the results are merged. </a:t>
            </a:r>
            <a:r>
              <a:rPr lang="en-US" altLang="zh-CN" sz="1600" i="1" dirty="0">
                <a:latin typeface="Times New Roman" panose="02020603050405020304" pitchFamily="18" charset="0"/>
                <a:cs typeface="Times New Roman" panose="02020603050405020304" pitchFamily="18" charset="0"/>
              </a:rPr>
              <a:t>(like </a:t>
            </a:r>
            <a:r>
              <a:rPr lang="en-US" altLang="zh-CN" sz="1600" i="1" dirty="0" err="1">
                <a:latin typeface="Times New Roman" panose="02020603050405020304" pitchFamily="18" charset="0"/>
                <a:cs typeface="Times New Roman" panose="02020603050405020304" pitchFamily="18" charset="0"/>
              </a:rPr>
              <a:t>db</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txn</a:t>
            </a:r>
            <a:r>
              <a:rPr lang="en-US" altLang="zh-CN" sz="1600" i="1" dirty="0">
                <a:latin typeface="Times New Roman" panose="02020603050405020304" pitchFamily="18" charset="0"/>
                <a:cs typeface="Times New Roman" panose="02020603050405020304" pitchFamily="18" charset="0"/>
              </a:rPr>
              <a:t> processing)</a:t>
            </a:r>
          </a:p>
          <a:p>
            <a:pPr marL="285750" indent="-285750">
              <a:lnSpc>
                <a:spcPct val="150000"/>
              </a:lnSpc>
              <a:buFont typeface="Arial" panose="020B0604020202020204" pitchFamily="34" charset="0"/>
              <a:buChar char="•"/>
            </a:pPr>
            <a:r>
              <a:rPr lang="en-US" altLang="zh-CN" b="1" dirty="0" err="1">
                <a:latin typeface="Times New Roman" panose="02020603050405020304" pitchFamily="18" charset="0"/>
                <a:cs typeface="Times New Roman" panose="02020603050405020304" pitchFamily="18" charset="0"/>
              </a:rPr>
              <a:t>pFSCK</a:t>
            </a:r>
            <a:r>
              <a:rPr lang="en-US" altLang="zh-CN" b="1" dirty="0">
                <a:latin typeface="Times New Roman" panose="02020603050405020304" pitchFamily="18" charset="0"/>
                <a:cs typeface="Times New Roman" panose="02020603050405020304" pitchFamily="18" charset="0"/>
              </a:rPr>
              <a:t> scheduler: </a:t>
            </a:r>
            <a:r>
              <a:rPr lang="en-US" altLang="zh-CN" sz="1600" dirty="0">
                <a:latin typeface="Times New Roman" panose="02020603050405020304" pitchFamily="18" charset="0"/>
                <a:cs typeface="Times New Roman" panose="02020603050405020304" pitchFamily="18" charset="0"/>
              </a:rPr>
              <a:t>dynamically monitors progress across different stages of </a:t>
            </a:r>
            <a:r>
              <a:rPr lang="en-US" altLang="zh-CN" sz="1600" dirty="0" err="1">
                <a:latin typeface="Times New Roman" panose="02020603050405020304" pitchFamily="18" charset="0"/>
                <a:cs typeface="Times New Roman" panose="02020603050405020304" pitchFamily="18" charset="0"/>
              </a:rPr>
              <a:t>pFSCK</a:t>
            </a:r>
            <a:r>
              <a:rPr lang="en-US" altLang="zh-CN" sz="1600" dirty="0">
                <a:latin typeface="Times New Roman" panose="02020603050405020304" pitchFamily="18" charset="0"/>
                <a:cs typeface="Times New Roman" panose="02020603050405020304" pitchFamily="18" charset="0"/>
              </a:rPr>
              <a:t> and uses the pending work ratio for thread assignment</a:t>
            </a:r>
            <a:r>
              <a:rPr lang="en-US" altLang="zh-CN"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by which the data imbalance can be solved by dynamically allocate/withdraw active threads for each process. It achieves adapting to different fs configurations, regardless of file system size, utilization, or configurations, such as a file-intensive or directory-intensive fs.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Resource-aware </a:t>
            </a:r>
            <a:r>
              <a:rPr lang="en-US" altLang="zh-CN" b="1" dirty="0" err="1">
                <a:latin typeface="Times New Roman" panose="02020603050405020304" pitchFamily="18" charset="0"/>
                <a:cs typeface="Times New Roman" panose="02020603050405020304" pitchFamily="18" charset="0"/>
              </a:rPr>
              <a:t>pFSCK</a:t>
            </a:r>
            <a:r>
              <a:rPr lang="en-US" altLang="zh-CN" b="1" dirty="0">
                <a:latin typeface="Times New Roman" panose="02020603050405020304" pitchFamily="18" charset="0"/>
                <a:cs typeface="Times New Roman" panose="02020603050405020304" pitchFamily="18" charset="0"/>
              </a:rPr>
              <a:t> scheduler: </a:t>
            </a:r>
            <a:r>
              <a:rPr lang="en-US" altLang="zh-CN" sz="1600" dirty="0">
                <a:latin typeface="Times New Roman" panose="02020603050405020304" pitchFamily="18" charset="0"/>
                <a:cs typeface="Times New Roman" panose="02020603050405020304" pitchFamily="18" charset="0"/>
              </a:rPr>
              <a:t>scales the C/R threads across passes by monitoring the total CPU utilization of the system. It achieves supporting efficient C/R for both on/offline and can be adapted to varying system resource utilization to reduce the performance impact on any concurrently running applications.</a:t>
            </a:r>
            <a:endParaRPr lang="en-US" altLang="zh-CN" dirty="0">
              <a:latin typeface="Times New Roman" panose="02020603050405020304" pitchFamily="18" charset="0"/>
              <a:cs typeface="Times New Roman" panose="02020603050405020304" pitchFamily="18" charset="0"/>
            </a:endParaRPr>
          </a:p>
        </p:txBody>
      </p:sp>
      <p:pic>
        <p:nvPicPr>
          <p:cNvPr id="11" name="图片 10" descr="图示&#10;&#10;描述已自动生成">
            <a:extLst>
              <a:ext uri="{FF2B5EF4-FFF2-40B4-BE49-F238E27FC236}">
                <a16:creationId xmlns:a16="http://schemas.microsoft.com/office/drawing/2014/main" id="{BDA0275B-6EF1-4D03-AEE1-95EF8215A297}"/>
              </a:ext>
            </a:extLst>
          </p:cNvPr>
          <p:cNvPicPr>
            <a:picLocks noChangeAspect="1"/>
          </p:cNvPicPr>
          <p:nvPr/>
        </p:nvPicPr>
        <p:blipFill>
          <a:blip r:embed="rId3"/>
          <a:stretch>
            <a:fillRect/>
          </a:stretch>
        </p:blipFill>
        <p:spPr>
          <a:xfrm>
            <a:off x="7922623" y="0"/>
            <a:ext cx="3772715" cy="2465785"/>
          </a:xfrm>
          <a:prstGeom prst="rect">
            <a:avLst/>
          </a:prstGeom>
        </p:spPr>
      </p:pic>
    </p:spTree>
    <p:extLst>
      <p:ext uri="{BB962C8B-B14F-4D97-AF65-F5344CB8AC3E}">
        <p14:creationId xmlns:p14="http://schemas.microsoft.com/office/powerpoint/2010/main" val="4217110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941C4E46-0600-4D54-8530-DD0258696B0F}"/>
              </a:ext>
            </a:extLst>
          </p:cNvPr>
          <p:cNvSpPr/>
          <p:nvPr/>
        </p:nvSpPr>
        <p:spPr>
          <a:xfrm>
            <a:off x="-50800" y="637308"/>
            <a:ext cx="12191999" cy="832920"/>
          </a:xfrm>
          <a:prstGeom prst="rect">
            <a:avLst/>
          </a:prstGeom>
        </p:spPr>
        <p:txBody>
          <a:bodyPr wrap="square">
            <a:spAutoFit/>
          </a:bodyPr>
          <a:lstStyle/>
          <a:p>
            <a:pPr>
              <a:lnSpc>
                <a:spcPct val="150000"/>
              </a:lnSpc>
            </a:pPr>
            <a:r>
              <a:rPr lang="en-US" altLang="zh-CN" b="1" dirty="0" err="1">
                <a:solidFill>
                  <a:srgbClr val="1D1D1B"/>
                </a:solidFill>
                <a:latin typeface="Times New Roman" panose="02020603050405020304" pitchFamily="18" charset="0"/>
                <a:cs typeface="Times New Roman" panose="02020603050405020304" pitchFamily="18" charset="0"/>
              </a:rPr>
              <a:t>pFSCK</a:t>
            </a:r>
            <a:r>
              <a:rPr lang="en-US" altLang="zh-CN" b="1" dirty="0">
                <a:solidFill>
                  <a:srgbClr val="1D1D1B"/>
                </a:solidFill>
                <a:latin typeface="Times New Roman" panose="02020603050405020304" pitchFamily="18" charset="0"/>
                <a:cs typeface="Times New Roman" panose="02020603050405020304" pitchFamily="18" charset="0"/>
              </a:rPr>
              <a:t>: Accelerating File System Checking and Repair for Modern Storage</a:t>
            </a:r>
          </a:p>
          <a:p>
            <a:pPr>
              <a:lnSpc>
                <a:spcPct val="150000"/>
              </a:lnSpc>
            </a:pPr>
            <a:r>
              <a:rPr lang="en-US" altLang="zh-CN" sz="1600" i="1" dirty="0">
                <a:latin typeface="Times New Roman" panose="02020603050405020304" pitchFamily="18" charset="0"/>
                <a:cs typeface="Times New Roman" panose="02020603050405020304" pitchFamily="18" charset="0"/>
              </a:rPr>
              <a:t>David Domingo, </a:t>
            </a:r>
            <a:r>
              <a:rPr lang="en-US" altLang="zh-CN" sz="1600" i="1" dirty="0" err="1">
                <a:latin typeface="Times New Roman" panose="02020603050405020304" pitchFamily="18" charset="0"/>
                <a:cs typeface="Times New Roman" panose="02020603050405020304" pitchFamily="18" charset="0"/>
              </a:rPr>
              <a:t>Sudarsun</a:t>
            </a:r>
            <a:r>
              <a:rPr lang="en-US" altLang="zh-CN" sz="1600" i="1" dirty="0">
                <a:latin typeface="Times New Roman" panose="02020603050405020304" pitchFamily="18" charset="0"/>
                <a:cs typeface="Times New Roman" panose="02020603050405020304" pitchFamily="18" charset="0"/>
              </a:rPr>
              <a:t> Kannan; Rutgers University</a:t>
            </a:r>
            <a:endParaRPr lang="zh-CN" altLang="en-US"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3196D202-DB58-4BCD-9DDF-E8CA28AAC6E2}"/>
              </a:ext>
            </a:extLst>
          </p:cNvPr>
          <p:cNvSpPr txBox="1"/>
          <p:nvPr/>
        </p:nvSpPr>
        <p:spPr>
          <a:xfrm>
            <a:off x="50798" y="1531768"/>
            <a:ext cx="12090401" cy="51725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pFSCK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parallel</a:t>
            </a:r>
            <a:r>
              <a:rPr lang="en-US" dirty="0">
                <a:latin typeface="Times New Roman" panose="02020603050405020304" pitchFamily="18" charset="0"/>
                <a:cs typeface="Times New Roman" panose="02020603050405020304" pitchFamily="18" charset="0"/>
              </a:rPr>
              <a:t> C/R tool that exploits </a:t>
            </a:r>
            <a:r>
              <a:rPr lang="en-US" b="1" i="1" dirty="0">
                <a:latin typeface="Times New Roman" panose="02020603050405020304" pitchFamily="18" charset="0"/>
                <a:cs typeface="Times New Roman" panose="02020603050405020304" pitchFamily="18" charset="0"/>
              </a:rPr>
              <a:t>CPU parallelism </a:t>
            </a:r>
            <a:r>
              <a:rPr lang="en-US" dirty="0">
                <a:latin typeface="Times New Roman" panose="02020603050405020304" pitchFamily="18" charset="0"/>
                <a:cs typeface="Times New Roman" panose="02020603050405020304" pitchFamily="18" charset="0"/>
              </a:rPr>
              <a:t>and modern </a:t>
            </a:r>
            <a:r>
              <a:rPr lang="en-US" b="1" i="1" dirty="0">
                <a:latin typeface="Times New Roman" panose="02020603050405020304" pitchFamily="18" charset="0"/>
                <a:cs typeface="Times New Roman" panose="02020603050405020304" pitchFamily="18" charset="0"/>
              </a:rPr>
              <a:t>storage’s high bandwidth </a:t>
            </a:r>
            <a:r>
              <a:rPr lang="en-US" dirty="0">
                <a:latin typeface="Times New Roman" panose="02020603050405020304" pitchFamily="18" charset="0"/>
                <a:cs typeface="Times New Roman" panose="02020603050405020304" pitchFamily="18" charset="0"/>
              </a:rPr>
              <a:t>to accelerate file system C/R while reducing system downtime and improving data reliability and availability.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 idea: </a:t>
            </a:r>
            <a:r>
              <a:rPr lang="en-US" sz="1600" dirty="0">
                <a:latin typeface="Times New Roman" panose="02020603050405020304" pitchFamily="18" charset="0"/>
                <a:cs typeface="Times New Roman" panose="02020603050405020304" pitchFamily="18" charset="0"/>
              </a:rPr>
              <a:t>using </a:t>
            </a:r>
            <a:r>
              <a:rPr lang="en-US" sz="1600" b="1" i="1" dirty="0">
                <a:latin typeface="Times New Roman" panose="02020603050405020304" pitchFamily="18" charset="0"/>
                <a:cs typeface="Times New Roman" panose="02020603050405020304" pitchFamily="18" charset="0"/>
              </a:rPr>
              <a:t>fine-grained approach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inodes and </a:t>
            </a:r>
            <a:r>
              <a:rPr lang="en-US" sz="1600" i="1" dirty="0" err="1">
                <a:latin typeface="Times New Roman" panose="02020603050405020304" pitchFamily="18" charset="0"/>
                <a:cs typeface="Times New Roman" panose="02020603050405020304" pitchFamily="18" charset="0"/>
              </a:rPr>
              <a:t>dir</a:t>
            </a:r>
            <a:r>
              <a:rPr lang="en-US" sz="1600" i="1" dirty="0">
                <a:latin typeface="Times New Roman" panose="02020603050405020304" pitchFamily="18" charset="0"/>
                <a:cs typeface="Times New Roman" panose="02020603050405020304" pitchFamily="18" charset="0"/>
              </a:rPr>
              <a:t> blocks, instead of the whole logical space</a:t>
            </a:r>
            <a:r>
              <a:rPr lang="en-US" sz="1600" dirty="0">
                <a:latin typeface="Times New Roman" panose="02020603050405020304" pitchFamily="18" charset="0"/>
                <a:cs typeface="Times New Roman" panose="02020603050405020304" pitchFamily="18" charset="0"/>
              </a:rPr>
              <a:t>) to do C/R, with relevant policies. </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Data parallelism: </a:t>
            </a:r>
            <a:r>
              <a:rPr lang="en-US" altLang="zh-CN" sz="1600" dirty="0">
                <a:latin typeface="Times New Roman" panose="02020603050405020304" pitchFamily="18" charset="0"/>
                <a:cs typeface="Times New Roman" panose="02020603050405020304" pitchFamily="18" charset="0"/>
              </a:rPr>
              <a:t>break up the work done at each pass, redesign data structures, and allow multiple threads to perform checks in parallel. </a:t>
            </a:r>
            <a:endParaRPr lang="en-US" altLang="zh-CN" sz="1600" i="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Pipeline parallelism: </a:t>
            </a:r>
            <a:r>
              <a:rPr lang="en-US" altLang="zh-CN" sz="1600" dirty="0">
                <a:latin typeface="Times New Roman" panose="02020603050405020304" pitchFamily="18" charset="0"/>
                <a:cs typeface="Times New Roman" panose="02020603050405020304" pitchFamily="18" charset="0"/>
              </a:rPr>
              <a:t>to parallelize C/R along with the logical flow, since </a:t>
            </a:r>
            <a:r>
              <a:rPr lang="en-US" altLang="zh-CN" sz="1600" b="1" dirty="0">
                <a:latin typeface="Times New Roman" panose="02020603050405020304" pitchFamily="18" charset="0"/>
                <a:cs typeface="Times New Roman" panose="02020603050405020304" pitchFamily="18" charset="0"/>
              </a:rPr>
              <a:t>critical structure </a:t>
            </a:r>
            <a:r>
              <a:rPr lang="en-US" altLang="zh-CN" sz="1600" dirty="0">
                <a:latin typeface="Times New Roman" panose="02020603050405020304" pitchFamily="18" charset="0"/>
                <a:cs typeface="Times New Roman" panose="02020603050405020304" pitchFamily="18" charset="0"/>
              </a:rPr>
              <a:t>like updating global bitmaps within each stage need to be </a:t>
            </a:r>
            <a:r>
              <a:rPr lang="en-US" altLang="zh-CN" sz="1600" b="1" dirty="0">
                <a:latin typeface="Times New Roman" panose="02020603050405020304" pitchFamily="18" charset="0"/>
                <a:cs typeface="Times New Roman" panose="02020603050405020304" pitchFamily="18" charset="0"/>
              </a:rPr>
              <a:t>serial. </a:t>
            </a:r>
            <a:r>
              <a:rPr lang="en-US" altLang="zh-CN" sz="1600" dirty="0">
                <a:latin typeface="Times New Roman" panose="02020603050405020304" pitchFamily="18" charset="0"/>
                <a:cs typeface="Times New Roman" panose="02020603050405020304" pitchFamily="18" charset="0"/>
              </a:rPr>
              <a:t>It adopts </a:t>
            </a:r>
            <a:r>
              <a:rPr lang="en-US" altLang="zh-CN" sz="1600" b="1" i="1" dirty="0">
                <a:latin typeface="Times New Roman" panose="02020603050405020304" pitchFamily="18" charset="0"/>
                <a:cs typeface="Times New Roman" panose="02020603050405020304" pitchFamily="18" charset="0"/>
              </a:rPr>
              <a:t>out-of-order execution but with in-order instruction commit</a:t>
            </a:r>
            <a:r>
              <a:rPr lang="en-US" altLang="zh-CN" sz="1600" dirty="0">
                <a:latin typeface="Times New Roman" panose="02020603050405020304" pitchFamily="18" charset="0"/>
                <a:cs typeface="Times New Roman" panose="02020603050405020304" pitchFamily="18" charset="0"/>
              </a:rPr>
              <a:t> by isolating the global data structures and perform all necessary operations in parallel but certify correctness only when the results are merged. </a:t>
            </a:r>
            <a:r>
              <a:rPr lang="en-US" altLang="zh-CN" sz="1600" i="1" dirty="0">
                <a:latin typeface="Times New Roman" panose="02020603050405020304" pitchFamily="18" charset="0"/>
                <a:cs typeface="Times New Roman" panose="02020603050405020304" pitchFamily="18" charset="0"/>
              </a:rPr>
              <a:t>(like </a:t>
            </a:r>
            <a:r>
              <a:rPr lang="en-US" altLang="zh-CN" sz="1600" i="1" dirty="0" err="1">
                <a:latin typeface="Times New Roman" panose="02020603050405020304" pitchFamily="18" charset="0"/>
                <a:cs typeface="Times New Roman" panose="02020603050405020304" pitchFamily="18" charset="0"/>
              </a:rPr>
              <a:t>db</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txn</a:t>
            </a:r>
            <a:r>
              <a:rPr lang="en-US" altLang="zh-CN" sz="1600" i="1" dirty="0">
                <a:latin typeface="Times New Roman" panose="02020603050405020304" pitchFamily="18" charset="0"/>
                <a:cs typeface="Times New Roman" panose="02020603050405020304" pitchFamily="18" charset="0"/>
              </a:rPr>
              <a:t> processing)</a:t>
            </a:r>
          </a:p>
          <a:p>
            <a:pPr marL="285750" indent="-285750">
              <a:lnSpc>
                <a:spcPct val="150000"/>
              </a:lnSpc>
              <a:buFont typeface="Arial" panose="020B0604020202020204" pitchFamily="34" charset="0"/>
              <a:buChar char="•"/>
            </a:pPr>
            <a:r>
              <a:rPr lang="en-US" altLang="zh-CN" b="1" dirty="0" err="1">
                <a:latin typeface="Times New Roman" panose="02020603050405020304" pitchFamily="18" charset="0"/>
                <a:cs typeface="Times New Roman" panose="02020603050405020304" pitchFamily="18" charset="0"/>
              </a:rPr>
              <a:t>pFSCK</a:t>
            </a:r>
            <a:r>
              <a:rPr lang="en-US" altLang="zh-CN" b="1" dirty="0">
                <a:latin typeface="Times New Roman" panose="02020603050405020304" pitchFamily="18" charset="0"/>
                <a:cs typeface="Times New Roman" panose="02020603050405020304" pitchFamily="18" charset="0"/>
              </a:rPr>
              <a:t> scheduler: </a:t>
            </a:r>
            <a:r>
              <a:rPr lang="en-US" altLang="zh-CN" sz="1600" dirty="0">
                <a:latin typeface="Times New Roman" panose="02020603050405020304" pitchFamily="18" charset="0"/>
                <a:cs typeface="Times New Roman" panose="02020603050405020304" pitchFamily="18" charset="0"/>
              </a:rPr>
              <a:t>dynamically monitors progress across different stages of </a:t>
            </a:r>
            <a:r>
              <a:rPr lang="en-US" altLang="zh-CN" sz="1600" dirty="0" err="1">
                <a:latin typeface="Times New Roman" panose="02020603050405020304" pitchFamily="18" charset="0"/>
                <a:cs typeface="Times New Roman" panose="02020603050405020304" pitchFamily="18" charset="0"/>
              </a:rPr>
              <a:t>pFSCK</a:t>
            </a:r>
            <a:r>
              <a:rPr lang="en-US" altLang="zh-CN" sz="1600" dirty="0">
                <a:latin typeface="Times New Roman" panose="02020603050405020304" pitchFamily="18" charset="0"/>
                <a:cs typeface="Times New Roman" panose="02020603050405020304" pitchFamily="18" charset="0"/>
              </a:rPr>
              <a:t> and uses the pending work ratio for thread assignment</a:t>
            </a:r>
            <a:r>
              <a:rPr lang="en-US" altLang="zh-CN"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by which the data imbalance can be solved by dynamically allocate/withdraw active threads for each process. It achieves adapting to different fs configurations, regardless of file system size, utilization, or configurations, such as a file-intensive or directory-intensive fs.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Resource-aware </a:t>
            </a:r>
            <a:r>
              <a:rPr lang="en-US" altLang="zh-CN" b="1" dirty="0" err="1">
                <a:latin typeface="Times New Roman" panose="02020603050405020304" pitchFamily="18" charset="0"/>
                <a:cs typeface="Times New Roman" panose="02020603050405020304" pitchFamily="18" charset="0"/>
              </a:rPr>
              <a:t>pFSCK</a:t>
            </a:r>
            <a:r>
              <a:rPr lang="en-US" altLang="zh-CN" b="1" dirty="0">
                <a:latin typeface="Times New Roman" panose="02020603050405020304" pitchFamily="18" charset="0"/>
                <a:cs typeface="Times New Roman" panose="02020603050405020304" pitchFamily="18" charset="0"/>
              </a:rPr>
              <a:t> scheduler: </a:t>
            </a:r>
            <a:r>
              <a:rPr lang="en-US" altLang="zh-CN" sz="1600" dirty="0">
                <a:latin typeface="Times New Roman" panose="02020603050405020304" pitchFamily="18" charset="0"/>
                <a:cs typeface="Times New Roman" panose="02020603050405020304" pitchFamily="18" charset="0"/>
              </a:rPr>
              <a:t>scales the C/R threads across passes by monitoring the total CPU utilization of the system. It achieves supporting efficient C/R for both on/offline and can be adapted to varying system resource utilization to reduce the performance impact on any concurrently running applications.</a:t>
            </a:r>
            <a:endParaRPr lang="en-US" altLang="zh-CN" dirty="0">
              <a:latin typeface="Times New Roman" panose="02020603050405020304" pitchFamily="18" charset="0"/>
              <a:cs typeface="Times New Roman" panose="02020603050405020304" pitchFamily="18" charset="0"/>
            </a:endParaRPr>
          </a:p>
        </p:txBody>
      </p:sp>
      <p:pic>
        <p:nvPicPr>
          <p:cNvPr id="13" name="图片 12" descr="图示&#10;&#10;描述已自动生成">
            <a:extLst>
              <a:ext uri="{FF2B5EF4-FFF2-40B4-BE49-F238E27FC236}">
                <a16:creationId xmlns:a16="http://schemas.microsoft.com/office/drawing/2014/main" id="{96BAE27E-1682-49F4-9F57-C914E8F18F44}"/>
              </a:ext>
            </a:extLst>
          </p:cNvPr>
          <p:cNvPicPr>
            <a:picLocks noChangeAspect="1"/>
          </p:cNvPicPr>
          <p:nvPr/>
        </p:nvPicPr>
        <p:blipFill>
          <a:blip r:embed="rId3"/>
          <a:stretch>
            <a:fillRect/>
          </a:stretch>
        </p:blipFill>
        <p:spPr>
          <a:xfrm>
            <a:off x="7151914" y="135455"/>
            <a:ext cx="4326256" cy="2669546"/>
          </a:xfrm>
          <a:prstGeom prst="rect">
            <a:avLst/>
          </a:prstGeom>
        </p:spPr>
      </p:pic>
    </p:spTree>
    <p:extLst>
      <p:ext uri="{BB962C8B-B14F-4D97-AF65-F5344CB8AC3E}">
        <p14:creationId xmlns:p14="http://schemas.microsoft.com/office/powerpoint/2010/main" val="164672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191999" cy="1000274"/>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Rethinking File Mapping in Persistent Memory</a:t>
            </a:r>
          </a:p>
          <a:p>
            <a:r>
              <a:rPr lang="en-US" altLang="zh-CN" sz="1600" i="1" dirty="0">
                <a:latin typeface="Times New Roman" panose="02020603050405020304" pitchFamily="18" charset="0"/>
                <a:cs typeface="Times New Roman" panose="02020603050405020304" pitchFamily="18" charset="0"/>
              </a:rPr>
              <a:t>Ian Neal, </a:t>
            </a:r>
            <a:r>
              <a:rPr lang="en-US" altLang="zh-CN" sz="1600" i="1" dirty="0" err="1">
                <a:latin typeface="Times New Roman" panose="02020603050405020304" pitchFamily="18" charset="0"/>
                <a:cs typeface="Times New Roman" panose="02020603050405020304" pitchFamily="18" charset="0"/>
              </a:rPr>
              <a:t>Gefei</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Zuo</a:t>
            </a:r>
            <a:r>
              <a:rPr lang="en-US" altLang="zh-CN" sz="1600" i="1" dirty="0">
                <a:latin typeface="Times New Roman" panose="02020603050405020304" pitchFamily="18" charset="0"/>
                <a:cs typeface="Times New Roman" panose="02020603050405020304" pitchFamily="18" charset="0"/>
              </a:rPr>
              <a:t>, Eric </a:t>
            </a:r>
            <a:r>
              <a:rPr lang="en-US" altLang="zh-CN" sz="1600" i="1" dirty="0" err="1">
                <a:latin typeface="Times New Roman" panose="02020603050405020304" pitchFamily="18" charset="0"/>
                <a:cs typeface="Times New Roman" panose="02020603050405020304" pitchFamily="18" charset="0"/>
              </a:rPr>
              <a:t>Shiple</a:t>
            </a:r>
            <a:r>
              <a:rPr lang="en-US" altLang="zh-CN" sz="1600" i="1" dirty="0">
                <a:latin typeface="Times New Roman" panose="02020603050405020304" pitchFamily="18" charset="0"/>
                <a:cs typeface="Times New Roman" panose="02020603050405020304" pitchFamily="18" charset="0"/>
              </a:rPr>
              <a:t>, and Tanvir Ahmed Khan, University of Michigan; </a:t>
            </a:r>
            <a:r>
              <a:rPr lang="en-US" altLang="zh-CN" sz="1600" i="1" dirty="0" err="1">
                <a:latin typeface="Times New Roman" panose="02020603050405020304" pitchFamily="18" charset="0"/>
                <a:cs typeface="Times New Roman" panose="02020603050405020304" pitchFamily="18" charset="0"/>
              </a:rPr>
              <a:t>Youngjin</a:t>
            </a:r>
            <a:r>
              <a:rPr lang="en-US" altLang="zh-CN" sz="1600" i="1" dirty="0">
                <a:latin typeface="Times New Roman" panose="02020603050405020304" pitchFamily="18" charset="0"/>
                <a:cs typeface="Times New Roman" panose="02020603050405020304" pitchFamily="18" charset="0"/>
              </a:rPr>
              <a:t> Kwon, School of Computing, KAIST; Simon Peter, University of Texas at Austin; </a:t>
            </a:r>
            <a:r>
              <a:rPr lang="en-US" altLang="zh-CN" sz="1600" i="1" dirty="0" err="1">
                <a:latin typeface="Times New Roman" panose="02020603050405020304" pitchFamily="18" charset="0"/>
                <a:cs typeface="Times New Roman" panose="02020603050405020304" pitchFamily="18" charset="0"/>
              </a:rPr>
              <a:t>Baris</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Kasikci</a:t>
            </a:r>
            <a:r>
              <a:rPr lang="en-US" altLang="zh-CN" sz="1600" i="1" dirty="0">
                <a:latin typeface="Times New Roman" panose="02020603050405020304" pitchFamily="18" charset="0"/>
                <a:cs typeface="Times New Roman" panose="02020603050405020304" pitchFamily="18" charset="0"/>
              </a:rPr>
              <a:t>, University of Michigan.</a:t>
            </a:r>
            <a:endParaRPr lang="zh-CN" altLang="en-US" sz="1600" i="1" dirty="0">
              <a:latin typeface="Times New Roman" panose="02020603050405020304" pitchFamily="18" charset="0"/>
              <a:cs typeface="Times New Roman" panose="02020603050405020304" pitchFamily="18" charset="0"/>
            </a:endParaRPr>
          </a:p>
        </p:txBody>
      </p:sp>
      <p:sp>
        <p:nvSpPr>
          <p:cNvPr id="12" name="TextBox 5">
            <a:extLst>
              <a:ext uri="{FF2B5EF4-FFF2-40B4-BE49-F238E27FC236}">
                <a16:creationId xmlns:a16="http://schemas.microsoft.com/office/drawing/2014/main" id="{CC4C6277-FF3C-4C3C-805F-7A54604E63AE}"/>
              </a:ext>
            </a:extLst>
          </p:cNvPr>
          <p:cNvSpPr txBox="1"/>
          <p:nvPr/>
        </p:nvSpPr>
        <p:spPr>
          <a:xfrm>
            <a:off x="114268" y="1581379"/>
            <a:ext cx="12077732" cy="5080237"/>
          </a:xfrm>
          <a:prstGeom prst="rect">
            <a:avLst/>
          </a:prstGeom>
          <a:noFill/>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Persistent Memory (</a:t>
            </a:r>
            <a:r>
              <a:rPr lang="en-US" altLang="zh-CN" b="1" dirty="0">
                <a:latin typeface="Times New Roman" panose="02020603050405020304" pitchFamily="18" charset="0"/>
                <a:cs typeface="Times New Roman" panose="02020603050405020304" pitchFamily="18" charset="0"/>
              </a:rPr>
              <a:t>PM</a:t>
            </a:r>
            <a:r>
              <a:rPr lang="en-US" altLang="zh-CN" dirty="0">
                <a:latin typeface="Times New Roman" panose="02020603050405020304" pitchFamily="18" charset="0"/>
                <a:cs typeface="Times New Roman" panose="02020603050405020304" pitchFamily="18" charset="0"/>
              </a:rPr>
              <a:t>, or NVM) are 30−40x faster than SSDs, while f</a:t>
            </a:r>
            <a:r>
              <a:rPr lang="en-US" dirty="0">
                <a:latin typeface="Times New Roman" panose="02020603050405020304" pitchFamily="18" charset="0"/>
                <a:cs typeface="Times New Roman" panose="02020603050405020304" pitchFamily="18" charset="0"/>
              </a:rPr>
              <a:t>ile system IO performance cannot keep up with PM performance. </a:t>
            </a:r>
            <a:r>
              <a:rPr lang="en-US" dirty="0">
                <a:latin typeface="Times New Roman" panose="02020603050405020304" pitchFamily="18" charset="0"/>
                <a:cs typeface="Times New Roman" panose="02020603050405020304" pitchFamily="18" charset="0"/>
                <a:sym typeface="Wingdings" panose="05000000000000000000" pitchFamily="2" charset="2"/>
              </a:rPr>
              <a:t>The </a:t>
            </a:r>
            <a:r>
              <a:rPr lang="en-US" b="1" dirty="0">
                <a:latin typeface="Times New Roman" panose="02020603050405020304" pitchFamily="18" charset="0"/>
                <a:cs typeface="Times New Roman" panose="02020603050405020304" pitchFamily="18" charset="0"/>
                <a:sym typeface="Wingdings" panose="05000000000000000000" pitchFamily="2" charset="2"/>
              </a:rPr>
              <a:t>rigorous analysis of IO path performance </a:t>
            </a:r>
            <a:r>
              <a:rPr lang="en-US" dirty="0">
                <a:latin typeface="Times New Roman" panose="02020603050405020304" pitchFamily="18" charset="0"/>
                <a:cs typeface="Times New Roman" panose="02020603050405020304" pitchFamily="18" charset="0"/>
                <a:sym typeface="Wingdings" panose="05000000000000000000" pitchFamily="2" charset="2"/>
              </a:rPr>
              <a:t>is important. (an </a:t>
            </a:r>
            <a:r>
              <a:rPr lang="en-US" b="1" dirty="0">
                <a:latin typeface="Times New Roman" panose="02020603050405020304" pitchFamily="18" charset="0"/>
                <a:cs typeface="Times New Roman" panose="02020603050405020304" pitchFamily="18" charset="0"/>
                <a:sym typeface="Wingdings" panose="05000000000000000000" pitchFamily="2" charset="2"/>
              </a:rPr>
              <a:t>Evaluation paper</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 Not all aspects of the IO path have been examined in detail, especially </a:t>
            </a:r>
            <a:r>
              <a:rPr lang="en-US" b="1" dirty="0">
                <a:latin typeface="Times New Roman" panose="02020603050405020304" pitchFamily="18" charset="0"/>
                <a:cs typeface="Times New Roman" panose="02020603050405020304" pitchFamily="18" charset="0"/>
                <a:sym typeface="Wingdings" panose="05000000000000000000" pitchFamily="2" charset="2"/>
              </a:rPr>
              <a:t>file mapping </a:t>
            </a:r>
            <a:r>
              <a:rPr lang="en-US" dirty="0">
                <a:latin typeface="Times New Roman" panose="02020603050405020304" pitchFamily="18" charset="0"/>
                <a:cs typeface="Times New Roman" panose="02020603050405020304" pitchFamily="18" charset="0"/>
                <a:sym typeface="Wingdings" panose="05000000000000000000" pitchFamily="2" charset="2"/>
              </a:rPr>
              <a:t>process. </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What is file mapping? </a:t>
            </a:r>
            <a:r>
              <a:rPr lang="en-US" sz="1600" dirty="0">
                <a:latin typeface="Times New Roman" panose="02020603050405020304" pitchFamily="18" charset="0"/>
                <a:cs typeface="Times New Roman" panose="02020603050405020304" pitchFamily="18" charset="0"/>
              </a:rPr>
              <a:t>is the operation of mapping a </a:t>
            </a:r>
            <a:r>
              <a:rPr lang="en-US" sz="1600" b="1" i="1" dirty="0">
                <a:latin typeface="Times New Roman" panose="02020603050405020304" pitchFamily="18" charset="0"/>
                <a:cs typeface="Times New Roman" panose="02020603050405020304" pitchFamily="18" charset="0"/>
              </a:rPr>
              <a:t>logical offset (</a:t>
            </a:r>
            <a:r>
              <a:rPr lang="en-US" altLang="zh-CN" sz="1600" b="1" i="1" dirty="0">
                <a:latin typeface="Times New Roman" panose="02020603050405020304" pitchFamily="18" charset="0"/>
                <a:cs typeface="Times New Roman" panose="02020603050405020304" pitchFamily="18" charset="0"/>
              </a:rPr>
              <a:t>a file and offset</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a file to a </a:t>
            </a:r>
            <a:r>
              <a:rPr lang="en-US" sz="1600" b="1" i="1" dirty="0">
                <a:latin typeface="Times New Roman" panose="02020603050405020304" pitchFamily="18" charset="0"/>
                <a:cs typeface="Times New Roman" panose="02020603050405020304" pitchFamily="18" charset="0"/>
              </a:rPr>
              <a:t>physical location (</a:t>
            </a:r>
            <a:r>
              <a:rPr lang="en-US" altLang="zh-CN" sz="1600"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 device offset</a:t>
            </a:r>
            <a:r>
              <a:rPr lang="en-US" altLang="zh-CN"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 the underlying device  at a fixed granularity; contains </a:t>
            </a:r>
            <a:r>
              <a:rPr lang="en-US" sz="1600" b="1" i="1" dirty="0">
                <a:latin typeface="Times New Roman" panose="02020603050405020304" pitchFamily="18" charset="0"/>
                <a:cs typeface="Times New Roman" panose="02020603050405020304" pitchFamily="18" charset="0"/>
              </a:rPr>
              <a:t>per-file mapping </a:t>
            </a:r>
            <a:r>
              <a:rPr lang="en-US" sz="1600" dirty="0">
                <a:latin typeface="Times New Roman" panose="02020603050405020304" pitchFamily="18" charset="0"/>
                <a:cs typeface="Times New Roman" panose="02020603050405020304" pitchFamily="18" charset="0"/>
              </a:rPr>
              <a:t>and </a:t>
            </a:r>
            <a:r>
              <a:rPr lang="en-US" sz="1600" b="1" i="1" dirty="0">
                <a:latin typeface="Times New Roman" panose="02020603050405020304" pitchFamily="18" charset="0"/>
                <a:cs typeface="Times New Roman" panose="02020603050405020304" pitchFamily="18" charset="0"/>
              </a:rPr>
              <a:t>global mapping.</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Current challenges: </a:t>
            </a:r>
          </a:p>
          <a:p>
            <a:pPr>
              <a:lnSpc>
                <a:spcPct val="150000"/>
              </a:lnSpc>
            </a:pPr>
            <a:r>
              <a:rPr lang="en-US" sz="1600" b="1" dirty="0">
                <a:latin typeface="Times New Roman" panose="02020603050405020304" pitchFamily="18" charset="0"/>
                <a:cs typeface="Times New Roman" panose="02020603050405020304" pitchFamily="18" charset="0"/>
              </a:rPr>
              <a:t>(1) </a:t>
            </a:r>
            <a:r>
              <a:rPr lang="en-US" sz="1600" b="1" i="1" dirty="0">
                <a:latin typeface="Times New Roman" panose="02020603050405020304" pitchFamily="18" charset="0"/>
                <a:cs typeface="Times New Roman" panose="02020603050405020304" pitchFamily="18" charset="0"/>
              </a:rPr>
              <a:t>Fragmentation</a:t>
            </a:r>
            <a:r>
              <a:rPr lang="en-US" sz="14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occurs when a file is spread across non-contiguous physical locations on device (like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B-tree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case</a:t>
            </a:r>
            <a:r>
              <a:rPr lang="en-US" sz="1600" dirty="0">
                <a:latin typeface="Times New Roman" panose="02020603050405020304" pitchFamily="18" charset="0"/>
                <a:cs typeface="Times New Roman" panose="02020603050405020304" pitchFamily="18" charset="0"/>
              </a:rPr>
              <a:t>). (1) </a:t>
            </a:r>
            <a:r>
              <a:rPr lang="en-US" sz="1600" b="1" dirty="0">
                <a:latin typeface="Times New Roman" panose="02020603050405020304" pitchFamily="18" charset="0"/>
                <a:cs typeface="Times New Roman" panose="02020603050405020304" pitchFamily="18" charset="0"/>
              </a:rPr>
              <a:t>Overhead</a:t>
            </a:r>
            <a:r>
              <a:rPr lang="en-US" sz="1600" dirty="0">
                <a:latin typeface="Times New Roman" panose="02020603050405020304" pitchFamily="18" charset="0"/>
                <a:cs typeface="Times New Roman" panose="02020603050405020304" pitchFamily="18" charset="0"/>
              </a:rPr>
              <a:t>: It causes locations to become non-contiguous and the mapping structure to become larger, increasing search and insert; (2) </a:t>
            </a:r>
            <a:r>
              <a:rPr lang="en-US" sz="1600" b="1" dirty="0">
                <a:latin typeface="Times New Roman" panose="02020603050405020304" pitchFamily="18" charset="0"/>
                <a:cs typeface="Times New Roman" panose="02020603050405020304" pitchFamily="18" charset="0"/>
              </a:rPr>
              <a:t>Reduction in sequential accesses. </a:t>
            </a:r>
            <a:r>
              <a:rPr lang="en-US" sz="1600" dirty="0">
                <a:latin typeface="Times New Roman" panose="02020603050405020304" pitchFamily="18" charset="0"/>
                <a:cs typeface="Times New Roman" panose="02020603050405020304" pitchFamily="18" charset="0"/>
              </a:rPr>
              <a:t>causes additional, random IO.</a:t>
            </a:r>
          </a:p>
          <a:p>
            <a:pPr>
              <a:lnSpc>
                <a:spcPct val="150000"/>
              </a:lnSpc>
            </a:pPr>
            <a:r>
              <a:rPr lang="en-US" sz="1600" b="1" dirty="0">
                <a:latin typeface="Times New Roman" panose="02020603050405020304" pitchFamily="18" charset="0"/>
                <a:cs typeface="Times New Roman" panose="02020603050405020304" pitchFamily="18" charset="0"/>
              </a:rPr>
              <a:t>(2) </a:t>
            </a:r>
            <a:r>
              <a:rPr lang="en-US" sz="1600" b="1" i="1" dirty="0">
                <a:latin typeface="Times New Roman" panose="02020603050405020304" pitchFamily="18" charset="0"/>
                <a:cs typeface="Times New Roman" panose="02020603050405020304" pitchFamily="18" charset="0"/>
              </a:rPr>
              <a:t>Locality of reference. </a:t>
            </a:r>
            <a:r>
              <a:rPr lang="en-US" sz="1600" dirty="0">
                <a:latin typeface="Times New Roman" panose="02020603050405020304" pitchFamily="18" charset="0"/>
                <a:cs typeface="Times New Roman" panose="02020603050405020304" pitchFamily="18" charset="0"/>
              </a:rPr>
              <a:t>Optimizing file mapping can yield further benefits for reference locality. (we can hide part of the file mapping traversal overhead for accesses with locality by remembering the meta-data location of a prior lookup and prefetching the location of the next lookup.)</a:t>
            </a:r>
          </a:p>
          <a:p>
            <a:pPr>
              <a:lnSpc>
                <a:spcPct val="150000"/>
              </a:lnSpc>
            </a:pPr>
            <a:r>
              <a:rPr lang="en-US" sz="1600" b="1" dirty="0">
                <a:latin typeface="Times New Roman" panose="02020603050405020304" pitchFamily="18" charset="0"/>
                <a:cs typeface="Times New Roman" panose="02020603050405020304" pitchFamily="18" charset="0"/>
              </a:rPr>
              <a:t>(3) </a:t>
            </a:r>
            <a:r>
              <a:rPr lang="en-US" sz="1600" b="1" i="1" dirty="0">
                <a:latin typeface="Times New Roman" panose="02020603050405020304" pitchFamily="18" charset="0"/>
                <a:cs typeface="Times New Roman" panose="02020603050405020304" pitchFamily="18" charset="0"/>
              </a:rPr>
              <a:t>Mapping structure size. </a:t>
            </a:r>
            <a:r>
              <a:rPr lang="en-US" sz="1600" i="1" dirty="0">
                <a:latin typeface="Times New Roman" panose="02020603050405020304" pitchFamily="18" charset="0"/>
                <a:cs typeface="Times New Roman" panose="02020603050405020304" pitchFamily="18" charset="0"/>
              </a:rPr>
              <a:t>Ideally, a </a:t>
            </a:r>
            <a:r>
              <a:rPr lang="en-US" sz="1600" i="1" dirty="0" err="1">
                <a:latin typeface="Times New Roman" panose="02020603050405020304" pitchFamily="18" charset="0"/>
                <a:cs typeface="Times New Roman" panose="02020603050405020304" pitchFamily="18" charset="0"/>
              </a:rPr>
              <a:t>fm</a:t>
            </a:r>
            <a:r>
              <a:rPr lang="en-US" sz="1600" i="1" dirty="0">
                <a:latin typeface="Times New Roman" panose="02020603050405020304" pitchFamily="18" charset="0"/>
                <a:cs typeface="Times New Roman" panose="02020603050405020304" pitchFamily="18" charset="0"/>
              </a:rPr>
              <a:t> structure consumes a small fraction of available space, leaving room for actual file data storage.</a:t>
            </a:r>
          </a:p>
          <a:p>
            <a:pPr>
              <a:lnSpc>
                <a:spcPct val="150000"/>
              </a:lnSpc>
            </a:pPr>
            <a:r>
              <a:rPr lang="en-US" sz="1600" b="1" dirty="0">
                <a:latin typeface="Times New Roman" panose="02020603050405020304" pitchFamily="18" charset="0"/>
                <a:cs typeface="Times New Roman" panose="02020603050405020304" pitchFamily="18" charset="0"/>
              </a:rPr>
              <a:t>(4) </a:t>
            </a:r>
            <a:r>
              <a:rPr lang="en-US" sz="1600" b="1" i="1" dirty="0">
                <a:latin typeface="Times New Roman" panose="02020603050405020304" pitchFamily="18" charset="0"/>
                <a:cs typeface="Times New Roman" panose="02020603050405020304" pitchFamily="18" charset="0"/>
              </a:rPr>
              <a:t>Concurrency. </a:t>
            </a:r>
            <a:r>
              <a:rPr lang="en-US" sz="1600" dirty="0">
                <a:latin typeface="Times New Roman" panose="02020603050405020304" pitchFamily="18" charset="0"/>
                <a:cs typeface="Times New Roman" panose="02020603050405020304" pitchFamily="18" charset="0"/>
              </a:rPr>
              <a:t>Can be easy handled in per-file </a:t>
            </a:r>
            <a:r>
              <a:rPr lang="en-US" sz="1600" dirty="0" err="1">
                <a:latin typeface="Times New Roman" panose="02020603050405020304" pitchFamily="18" charset="0"/>
                <a:cs typeface="Times New Roman" panose="02020603050405020304" pitchFamily="18" charset="0"/>
              </a:rPr>
              <a:t>fm</a:t>
            </a:r>
            <a:r>
              <a:rPr lang="en-US" sz="1600" dirty="0">
                <a:latin typeface="Times New Roman" panose="02020603050405020304" pitchFamily="18" charset="0"/>
                <a:cs typeface="Times New Roman" panose="02020603050405020304" pitchFamily="18" charset="0"/>
              </a:rPr>
              <a:t> but difficult in global </a:t>
            </a:r>
            <a:r>
              <a:rPr lang="en-US" sz="1600" dirty="0" err="1">
                <a:latin typeface="Times New Roman" panose="02020603050405020304" pitchFamily="18" charset="0"/>
                <a:cs typeface="Times New Roman" panose="02020603050405020304" pitchFamily="18" charset="0"/>
              </a:rPr>
              <a:t>fm</a:t>
            </a:r>
            <a:r>
              <a:rPr lang="en-US" sz="1600" dirty="0">
                <a:latin typeface="Times New Roman" panose="02020603050405020304" pitchFamily="18" charset="0"/>
                <a:cs typeface="Times New Roman" panose="02020603050405020304" pitchFamily="18" charset="0"/>
              </a:rPr>
              <a:t> structure.</a:t>
            </a:r>
          </a:p>
        </p:txBody>
      </p:sp>
      <p:grpSp>
        <p:nvGrpSpPr>
          <p:cNvPr id="11" name="组合 10">
            <a:extLst>
              <a:ext uri="{FF2B5EF4-FFF2-40B4-BE49-F238E27FC236}">
                <a16:creationId xmlns:a16="http://schemas.microsoft.com/office/drawing/2014/main" id="{AB42457A-8166-42EC-8EE3-92534F09E585}"/>
              </a:ext>
            </a:extLst>
          </p:cNvPr>
          <p:cNvGrpSpPr/>
          <p:nvPr/>
        </p:nvGrpSpPr>
        <p:grpSpPr>
          <a:xfrm>
            <a:off x="7109514" y="76510"/>
            <a:ext cx="4826589" cy="2654770"/>
            <a:chOff x="6095999" y="3253867"/>
            <a:chExt cx="4993641" cy="2773526"/>
          </a:xfrm>
        </p:grpSpPr>
        <p:pic>
          <p:nvPicPr>
            <p:cNvPr id="6" name="图片 5">
              <a:extLst>
                <a:ext uri="{FF2B5EF4-FFF2-40B4-BE49-F238E27FC236}">
                  <a16:creationId xmlns:a16="http://schemas.microsoft.com/office/drawing/2014/main" id="{84C249FC-3CA1-4415-B1C2-3A7FE581E6D0}"/>
                </a:ext>
              </a:extLst>
            </p:cNvPr>
            <p:cNvPicPr>
              <a:picLocks noChangeAspect="1"/>
            </p:cNvPicPr>
            <p:nvPr/>
          </p:nvPicPr>
          <p:blipFill>
            <a:blip r:embed="rId3"/>
            <a:stretch>
              <a:fillRect/>
            </a:stretch>
          </p:blipFill>
          <p:spPr>
            <a:xfrm>
              <a:off x="6095999" y="3620654"/>
              <a:ext cx="4348310" cy="2406739"/>
            </a:xfrm>
            <a:prstGeom prst="rect">
              <a:avLst/>
            </a:prstGeom>
          </p:spPr>
        </p:pic>
        <p:sp>
          <p:nvSpPr>
            <p:cNvPr id="9" name="矩形 8">
              <a:extLst>
                <a:ext uri="{FF2B5EF4-FFF2-40B4-BE49-F238E27FC236}">
                  <a16:creationId xmlns:a16="http://schemas.microsoft.com/office/drawing/2014/main" id="{DDCD32CB-8B58-48A5-BC1D-15A87DC7784D}"/>
                </a:ext>
              </a:extLst>
            </p:cNvPr>
            <p:cNvSpPr/>
            <p:nvPr/>
          </p:nvSpPr>
          <p:spPr>
            <a:xfrm>
              <a:off x="8664954" y="3253867"/>
              <a:ext cx="2424686" cy="819938"/>
            </a:xfrm>
            <a:prstGeom prst="rect">
              <a:avLst/>
            </a:prstGeom>
          </p:spPr>
          <p:txBody>
            <a:bodyPr wrap="square">
              <a:spAutoFit/>
            </a:bodyPr>
            <a:lstStyle/>
            <a:p>
              <a:pPr>
                <a:lnSpc>
                  <a:spcPts val="1800"/>
                </a:lnSpc>
              </a:pPr>
              <a:r>
                <a:rPr lang="en-US" altLang="zh-CN" dirty="0">
                  <a:latin typeface="Times New Roman" panose="02020603050405020304" pitchFamily="18" charset="0"/>
                  <a:cs typeface="Times New Roman" panose="02020603050405020304" pitchFamily="18" charset="0"/>
                </a:rPr>
                <a:t>Can comprise up to </a:t>
              </a:r>
              <a:r>
                <a:rPr lang="en-US" altLang="zh-CN" b="1" i="1" dirty="0">
                  <a:latin typeface="Times New Roman" panose="02020603050405020304" pitchFamily="18" charset="0"/>
                  <a:cs typeface="Times New Roman" panose="02020603050405020304" pitchFamily="18" charset="0"/>
                </a:rPr>
                <a:t>70%</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 the IO path overhead! </a:t>
              </a:r>
              <a:endParaRPr lang="zh-CN" altLang="en-US" dirty="0">
                <a:latin typeface="Times New Roman" panose="02020603050405020304" pitchFamily="18" charset="0"/>
                <a:cs typeface="Times New Roman" panose="02020603050405020304" pitchFamily="18" charset="0"/>
              </a:endParaRPr>
            </a:p>
          </p:txBody>
        </p:sp>
        <p:sp>
          <p:nvSpPr>
            <p:cNvPr id="10" name="箭头: 上 9">
              <a:extLst>
                <a:ext uri="{FF2B5EF4-FFF2-40B4-BE49-F238E27FC236}">
                  <a16:creationId xmlns:a16="http://schemas.microsoft.com/office/drawing/2014/main" id="{A067828D-C038-4142-AAA3-506D3D4509D7}"/>
                </a:ext>
              </a:extLst>
            </p:cNvPr>
            <p:cNvSpPr/>
            <p:nvPr/>
          </p:nvSpPr>
          <p:spPr>
            <a:xfrm>
              <a:off x="9927271" y="3830320"/>
              <a:ext cx="136209" cy="558800"/>
            </a:xfrm>
            <a:prstGeom prs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5136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191999" cy="1000274"/>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Rethinking File Mapping in Persistent Memory</a:t>
            </a:r>
          </a:p>
          <a:p>
            <a:r>
              <a:rPr lang="en-US" altLang="zh-CN" sz="1600" i="1" dirty="0">
                <a:latin typeface="Times New Roman" panose="02020603050405020304" pitchFamily="18" charset="0"/>
                <a:cs typeface="Times New Roman" panose="02020603050405020304" pitchFamily="18" charset="0"/>
              </a:rPr>
              <a:t>Ian Neal, </a:t>
            </a:r>
            <a:r>
              <a:rPr lang="en-US" altLang="zh-CN" sz="1600" i="1" dirty="0" err="1">
                <a:latin typeface="Times New Roman" panose="02020603050405020304" pitchFamily="18" charset="0"/>
                <a:cs typeface="Times New Roman" panose="02020603050405020304" pitchFamily="18" charset="0"/>
              </a:rPr>
              <a:t>Gefei</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Zuo</a:t>
            </a:r>
            <a:r>
              <a:rPr lang="en-US" altLang="zh-CN" sz="1600" i="1" dirty="0">
                <a:latin typeface="Times New Roman" panose="02020603050405020304" pitchFamily="18" charset="0"/>
                <a:cs typeface="Times New Roman" panose="02020603050405020304" pitchFamily="18" charset="0"/>
              </a:rPr>
              <a:t>, Eric </a:t>
            </a:r>
            <a:r>
              <a:rPr lang="en-US" altLang="zh-CN" sz="1600" i="1" dirty="0" err="1">
                <a:latin typeface="Times New Roman" panose="02020603050405020304" pitchFamily="18" charset="0"/>
                <a:cs typeface="Times New Roman" panose="02020603050405020304" pitchFamily="18" charset="0"/>
              </a:rPr>
              <a:t>Shiple</a:t>
            </a:r>
            <a:r>
              <a:rPr lang="en-US" altLang="zh-CN" sz="1600" i="1" dirty="0">
                <a:latin typeface="Times New Roman" panose="02020603050405020304" pitchFamily="18" charset="0"/>
                <a:cs typeface="Times New Roman" panose="02020603050405020304" pitchFamily="18" charset="0"/>
              </a:rPr>
              <a:t>, and Tanvir Ahmed Khan, University of Michigan; </a:t>
            </a:r>
            <a:r>
              <a:rPr lang="en-US" altLang="zh-CN" sz="1600" i="1" dirty="0" err="1">
                <a:latin typeface="Times New Roman" panose="02020603050405020304" pitchFamily="18" charset="0"/>
                <a:cs typeface="Times New Roman" panose="02020603050405020304" pitchFamily="18" charset="0"/>
              </a:rPr>
              <a:t>Youngjin</a:t>
            </a:r>
            <a:r>
              <a:rPr lang="en-US" altLang="zh-CN" sz="1600" i="1" dirty="0">
                <a:latin typeface="Times New Roman" panose="02020603050405020304" pitchFamily="18" charset="0"/>
                <a:cs typeface="Times New Roman" panose="02020603050405020304" pitchFamily="18" charset="0"/>
              </a:rPr>
              <a:t> Kwon, School of Computing, KAIST; Simon Peter, University of Texas at Austin; </a:t>
            </a:r>
            <a:r>
              <a:rPr lang="en-US" altLang="zh-CN" sz="1600" i="1" dirty="0" err="1">
                <a:latin typeface="Times New Roman" panose="02020603050405020304" pitchFamily="18" charset="0"/>
                <a:cs typeface="Times New Roman" panose="02020603050405020304" pitchFamily="18" charset="0"/>
              </a:rPr>
              <a:t>Baris</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Kasikci</a:t>
            </a:r>
            <a:r>
              <a:rPr lang="en-US" altLang="zh-CN" sz="1600" i="1" dirty="0">
                <a:latin typeface="Times New Roman" panose="02020603050405020304" pitchFamily="18" charset="0"/>
                <a:cs typeface="Times New Roman" panose="02020603050405020304" pitchFamily="18" charset="0"/>
              </a:rPr>
              <a:t>, University of Michigan.</a:t>
            </a:r>
            <a:endParaRPr lang="zh-CN" altLang="en-US" sz="1600" i="1" dirty="0">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E0AA282A-4D62-4D8C-8908-CA24D7FEC29F}"/>
              </a:ext>
            </a:extLst>
          </p:cNvPr>
          <p:cNvSpPr txBox="1"/>
          <p:nvPr/>
        </p:nvSpPr>
        <p:spPr>
          <a:xfrm>
            <a:off x="114268" y="1581379"/>
            <a:ext cx="11929950" cy="577273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Main work of this paper: </a:t>
            </a:r>
            <a:r>
              <a:rPr lang="en-US" altLang="zh-CN" b="1" i="1" dirty="0">
                <a:latin typeface="Times New Roman" panose="02020603050405020304" pitchFamily="18" charset="0"/>
                <a:cs typeface="Times New Roman" panose="02020603050405020304" pitchFamily="18" charset="0"/>
              </a:rPr>
              <a:t>Analysis and</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Evaluation for optimized </a:t>
            </a:r>
            <a:r>
              <a:rPr lang="en-US" altLang="zh-CN" b="1" i="1" dirty="0" err="1">
                <a:latin typeface="Times New Roman" panose="02020603050405020304" pitchFamily="18" charset="0"/>
                <a:cs typeface="Times New Roman" panose="02020603050405020304" pitchFamily="18" charset="0"/>
              </a:rPr>
              <a:t>fm</a:t>
            </a:r>
            <a:r>
              <a:rPr lang="en-US" altLang="zh-CN" b="1" i="1" dirty="0">
                <a:latin typeface="Times New Roman" panose="02020603050405020304" pitchFamily="18" charset="0"/>
                <a:cs typeface="Times New Roman" panose="02020603050405020304" pitchFamily="18" charset="0"/>
              </a:rPr>
              <a:t> structure; design for two global file mapping structures</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Analysis and evolutions</a:t>
            </a:r>
            <a:r>
              <a:rPr lang="en-US" dirty="0">
                <a:latin typeface="Times New Roman" panose="02020603050405020304" pitchFamily="18" charset="0"/>
                <a:cs typeface="Times New Roman" panose="02020603050405020304" pitchFamily="18" charset="0"/>
              </a:rPr>
              <a:t>: </a:t>
            </a:r>
          </a:p>
          <a:p>
            <a:pPr lvl="1">
              <a:lnSpc>
                <a:spcPct val="150000"/>
              </a:lnSpc>
            </a:pPr>
            <a:r>
              <a:rPr lang="en-US" dirty="0">
                <a:latin typeface="Times New Roman" panose="02020603050405020304" pitchFamily="18" charset="0"/>
                <a:cs typeface="Times New Roman" panose="02020603050405020304" pitchFamily="18" charset="0"/>
              </a:rPr>
              <a:t>evaluate the real-world end-to-end performance based on current file mapping structures and self-implemented prototype.</a:t>
            </a:r>
          </a:p>
          <a:p>
            <a:pPr marL="742950" lvl="1" indent="-285750">
              <a:lnSpc>
                <a:spcPct val="150000"/>
              </a:lnSpc>
              <a:buFont typeface="Wingdings" panose="05000000000000000000" pitchFamily="2" charset="2"/>
              <a:buChar char="à"/>
            </a:pPr>
            <a:r>
              <a:rPr lang="en-US" sz="1600" b="1" i="1" dirty="0">
                <a:latin typeface="Times New Roman" panose="02020603050405020304" pitchFamily="18" charset="0"/>
                <a:cs typeface="Times New Roman" panose="02020603050405020304" pitchFamily="18" charset="0"/>
              </a:rPr>
              <a:t>Is page caching necessary?  </a:t>
            </a:r>
            <a:r>
              <a:rPr lang="en-US" sz="1600" b="1" dirty="0">
                <a:latin typeface="Times New Roman" panose="02020603050405020304" pitchFamily="18" charset="0"/>
                <a:cs typeface="Times New Roman" panose="02020603050405020304" pitchFamily="18" charset="0"/>
              </a:rPr>
              <a:t>No, </a:t>
            </a:r>
            <a:r>
              <a:rPr lang="en-US" sz="1600" dirty="0">
                <a:latin typeface="Times New Roman" panose="02020603050405020304" pitchFamily="18" charset="0"/>
                <a:cs typeface="Times New Roman" panose="02020603050405020304" pitchFamily="18" charset="0"/>
              </a:rPr>
              <a:t>using the page cache impacts file mapping structure design, and copying mappings to DRAM is costly.</a:t>
            </a:r>
          </a:p>
          <a:p>
            <a:pPr marL="742950" lvl="1" indent="-285750">
              <a:lnSpc>
                <a:spcPct val="150000"/>
              </a:lnSpc>
              <a:buFont typeface="Wingdings" panose="05000000000000000000" pitchFamily="2" charset="2"/>
              <a:buChar char="à"/>
            </a:pPr>
            <a:r>
              <a:rPr lang="en-US" sz="1600" b="1" dirty="0">
                <a:latin typeface="Times New Roman" panose="02020603050405020304" pitchFamily="18" charset="0"/>
                <a:cs typeface="Times New Roman" panose="02020603050405020304" pitchFamily="18" charset="0"/>
              </a:rPr>
              <a:t>Are file mapping optimization impactful? Yes, </a:t>
            </a:r>
            <a:r>
              <a:rPr lang="en-US" sz="1600" dirty="0" err="1">
                <a:latin typeface="Times New Roman" panose="02020603050405020304" pitchFamily="18" charset="0"/>
                <a:cs typeface="Times New Roman" panose="02020603050405020304" pitchFamily="18" charset="0"/>
              </a:rPr>
              <a:t>HashFS</a:t>
            </a:r>
            <a:r>
              <a:rPr lang="en-US" sz="1600" dirty="0">
                <a:latin typeface="Times New Roman" panose="02020603050405020304" pitchFamily="18" charset="0"/>
                <a:cs typeface="Times New Roman" panose="02020603050405020304" pitchFamily="18" charset="0"/>
              </a:rPr>
              <a:t> provides +10–45% throughput.</a:t>
            </a:r>
          </a:p>
          <a:p>
            <a:pPr marL="742950" lvl="1" indent="-285750">
              <a:lnSpc>
                <a:spcPct val="150000"/>
              </a:lnSpc>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Specialize for different file size? Legacy structures suffered performance degradation on large files, update operations expensive</a:t>
            </a:r>
          </a:p>
          <a:p>
            <a:pPr marL="2857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Newly-designed (</a:t>
            </a:r>
            <a:r>
              <a:rPr lang="en-US" altLang="zh-CN" b="1" dirty="0">
                <a:latin typeface="Times New Roman" panose="02020603050405020304" pitchFamily="18" charset="0"/>
                <a:cs typeface="Times New Roman" panose="02020603050405020304" pitchFamily="18" charset="0"/>
              </a:rPr>
              <a:t>Optimized</a:t>
            </a:r>
            <a:r>
              <a:rPr lang="en-US" b="1" dirty="0">
                <a:latin typeface="Times New Roman" panose="02020603050405020304" pitchFamily="18" charset="0"/>
                <a:cs typeface="Times New Roman" panose="02020603050405020304" pitchFamily="18" charset="0"/>
              </a:rPr>
              <a:t>) Hash-based global file mapping structure.  (</a:t>
            </a:r>
            <a:r>
              <a:rPr lang="en-US" i="1" dirty="0">
                <a:latin typeface="Times New Roman" panose="02020603050405020304" pitchFamily="18" charset="0"/>
                <a:cs typeface="Times New Roman" panose="02020603050405020304" pitchFamily="18" charset="0"/>
              </a:rPr>
              <a:t>Simple prototype</a:t>
            </a:r>
            <a:r>
              <a:rPr lang="en-US" b="1" dirty="0">
                <a:latin typeface="Times New Roman" panose="02020603050405020304" pitchFamily="18" charset="0"/>
                <a:cs typeface="Times New Roman" panose="02020603050405020304" pitchFamily="18" charset="0"/>
              </a:rPr>
              <a:t>)</a:t>
            </a:r>
          </a:p>
          <a:p>
            <a:pPr marL="457200" lvl="2">
              <a:lnSpc>
                <a:spcPct val="150000"/>
              </a:lnSpc>
            </a:pPr>
            <a:r>
              <a:rPr lang="en-US" sz="1600" dirty="0">
                <a:latin typeface="Times New Roman" panose="02020603050405020304" pitchFamily="18" charset="0"/>
                <a:cs typeface="Times New Roman" panose="02020603050405020304" pitchFamily="18" charset="0"/>
                <a:sym typeface="Wingdings" panose="05000000000000000000" pitchFamily="2" charset="2"/>
              </a:rPr>
              <a:t>Cuckoo Hash method: </a:t>
            </a:r>
            <a:r>
              <a:rPr lang="en-US" sz="1600" dirty="0">
                <a:latin typeface="Times New Roman" panose="02020603050405020304" pitchFamily="18" charset="0"/>
                <a:cs typeface="Times New Roman" panose="02020603050405020304" pitchFamily="18" charset="0"/>
              </a:rPr>
              <a:t>To reduce the small number of memory accesses required by the hash table structure, to avoid the complexity of resizing per-file mapping structures as files grow and shrink. The fragmentation is avoided. (</a:t>
            </a:r>
            <a:r>
              <a:rPr lang="en-US" sz="1600" i="1" dirty="0">
                <a:latin typeface="Times New Roman" panose="02020603050405020304" pitchFamily="18" charset="0"/>
                <a:cs typeface="Times New Roman" panose="02020603050405020304" pitchFamily="18" charset="0"/>
              </a:rPr>
              <a:t>Also need an in-memory translation cache and </a:t>
            </a:r>
            <a:r>
              <a:rPr lang="en-US" sz="1600" b="1" i="1" dirty="0">
                <a:latin typeface="Times New Roman" panose="02020603050405020304" pitchFamily="18" charset="0"/>
                <a:cs typeface="Times New Roman" panose="02020603050405020304" pitchFamily="18" charset="0"/>
              </a:rPr>
              <a:t>poor locality</a:t>
            </a:r>
            <a:r>
              <a:rPr lang="en-US" sz="1600" dirty="0">
                <a:latin typeface="Times New Roman" panose="02020603050405020304" pitchFamily="18" charset="0"/>
                <a:cs typeface="Times New Roman" panose="02020603050405020304" pitchFamily="18" charset="0"/>
              </a:rPr>
              <a:t>)</a:t>
            </a:r>
          </a:p>
          <a:p>
            <a:pPr marL="457200" lvl="2">
              <a:lnSpc>
                <a:spcPct val="150000"/>
              </a:lnSpc>
            </a:pP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a:latin typeface="Times New Roman" panose="02020603050405020304" pitchFamily="18" charset="0"/>
                <a:cs typeface="Times New Roman" panose="02020603050405020304" pitchFamily="18" charset="0"/>
                <a:sym typeface="Wingdings" panose="05000000000000000000" pitchFamily="2" charset="2"/>
              </a:rPr>
              <a:t>HashF</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S</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(linear probing): a simple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one-time hash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model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combines block-allocation and file-mapping scheme</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specifically reduces the cost of the insert operation</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 Insert into hash table implicitly allocates block at corresponding offset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Bypasses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expensive block allocator management. (also has very low spatial locality, but improves sequential access.)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conflict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is expensive when fs will full.)</a:t>
            </a:r>
            <a:endParaRPr lang="en-US" sz="1600" dirty="0">
              <a:latin typeface="Times New Roman" panose="02020603050405020304" pitchFamily="18" charset="0"/>
              <a:cs typeface="Times New Roman" panose="02020603050405020304" pitchFamily="18" charset="0"/>
            </a:endParaRPr>
          </a:p>
          <a:p>
            <a:pPr lvl="1">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06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191999" cy="1000274"/>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Rethinking File Mapping in Persistent Memory</a:t>
            </a:r>
          </a:p>
          <a:p>
            <a:r>
              <a:rPr lang="en-US" altLang="zh-CN" sz="1600" i="1" dirty="0">
                <a:latin typeface="Times New Roman" panose="02020603050405020304" pitchFamily="18" charset="0"/>
                <a:cs typeface="Times New Roman" panose="02020603050405020304" pitchFamily="18" charset="0"/>
              </a:rPr>
              <a:t>Ian Neal, </a:t>
            </a:r>
            <a:r>
              <a:rPr lang="en-US" altLang="zh-CN" sz="1600" i="1" dirty="0" err="1">
                <a:latin typeface="Times New Roman" panose="02020603050405020304" pitchFamily="18" charset="0"/>
                <a:cs typeface="Times New Roman" panose="02020603050405020304" pitchFamily="18" charset="0"/>
              </a:rPr>
              <a:t>Gefei</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Zuo</a:t>
            </a:r>
            <a:r>
              <a:rPr lang="en-US" altLang="zh-CN" sz="1600" i="1" dirty="0">
                <a:latin typeface="Times New Roman" panose="02020603050405020304" pitchFamily="18" charset="0"/>
                <a:cs typeface="Times New Roman" panose="02020603050405020304" pitchFamily="18" charset="0"/>
              </a:rPr>
              <a:t>, Eric </a:t>
            </a:r>
            <a:r>
              <a:rPr lang="en-US" altLang="zh-CN" sz="1600" i="1" dirty="0" err="1">
                <a:latin typeface="Times New Roman" panose="02020603050405020304" pitchFamily="18" charset="0"/>
                <a:cs typeface="Times New Roman" panose="02020603050405020304" pitchFamily="18" charset="0"/>
              </a:rPr>
              <a:t>Shiple</a:t>
            </a:r>
            <a:r>
              <a:rPr lang="en-US" altLang="zh-CN" sz="1600" i="1" dirty="0">
                <a:latin typeface="Times New Roman" panose="02020603050405020304" pitchFamily="18" charset="0"/>
                <a:cs typeface="Times New Roman" panose="02020603050405020304" pitchFamily="18" charset="0"/>
              </a:rPr>
              <a:t>, and Tanvir Ahmed Khan, University of Michigan; </a:t>
            </a:r>
            <a:r>
              <a:rPr lang="en-US" altLang="zh-CN" sz="1600" i="1" dirty="0" err="1">
                <a:latin typeface="Times New Roman" panose="02020603050405020304" pitchFamily="18" charset="0"/>
                <a:cs typeface="Times New Roman" panose="02020603050405020304" pitchFamily="18" charset="0"/>
              </a:rPr>
              <a:t>Youngjin</a:t>
            </a:r>
            <a:r>
              <a:rPr lang="en-US" altLang="zh-CN" sz="1600" i="1" dirty="0">
                <a:latin typeface="Times New Roman" panose="02020603050405020304" pitchFamily="18" charset="0"/>
                <a:cs typeface="Times New Roman" panose="02020603050405020304" pitchFamily="18" charset="0"/>
              </a:rPr>
              <a:t> Kwon, School of Computing, KAIST; Simon Peter, University of Texas at Austin; </a:t>
            </a:r>
            <a:r>
              <a:rPr lang="en-US" altLang="zh-CN" sz="1600" i="1" dirty="0" err="1">
                <a:latin typeface="Times New Roman" panose="02020603050405020304" pitchFamily="18" charset="0"/>
                <a:cs typeface="Times New Roman" panose="02020603050405020304" pitchFamily="18" charset="0"/>
              </a:rPr>
              <a:t>Baris</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Kasikci</a:t>
            </a:r>
            <a:r>
              <a:rPr lang="en-US" altLang="zh-CN" sz="1600" i="1" dirty="0">
                <a:latin typeface="Times New Roman" panose="02020603050405020304" pitchFamily="18" charset="0"/>
                <a:cs typeface="Times New Roman" panose="02020603050405020304" pitchFamily="18" charset="0"/>
              </a:rPr>
              <a:t>, University of Michigan.</a:t>
            </a:r>
            <a:endParaRPr lang="zh-CN" altLang="en-US" sz="1600" i="1" dirty="0">
              <a:latin typeface="Times New Roman" panose="02020603050405020304" pitchFamily="18" charset="0"/>
              <a:cs typeface="Times New Roman" panose="02020603050405020304" pitchFamily="18" charset="0"/>
            </a:endParaRPr>
          </a:p>
        </p:txBody>
      </p:sp>
      <p:sp>
        <p:nvSpPr>
          <p:cNvPr id="9" name="TextBox 5">
            <a:extLst>
              <a:ext uri="{FF2B5EF4-FFF2-40B4-BE49-F238E27FC236}">
                <a16:creationId xmlns:a16="http://schemas.microsoft.com/office/drawing/2014/main" id="{E0AA282A-4D62-4D8C-8908-CA24D7FEC29F}"/>
              </a:ext>
            </a:extLst>
          </p:cNvPr>
          <p:cNvSpPr txBox="1"/>
          <p:nvPr/>
        </p:nvSpPr>
        <p:spPr>
          <a:xfrm>
            <a:off x="114268" y="1581379"/>
            <a:ext cx="11929950" cy="577273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Main work of this paper: </a:t>
            </a:r>
            <a:r>
              <a:rPr lang="en-US" altLang="zh-CN" b="1" i="1" dirty="0">
                <a:latin typeface="Times New Roman" panose="02020603050405020304" pitchFamily="18" charset="0"/>
                <a:cs typeface="Times New Roman" panose="02020603050405020304" pitchFamily="18" charset="0"/>
              </a:rPr>
              <a:t>Analysis and</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Evaluation for optimized </a:t>
            </a:r>
            <a:r>
              <a:rPr lang="en-US" altLang="zh-CN" b="1" i="1" dirty="0" err="1">
                <a:latin typeface="Times New Roman" panose="02020603050405020304" pitchFamily="18" charset="0"/>
                <a:cs typeface="Times New Roman" panose="02020603050405020304" pitchFamily="18" charset="0"/>
              </a:rPr>
              <a:t>fm</a:t>
            </a:r>
            <a:r>
              <a:rPr lang="en-US" altLang="zh-CN" b="1" i="1" dirty="0">
                <a:latin typeface="Times New Roman" panose="02020603050405020304" pitchFamily="18" charset="0"/>
                <a:cs typeface="Times New Roman" panose="02020603050405020304" pitchFamily="18" charset="0"/>
              </a:rPr>
              <a:t> structure; design for two global file mapping structures</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Analysis and evolutions</a:t>
            </a:r>
            <a:r>
              <a:rPr lang="en-US" dirty="0">
                <a:latin typeface="Times New Roman" panose="02020603050405020304" pitchFamily="18" charset="0"/>
                <a:cs typeface="Times New Roman" panose="02020603050405020304" pitchFamily="18" charset="0"/>
              </a:rPr>
              <a:t>: </a:t>
            </a:r>
          </a:p>
          <a:p>
            <a:pPr lvl="1">
              <a:lnSpc>
                <a:spcPct val="150000"/>
              </a:lnSpc>
            </a:pPr>
            <a:r>
              <a:rPr lang="en-US" dirty="0">
                <a:latin typeface="Times New Roman" panose="02020603050405020304" pitchFamily="18" charset="0"/>
                <a:cs typeface="Times New Roman" panose="02020603050405020304" pitchFamily="18" charset="0"/>
              </a:rPr>
              <a:t>evaluate the real-world end-to-end performance based on current file mapping structures and self-implemented prototype.</a:t>
            </a:r>
          </a:p>
          <a:p>
            <a:pPr marL="742950" lvl="1" indent="-285750">
              <a:lnSpc>
                <a:spcPct val="150000"/>
              </a:lnSpc>
              <a:buFont typeface="Wingdings" panose="05000000000000000000" pitchFamily="2" charset="2"/>
              <a:buChar char="à"/>
            </a:pPr>
            <a:r>
              <a:rPr lang="en-US" sz="1600" b="1" i="1" dirty="0">
                <a:latin typeface="Times New Roman" panose="02020603050405020304" pitchFamily="18" charset="0"/>
                <a:cs typeface="Times New Roman" panose="02020603050405020304" pitchFamily="18" charset="0"/>
              </a:rPr>
              <a:t>Is page caching necessary?  </a:t>
            </a:r>
            <a:r>
              <a:rPr lang="en-US" sz="1600" b="1" dirty="0">
                <a:latin typeface="Times New Roman" panose="02020603050405020304" pitchFamily="18" charset="0"/>
                <a:cs typeface="Times New Roman" panose="02020603050405020304" pitchFamily="18" charset="0"/>
              </a:rPr>
              <a:t>No, </a:t>
            </a:r>
            <a:r>
              <a:rPr lang="en-US" sz="1600" dirty="0">
                <a:latin typeface="Times New Roman" panose="02020603050405020304" pitchFamily="18" charset="0"/>
                <a:cs typeface="Times New Roman" panose="02020603050405020304" pitchFamily="18" charset="0"/>
              </a:rPr>
              <a:t>using the page cache impacts file mapping structure design, and copying mappings to DRAM is costly.</a:t>
            </a:r>
          </a:p>
          <a:p>
            <a:pPr marL="742950" lvl="1" indent="-285750">
              <a:lnSpc>
                <a:spcPct val="150000"/>
              </a:lnSpc>
              <a:buFont typeface="Wingdings" panose="05000000000000000000" pitchFamily="2" charset="2"/>
              <a:buChar char="à"/>
            </a:pPr>
            <a:r>
              <a:rPr lang="en-US" sz="1600" b="1" dirty="0">
                <a:latin typeface="Times New Roman" panose="02020603050405020304" pitchFamily="18" charset="0"/>
                <a:cs typeface="Times New Roman" panose="02020603050405020304" pitchFamily="18" charset="0"/>
              </a:rPr>
              <a:t>Are file mapping optimization impactful? Yes, </a:t>
            </a:r>
            <a:r>
              <a:rPr lang="en-US" sz="1600" dirty="0" err="1">
                <a:latin typeface="Times New Roman" panose="02020603050405020304" pitchFamily="18" charset="0"/>
                <a:cs typeface="Times New Roman" panose="02020603050405020304" pitchFamily="18" charset="0"/>
              </a:rPr>
              <a:t>HashFS</a:t>
            </a:r>
            <a:r>
              <a:rPr lang="en-US" sz="1600" dirty="0">
                <a:latin typeface="Times New Roman" panose="02020603050405020304" pitchFamily="18" charset="0"/>
                <a:cs typeface="Times New Roman" panose="02020603050405020304" pitchFamily="18" charset="0"/>
              </a:rPr>
              <a:t> provides +10–45% throughput.</a:t>
            </a:r>
          </a:p>
          <a:p>
            <a:pPr marL="742950" lvl="1" indent="-285750">
              <a:lnSpc>
                <a:spcPct val="150000"/>
              </a:lnSpc>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Specialize for different file size? Legacy structures suffered performance degradation on large files, update operations expensive</a:t>
            </a:r>
          </a:p>
          <a:p>
            <a:pPr marL="2857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Newly-designed (</a:t>
            </a:r>
            <a:r>
              <a:rPr lang="en-US" altLang="zh-CN" b="1" dirty="0">
                <a:latin typeface="Times New Roman" panose="02020603050405020304" pitchFamily="18" charset="0"/>
                <a:cs typeface="Times New Roman" panose="02020603050405020304" pitchFamily="18" charset="0"/>
              </a:rPr>
              <a:t>Optimized</a:t>
            </a:r>
            <a:r>
              <a:rPr lang="en-US" b="1" dirty="0">
                <a:latin typeface="Times New Roman" panose="02020603050405020304" pitchFamily="18" charset="0"/>
                <a:cs typeface="Times New Roman" panose="02020603050405020304" pitchFamily="18" charset="0"/>
              </a:rPr>
              <a:t>) Hash-based global file mapping structure.  (</a:t>
            </a:r>
            <a:r>
              <a:rPr lang="en-US" i="1" dirty="0">
                <a:latin typeface="Times New Roman" panose="02020603050405020304" pitchFamily="18" charset="0"/>
                <a:cs typeface="Times New Roman" panose="02020603050405020304" pitchFamily="18" charset="0"/>
              </a:rPr>
              <a:t>Simple prototype</a:t>
            </a:r>
            <a:r>
              <a:rPr lang="en-US" b="1" dirty="0">
                <a:latin typeface="Times New Roman" panose="02020603050405020304" pitchFamily="18" charset="0"/>
                <a:cs typeface="Times New Roman" panose="02020603050405020304" pitchFamily="18" charset="0"/>
              </a:rPr>
              <a:t>)</a:t>
            </a:r>
          </a:p>
          <a:p>
            <a:pPr marL="457200" lvl="2">
              <a:lnSpc>
                <a:spcPct val="150000"/>
              </a:lnSpc>
            </a:pPr>
            <a:r>
              <a:rPr lang="en-US" sz="1600" dirty="0">
                <a:latin typeface="Times New Roman" panose="02020603050405020304" pitchFamily="18" charset="0"/>
                <a:cs typeface="Times New Roman" panose="02020603050405020304" pitchFamily="18" charset="0"/>
                <a:sym typeface="Wingdings" panose="05000000000000000000" pitchFamily="2" charset="2"/>
              </a:rPr>
              <a:t>Cuckoo Hash method: </a:t>
            </a:r>
            <a:r>
              <a:rPr lang="en-US" sz="1600" dirty="0">
                <a:latin typeface="Times New Roman" panose="02020603050405020304" pitchFamily="18" charset="0"/>
                <a:cs typeface="Times New Roman" panose="02020603050405020304" pitchFamily="18" charset="0"/>
              </a:rPr>
              <a:t>To reduce the small number of memory accesses required by the hash table structure, to avoid the complexity of resizing per-file mapping structures as files grow and shrink. The fragmentation is avoided. (</a:t>
            </a:r>
            <a:r>
              <a:rPr lang="en-US" sz="1600" i="1" dirty="0">
                <a:latin typeface="Times New Roman" panose="02020603050405020304" pitchFamily="18" charset="0"/>
                <a:cs typeface="Times New Roman" panose="02020603050405020304" pitchFamily="18" charset="0"/>
              </a:rPr>
              <a:t>Also need an in-memory translation cache and </a:t>
            </a:r>
            <a:r>
              <a:rPr lang="en-US" sz="1600" b="1" i="1" dirty="0">
                <a:latin typeface="Times New Roman" panose="02020603050405020304" pitchFamily="18" charset="0"/>
                <a:cs typeface="Times New Roman" panose="02020603050405020304" pitchFamily="18" charset="0"/>
              </a:rPr>
              <a:t>poor locality</a:t>
            </a:r>
            <a:r>
              <a:rPr lang="en-US" sz="1600" dirty="0">
                <a:latin typeface="Times New Roman" panose="02020603050405020304" pitchFamily="18" charset="0"/>
                <a:cs typeface="Times New Roman" panose="02020603050405020304" pitchFamily="18" charset="0"/>
              </a:rPr>
              <a:t>)</a:t>
            </a:r>
          </a:p>
          <a:p>
            <a:pPr marL="457200" lvl="2">
              <a:lnSpc>
                <a:spcPct val="150000"/>
              </a:lnSpc>
            </a:pP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a:latin typeface="Times New Roman" panose="02020603050405020304" pitchFamily="18" charset="0"/>
                <a:cs typeface="Times New Roman" panose="02020603050405020304" pitchFamily="18" charset="0"/>
                <a:sym typeface="Wingdings" panose="05000000000000000000" pitchFamily="2" charset="2"/>
              </a:rPr>
              <a:t>HashF</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S</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(linear probing): a simple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one-time hash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model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combines block-allocation and file-mapping scheme</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specifically reduces the cost of the insert operation</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 Insert into hash table implicitly allocates block at corresponding offset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Bypasses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expensive block allocator management. (also has very low spatial locality, but improves sequential access.)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conflict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is expensive when fs will full.)</a:t>
            </a:r>
            <a:endParaRPr lang="en-US" sz="1600" dirty="0">
              <a:latin typeface="Times New Roman" panose="02020603050405020304" pitchFamily="18" charset="0"/>
              <a:cs typeface="Times New Roman" panose="02020603050405020304" pitchFamily="18" charset="0"/>
            </a:endParaRPr>
          </a:p>
          <a:p>
            <a:pPr lvl="1">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7D6B79A5-ADF2-4FA2-8D0C-2690F015C120}"/>
              </a:ext>
            </a:extLst>
          </p:cNvPr>
          <p:cNvPicPr>
            <a:picLocks noChangeAspect="1"/>
          </p:cNvPicPr>
          <p:nvPr/>
        </p:nvPicPr>
        <p:blipFill>
          <a:blip r:embed="rId3"/>
          <a:stretch>
            <a:fillRect/>
          </a:stretch>
        </p:blipFill>
        <p:spPr>
          <a:xfrm>
            <a:off x="7379852" y="377996"/>
            <a:ext cx="4466792" cy="2406765"/>
          </a:xfrm>
          <a:prstGeom prst="rect">
            <a:avLst/>
          </a:prstGeom>
        </p:spPr>
      </p:pic>
    </p:spTree>
    <p:extLst>
      <p:ext uri="{BB962C8B-B14F-4D97-AF65-F5344CB8AC3E}">
        <p14:creationId xmlns:p14="http://schemas.microsoft.com/office/powerpoint/2010/main" val="173672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191999" cy="1000274"/>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Rethinking File Mapping in Persistent Memory</a:t>
            </a:r>
          </a:p>
          <a:p>
            <a:r>
              <a:rPr lang="en-US" altLang="zh-CN" sz="1600" i="1" dirty="0">
                <a:latin typeface="Times New Roman" panose="02020603050405020304" pitchFamily="18" charset="0"/>
                <a:cs typeface="Times New Roman" panose="02020603050405020304" pitchFamily="18" charset="0"/>
              </a:rPr>
              <a:t>Ian Neal, </a:t>
            </a:r>
            <a:r>
              <a:rPr lang="en-US" altLang="zh-CN" sz="1600" i="1" dirty="0" err="1">
                <a:latin typeface="Times New Roman" panose="02020603050405020304" pitchFamily="18" charset="0"/>
                <a:cs typeface="Times New Roman" panose="02020603050405020304" pitchFamily="18" charset="0"/>
              </a:rPr>
              <a:t>Gefei</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Zuo</a:t>
            </a:r>
            <a:r>
              <a:rPr lang="en-US" altLang="zh-CN" sz="1600" i="1" dirty="0">
                <a:latin typeface="Times New Roman" panose="02020603050405020304" pitchFamily="18" charset="0"/>
                <a:cs typeface="Times New Roman" panose="02020603050405020304" pitchFamily="18" charset="0"/>
              </a:rPr>
              <a:t>, Eric </a:t>
            </a:r>
            <a:r>
              <a:rPr lang="en-US" altLang="zh-CN" sz="1600" i="1" dirty="0" err="1">
                <a:latin typeface="Times New Roman" panose="02020603050405020304" pitchFamily="18" charset="0"/>
                <a:cs typeface="Times New Roman" panose="02020603050405020304" pitchFamily="18" charset="0"/>
              </a:rPr>
              <a:t>Shiple</a:t>
            </a:r>
            <a:r>
              <a:rPr lang="en-US" altLang="zh-CN" sz="1600" i="1" dirty="0">
                <a:latin typeface="Times New Roman" panose="02020603050405020304" pitchFamily="18" charset="0"/>
                <a:cs typeface="Times New Roman" panose="02020603050405020304" pitchFamily="18" charset="0"/>
              </a:rPr>
              <a:t>, and Tanvir Ahmed Khan, University of Michigan; </a:t>
            </a:r>
            <a:r>
              <a:rPr lang="en-US" altLang="zh-CN" sz="1600" i="1" dirty="0" err="1">
                <a:latin typeface="Times New Roman" panose="02020603050405020304" pitchFamily="18" charset="0"/>
                <a:cs typeface="Times New Roman" panose="02020603050405020304" pitchFamily="18" charset="0"/>
              </a:rPr>
              <a:t>Youngjin</a:t>
            </a:r>
            <a:r>
              <a:rPr lang="en-US" altLang="zh-CN" sz="1600" i="1" dirty="0">
                <a:latin typeface="Times New Roman" panose="02020603050405020304" pitchFamily="18" charset="0"/>
                <a:cs typeface="Times New Roman" panose="02020603050405020304" pitchFamily="18" charset="0"/>
              </a:rPr>
              <a:t> Kwon, School of Computing, KAIST; Simon Peter, University of Texas at Austin; </a:t>
            </a:r>
            <a:r>
              <a:rPr lang="en-US" altLang="zh-CN" sz="1600" i="1" dirty="0" err="1">
                <a:latin typeface="Times New Roman" panose="02020603050405020304" pitchFamily="18" charset="0"/>
                <a:cs typeface="Times New Roman" panose="02020603050405020304" pitchFamily="18" charset="0"/>
              </a:rPr>
              <a:t>Baris</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Kasikci</a:t>
            </a:r>
            <a:r>
              <a:rPr lang="en-US" altLang="zh-CN" sz="1600" i="1" dirty="0">
                <a:latin typeface="Times New Roman" panose="02020603050405020304" pitchFamily="18" charset="0"/>
                <a:cs typeface="Times New Roman" panose="02020603050405020304" pitchFamily="18" charset="0"/>
              </a:rPr>
              <a:t>, University of Michigan.</a:t>
            </a:r>
            <a:endParaRPr lang="zh-CN" altLang="en-US" sz="1600" i="1" dirty="0">
              <a:latin typeface="Times New Roman" panose="02020603050405020304" pitchFamily="18" charset="0"/>
              <a:cs typeface="Times New Roman" panose="02020603050405020304" pitchFamily="18" charset="0"/>
            </a:endParaRPr>
          </a:p>
        </p:txBody>
      </p:sp>
      <p:sp>
        <p:nvSpPr>
          <p:cNvPr id="14" name="TextBox 5">
            <a:extLst>
              <a:ext uri="{FF2B5EF4-FFF2-40B4-BE49-F238E27FC236}">
                <a16:creationId xmlns:a16="http://schemas.microsoft.com/office/drawing/2014/main" id="{DB25ED47-7E6D-4E45-982A-253015EA2760}"/>
              </a:ext>
            </a:extLst>
          </p:cNvPr>
          <p:cNvSpPr txBox="1"/>
          <p:nvPr/>
        </p:nvSpPr>
        <p:spPr>
          <a:xfrm>
            <a:off x="114268" y="1581379"/>
            <a:ext cx="11929950" cy="577273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Main work of this paper: </a:t>
            </a:r>
            <a:r>
              <a:rPr lang="en-US" altLang="zh-CN" b="1" i="1" dirty="0">
                <a:latin typeface="Times New Roman" panose="02020603050405020304" pitchFamily="18" charset="0"/>
                <a:cs typeface="Times New Roman" panose="02020603050405020304" pitchFamily="18" charset="0"/>
              </a:rPr>
              <a:t>Analysis and</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Evaluation for optimized </a:t>
            </a:r>
            <a:r>
              <a:rPr lang="en-US" altLang="zh-CN" b="1" i="1" dirty="0" err="1">
                <a:latin typeface="Times New Roman" panose="02020603050405020304" pitchFamily="18" charset="0"/>
                <a:cs typeface="Times New Roman" panose="02020603050405020304" pitchFamily="18" charset="0"/>
              </a:rPr>
              <a:t>fm</a:t>
            </a:r>
            <a:r>
              <a:rPr lang="en-US" altLang="zh-CN" b="1" i="1" dirty="0">
                <a:latin typeface="Times New Roman" panose="02020603050405020304" pitchFamily="18" charset="0"/>
                <a:cs typeface="Times New Roman" panose="02020603050405020304" pitchFamily="18" charset="0"/>
              </a:rPr>
              <a:t> structure; design for two global file mapping structures</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Analysis and evolutions</a:t>
            </a:r>
            <a:r>
              <a:rPr lang="en-US" dirty="0">
                <a:latin typeface="Times New Roman" panose="02020603050405020304" pitchFamily="18" charset="0"/>
                <a:cs typeface="Times New Roman" panose="02020603050405020304" pitchFamily="18" charset="0"/>
              </a:rPr>
              <a:t>: </a:t>
            </a:r>
          </a:p>
          <a:p>
            <a:pPr lvl="1">
              <a:lnSpc>
                <a:spcPct val="150000"/>
              </a:lnSpc>
            </a:pPr>
            <a:r>
              <a:rPr lang="en-US" dirty="0">
                <a:latin typeface="Times New Roman" panose="02020603050405020304" pitchFamily="18" charset="0"/>
                <a:cs typeface="Times New Roman" panose="02020603050405020304" pitchFamily="18" charset="0"/>
              </a:rPr>
              <a:t>evaluate the real-world end-to-end performance based on current file mapping structures and self-implemented prototype.</a:t>
            </a:r>
          </a:p>
          <a:p>
            <a:pPr marL="742950" lvl="1" indent="-285750">
              <a:lnSpc>
                <a:spcPct val="150000"/>
              </a:lnSpc>
              <a:buFont typeface="Wingdings" panose="05000000000000000000" pitchFamily="2" charset="2"/>
              <a:buChar char="à"/>
            </a:pPr>
            <a:r>
              <a:rPr lang="en-US" sz="1600" b="1" i="1" dirty="0">
                <a:latin typeface="Times New Roman" panose="02020603050405020304" pitchFamily="18" charset="0"/>
                <a:cs typeface="Times New Roman" panose="02020603050405020304" pitchFamily="18" charset="0"/>
              </a:rPr>
              <a:t>Is page caching necessary?  </a:t>
            </a:r>
            <a:r>
              <a:rPr lang="en-US" sz="1600" b="1" dirty="0">
                <a:latin typeface="Times New Roman" panose="02020603050405020304" pitchFamily="18" charset="0"/>
                <a:cs typeface="Times New Roman" panose="02020603050405020304" pitchFamily="18" charset="0"/>
              </a:rPr>
              <a:t>No, </a:t>
            </a:r>
            <a:r>
              <a:rPr lang="en-US" sz="1600" dirty="0">
                <a:latin typeface="Times New Roman" panose="02020603050405020304" pitchFamily="18" charset="0"/>
                <a:cs typeface="Times New Roman" panose="02020603050405020304" pitchFamily="18" charset="0"/>
              </a:rPr>
              <a:t>using the page cache impacts file mapping structure design, and copying mappings to DRAM is costly.</a:t>
            </a:r>
          </a:p>
          <a:p>
            <a:pPr marL="742950" lvl="1" indent="-285750">
              <a:lnSpc>
                <a:spcPct val="150000"/>
              </a:lnSpc>
              <a:buFont typeface="Wingdings" panose="05000000000000000000" pitchFamily="2" charset="2"/>
              <a:buChar char="à"/>
            </a:pPr>
            <a:r>
              <a:rPr lang="en-US" sz="1600" b="1" dirty="0">
                <a:latin typeface="Times New Roman" panose="02020603050405020304" pitchFamily="18" charset="0"/>
                <a:cs typeface="Times New Roman" panose="02020603050405020304" pitchFamily="18" charset="0"/>
              </a:rPr>
              <a:t>Are file mapping optimization impactful? Yes, </a:t>
            </a:r>
            <a:r>
              <a:rPr lang="en-US" sz="1600" dirty="0" err="1">
                <a:latin typeface="Times New Roman" panose="02020603050405020304" pitchFamily="18" charset="0"/>
                <a:cs typeface="Times New Roman" panose="02020603050405020304" pitchFamily="18" charset="0"/>
              </a:rPr>
              <a:t>HashFS</a:t>
            </a:r>
            <a:r>
              <a:rPr lang="en-US" sz="1600" dirty="0">
                <a:latin typeface="Times New Roman" panose="02020603050405020304" pitchFamily="18" charset="0"/>
                <a:cs typeface="Times New Roman" panose="02020603050405020304" pitchFamily="18" charset="0"/>
              </a:rPr>
              <a:t> provides +10–45% throughput.</a:t>
            </a:r>
          </a:p>
          <a:p>
            <a:pPr marL="742950" lvl="1" indent="-285750">
              <a:lnSpc>
                <a:spcPct val="150000"/>
              </a:lnSpc>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Specialize for different file size? Legacy structures suffered performance degradation on large files, update operations expensive</a:t>
            </a:r>
          </a:p>
          <a:p>
            <a:pPr marL="2857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Newly-designed (</a:t>
            </a:r>
            <a:r>
              <a:rPr lang="en-US" altLang="zh-CN" b="1" dirty="0">
                <a:latin typeface="Times New Roman" panose="02020603050405020304" pitchFamily="18" charset="0"/>
                <a:cs typeface="Times New Roman" panose="02020603050405020304" pitchFamily="18" charset="0"/>
              </a:rPr>
              <a:t>Optimized</a:t>
            </a:r>
            <a:r>
              <a:rPr lang="en-US" b="1" dirty="0">
                <a:latin typeface="Times New Roman" panose="02020603050405020304" pitchFamily="18" charset="0"/>
                <a:cs typeface="Times New Roman" panose="02020603050405020304" pitchFamily="18" charset="0"/>
              </a:rPr>
              <a:t>) Hash-based global file mapping structure.  (</a:t>
            </a:r>
            <a:r>
              <a:rPr lang="en-US" i="1" dirty="0">
                <a:latin typeface="Times New Roman" panose="02020603050405020304" pitchFamily="18" charset="0"/>
                <a:cs typeface="Times New Roman" panose="02020603050405020304" pitchFamily="18" charset="0"/>
              </a:rPr>
              <a:t>Simple prototype</a:t>
            </a:r>
            <a:r>
              <a:rPr lang="en-US" b="1" dirty="0">
                <a:latin typeface="Times New Roman" panose="02020603050405020304" pitchFamily="18" charset="0"/>
                <a:cs typeface="Times New Roman" panose="02020603050405020304" pitchFamily="18" charset="0"/>
              </a:rPr>
              <a:t>)</a:t>
            </a:r>
          </a:p>
          <a:p>
            <a:pPr marL="457200" lvl="2">
              <a:lnSpc>
                <a:spcPct val="150000"/>
              </a:lnSpc>
            </a:pPr>
            <a:r>
              <a:rPr lang="en-US" sz="1600" dirty="0">
                <a:latin typeface="Times New Roman" panose="02020603050405020304" pitchFamily="18" charset="0"/>
                <a:cs typeface="Times New Roman" panose="02020603050405020304" pitchFamily="18" charset="0"/>
                <a:sym typeface="Wingdings" panose="05000000000000000000" pitchFamily="2" charset="2"/>
              </a:rPr>
              <a:t>Cuckoo Hash method: </a:t>
            </a:r>
            <a:r>
              <a:rPr lang="en-US" sz="1600" dirty="0">
                <a:latin typeface="Times New Roman" panose="02020603050405020304" pitchFamily="18" charset="0"/>
                <a:cs typeface="Times New Roman" panose="02020603050405020304" pitchFamily="18" charset="0"/>
              </a:rPr>
              <a:t>To reduce the small number of memory accesses required by the hash table structure, to avoid the complexity of resizing per-file mapping structures as files grow and shrink. The fragmentation is avoided. (</a:t>
            </a:r>
            <a:r>
              <a:rPr lang="en-US" sz="1600" i="1" dirty="0">
                <a:latin typeface="Times New Roman" panose="02020603050405020304" pitchFamily="18" charset="0"/>
                <a:cs typeface="Times New Roman" panose="02020603050405020304" pitchFamily="18" charset="0"/>
              </a:rPr>
              <a:t>Also need an in-memory translation cache and </a:t>
            </a:r>
            <a:r>
              <a:rPr lang="en-US" sz="1600" b="1" i="1" dirty="0">
                <a:latin typeface="Times New Roman" panose="02020603050405020304" pitchFamily="18" charset="0"/>
                <a:cs typeface="Times New Roman" panose="02020603050405020304" pitchFamily="18" charset="0"/>
              </a:rPr>
              <a:t>poor locality</a:t>
            </a:r>
            <a:r>
              <a:rPr lang="en-US" sz="1600" dirty="0">
                <a:latin typeface="Times New Roman" panose="02020603050405020304" pitchFamily="18" charset="0"/>
                <a:cs typeface="Times New Roman" panose="02020603050405020304" pitchFamily="18" charset="0"/>
              </a:rPr>
              <a:t>)</a:t>
            </a:r>
          </a:p>
          <a:p>
            <a:pPr marL="457200" lvl="2">
              <a:lnSpc>
                <a:spcPct val="150000"/>
              </a:lnSpc>
            </a:pP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a:latin typeface="Times New Roman" panose="02020603050405020304" pitchFamily="18" charset="0"/>
                <a:cs typeface="Times New Roman" panose="02020603050405020304" pitchFamily="18" charset="0"/>
                <a:sym typeface="Wingdings" panose="05000000000000000000" pitchFamily="2" charset="2"/>
              </a:rPr>
              <a:t>HashF</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S</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(linear probing): a simple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one-time hash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model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combines block-allocation and file-mapping scheme</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specifically reduces the cost of the insert operation</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 Insert into hash table implicitly allocates block at corresponding offset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Bypasses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expensive block allocator management. (also has very low spatial locality, but improves sequential access.)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conflict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is expensive when fs will full.)</a:t>
            </a:r>
            <a:endParaRPr lang="en-US" sz="1600" dirty="0">
              <a:latin typeface="Times New Roman" panose="02020603050405020304" pitchFamily="18" charset="0"/>
              <a:cs typeface="Times New Roman" panose="02020603050405020304" pitchFamily="18" charset="0"/>
            </a:endParaRPr>
          </a:p>
          <a:p>
            <a:pPr lvl="1">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C294E314-D8D2-4E6B-9AAC-61B4E463BEE6}"/>
              </a:ext>
            </a:extLst>
          </p:cNvPr>
          <p:cNvPicPr>
            <a:picLocks noChangeAspect="1"/>
          </p:cNvPicPr>
          <p:nvPr/>
        </p:nvPicPr>
        <p:blipFill>
          <a:blip r:embed="rId3"/>
          <a:stretch>
            <a:fillRect/>
          </a:stretch>
        </p:blipFill>
        <p:spPr>
          <a:xfrm>
            <a:off x="7058383" y="0"/>
            <a:ext cx="4466793" cy="2484388"/>
          </a:xfrm>
          <a:prstGeom prst="rect">
            <a:avLst/>
          </a:prstGeom>
        </p:spPr>
      </p:pic>
    </p:spTree>
    <p:extLst>
      <p:ext uri="{BB962C8B-B14F-4D97-AF65-F5344CB8AC3E}">
        <p14:creationId xmlns:p14="http://schemas.microsoft.com/office/powerpoint/2010/main" val="32297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191999" cy="1000274"/>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Rethinking File Mapping in Persistent Memory</a:t>
            </a:r>
          </a:p>
          <a:p>
            <a:r>
              <a:rPr lang="en-US" altLang="zh-CN" sz="1600" i="1" dirty="0">
                <a:latin typeface="Times New Roman" panose="02020603050405020304" pitchFamily="18" charset="0"/>
                <a:cs typeface="Times New Roman" panose="02020603050405020304" pitchFamily="18" charset="0"/>
              </a:rPr>
              <a:t>Ian Neal, </a:t>
            </a:r>
            <a:r>
              <a:rPr lang="en-US" altLang="zh-CN" sz="1600" i="1" dirty="0" err="1">
                <a:latin typeface="Times New Roman" panose="02020603050405020304" pitchFamily="18" charset="0"/>
                <a:cs typeface="Times New Roman" panose="02020603050405020304" pitchFamily="18" charset="0"/>
              </a:rPr>
              <a:t>Gefei</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Zuo</a:t>
            </a:r>
            <a:r>
              <a:rPr lang="en-US" altLang="zh-CN" sz="1600" i="1" dirty="0">
                <a:latin typeface="Times New Roman" panose="02020603050405020304" pitchFamily="18" charset="0"/>
                <a:cs typeface="Times New Roman" panose="02020603050405020304" pitchFamily="18" charset="0"/>
              </a:rPr>
              <a:t>, Eric </a:t>
            </a:r>
            <a:r>
              <a:rPr lang="en-US" altLang="zh-CN" sz="1600" i="1" dirty="0" err="1">
                <a:latin typeface="Times New Roman" panose="02020603050405020304" pitchFamily="18" charset="0"/>
                <a:cs typeface="Times New Roman" panose="02020603050405020304" pitchFamily="18" charset="0"/>
              </a:rPr>
              <a:t>Shiple</a:t>
            </a:r>
            <a:r>
              <a:rPr lang="en-US" altLang="zh-CN" sz="1600" i="1" dirty="0">
                <a:latin typeface="Times New Roman" panose="02020603050405020304" pitchFamily="18" charset="0"/>
                <a:cs typeface="Times New Roman" panose="02020603050405020304" pitchFamily="18" charset="0"/>
              </a:rPr>
              <a:t>, and Tanvir Ahmed Khan, University of Michigan; </a:t>
            </a:r>
            <a:r>
              <a:rPr lang="en-US" altLang="zh-CN" sz="1600" i="1" dirty="0" err="1">
                <a:latin typeface="Times New Roman" panose="02020603050405020304" pitchFamily="18" charset="0"/>
                <a:cs typeface="Times New Roman" panose="02020603050405020304" pitchFamily="18" charset="0"/>
              </a:rPr>
              <a:t>Youngjin</a:t>
            </a:r>
            <a:r>
              <a:rPr lang="en-US" altLang="zh-CN" sz="1600" i="1" dirty="0">
                <a:latin typeface="Times New Roman" panose="02020603050405020304" pitchFamily="18" charset="0"/>
                <a:cs typeface="Times New Roman" panose="02020603050405020304" pitchFamily="18" charset="0"/>
              </a:rPr>
              <a:t> Kwon, School of Computing, KAIST; Simon Peter, University of Texas at Austin; </a:t>
            </a:r>
            <a:r>
              <a:rPr lang="en-US" altLang="zh-CN" sz="1600" i="1" dirty="0" err="1">
                <a:latin typeface="Times New Roman" panose="02020603050405020304" pitchFamily="18" charset="0"/>
                <a:cs typeface="Times New Roman" panose="02020603050405020304" pitchFamily="18" charset="0"/>
              </a:rPr>
              <a:t>Baris</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Kasikci</a:t>
            </a:r>
            <a:r>
              <a:rPr lang="en-US" altLang="zh-CN" sz="1600" i="1" dirty="0">
                <a:latin typeface="Times New Roman" panose="02020603050405020304" pitchFamily="18" charset="0"/>
                <a:cs typeface="Times New Roman" panose="02020603050405020304" pitchFamily="18" charset="0"/>
              </a:rPr>
              <a:t>, University of Michigan.</a:t>
            </a:r>
            <a:endParaRPr lang="zh-CN" altLang="en-US"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A5D37F8F-D9FC-437C-A0CC-6ED0BC7560C9}"/>
              </a:ext>
            </a:extLst>
          </p:cNvPr>
          <p:cNvSpPr txBox="1"/>
          <p:nvPr/>
        </p:nvSpPr>
        <p:spPr>
          <a:xfrm>
            <a:off x="114268" y="1581379"/>
            <a:ext cx="11929950" cy="577273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Main work of this paper: </a:t>
            </a:r>
            <a:r>
              <a:rPr lang="en-US" altLang="zh-CN" b="1" i="1" dirty="0">
                <a:latin typeface="Times New Roman" panose="02020603050405020304" pitchFamily="18" charset="0"/>
                <a:cs typeface="Times New Roman" panose="02020603050405020304" pitchFamily="18" charset="0"/>
              </a:rPr>
              <a:t>Analysis and</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Evaluation for optimized </a:t>
            </a:r>
            <a:r>
              <a:rPr lang="en-US" altLang="zh-CN" b="1" i="1" dirty="0" err="1">
                <a:latin typeface="Times New Roman" panose="02020603050405020304" pitchFamily="18" charset="0"/>
                <a:cs typeface="Times New Roman" panose="02020603050405020304" pitchFamily="18" charset="0"/>
              </a:rPr>
              <a:t>fm</a:t>
            </a:r>
            <a:r>
              <a:rPr lang="en-US" altLang="zh-CN" b="1" i="1" dirty="0">
                <a:latin typeface="Times New Roman" panose="02020603050405020304" pitchFamily="18" charset="0"/>
                <a:cs typeface="Times New Roman" panose="02020603050405020304" pitchFamily="18" charset="0"/>
              </a:rPr>
              <a:t> structure; design for two global file mapping structures</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Analysis and evolutions</a:t>
            </a:r>
            <a:r>
              <a:rPr lang="en-US" dirty="0">
                <a:latin typeface="Times New Roman" panose="02020603050405020304" pitchFamily="18" charset="0"/>
                <a:cs typeface="Times New Roman" panose="02020603050405020304" pitchFamily="18" charset="0"/>
              </a:rPr>
              <a:t>: </a:t>
            </a:r>
          </a:p>
          <a:p>
            <a:pPr lvl="1">
              <a:lnSpc>
                <a:spcPct val="150000"/>
              </a:lnSpc>
            </a:pPr>
            <a:r>
              <a:rPr lang="en-US" dirty="0">
                <a:latin typeface="Times New Roman" panose="02020603050405020304" pitchFamily="18" charset="0"/>
                <a:cs typeface="Times New Roman" panose="02020603050405020304" pitchFamily="18" charset="0"/>
              </a:rPr>
              <a:t>evaluate the real-world end-to-end performance based on current file mapping structures and self-implemented prototype.</a:t>
            </a:r>
          </a:p>
          <a:p>
            <a:pPr marL="742950" lvl="1" indent="-285750">
              <a:lnSpc>
                <a:spcPct val="150000"/>
              </a:lnSpc>
              <a:buFont typeface="Wingdings" panose="05000000000000000000" pitchFamily="2" charset="2"/>
              <a:buChar char="à"/>
            </a:pPr>
            <a:r>
              <a:rPr lang="en-US" sz="1600" b="1" i="1" dirty="0">
                <a:latin typeface="Times New Roman" panose="02020603050405020304" pitchFamily="18" charset="0"/>
                <a:cs typeface="Times New Roman" panose="02020603050405020304" pitchFamily="18" charset="0"/>
              </a:rPr>
              <a:t>Is page caching necessary?  </a:t>
            </a:r>
            <a:r>
              <a:rPr lang="en-US" sz="1600" b="1" dirty="0">
                <a:latin typeface="Times New Roman" panose="02020603050405020304" pitchFamily="18" charset="0"/>
                <a:cs typeface="Times New Roman" panose="02020603050405020304" pitchFamily="18" charset="0"/>
              </a:rPr>
              <a:t>No, </a:t>
            </a:r>
            <a:r>
              <a:rPr lang="en-US" sz="1600" dirty="0">
                <a:latin typeface="Times New Roman" panose="02020603050405020304" pitchFamily="18" charset="0"/>
                <a:cs typeface="Times New Roman" panose="02020603050405020304" pitchFamily="18" charset="0"/>
              </a:rPr>
              <a:t>using the page cache impacts file mapping structure design, and copying mappings to DRAM is costly.</a:t>
            </a:r>
          </a:p>
          <a:p>
            <a:pPr marL="742950" lvl="1" indent="-285750">
              <a:lnSpc>
                <a:spcPct val="150000"/>
              </a:lnSpc>
              <a:buFont typeface="Wingdings" panose="05000000000000000000" pitchFamily="2" charset="2"/>
              <a:buChar char="à"/>
            </a:pPr>
            <a:r>
              <a:rPr lang="en-US" sz="1600" b="1" dirty="0">
                <a:latin typeface="Times New Roman" panose="02020603050405020304" pitchFamily="18" charset="0"/>
                <a:cs typeface="Times New Roman" panose="02020603050405020304" pitchFamily="18" charset="0"/>
              </a:rPr>
              <a:t>Are file mapping optimization impactful? Yes, </a:t>
            </a:r>
            <a:r>
              <a:rPr lang="en-US" sz="1600" dirty="0" err="1">
                <a:latin typeface="Times New Roman" panose="02020603050405020304" pitchFamily="18" charset="0"/>
                <a:cs typeface="Times New Roman" panose="02020603050405020304" pitchFamily="18" charset="0"/>
              </a:rPr>
              <a:t>HashFS</a:t>
            </a:r>
            <a:r>
              <a:rPr lang="en-US" sz="1600" dirty="0">
                <a:latin typeface="Times New Roman" panose="02020603050405020304" pitchFamily="18" charset="0"/>
                <a:cs typeface="Times New Roman" panose="02020603050405020304" pitchFamily="18" charset="0"/>
              </a:rPr>
              <a:t> provides +10–45% throughput.</a:t>
            </a:r>
          </a:p>
          <a:p>
            <a:pPr marL="742950" lvl="1" indent="-285750">
              <a:lnSpc>
                <a:spcPct val="150000"/>
              </a:lnSpc>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Specialize for different file size? Legacy structures suffered performance degradation on large files, update operations expensive</a:t>
            </a:r>
          </a:p>
          <a:p>
            <a:pPr marL="2857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Newly-designed (</a:t>
            </a:r>
            <a:r>
              <a:rPr lang="en-US" altLang="zh-CN" b="1" dirty="0">
                <a:latin typeface="Times New Roman" panose="02020603050405020304" pitchFamily="18" charset="0"/>
                <a:cs typeface="Times New Roman" panose="02020603050405020304" pitchFamily="18" charset="0"/>
              </a:rPr>
              <a:t>Optimized</a:t>
            </a:r>
            <a:r>
              <a:rPr lang="en-US" b="1" dirty="0">
                <a:latin typeface="Times New Roman" panose="02020603050405020304" pitchFamily="18" charset="0"/>
                <a:cs typeface="Times New Roman" panose="02020603050405020304" pitchFamily="18" charset="0"/>
              </a:rPr>
              <a:t>) Hash-based global file mapping structure.  (</a:t>
            </a:r>
            <a:r>
              <a:rPr lang="en-US" i="1" dirty="0">
                <a:latin typeface="Times New Roman" panose="02020603050405020304" pitchFamily="18" charset="0"/>
                <a:cs typeface="Times New Roman" panose="02020603050405020304" pitchFamily="18" charset="0"/>
              </a:rPr>
              <a:t>Simple prototype</a:t>
            </a:r>
            <a:r>
              <a:rPr lang="en-US" b="1" dirty="0">
                <a:latin typeface="Times New Roman" panose="02020603050405020304" pitchFamily="18" charset="0"/>
                <a:cs typeface="Times New Roman" panose="02020603050405020304" pitchFamily="18" charset="0"/>
              </a:rPr>
              <a:t>)</a:t>
            </a:r>
          </a:p>
          <a:p>
            <a:pPr marL="457200" lvl="2">
              <a:lnSpc>
                <a:spcPct val="150000"/>
              </a:lnSpc>
            </a:pPr>
            <a:r>
              <a:rPr lang="en-US" sz="1600" dirty="0">
                <a:latin typeface="Times New Roman" panose="02020603050405020304" pitchFamily="18" charset="0"/>
                <a:cs typeface="Times New Roman" panose="02020603050405020304" pitchFamily="18" charset="0"/>
                <a:sym typeface="Wingdings" panose="05000000000000000000" pitchFamily="2" charset="2"/>
              </a:rPr>
              <a:t>Cuckoo Hash method: </a:t>
            </a:r>
            <a:r>
              <a:rPr lang="en-US" sz="1600" b="1" i="1" dirty="0">
                <a:latin typeface="Times New Roman" panose="02020603050405020304" pitchFamily="18" charset="0"/>
                <a:cs typeface="Times New Roman" panose="02020603050405020304" pitchFamily="18" charset="0"/>
                <a:sym typeface="Wingdings" panose="05000000000000000000" pitchFamily="2" charset="2"/>
              </a:rPr>
              <a:t>&lt;</a:t>
            </a:r>
            <a:r>
              <a:rPr lang="en-US" sz="1600" b="1" i="1" dirty="0" err="1">
                <a:latin typeface="Times New Roman" panose="02020603050405020304" pitchFamily="18" charset="0"/>
                <a:cs typeface="Times New Roman" panose="02020603050405020304" pitchFamily="18" charset="0"/>
                <a:sym typeface="Wingdings" panose="05000000000000000000" pitchFamily="2" charset="2"/>
              </a:rPr>
              <a:t>inum</a:t>
            </a:r>
            <a:r>
              <a:rPr lang="en-US" sz="1600" b="1" i="1" dirty="0">
                <a:latin typeface="Times New Roman" panose="02020603050405020304" pitchFamily="18" charset="0"/>
                <a:cs typeface="Times New Roman" panose="02020603050405020304" pitchFamily="18" charset="0"/>
                <a:sym typeface="Wingdings" panose="05000000000000000000" pitchFamily="2" charset="2"/>
              </a:rPr>
              <a:t>&gt;, &lt;logical block&gt;: &lt;physical block&gt;(&lt;# of blocks&gt;).</a:t>
            </a:r>
            <a:r>
              <a:rPr lang="en-US" sz="1600" dirty="0">
                <a:latin typeface="Times New Roman" panose="02020603050405020304" pitchFamily="18" charset="0"/>
                <a:cs typeface="Times New Roman" panose="02020603050405020304" pitchFamily="18" charset="0"/>
              </a:rPr>
              <a:t>To reduce the small number of memory accesses required by the hash table structure, to avoid the complexity of resizing per-file mapping structures as files grow and shrink. The fragmentation is avoided. (</a:t>
            </a:r>
            <a:r>
              <a:rPr lang="en-US" sz="1600" i="1" dirty="0">
                <a:latin typeface="Times New Roman" panose="02020603050405020304" pitchFamily="18" charset="0"/>
                <a:cs typeface="Times New Roman" panose="02020603050405020304" pitchFamily="18" charset="0"/>
              </a:rPr>
              <a:t>Also need an in-memory translation cache and </a:t>
            </a:r>
            <a:r>
              <a:rPr lang="en-US" sz="1600" b="1" i="1" dirty="0">
                <a:latin typeface="Times New Roman" panose="02020603050405020304" pitchFamily="18" charset="0"/>
                <a:cs typeface="Times New Roman" panose="02020603050405020304" pitchFamily="18" charset="0"/>
              </a:rPr>
              <a:t>poor locality</a:t>
            </a:r>
            <a:r>
              <a:rPr lang="en-US" sz="1600" dirty="0">
                <a:latin typeface="Times New Roman" panose="02020603050405020304" pitchFamily="18" charset="0"/>
                <a:cs typeface="Times New Roman" panose="02020603050405020304" pitchFamily="18" charset="0"/>
              </a:rPr>
              <a:t>)</a:t>
            </a:r>
          </a:p>
          <a:p>
            <a:pPr marL="457200" lvl="2">
              <a:lnSpc>
                <a:spcPct val="150000"/>
              </a:lnSpc>
            </a:pP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a:latin typeface="Times New Roman" panose="02020603050405020304" pitchFamily="18" charset="0"/>
                <a:cs typeface="Times New Roman" panose="02020603050405020304" pitchFamily="18" charset="0"/>
                <a:sym typeface="Wingdings" panose="05000000000000000000" pitchFamily="2" charset="2"/>
              </a:rPr>
              <a:t>HashF</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S</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(linear probing): a simple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one-time hash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model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combines block-allocation and file-mapping scheme</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specifically reduces the cost of the insert operation</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 Insert into hash table implicitly allocates block at corresponding offset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Bypasses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expensive block allocator management. (also has very low spatial locality, but improves sequential access.)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conflict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is expensive when fs will full.)</a:t>
            </a:r>
            <a:endParaRPr lang="en-US" sz="1600" dirty="0">
              <a:latin typeface="Times New Roman" panose="02020603050405020304" pitchFamily="18" charset="0"/>
              <a:cs typeface="Times New Roman" panose="02020603050405020304" pitchFamily="18" charset="0"/>
            </a:endParaRPr>
          </a:p>
          <a:p>
            <a:pPr lvl="1">
              <a:lnSpc>
                <a:spcPct val="150000"/>
              </a:lnSpc>
            </a:pPr>
            <a:endParaRPr lang="en-US" sz="1600"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25A1AEC3-06BD-4223-AA77-CD963CF56823}"/>
              </a:ext>
            </a:extLst>
          </p:cNvPr>
          <p:cNvGrpSpPr/>
          <p:nvPr/>
        </p:nvGrpSpPr>
        <p:grpSpPr>
          <a:xfrm>
            <a:off x="5024583" y="92363"/>
            <a:ext cx="6661710" cy="2400300"/>
            <a:chOff x="4922983" y="1274617"/>
            <a:chExt cx="6661710" cy="2400300"/>
          </a:xfrm>
        </p:grpSpPr>
        <p:pic>
          <p:nvPicPr>
            <p:cNvPr id="2" name="图片 1">
              <a:extLst>
                <a:ext uri="{FF2B5EF4-FFF2-40B4-BE49-F238E27FC236}">
                  <a16:creationId xmlns:a16="http://schemas.microsoft.com/office/drawing/2014/main" id="{C52D845E-D26D-4193-9BA9-99FBB52FFCD4}"/>
                </a:ext>
              </a:extLst>
            </p:cNvPr>
            <p:cNvPicPr>
              <a:picLocks noChangeAspect="1"/>
            </p:cNvPicPr>
            <p:nvPr/>
          </p:nvPicPr>
          <p:blipFill>
            <a:blip r:embed="rId3"/>
            <a:stretch>
              <a:fillRect/>
            </a:stretch>
          </p:blipFill>
          <p:spPr>
            <a:xfrm>
              <a:off x="6079243" y="1274617"/>
              <a:ext cx="5505450" cy="2400300"/>
            </a:xfrm>
            <a:prstGeom prst="rect">
              <a:avLst/>
            </a:prstGeom>
          </p:spPr>
        </p:pic>
        <p:pic>
          <p:nvPicPr>
            <p:cNvPr id="3" name="图片 2">
              <a:extLst>
                <a:ext uri="{FF2B5EF4-FFF2-40B4-BE49-F238E27FC236}">
                  <a16:creationId xmlns:a16="http://schemas.microsoft.com/office/drawing/2014/main" id="{C508CD31-3AFF-48A0-9320-06C2FE1AFA1E}"/>
                </a:ext>
              </a:extLst>
            </p:cNvPr>
            <p:cNvPicPr>
              <a:picLocks noChangeAspect="1"/>
            </p:cNvPicPr>
            <p:nvPr/>
          </p:nvPicPr>
          <p:blipFill>
            <a:blip r:embed="rId4"/>
            <a:stretch>
              <a:fillRect/>
            </a:stretch>
          </p:blipFill>
          <p:spPr>
            <a:xfrm>
              <a:off x="4922983" y="1295400"/>
              <a:ext cx="1173018" cy="2377883"/>
            </a:xfrm>
            <a:prstGeom prst="rect">
              <a:avLst/>
            </a:prstGeom>
          </p:spPr>
        </p:pic>
      </p:grpSp>
    </p:spTree>
    <p:extLst>
      <p:ext uri="{BB962C8B-B14F-4D97-AF65-F5344CB8AC3E}">
        <p14:creationId xmlns:p14="http://schemas.microsoft.com/office/powerpoint/2010/main" val="129114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572656"/>
            <a:ext cx="12191999" cy="1246495"/>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Pattern-Guided File Compression with User-Experience Enhancement for Log-Structured File System on Mobile Devices</a:t>
            </a:r>
          </a:p>
          <a:p>
            <a:r>
              <a:rPr lang="en-US" altLang="zh-CN" sz="1600" i="1" dirty="0">
                <a:latin typeface="Times New Roman" panose="02020603050405020304" pitchFamily="18" charset="0"/>
                <a:cs typeface="Times New Roman" panose="02020603050405020304" pitchFamily="18" charset="0"/>
              </a:rPr>
              <a:t>Cheng Ji, Nanjing University of Science and Technology; Li-Pin Chang, National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National Yang Ming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a:t>
            </a:r>
            <a:r>
              <a:rPr lang="en-US" altLang="zh-CN" sz="1600" i="1" dirty="0" err="1">
                <a:latin typeface="Times New Roman" panose="02020603050405020304" pitchFamily="18" charset="0"/>
                <a:cs typeface="Times New Roman" panose="02020603050405020304" pitchFamily="18" charset="0"/>
              </a:rPr>
              <a:t>Riwei</a:t>
            </a:r>
            <a:r>
              <a:rPr lang="en-US" altLang="zh-CN" sz="1600" i="1" dirty="0">
                <a:latin typeface="Times New Roman" panose="02020603050405020304" pitchFamily="18" charset="0"/>
                <a:cs typeface="Times New Roman" panose="02020603050405020304" pitchFamily="18" charset="0"/>
              </a:rPr>
              <a:t> Pan and Chao Wu, City University of Hong Kong; </a:t>
            </a:r>
            <a:r>
              <a:rPr lang="en-US" altLang="zh-CN" sz="1600" i="1" dirty="0" err="1">
                <a:latin typeface="Times New Roman" panose="02020603050405020304" pitchFamily="18" charset="0"/>
                <a:cs typeface="Times New Roman" panose="02020603050405020304" pitchFamily="18" charset="0"/>
              </a:rPr>
              <a:t>Congming</a:t>
            </a:r>
            <a:r>
              <a:rPr lang="en-US" altLang="zh-CN" sz="1600" i="1" dirty="0">
                <a:latin typeface="Times New Roman" panose="02020603050405020304" pitchFamily="18" charset="0"/>
                <a:cs typeface="Times New Roman" panose="02020603050405020304" pitchFamily="18" charset="0"/>
              </a:rPr>
              <a:t> Gao, Tsinghua University; Liang Shi, East China Normal University; </a:t>
            </a:r>
            <a:r>
              <a:rPr lang="en-US" altLang="zh-CN" sz="1600" i="1" dirty="0" err="1">
                <a:latin typeface="Times New Roman" panose="02020603050405020304" pitchFamily="18" charset="0"/>
                <a:cs typeface="Times New Roman" panose="02020603050405020304" pitchFamily="18" charset="0"/>
              </a:rPr>
              <a:t>Tei</a:t>
            </a:r>
            <a:r>
              <a:rPr lang="en-US" altLang="zh-CN" sz="1600" i="1" dirty="0">
                <a:latin typeface="Times New Roman" panose="02020603050405020304" pitchFamily="18" charset="0"/>
                <a:cs typeface="Times New Roman" panose="02020603050405020304" pitchFamily="18" charset="0"/>
              </a:rPr>
              <a:t>-Wei </a:t>
            </a:r>
            <a:r>
              <a:rPr lang="en-US" altLang="zh-CN" sz="1600" i="1" dirty="0" err="1">
                <a:latin typeface="Times New Roman" panose="02020603050405020304" pitchFamily="18" charset="0"/>
                <a:cs typeface="Times New Roman" panose="02020603050405020304" pitchFamily="18" charset="0"/>
              </a:rPr>
              <a:t>Kuo</a:t>
            </a:r>
            <a:r>
              <a:rPr lang="en-US" altLang="zh-CN" sz="1600" i="1" dirty="0">
                <a:latin typeface="Times New Roman" panose="02020603050405020304" pitchFamily="18" charset="0"/>
                <a:cs typeface="Times New Roman" panose="02020603050405020304" pitchFamily="18" charset="0"/>
              </a:rPr>
              <a:t> and Chun Jason </a:t>
            </a:r>
            <a:r>
              <a:rPr lang="en-US" altLang="zh-CN" sz="1600" i="1" dirty="0" err="1">
                <a:latin typeface="Times New Roman" panose="02020603050405020304" pitchFamily="18" charset="0"/>
                <a:cs typeface="Times New Roman" panose="02020603050405020304" pitchFamily="18" charset="0"/>
              </a:rPr>
              <a:t>Xue</a:t>
            </a:r>
            <a:r>
              <a:rPr lang="en-US" altLang="zh-CN" sz="1600" i="1" dirty="0">
                <a:latin typeface="Times New Roman" panose="02020603050405020304" pitchFamily="18" charset="0"/>
                <a:cs typeface="Times New Roman" panose="02020603050405020304" pitchFamily="18" charset="0"/>
              </a:rPr>
              <a:t>, City University of Hong Kong.</a:t>
            </a:r>
            <a:endParaRPr lang="zh-CN" altLang="en-US" sz="16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74A24CE-3BD1-4390-9402-D5A741913029}"/>
              </a:ext>
            </a:extLst>
          </p:cNvPr>
          <p:cNvSpPr txBox="1"/>
          <p:nvPr/>
        </p:nvSpPr>
        <p:spPr>
          <a:xfrm>
            <a:off x="-2" y="1819151"/>
            <a:ext cx="12090401" cy="5074723"/>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While the performance of mobile processors is improving drastically, the improvement of </a:t>
            </a:r>
            <a:r>
              <a:rPr lang="en-US" altLang="zh-CN" b="1" dirty="0">
                <a:latin typeface="Times New Roman" panose="02020603050405020304" pitchFamily="18" charset="0"/>
                <a:cs typeface="Times New Roman" panose="02020603050405020304" pitchFamily="18" charset="0"/>
              </a:rPr>
              <a:t>mobile storage performance </a:t>
            </a:r>
            <a:r>
              <a:rPr lang="en-US" altLang="zh-CN" dirty="0">
                <a:latin typeface="Times New Roman" panose="02020603050405020304" pitchFamily="18" charset="0"/>
                <a:cs typeface="Times New Roman" panose="02020603050405020304" pitchFamily="18" charset="0"/>
              </a:rPr>
              <a:t>is slow.</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lnSpc>
                <a:spcPct val="150000"/>
              </a:lnSpc>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I/O operations on mobile storage are </a:t>
            </a:r>
            <a:r>
              <a:rPr lang="en-US" sz="1600" b="1" dirty="0">
                <a:latin typeface="Times New Roman" panose="02020603050405020304" pitchFamily="18" charset="0"/>
                <a:cs typeface="Times New Roman" panose="02020603050405020304" pitchFamily="18" charset="0"/>
              </a:rPr>
              <a:t>write-dominant</a:t>
            </a:r>
            <a:r>
              <a:rPr lang="en-US" sz="1600" dirty="0">
                <a:latin typeface="Times New Roman" panose="02020603050405020304" pitchFamily="18" charset="0"/>
                <a:cs typeface="Times New Roman" panose="02020603050405020304" pitchFamily="18" charset="0"/>
              </a:rPr>
              <a:t>, and the write pattern is highly </a:t>
            </a:r>
            <a:r>
              <a:rPr lang="en-US" sz="1600" b="1" dirty="0">
                <a:latin typeface="Times New Roman" panose="02020603050405020304" pitchFamily="18" charset="0"/>
                <a:cs typeface="Times New Roman" panose="02020603050405020304" pitchFamily="18" charset="0"/>
              </a:rPr>
              <a:t>random and synchronous</a:t>
            </a:r>
            <a:r>
              <a:rPr lang="en-US" sz="1600" dirty="0">
                <a:latin typeface="Times New Roman" panose="02020603050405020304" pitchFamily="18" charset="0"/>
                <a:cs typeface="Times New Roman" panose="02020603050405020304" pitchFamily="18" charset="0"/>
              </a:rPr>
              <a:t>, which are closely related to user-perceived latencies. </a:t>
            </a:r>
          </a:p>
          <a:p>
            <a:pPr>
              <a:lnSpc>
                <a:spcPct val="150000"/>
              </a:lnSpc>
            </a:pPr>
            <a:r>
              <a:rPr lang="en-US" b="1" dirty="0">
                <a:latin typeface="Times New Roman" panose="02020603050405020304" pitchFamily="18" charset="0"/>
                <a:cs typeface="Times New Roman" panose="02020603050405020304" pitchFamily="18" charset="0"/>
              </a:rPr>
              <a:t>Key Insight: </a:t>
            </a:r>
            <a:r>
              <a:rPr lang="en-US" dirty="0">
                <a:latin typeface="Times New Roman" panose="02020603050405020304" pitchFamily="18" charset="0"/>
                <a:cs typeface="Times New Roman" panose="02020603050405020304" pitchFamily="18" charset="0"/>
              </a:rPr>
              <a:t>mobile apps heavily rely on SQLite for transactional data management, and Android packs resources and compiled into large executable files, which are highly </a:t>
            </a:r>
            <a:r>
              <a:rPr lang="en-US" b="1" dirty="0">
                <a:latin typeface="Times New Roman" panose="02020603050405020304" pitchFamily="18" charset="0"/>
                <a:cs typeface="Times New Roman" panose="02020603050405020304" pitchFamily="18" charset="0"/>
              </a:rPr>
              <a:t>compressible </a:t>
            </a:r>
            <a:r>
              <a:rPr lang="en-US" dirty="0">
                <a:latin typeface="Times New Roman" panose="02020603050405020304" pitchFamily="18" charset="0"/>
                <a:cs typeface="Times New Roman" panose="02020603050405020304" pitchFamily="18" charset="0"/>
              </a:rPr>
              <a:t>but ignored. </a:t>
            </a:r>
          </a:p>
          <a:p>
            <a:pPr>
              <a:lnSpc>
                <a:spcPct val="150000"/>
              </a:lnSpc>
            </a:pPr>
            <a:r>
              <a:rPr lang="en-US" b="1" dirty="0">
                <a:latin typeface="Times New Roman" panose="02020603050405020304" pitchFamily="18" charset="0"/>
                <a:cs typeface="Times New Roman" panose="02020603050405020304" pitchFamily="18" charset="0"/>
              </a:rPr>
              <a:t>Background &amp; Motivation:</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I/O and Storage of Mobile Devices. </a:t>
            </a:r>
            <a:r>
              <a:rPr lang="en-US" sz="1600" dirty="0">
                <a:latin typeface="Times New Roman" panose="02020603050405020304" pitchFamily="18" charset="0"/>
                <a:cs typeface="Times New Roman" panose="02020603050405020304" pitchFamily="18" charset="0"/>
              </a:rPr>
              <a:t>Log-structured file system outperforms in-place file system in mobile scenarios (</a:t>
            </a:r>
            <a:r>
              <a:rPr lang="en-US" sz="1600" i="1" dirty="0">
                <a:latin typeface="Times New Roman" panose="02020603050405020304" pitchFamily="18" charset="0"/>
                <a:cs typeface="Times New Roman" panose="02020603050405020304" pitchFamily="18" charset="0"/>
              </a:rPr>
              <a:t>random file writes</a:t>
            </a:r>
            <a:r>
              <a:rPr lang="en-US" sz="1600" dirty="0">
                <a:latin typeface="Times New Roman" panose="02020603050405020304" pitchFamily="18" charset="0"/>
                <a:cs typeface="Times New Roman" panose="02020603050405020304" pitchFamily="18" charset="0"/>
              </a:rPr>
              <a:t>), while LFS still suffers write stress caused by logging, inefficient defragmentation. (</a:t>
            </a:r>
            <a:r>
              <a:rPr lang="en-US" sz="1600" i="1" dirty="0">
                <a:latin typeface="Times New Roman" panose="02020603050405020304" pitchFamily="18" charset="0"/>
                <a:cs typeface="Times New Roman" panose="02020603050405020304" pitchFamily="18" charset="0"/>
              </a:rPr>
              <a:t>lifespan suffered</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compression needed</a:t>
            </a:r>
            <a:r>
              <a:rPr lang="en-US"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Pitfalls of File Compression</a:t>
            </a:r>
            <a:r>
              <a:rPr lang="en-US" sz="1600" dirty="0">
                <a:latin typeface="Times New Roman" panose="02020603050405020304" pitchFamily="18" charset="0"/>
                <a:cs typeface="Times New Roman" panose="02020603050405020304" pitchFamily="18" charset="0"/>
              </a:rPr>
              <a:t>. It may not efficient for mobile storage because of the highly random nature of file reads and writes of mobile applications and usually the trace are small and write-intensive.</a:t>
            </a:r>
            <a:r>
              <a:rPr lang="en-US" sz="1600" i="1" dirty="0">
                <a:latin typeface="Times New Roman" panose="02020603050405020304" pitchFamily="18" charset="0"/>
                <a:cs typeface="Times New Roman" panose="02020603050405020304" pitchFamily="18" charset="0"/>
              </a:rPr>
              <a:t> (Current way are not efficient.)</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Benefits of File Compression with LFS. </a:t>
            </a:r>
            <a:r>
              <a:rPr lang="en-US" sz="1600" dirty="0">
                <a:latin typeface="Times New Roman" panose="02020603050405020304" pitchFamily="18" charset="0"/>
                <a:cs typeface="Times New Roman" panose="02020603050405020304" pitchFamily="18" charset="0"/>
              </a:rPr>
              <a:t>Compared with conventional in-place updating fs like Ext4, LFS is highly friendly to file compression since of out-of-place updating and reverse (physical-to-logical) mapping. </a:t>
            </a:r>
            <a:r>
              <a:rPr lang="en-US" sz="1600" i="1" dirty="0">
                <a:latin typeface="Times New Roman" panose="02020603050405020304" pitchFamily="18" charset="0"/>
                <a:cs typeface="Times New Roman" panose="02020603050405020304" pitchFamily="18" charset="0"/>
              </a:rPr>
              <a:t>(there are potentials in LFS)</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07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Advanced File Systems</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572656"/>
            <a:ext cx="12191999" cy="1246495"/>
          </a:xfrm>
          <a:prstGeom prst="rect">
            <a:avLst/>
          </a:prstGeom>
        </p:spPr>
        <p:txBody>
          <a:bodyPr wrap="square">
            <a:spAutoFit/>
          </a:bodyPr>
          <a:lstStyle/>
          <a:p>
            <a:pPr>
              <a:lnSpc>
                <a:spcPct val="150000"/>
              </a:lnSpc>
            </a:pPr>
            <a:r>
              <a:rPr lang="en-US" altLang="zh-CN" b="1" dirty="0">
                <a:solidFill>
                  <a:srgbClr val="1D1D1B"/>
                </a:solidFill>
                <a:latin typeface="Times New Roman" panose="02020603050405020304" pitchFamily="18" charset="0"/>
                <a:cs typeface="Times New Roman" panose="02020603050405020304" pitchFamily="18" charset="0"/>
              </a:rPr>
              <a:t>Pattern-Guided File Compression with User-Experience Enhancement for Log-Structured File System on Mobile Devices</a:t>
            </a:r>
          </a:p>
          <a:p>
            <a:r>
              <a:rPr lang="en-US" altLang="zh-CN" sz="1600" i="1" dirty="0">
                <a:latin typeface="Times New Roman" panose="02020603050405020304" pitchFamily="18" charset="0"/>
                <a:cs typeface="Times New Roman" panose="02020603050405020304" pitchFamily="18" charset="0"/>
              </a:rPr>
              <a:t>Cheng Ji, Nanjing University of Science and Technology; Li-Pin Chang, National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National Yang Ming </a:t>
            </a:r>
            <a:r>
              <a:rPr lang="en-US" altLang="zh-CN" sz="1600" i="1" dirty="0" err="1">
                <a:latin typeface="Times New Roman" panose="02020603050405020304" pitchFamily="18" charset="0"/>
                <a:cs typeface="Times New Roman" panose="02020603050405020304" pitchFamily="18" charset="0"/>
              </a:rPr>
              <a:t>Chiao</a:t>
            </a:r>
            <a:r>
              <a:rPr lang="en-US" altLang="zh-CN" sz="1600" i="1" dirty="0">
                <a:latin typeface="Times New Roman" panose="02020603050405020304" pitchFamily="18" charset="0"/>
                <a:cs typeface="Times New Roman" panose="02020603050405020304" pitchFamily="18" charset="0"/>
              </a:rPr>
              <a:t> Tung University; </a:t>
            </a:r>
            <a:r>
              <a:rPr lang="en-US" altLang="zh-CN" sz="1600" i="1" dirty="0" err="1">
                <a:latin typeface="Times New Roman" panose="02020603050405020304" pitchFamily="18" charset="0"/>
                <a:cs typeface="Times New Roman" panose="02020603050405020304" pitchFamily="18" charset="0"/>
              </a:rPr>
              <a:t>Riwei</a:t>
            </a:r>
            <a:r>
              <a:rPr lang="en-US" altLang="zh-CN" sz="1600" i="1" dirty="0">
                <a:latin typeface="Times New Roman" panose="02020603050405020304" pitchFamily="18" charset="0"/>
                <a:cs typeface="Times New Roman" panose="02020603050405020304" pitchFamily="18" charset="0"/>
              </a:rPr>
              <a:t> Pan and Chao Wu, City University of Hong Kong; </a:t>
            </a:r>
            <a:r>
              <a:rPr lang="en-US" altLang="zh-CN" sz="1600" i="1" dirty="0" err="1">
                <a:latin typeface="Times New Roman" panose="02020603050405020304" pitchFamily="18" charset="0"/>
                <a:cs typeface="Times New Roman" panose="02020603050405020304" pitchFamily="18" charset="0"/>
              </a:rPr>
              <a:t>Congming</a:t>
            </a:r>
            <a:r>
              <a:rPr lang="en-US" altLang="zh-CN" sz="1600" i="1" dirty="0">
                <a:latin typeface="Times New Roman" panose="02020603050405020304" pitchFamily="18" charset="0"/>
                <a:cs typeface="Times New Roman" panose="02020603050405020304" pitchFamily="18" charset="0"/>
              </a:rPr>
              <a:t> Gao, Tsinghua University; Liang Shi, East China Normal University; </a:t>
            </a:r>
            <a:r>
              <a:rPr lang="en-US" altLang="zh-CN" sz="1600" i="1" dirty="0" err="1">
                <a:latin typeface="Times New Roman" panose="02020603050405020304" pitchFamily="18" charset="0"/>
                <a:cs typeface="Times New Roman" panose="02020603050405020304" pitchFamily="18" charset="0"/>
              </a:rPr>
              <a:t>Tei</a:t>
            </a:r>
            <a:r>
              <a:rPr lang="en-US" altLang="zh-CN" sz="1600" i="1" dirty="0">
                <a:latin typeface="Times New Roman" panose="02020603050405020304" pitchFamily="18" charset="0"/>
                <a:cs typeface="Times New Roman" panose="02020603050405020304" pitchFamily="18" charset="0"/>
              </a:rPr>
              <a:t>-Wei </a:t>
            </a:r>
            <a:r>
              <a:rPr lang="en-US" altLang="zh-CN" sz="1600" i="1" dirty="0" err="1">
                <a:latin typeface="Times New Roman" panose="02020603050405020304" pitchFamily="18" charset="0"/>
                <a:cs typeface="Times New Roman" panose="02020603050405020304" pitchFamily="18" charset="0"/>
              </a:rPr>
              <a:t>Kuo</a:t>
            </a:r>
            <a:r>
              <a:rPr lang="en-US" altLang="zh-CN" sz="1600" i="1" dirty="0">
                <a:latin typeface="Times New Roman" panose="02020603050405020304" pitchFamily="18" charset="0"/>
                <a:cs typeface="Times New Roman" panose="02020603050405020304" pitchFamily="18" charset="0"/>
              </a:rPr>
              <a:t> and Chun Jason </a:t>
            </a:r>
            <a:r>
              <a:rPr lang="en-US" altLang="zh-CN" sz="1600" i="1" dirty="0" err="1">
                <a:latin typeface="Times New Roman" panose="02020603050405020304" pitchFamily="18" charset="0"/>
                <a:cs typeface="Times New Roman" panose="02020603050405020304" pitchFamily="18" charset="0"/>
              </a:rPr>
              <a:t>Xue</a:t>
            </a:r>
            <a:r>
              <a:rPr lang="en-US" altLang="zh-CN" sz="1600" i="1" dirty="0">
                <a:latin typeface="Times New Roman" panose="02020603050405020304" pitchFamily="18" charset="0"/>
                <a:cs typeface="Times New Roman" panose="02020603050405020304" pitchFamily="18" charset="0"/>
              </a:rPr>
              <a:t>, City University of Hong Kong.</a:t>
            </a:r>
            <a:endParaRPr lang="zh-CN" altLang="en-US"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A5D37F8F-D9FC-437C-A0CC-6ED0BC7560C9}"/>
              </a:ext>
            </a:extLst>
          </p:cNvPr>
          <p:cNvSpPr txBox="1"/>
          <p:nvPr/>
        </p:nvSpPr>
        <p:spPr>
          <a:xfrm>
            <a:off x="-2" y="1819151"/>
            <a:ext cx="12090401" cy="5074723"/>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While the performance of mobile processors is improving drastically, the improvement of </a:t>
            </a:r>
            <a:r>
              <a:rPr lang="en-US" altLang="zh-CN" b="1" dirty="0">
                <a:latin typeface="Times New Roman" panose="02020603050405020304" pitchFamily="18" charset="0"/>
                <a:cs typeface="Times New Roman" panose="02020603050405020304" pitchFamily="18" charset="0"/>
              </a:rPr>
              <a:t>mobile storage performance </a:t>
            </a:r>
            <a:r>
              <a:rPr lang="en-US" altLang="zh-CN" dirty="0">
                <a:latin typeface="Times New Roman" panose="02020603050405020304" pitchFamily="18" charset="0"/>
                <a:cs typeface="Times New Roman" panose="02020603050405020304" pitchFamily="18" charset="0"/>
              </a:rPr>
              <a:t>is slow.</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lnSpc>
                <a:spcPct val="150000"/>
              </a:lnSpc>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I/O operations on mobile storage are </a:t>
            </a:r>
            <a:r>
              <a:rPr lang="en-US" sz="1600" b="1" dirty="0">
                <a:latin typeface="Times New Roman" panose="02020603050405020304" pitchFamily="18" charset="0"/>
                <a:cs typeface="Times New Roman" panose="02020603050405020304" pitchFamily="18" charset="0"/>
              </a:rPr>
              <a:t>write-dominant</a:t>
            </a:r>
            <a:r>
              <a:rPr lang="en-US" sz="1600" dirty="0">
                <a:latin typeface="Times New Roman" panose="02020603050405020304" pitchFamily="18" charset="0"/>
                <a:cs typeface="Times New Roman" panose="02020603050405020304" pitchFamily="18" charset="0"/>
              </a:rPr>
              <a:t>, and the write pattern is highly </a:t>
            </a:r>
            <a:r>
              <a:rPr lang="en-US" sz="1600" b="1" dirty="0">
                <a:latin typeface="Times New Roman" panose="02020603050405020304" pitchFamily="18" charset="0"/>
                <a:cs typeface="Times New Roman" panose="02020603050405020304" pitchFamily="18" charset="0"/>
              </a:rPr>
              <a:t>random and synchronous</a:t>
            </a:r>
            <a:r>
              <a:rPr lang="en-US" sz="1600" dirty="0">
                <a:latin typeface="Times New Roman" panose="02020603050405020304" pitchFamily="18" charset="0"/>
                <a:cs typeface="Times New Roman" panose="02020603050405020304" pitchFamily="18" charset="0"/>
              </a:rPr>
              <a:t>, which are closely related to user-perceived latencies. </a:t>
            </a:r>
          </a:p>
          <a:p>
            <a:pPr>
              <a:lnSpc>
                <a:spcPct val="150000"/>
              </a:lnSpc>
            </a:pPr>
            <a:r>
              <a:rPr lang="en-US" b="1" dirty="0">
                <a:latin typeface="Times New Roman" panose="02020603050405020304" pitchFamily="18" charset="0"/>
                <a:cs typeface="Times New Roman" panose="02020603050405020304" pitchFamily="18" charset="0"/>
              </a:rPr>
              <a:t>Key Insight: </a:t>
            </a:r>
            <a:r>
              <a:rPr lang="en-US" dirty="0">
                <a:latin typeface="Times New Roman" panose="02020603050405020304" pitchFamily="18" charset="0"/>
                <a:cs typeface="Times New Roman" panose="02020603050405020304" pitchFamily="18" charset="0"/>
              </a:rPr>
              <a:t>mobile apps heavily rely on SQLite for transactional data management, and Android packs resources and compiled into large executable files, which are highly </a:t>
            </a:r>
            <a:r>
              <a:rPr lang="en-US" b="1" dirty="0">
                <a:latin typeface="Times New Roman" panose="02020603050405020304" pitchFamily="18" charset="0"/>
                <a:cs typeface="Times New Roman" panose="02020603050405020304" pitchFamily="18" charset="0"/>
              </a:rPr>
              <a:t>compressible </a:t>
            </a:r>
            <a:r>
              <a:rPr lang="en-US" dirty="0">
                <a:latin typeface="Times New Roman" panose="02020603050405020304" pitchFamily="18" charset="0"/>
                <a:cs typeface="Times New Roman" panose="02020603050405020304" pitchFamily="18" charset="0"/>
              </a:rPr>
              <a:t>but ignored. </a:t>
            </a:r>
          </a:p>
          <a:p>
            <a:pPr>
              <a:lnSpc>
                <a:spcPct val="150000"/>
              </a:lnSpc>
            </a:pPr>
            <a:r>
              <a:rPr lang="en-US" b="1" dirty="0">
                <a:latin typeface="Times New Roman" panose="02020603050405020304" pitchFamily="18" charset="0"/>
                <a:cs typeface="Times New Roman" panose="02020603050405020304" pitchFamily="18" charset="0"/>
              </a:rPr>
              <a:t>Background &amp; Motivation:</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I/O and Storage of Mobile Devices. </a:t>
            </a:r>
            <a:r>
              <a:rPr lang="en-US" sz="1600" dirty="0">
                <a:latin typeface="Times New Roman" panose="02020603050405020304" pitchFamily="18" charset="0"/>
                <a:cs typeface="Times New Roman" panose="02020603050405020304" pitchFamily="18" charset="0"/>
              </a:rPr>
              <a:t>Log-structured file system outperforms in-place file system in mobile scenarios (</a:t>
            </a:r>
            <a:r>
              <a:rPr lang="en-US" sz="1600" i="1" dirty="0">
                <a:latin typeface="Times New Roman" panose="02020603050405020304" pitchFamily="18" charset="0"/>
                <a:cs typeface="Times New Roman" panose="02020603050405020304" pitchFamily="18" charset="0"/>
              </a:rPr>
              <a:t>random file writes</a:t>
            </a:r>
            <a:r>
              <a:rPr lang="en-US" sz="1600" dirty="0">
                <a:latin typeface="Times New Roman" panose="02020603050405020304" pitchFamily="18" charset="0"/>
                <a:cs typeface="Times New Roman" panose="02020603050405020304" pitchFamily="18" charset="0"/>
              </a:rPr>
              <a:t>), while LFS still suffers write stress caused by logging, inefficient defragmentation. (</a:t>
            </a:r>
            <a:r>
              <a:rPr lang="en-US" sz="1600" i="1" dirty="0">
                <a:latin typeface="Times New Roman" panose="02020603050405020304" pitchFamily="18" charset="0"/>
                <a:cs typeface="Times New Roman" panose="02020603050405020304" pitchFamily="18" charset="0"/>
              </a:rPr>
              <a:t>lifespan suffered</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compression needed</a:t>
            </a:r>
            <a:r>
              <a:rPr lang="en-US" sz="16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Pitfalls of File Compression</a:t>
            </a:r>
            <a:r>
              <a:rPr lang="en-US" sz="1600" dirty="0">
                <a:latin typeface="Times New Roman" panose="02020603050405020304" pitchFamily="18" charset="0"/>
                <a:cs typeface="Times New Roman" panose="02020603050405020304" pitchFamily="18" charset="0"/>
              </a:rPr>
              <a:t>. It may not efficient for mobile storage because of the highly random nature of file reads and writes of mobile applications and usually the trace are small and write-intensive.</a:t>
            </a:r>
            <a:r>
              <a:rPr lang="en-US" sz="1600" i="1" dirty="0">
                <a:latin typeface="Times New Roman" panose="02020603050405020304" pitchFamily="18" charset="0"/>
                <a:cs typeface="Times New Roman" panose="02020603050405020304" pitchFamily="18" charset="0"/>
              </a:rPr>
              <a:t> (Current way are not efficient.)</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Benefits of File Compression with LFS. </a:t>
            </a:r>
            <a:r>
              <a:rPr lang="en-US" sz="1600" dirty="0">
                <a:latin typeface="Times New Roman" panose="02020603050405020304" pitchFamily="18" charset="0"/>
                <a:cs typeface="Times New Roman" panose="02020603050405020304" pitchFamily="18" charset="0"/>
              </a:rPr>
              <a:t>Compared with conventional in-place updating fs like Ext4, LFS is highly friendly to file compression since of out-of-place updating and reverse (physical-to-logical) mapping. </a:t>
            </a:r>
            <a:r>
              <a:rPr lang="en-US" sz="1600" i="1" dirty="0">
                <a:latin typeface="Times New Roman" panose="02020603050405020304" pitchFamily="18" charset="0"/>
                <a:cs typeface="Times New Roman" panose="02020603050405020304" pitchFamily="18" charset="0"/>
              </a:rPr>
              <a:t>(there are potentials in LFS)</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CC4D215-1F27-41EF-AE5C-376D0933D9CC}"/>
              </a:ext>
            </a:extLst>
          </p:cNvPr>
          <p:cNvPicPr>
            <a:picLocks noChangeAspect="1"/>
          </p:cNvPicPr>
          <p:nvPr/>
        </p:nvPicPr>
        <p:blipFill>
          <a:blip r:embed="rId3"/>
          <a:stretch>
            <a:fillRect/>
          </a:stretch>
        </p:blipFill>
        <p:spPr>
          <a:xfrm>
            <a:off x="7658100" y="102626"/>
            <a:ext cx="4191000" cy="2276475"/>
          </a:xfrm>
          <a:prstGeom prst="rect">
            <a:avLst/>
          </a:prstGeom>
        </p:spPr>
      </p:pic>
    </p:spTree>
    <p:extLst>
      <p:ext uri="{BB962C8B-B14F-4D97-AF65-F5344CB8AC3E}">
        <p14:creationId xmlns:p14="http://schemas.microsoft.com/office/powerpoint/2010/main" val="436867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2578</TotalTime>
  <Words>7150</Words>
  <Application>Microsoft Office PowerPoint</Application>
  <PresentationFormat>宽屏</PresentationFormat>
  <Paragraphs>282</Paragraphs>
  <Slides>21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CMR10</vt:lpstr>
      <vt:lpstr>GillSansMT</vt:lpstr>
      <vt:lpstr>NimbusMonL-Regu-Extend_850</vt:lpstr>
      <vt:lpstr>NimbusRomNo9L-Regu</vt:lpstr>
      <vt:lpstr>NimbusRomNo9L-ReguItal</vt:lpstr>
      <vt:lpstr>等线</vt:lpstr>
      <vt:lpstr>等线 Light</vt:lpstr>
      <vt:lpstr>Arial</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lastModifiedBy>黄克成</cp:lastModifiedBy>
  <cp:revision>56</cp:revision>
  <dcterms:created xsi:type="dcterms:W3CDTF">2021-08-02T14:24:05Z</dcterms:created>
  <dcterms:modified xsi:type="dcterms:W3CDTF">2021-08-21T03:30:08Z</dcterms:modified>
</cp:coreProperties>
</file>