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1238" r:id="rId2"/>
    <p:sldId id="1245" r:id="rId3"/>
    <p:sldId id="1239" r:id="rId4"/>
    <p:sldId id="1243" r:id="rId5"/>
    <p:sldId id="1240" r:id="rId6"/>
    <p:sldId id="1244" r:id="rId7"/>
    <p:sldId id="1241" r:id="rId8"/>
    <p:sldId id="124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404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40"/>
    <p:restoredTop sz="95345"/>
  </p:normalViewPr>
  <p:slideViewPr>
    <p:cSldViewPr snapToGrid="0" snapToObjects="1">
      <p:cViewPr>
        <p:scale>
          <a:sx n="87" d="100"/>
          <a:sy n="87" d="100"/>
        </p:scale>
        <p:origin x="312" y="464"/>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B050-AFB9-6148-998B-AF1D8E5F08B3}" type="datetimeFigureOut">
              <a:rPr kumimoji="1" lang="zh-CN" altLang="en-US" smtClean="0"/>
              <a:t>2021/7/23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667C-1971-E842-94CD-E1BCCBB17E68}" type="slidenum">
              <a:rPr kumimoji="1" lang="zh-CN" altLang="en-US" smtClean="0"/>
              <a:t>‹#›</a:t>
            </a:fld>
            <a:endParaRPr kumimoji="1" lang="zh-CN" altLang="en-US"/>
          </a:p>
        </p:txBody>
      </p:sp>
    </p:spTree>
    <p:extLst>
      <p:ext uri="{BB962C8B-B14F-4D97-AF65-F5344CB8AC3E}">
        <p14:creationId xmlns:p14="http://schemas.microsoft.com/office/powerpoint/2010/main" val="35146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C6B667C-1971-E842-94CD-E1BCCBB17E68}" type="slidenum">
              <a:rPr kumimoji="1" lang="zh-CN" altLang="en-US" smtClean="0"/>
              <a:t>1</a:t>
            </a:fld>
            <a:endParaRPr kumimoji="1" lang="zh-CN" altLang="en-US"/>
          </a:p>
        </p:txBody>
      </p:sp>
    </p:spTree>
    <p:extLst>
      <p:ext uri="{BB962C8B-B14F-4D97-AF65-F5344CB8AC3E}">
        <p14:creationId xmlns:p14="http://schemas.microsoft.com/office/powerpoint/2010/main" val="289798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C6B667C-1971-E842-94CD-E1BCCBB17E68}" type="slidenum">
              <a:rPr kumimoji="1" lang="zh-CN" altLang="en-US" smtClean="0"/>
              <a:t>2</a:t>
            </a:fld>
            <a:endParaRPr kumimoji="1" lang="zh-CN" altLang="en-US"/>
          </a:p>
        </p:txBody>
      </p:sp>
    </p:spTree>
    <p:extLst>
      <p:ext uri="{BB962C8B-B14F-4D97-AF65-F5344CB8AC3E}">
        <p14:creationId xmlns:p14="http://schemas.microsoft.com/office/powerpoint/2010/main" val="3188037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Parity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locality: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It also has two global parity chunks </a:t>
            </a:r>
            <a:r>
              <a:rPr lang="en-US" altLang="zh-CN" sz="1200" i="1" kern="1200" dirty="0">
                <a:solidFill>
                  <a:schemeClr val="tx1"/>
                </a:solidFill>
                <a:effectLst/>
                <a:latin typeface="+mn-lt"/>
                <a:ea typeface="+mn-ea"/>
                <a:cs typeface="+mn-cs"/>
              </a:rPr>
              <a:t>Q</a:t>
            </a:r>
            <a:r>
              <a:rPr lang="en-US" altLang="zh-CN" sz="1200" kern="1200" dirty="0">
                <a:solidFill>
                  <a:schemeClr val="tx1"/>
                </a:solidFill>
                <a:effectLst/>
                <a:latin typeface="+mn-lt"/>
                <a:ea typeface="+mn-ea"/>
                <a:cs typeface="+mn-cs"/>
              </a:rPr>
              <a:t>1[1-20] and </a:t>
            </a:r>
            <a:r>
              <a:rPr lang="en-US" altLang="zh-CN" sz="1200" i="1" kern="1200" dirty="0">
                <a:solidFill>
                  <a:schemeClr val="tx1"/>
                </a:solidFill>
                <a:effectLst/>
                <a:latin typeface="+mn-lt"/>
                <a:ea typeface="+mn-ea"/>
                <a:cs typeface="+mn-cs"/>
              </a:rPr>
              <a:t>Q</a:t>
            </a:r>
            <a:r>
              <a:rPr lang="en-US" altLang="zh-CN" sz="1200" kern="1200" dirty="0">
                <a:solidFill>
                  <a:schemeClr val="tx1"/>
                </a:solidFill>
                <a:effectLst/>
                <a:latin typeface="+mn-lt"/>
                <a:ea typeface="+mn-ea"/>
                <a:cs typeface="+mn-cs"/>
              </a:rPr>
              <a:t>2[1-20].</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(32, 20, 2) Azure- LRC has a single-chunk repair bandwidth of two chunks.</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contrast, the (23, 20) RS code also has 20 data chunks and is tolerable against any three node failures. Its single-chunk repair bandwidth is 20 chunks,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yet its redundancy is only 1.15×.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Topology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locality: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localizing the repair operations within racks.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They store the chunks of a stripe in multiple nodes within a rack, and split a repair operation into inner-rack and cross-rack repair sub-operations. The cross-rack repair bandwidth is </a:t>
            </a:r>
            <a:r>
              <a:rPr lang="en-US" altLang="zh-CN" sz="1200" i="1" kern="1200" dirty="0">
                <a:solidFill>
                  <a:schemeClr val="tx1"/>
                </a:solidFill>
                <a:effectLst/>
                <a:latin typeface="+mn-lt"/>
                <a:ea typeface="+mn-ea"/>
                <a:cs typeface="+mn-cs"/>
              </a:rPr>
              <a:t>provably </a:t>
            </a:r>
            <a:r>
              <a:rPr lang="en-US" altLang="zh-CN" sz="1200" kern="1200" dirty="0">
                <a:solidFill>
                  <a:schemeClr val="tx1"/>
                </a:solidFill>
                <a:effectLst/>
                <a:latin typeface="+mn-lt"/>
                <a:ea typeface="+mn-ea"/>
                <a:cs typeface="+mn-cs"/>
              </a:rPr>
              <a:t>minimized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1C6B667C-1971-E842-94CD-E1BCCBB17E68}" type="slidenum">
              <a:rPr kumimoji="1" lang="zh-CN" altLang="en-US" smtClean="0"/>
              <a:t>3</a:t>
            </a:fld>
            <a:endParaRPr kumimoji="1" lang="zh-CN" altLang="en-US"/>
          </a:p>
        </p:txBody>
      </p:sp>
    </p:spTree>
    <p:extLst>
      <p:ext uri="{BB962C8B-B14F-4D97-AF65-F5344CB8AC3E}">
        <p14:creationId xmlns:p14="http://schemas.microsoft.com/office/powerpoint/2010/main" val="152436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C6B667C-1971-E842-94CD-E1BCCBB17E68}" type="slidenum">
              <a:rPr kumimoji="1" lang="zh-CN" altLang="en-US" smtClean="0"/>
              <a:t>4</a:t>
            </a:fld>
            <a:endParaRPr kumimoji="1" lang="zh-CN" altLang="en-US"/>
          </a:p>
        </p:txBody>
      </p:sp>
    </p:spTree>
    <p:extLst>
      <p:ext uri="{BB962C8B-B14F-4D97-AF65-F5344CB8AC3E}">
        <p14:creationId xmlns:p14="http://schemas.microsoft.com/office/powerpoint/2010/main" val="142669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C6B667C-1971-E842-94CD-E1BCCBB17E68}" type="slidenum">
              <a:rPr kumimoji="1" lang="zh-CN" altLang="en-US" smtClean="0"/>
              <a:t>5</a:t>
            </a:fld>
            <a:endParaRPr kumimoji="1" lang="zh-CN" altLang="en-US"/>
          </a:p>
        </p:txBody>
      </p:sp>
    </p:spTree>
    <p:extLst>
      <p:ext uri="{BB962C8B-B14F-4D97-AF65-F5344CB8AC3E}">
        <p14:creationId xmlns:p14="http://schemas.microsoft.com/office/powerpoint/2010/main" val="391655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C6B667C-1971-E842-94CD-E1BCCBB17E68}" type="slidenum">
              <a:rPr kumimoji="1" lang="zh-CN" altLang="en-US" smtClean="0"/>
              <a:t>6</a:t>
            </a:fld>
            <a:endParaRPr kumimoji="1" lang="zh-CN" altLang="en-US"/>
          </a:p>
        </p:txBody>
      </p:sp>
    </p:spTree>
    <p:extLst>
      <p:ext uri="{BB962C8B-B14F-4D97-AF65-F5344CB8AC3E}">
        <p14:creationId xmlns:p14="http://schemas.microsoft.com/office/powerpoint/2010/main" val="453029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Hybrid: running certain workloads on-premises, and employing multiple cloud vendors </a:t>
            </a:r>
          </a:p>
          <a:p>
            <a:endParaRPr kumimoji="1" lang="zh-CN" altLang="en-US" dirty="0"/>
          </a:p>
        </p:txBody>
      </p:sp>
      <p:sp>
        <p:nvSpPr>
          <p:cNvPr id="4" name="灯片编号占位符 3"/>
          <p:cNvSpPr>
            <a:spLocks noGrp="1"/>
          </p:cNvSpPr>
          <p:nvPr>
            <p:ph type="sldNum" sz="quarter" idx="5"/>
          </p:nvPr>
        </p:nvSpPr>
        <p:spPr/>
        <p:txBody>
          <a:bodyPr/>
          <a:lstStyle/>
          <a:p>
            <a:fld id="{1C6B667C-1971-E842-94CD-E1BCCBB17E68}" type="slidenum">
              <a:rPr kumimoji="1" lang="zh-CN" altLang="en-US" smtClean="0"/>
              <a:t>7</a:t>
            </a:fld>
            <a:endParaRPr kumimoji="1" lang="zh-CN" altLang="en-US"/>
          </a:p>
        </p:txBody>
      </p:sp>
    </p:spTree>
    <p:extLst>
      <p:ext uri="{BB962C8B-B14F-4D97-AF65-F5344CB8AC3E}">
        <p14:creationId xmlns:p14="http://schemas.microsoft.com/office/powerpoint/2010/main" val="76609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 basic Kubernetes cluster is shown in Figure 1. It consists of control plane nodes, worker nodes, and a storage provider (among other components). Worker and control plane nodes run </a:t>
            </a:r>
            <a:r>
              <a:rPr lang="en-US" altLang="zh-CN" sz="1200" i="1" kern="1200" dirty="0">
                <a:solidFill>
                  <a:schemeClr val="tx1"/>
                </a:solidFill>
                <a:effectLst/>
                <a:latin typeface="+mn-lt"/>
                <a:ea typeface="+mn-ea"/>
                <a:cs typeface="+mn-cs"/>
              </a:rPr>
              <a:t>Pods</a:t>
            </a:r>
            <a:r>
              <a:rPr lang="en-US" altLang="zh-CN" sz="1200" kern="1200" dirty="0">
                <a:solidFill>
                  <a:schemeClr val="tx1"/>
                </a:solidFill>
                <a:effectLst/>
                <a:latin typeface="+mn-lt"/>
                <a:ea typeface="+mn-ea"/>
                <a:cs typeface="+mn-cs"/>
              </a:rPr>
              <a:t>, the smallest unit of workload in Kubernetes that consist of one or more </a:t>
            </a:r>
            <a:r>
              <a:rPr lang="en-US" altLang="zh-CN" sz="1200" i="1" kern="1200" dirty="0">
                <a:solidFill>
                  <a:schemeClr val="tx1"/>
                </a:solidFill>
                <a:effectLst/>
                <a:latin typeface="+mn-lt"/>
                <a:ea typeface="+mn-ea"/>
                <a:cs typeface="+mn-cs"/>
              </a:rPr>
              <a:t>containers</a:t>
            </a:r>
            <a:r>
              <a:rPr lang="en-US" altLang="zh-CN" sz="1200" kern="1200" dirty="0">
                <a:solidFill>
                  <a:schemeClr val="tx1"/>
                </a:solidFill>
                <a:effectLst/>
                <a:latin typeface="+mn-lt"/>
                <a:ea typeface="+mn-ea"/>
                <a:cs typeface="+mn-cs"/>
              </a:rPr>
              <a:t>. User workloads run on the worker nodes, whereas core Kubernetes components run on the control plane nodes. Core components include (1) the API server, which manages the state of the Kubernetes cluster and exposes HTTP endpoints for accessing the state, and (2) the scheduler, which assigns Pods to nodes. </a:t>
            </a:r>
            <a:endParaRPr lang="en-US" altLang="zh-CN" dirty="0"/>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1C6B667C-1971-E842-94CD-E1BCCBB17E68}" type="slidenum">
              <a:rPr kumimoji="1" lang="zh-CN" altLang="en-US" smtClean="0"/>
              <a:t>8</a:t>
            </a:fld>
            <a:endParaRPr kumimoji="1" lang="zh-CN" altLang="en-US"/>
          </a:p>
        </p:txBody>
      </p:sp>
    </p:spTree>
    <p:extLst>
      <p:ext uri="{BB962C8B-B14F-4D97-AF65-F5344CB8AC3E}">
        <p14:creationId xmlns:p14="http://schemas.microsoft.com/office/powerpoint/2010/main" val="4151001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481A6A-134F-E64A-BAEF-8B7E714C0A9F}" type="datetime1">
              <a:rPr kumimoji="1" lang="zh-CN" altLang="en-US" smtClean="0"/>
              <a:t>2021/7/23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22FC08F-4ED6-FE4F-93B5-5EF314475147}" type="datetime1">
              <a:rPr kumimoji="1" lang="zh-CN" altLang="en-US" smtClean="0"/>
              <a:t>2021/7/23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B61231-0755-574D-9EF8-232754886FF6}" type="datetime1">
              <a:rPr kumimoji="1" lang="zh-CN" altLang="en-US" smtClean="0"/>
              <a:t>2021/7/23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4683762-1500-7A44-BFA4-F0DB25D61160}" type="datetime1">
              <a:rPr kumimoji="1" lang="zh-CN" altLang="en-US" smtClean="0"/>
              <a:t>2021/7/23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1A5BCC-5243-AF43-AB11-4A66F440E2D5}" type="datetime1">
              <a:rPr kumimoji="1" lang="zh-CN" altLang="en-US" smtClean="0"/>
              <a:t>2021/7/23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18109E7-C184-0446-AAD5-63E845E9594E}" type="datetime1">
              <a:rPr kumimoji="1" lang="zh-CN" altLang="en-US" smtClean="0"/>
              <a:t>2021/7/23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9BF3A8D-700B-EE4C-89FF-6F4AAFEFE975}" type="datetime1">
              <a:rPr kumimoji="1" lang="zh-CN" altLang="en-US" smtClean="0"/>
              <a:t>2021/7/23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D73B009-8061-1F49-A9AF-A24AF80953FF}" type="datetime1">
              <a:rPr kumimoji="1" lang="zh-CN" altLang="en-US" smtClean="0"/>
              <a:t>2021/7/23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170C57-EEB2-3744-9475-8629F7C65A1A}" type="datetime1">
              <a:rPr kumimoji="1" lang="zh-CN" altLang="en-US" smtClean="0"/>
              <a:t>2021/7/23</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E449EA-EF38-2546-8E11-62232D51579B}" type="datetime1">
              <a:rPr kumimoji="1" lang="zh-CN" altLang="en-US" smtClean="0"/>
              <a:t>2021/7/23</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BF2006-3529-E847-8BA6-00244339AAA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89982B-E7D6-C64C-9C3F-977B22CE1646}" type="datetime1">
              <a:rPr kumimoji="1" lang="zh-CN" altLang="en-US" smtClean="0"/>
              <a:t>2021/7/23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ABF2006-3529-E847-8BA6-00244339AAA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9D3B0A-B179-844B-84A4-029A1124AE86}" type="datetime1">
              <a:rPr kumimoji="1" lang="zh-CN" altLang="en-US" smtClean="0"/>
              <a:t>2021/7/23</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BF2006-3529-E847-8BA6-00244339AAA6}"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78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D1442-C34C-C447-B757-CCC00B7E0CD1}"/>
              </a:ext>
            </a:extLst>
          </p:cNvPr>
          <p:cNvSpPr>
            <a:spLocks noGrp="1"/>
          </p:cNvSpPr>
          <p:nvPr>
            <p:ph type="title"/>
          </p:nvPr>
        </p:nvSpPr>
        <p:spPr/>
        <p:txBody>
          <a:bodyPr>
            <a:normAutofit/>
          </a:bodyPr>
          <a:lstStyle/>
          <a:p>
            <a:r>
              <a:rPr kumimoji="1" lang="en-US" altLang="zh-CN" sz="3200" dirty="0"/>
              <a:t>FAST</a:t>
            </a:r>
            <a:r>
              <a:rPr kumimoji="1" lang="zh-CN" altLang="en-US" sz="3200" dirty="0"/>
              <a:t> </a:t>
            </a:r>
            <a:r>
              <a:rPr kumimoji="1" lang="en-US" altLang="zh-CN" sz="3200" dirty="0"/>
              <a:t>’21</a:t>
            </a:r>
            <a:r>
              <a:rPr kumimoji="1" lang="zh-CN" altLang="en-US" sz="3200" dirty="0"/>
              <a:t> </a:t>
            </a:r>
            <a:r>
              <a:rPr kumimoji="1" lang="en-US" altLang="zh-CN" sz="3200" dirty="0"/>
              <a:t>Cloud and Distributed Systems</a:t>
            </a:r>
            <a:r>
              <a:rPr kumimoji="1" lang="zh-CN" altLang="en-US" sz="3200" dirty="0"/>
              <a:t> </a:t>
            </a:r>
            <a:r>
              <a:rPr kumimoji="1" lang="en-US" altLang="zh-CN" sz="3200" dirty="0"/>
              <a:t>Track</a:t>
            </a:r>
          </a:p>
        </p:txBody>
      </p:sp>
      <p:sp>
        <p:nvSpPr>
          <p:cNvPr id="5" name="灯片编号占位符 4">
            <a:extLst>
              <a:ext uri="{FF2B5EF4-FFF2-40B4-BE49-F238E27FC236}">
                <a16:creationId xmlns:a16="http://schemas.microsoft.com/office/drawing/2014/main" id="{AF2C1161-8A60-8C4D-A09F-DBD910BBFE4F}"/>
              </a:ext>
            </a:extLst>
          </p:cNvPr>
          <p:cNvSpPr>
            <a:spLocks noGrp="1"/>
          </p:cNvSpPr>
          <p:nvPr>
            <p:ph type="sldNum" sz="quarter" idx="12"/>
          </p:nvPr>
        </p:nvSpPr>
        <p:spPr/>
        <p:txBody>
          <a:bodyPr/>
          <a:lstStyle/>
          <a:p>
            <a:fld id="{DABF2006-3529-E847-8BA6-00244339AAA6}" type="slidenum">
              <a:rPr kumimoji="1" lang="zh-CN" altLang="en-US" smtClean="0"/>
              <a:t>1</a:t>
            </a:fld>
            <a:endParaRPr kumimoji="1" lang="zh-CN" altLang="en-US"/>
          </a:p>
        </p:txBody>
      </p:sp>
      <p:sp>
        <p:nvSpPr>
          <p:cNvPr id="8" name="内容占位符 2">
            <a:extLst>
              <a:ext uri="{FF2B5EF4-FFF2-40B4-BE49-F238E27FC236}">
                <a16:creationId xmlns:a16="http://schemas.microsoft.com/office/drawing/2014/main" id="{728265B2-E100-3A41-A38B-9321226DA755}"/>
              </a:ext>
            </a:extLst>
          </p:cNvPr>
          <p:cNvSpPr>
            <a:spLocks noGrp="1"/>
          </p:cNvSpPr>
          <p:nvPr>
            <p:ph idx="1"/>
          </p:nvPr>
        </p:nvSpPr>
        <p:spPr>
          <a:xfrm>
            <a:off x="1021207" y="1845731"/>
            <a:ext cx="10337960" cy="5457111"/>
          </a:xfrm>
        </p:spPr>
        <p:txBody>
          <a:bodyPr>
            <a:normAutofit/>
          </a:bodyPr>
          <a:lstStyle/>
          <a:p>
            <a:pPr marL="201168" lvl="1" indent="0">
              <a:buNone/>
            </a:pPr>
            <a:r>
              <a:rPr lang="en-US" altLang="zh-CN" sz="2400" dirty="0"/>
              <a:t>Facebook's Tectonic Filesystem: Efficiency from </a:t>
            </a:r>
            <a:r>
              <a:rPr lang="en-US" altLang="zh-CN" sz="2400" dirty="0" err="1"/>
              <a:t>Exascale</a:t>
            </a:r>
            <a:endParaRPr lang="en-US" altLang="zh-CN" sz="2400" dirty="0"/>
          </a:p>
          <a:p>
            <a:pPr marL="201168" lvl="1" indent="0">
              <a:buNone/>
            </a:pPr>
            <a:r>
              <a:rPr lang="en-US" altLang="zh-CN" sz="1600" b="1" dirty="0" err="1"/>
              <a:t>Satadru</a:t>
            </a:r>
            <a:r>
              <a:rPr lang="en-US" altLang="zh-CN" sz="1600" b="1" dirty="0"/>
              <a:t> Pan, Facebook, Inc.; Theano </a:t>
            </a:r>
            <a:r>
              <a:rPr lang="en-US" altLang="zh-CN" sz="1600" b="1" dirty="0" err="1"/>
              <a:t>Stavrinos</a:t>
            </a:r>
            <a:r>
              <a:rPr lang="en-US" altLang="zh-CN" sz="1600" b="1" dirty="0"/>
              <a:t>, Facebook, Inc. and Princeton University; </a:t>
            </a:r>
            <a:r>
              <a:rPr lang="en-US" altLang="zh-CN" sz="1600" b="1" dirty="0" err="1"/>
              <a:t>Yunqiao</a:t>
            </a:r>
            <a:r>
              <a:rPr lang="en-US" altLang="zh-CN" sz="1600" b="1" dirty="0"/>
              <a:t> Zhang, Atul </a:t>
            </a:r>
            <a:r>
              <a:rPr lang="en-US" altLang="zh-CN" sz="1600" b="1" dirty="0" err="1"/>
              <a:t>Sikaria</a:t>
            </a:r>
            <a:r>
              <a:rPr lang="en-US" altLang="zh-CN" sz="1600" b="1" dirty="0"/>
              <a:t>, Pavel </a:t>
            </a:r>
            <a:r>
              <a:rPr lang="en-US" altLang="zh-CN" sz="1600" b="1" dirty="0" err="1"/>
              <a:t>Zakharov</a:t>
            </a:r>
            <a:r>
              <a:rPr lang="en-US" altLang="zh-CN" sz="1600" b="1" dirty="0"/>
              <a:t>, Abhinav Sharma, Shiva Shankar P, Mike </a:t>
            </a:r>
            <a:r>
              <a:rPr lang="en-US" altLang="zh-CN" sz="1600" b="1" dirty="0" err="1"/>
              <a:t>Shuey</a:t>
            </a:r>
            <a:r>
              <a:rPr lang="en-US" altLang="zh-CN" sz="1600" b="1" dirty="0"/>
              <a:t>, Richard </a:t>
            </a:r>
            <a:r>
              <a:rPr lang="en-US" altLang="zh-CN" sz="1600" b="1" dirty="0" err="1"/>
              <a:t>Wareing</a:t>
            </a:r>
            <a:r>
              <a:rPr lang="en-US" altLang="zh-CN" sz="1600" b="1" dirty="0"/>
              <a:t>, ......</a:t>
            </a:r>
          </a:p>
          <a:p>
            <a:pPr lvl="1"/>
            <a:r>
              <a:rPr lang="en-US" altLang="zh-CN" dirty="0"/>
              <a:t>Facebook’s original</a:t>
            </a:r>
            <a:r>
              <a:rPr lang="zh-CN" altLang="en-US" dirty="0"/>
              <a:t> </a:t>
            </a:r>
            <a:r>
              <a:rPr lang="en-US" altLang="zh-CN" dirty="0"/>
              <a:t>storage infrastructure consisted of a constellation of smaller, specialized storage systems, all of which store exabytes of data.</a:t>
            </a:r>
          </a:p>
          <a:p>
            <a:pPr lvl="2"/>
            <a:r>
              <a:rPr lang="en-US" altLang="zh-CN" dirty="0"/>
              <a:t>Blob storage stores and serves binary large objects</a:t>
            </a:r>
            <a:r>
              <a:rPr lang="zh-CN" altLang="en-US" dirty="0"/>
              <a:t> </a:t>
            </a:r>
            <a:r>
              <a:rPr lang="en-US" altLang="zh-CN" dirty="0"/>
              <a:t>and</a:t>
            </a:r>
            <a:r>
              <a:rPr lang="zh-CN" altLang="en-US" dirty="0"/>
              <a:t> </a:t>
            </a:r>
            <a:r>
              <a:rPr lang="en-US" altLang="zh-CN" dirty="0"/>
              <a:t>was spread across Haystack</a:t>
            </a:r>
            <a:r>
              <a:rPr lang="zh-CN" altLang="en-US" dirty="0"/>
              <a:t> </a:t>
            </a:r>
            <a:r>
              <a:rPr lang="en-US" altLang="zh-CN" dirty="0"/>
              <a:t>(hot</a:t>
            </a:r>
            <a:r>
              <a:rPr lang="zh-CN" altLang="en-US" dirty="0"/>
              <a:t> </a:t>
            </a:r>
            <a:r>
              <a:rPr lang="en-US" altLang="zh-CN" dirty="0"/>
              <a:t>data) and f4</a:t>
            </a:r>
            <a:r>
              <a:rPr lang="zh-CN" altLang="en-US" dirty="0"/>
              <a:t> </a:t>
            </a:r>
            <a:r>
              <a:rPr lang="en-US" altLang="zh-CN" dirty="0"/>
              <a:t>(warm</a:t>
            </a:r>
            <a:r>
              <a:rPr lang="zh-CN" altLang="en-US" dirty="0"/>
              <a:t> </a:t>
            </a:r>
            <a:r>
              <a:rPr lang="en-US" altLang="zh-CN" dirty="0"/>
              <a:t>data).</a:t>
            </a:r>
            <a:r>
              <a:rPr lang="zh-CN" altLang="en-US" dirty="0"/>
              <a:t>  </a:t>
            </a:r>
            <a:r>
              <a:rPr lang="en-US" altLang="zh-CN" dirty="0"/>
              <a:t>Latency</a:t>
            </a:r>
            <a:r>
              <a:rPr lang="zh-CN" altLang="en-US" dirty="0"/>
              <a:t> </a:t>
            </a:r>
            <a:r>
              <a:rPr lang="en-US" altLang="zh-CN" dirty="0"/>
              <a:t>Sensitive</a:t>
            </a:r>
          </a:p>
          <a:p>
            <a:pPr lvl="2"/>
            <a:r>
              <a:rPr lang="en-US" altLang="zh-CN" dirty="0"/>
              <a:t>Data warehouse provides storage for data analytics</a:t>
            </a:r>
            <a:r>
              <a:rPr lang="zh-CN" altLang="en-US" dirty="0"/>
              <a:t> </a:t>
            </a:r>
            <a:r>
              <a:rPr lang="en-US" altLang="zh-CN" dirty="0"/>
              <a:t>and was spread across many HDFS instances. Throughput</a:t>
            </a:r>
            <a:r>
              <a:rPr lang="zh-CN" altLang="en-US" dirty="0"/>
              <a:t> </a:t>
            </a:r>
            <a:r>
              <a:rPr lang="en-US" altLang="zh-CN" dirty="0"/>
              <a:t>Sensitive</a:t>
            </a:r>
          </a:p>
          <a:p>
            <a:pPr lvl="2"/>
            <a:r>
              <a:rPr lang="en-US" altLang="zh-CN" dirty="0"/>
              <a:t>The constellation approach was operationally complex, requiring many different systems to be developed, optimized, and managed. </a:t>
            </a:r>
          </a:p>
          <a:p>
            <a:pPr lvl="1"/>
            <a:r>
              <a:rPr lang="en-US" altLang="zh-CN" dirty="0"/>
              <a:t>It was also inefficient, </a:t>
            </a:r>
            <a:r>
              <a:rPr lang="en-US" altLang="zh-CN" b="1" dirty="0"/>
              <a:t>stranding resources </a:t>
            </a:r>
            <a:r>
              <a:rPr lang="en-US" altLang="zh-CN" dirty="0"/>
              <a:t>in the specialized storage systems that could have been reallocated for other parts of the storage workload. </a:t>
            </a:r>
          </a:p>
          <a:p>
            <a:pPr lvl="2"/>
            <a:r>
              <a:rPr lang="en-US" altLang="zh-CN" dirty="0"/>
              <a:t>For</a:t>
            </a:r>
            <a:r>
              <a:rPr lang="zh-CN" altLang="en-US" dirty="0"/>
              <a:t> </a:t>
            </a:r>
            <a:r>
              <a:rPr lang="en-US" altLang="zh-CN" dirty="0"/>
              <a:t>blob storage,</a:t>
            </a:r>
            <a:r>
              <a:rPr lang="zh-CN" altLang="en-US" dirty="0"/>
              <a:t> </a:t>
            </a:r>
            <a:r>
              <a:rPr lang="en-US" altLang="zh-CN" dirty="0"/>
              <a:t>separating hot and warm blobs resulted in poor resource utilization, a problem exacerbated by hardware and blob storage usage trends. Since Haystack and f4 were separate systems, each </a:t>
            </a:r>
            <a:r>
              <a:rPr lang="en-US" altLang="zh-CN" i="1" dirty="0"/>
              <a:t>stranded </a:t>
            </a:r>
            <a:r>
              <a:rPr lang="en-US" altLang="zh-CN" dirty="0"/>
              <a:t>resources that could not be shared with other systems. </a:t>
            </a:r>
          </a:p>
          <a:p>
            <a:pPr lvl="2"/>
            <a:r>
              <a:rPr lang="en-US" altLang="zh-CN" dirty="0"/>
              <a:t>Haystack overprovisioned storage to accommodate peak IOPS, whereas f4 had an abundance of IOPS from storing a large volume of less frequently-accessed data. </a:t>
            </a:r>
          </a:p>
          <a:p>
            <a:pPr lvl="2"/>
            <a:r>
              <a:rPr lang="en-US" altLang="zh-CN" dirty="0"/>
              <a:t>HDFS for data warehouse storage. HDFS clusters are limited in size because they use a single machine to store and serve metadata. </a:t>
            </a:r>
          </a:p>
          <a:p>
            <a:pPr lvl="2"/>
            <a:r>
              <a:rPr lang="en-US" altLang="zh-CN" dirty="0"/>
              <a:t>As a result, we needed tens of HDFS clusters per datacenter to store analytics data. This was operationally inefficient; every service had to be aware of data placement and movement among clusters. </a:t>
            </a:r>
          </a:p>
          <a:p>
            <a:pPr lvl="2"/>
            <a:endParaRPr lang="en-US" altLang="zh-CN" dirty="0"/>
          </a:p>
        </p:txBody>
      </p:sp>
      <p:pic>
        <p:nvPicPr>
          <p:cNvPr id="3" name="图片 2">
            <a:extLst>
              <a:ext uri="{FF2B5EF4-FFF2-40B4-BE49-F238E27FC236}">
                <a16:creationId xmlns:a16="http://schemas.microsoft.com/office/drawing/2014/main" id="{9A2E7F0F-5ADD-5840-89BD-0693C1A38C23}"/>
              </a:ext>
            </a:extLst>
          </p:cNvPr>
          <p:cNvPicPr>
            <a:picLocks noChangeAspect="1"/>
          </p:cNvPicPr>
          <p:nvPr/>
        </p:nvPicPr>
        <p:blipFill>
          <a:blip r:embed="rId3"/>
          <a:stretch>
            <a:fillRect/>
          </a:stretch>
        </p:blipFill>
        <p:spPr>
          <a:xfrm>
            <a:off x="6252660" y="33090"/>
            <a:ext cx="5939340" cy="2769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084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D1442-C34C-C447-B757-CCC00B7E0CD1}"/>
              </a:ext>
            </a:extLst>
          </p:cNvPr>
          <p:cNvSpPr>
            <a:spLocks noGrp="1"/>
          </p:cNvSpPr>
          <p:nvPr>
            <p:ph type="title"/>
          </p:nvPr>
        </p:nvSpPr>
        <p:spPr/>
        <p:txBody>
          <a:bodyPr>
            <a:normAutofit/>
          </a:bodyPr>
          <a:lstStyle/>
          <a:p>
            <a:r>
              <a:rPr kumimoji="1" lang="en-US" altLang="zh-CN" sz="3200" dirty="0"/>
              <a:t>FAST</a:t>
            </a:r>
            <a:r>
              <a:rPr kumimoji="1" lang="zh-CN" altLang="en-US" sz="3200" dirty="0"/>
              <a:t> </a:t>
            </a:r>
            <a:r>
              <a:rPr kumimoji="1" lang="en-US" altLang="zh-CN" sz="3200" dirty="0"/>
              <a:t>’21</a:t>
            </a:r>
            <a:r>
              <a:rPr kumimoji="1" lang="zh-CN" altLang="en-US" sz="3200" dirty="0"/>
              <a:t> </a:t>
            </a:r>
            <a:r>
              <a:rPr kumimoji="1" lang="en-US" altLang="zh-CN" sz="3200" dirty="0"/>
              <a:t>Cloud and Distributed Systems</a:t>
            </a:r>
            <a:r>
              <a:rPr kumimoji="1" lang="zh-CN" altLang="en-US" sz="3200" dirty="0"/>
              <a:t> </a:t>
            </a:r>
            <a:r>
              <a:rPr kumimoji="1" lang="en-US" altLang="zh-CN" sz="3200" dirty="0"/>
              <a:t>Track</a:t>
            </a:r>
          </a:p>
        </p:txBody>
      </p:sp>
      <p:sp>
        <p:nvSpPr>
          <p:cNvPr id="5" name="灯片编号占位符 4">
            <a:extLst>
              <a:ext uri="{FF2B5EF4-FFF2-40B4-BE49-F238E27FC236}">
                <a16:creationId xmlns:a16="http://schemas.microsoft.com/office/drawing/2014/main" id="{AF2C1161-8A60-8C4D-A09F-DBD910BBFE4F}"/>
              </a:ext>
            </a:extLst>
          </p:cNvPr>
          <p:cNvSpPr>
            <a:spLocks noGrp="1"/>
          </p:cNvSpPr>
          <p:nvPr>
            <p:ph type="sldNum" sz="quarter" idx="12"/>
          </p:nvPr>
        </p:nvSpPr>
        <p:spPr/>
        <p:txBody>
          <a:bodyPr/>
          <a:lstStyle/>
          <a:p>
            <a:fld id="{DABF2006-3529-E847-8BA6-00244339AAA6}" type="slidenum">
              <a:rPr kumimoji="1" lang="zh-CN" altLang="en-US" smtClean="0"/>
              <a:t>2</a:t>
            </a:fld>
            <a:endParaRPr kumimoji="1" lang="zh-CN" altLang="en-US"/>
          </a:p>
        </p:txBody>
      </p:sp>
      <p:sp>
        <p:nvSpPr>
          <p:cNvPr id="8" name="内容占位符 2">
            <a:extLst>
              <a:ext uri="{FF2B5EF4-FFF2-40B4-BE49-F238E27FC236}">
                <a16:creationId xmlns:a16="http://schemas.microsoft.com/office/drawing/2014/main" id="{728265B2-E100-3A41-A38B-9321226DA755}"/>
              </a:ext>
            </a:extLst>
          </p:cNvPr>
          <p:cNvSpPr>
            <a:spLocks noGrp="1"/>
          </p:cNvSpPr>
          <p:nvPr>
            <p:ph idx="1"/>
          </p:nvPr>
        </p:nvSpPr>
        <p:spPr>
          <a:xfrm>
            <a:off x="1021207" y="1845731"/>
            <a:ext cx="10337960" cy="5457111"/>
          </a:xfrm>
        </p:spPr>
        <p:txBody>
          <a:bodyPr>
            <a:normAutofit/>
          </a:bodyPr>
          <a:lstStyle/>
          <a:p>
            <a:pPr marL="201168" lvl="1" indent="0">
              <a:buNone/>
            </a:pPr>
            <a:r>
              <a:rPr lang="en-US" altLang="zh-CN" sz="2400" dirty="0"/>
              <a:t>Facebook's Tectonic Filesystem: Efficiency from </a:t>
            </a:r>
            <a:r>
              <a:rPr lang="en-US" altLang="zh-CN" sz="2400" dirty="0" err="1"/>
              <a:t>Exascale</a:t>
            </a:r>
            <a:endParaRPr lang="en-US" altLang="zh-CN" sz="2400" dirty="0"/>
          </a:p>
          <a:p>
            <a:pPr marL="201168" lvl="1" indent="0">
              <a:buNone/>
            </a:pPr>
            <a:r>
              <a:rPr lang="en-US" altLang="zh-CN" sz="1600" b="1" dirty="0" err="1"/>
              <a:t>Satadru</a:t>
            </a:r>
            <a:r>
              <a:rPr lang="en-US" altLang="zh-CN" sz="1600" b="1" dirty="0"/>
              <a:t> Pan, Facebook, Inc.; Theano </a:t>
            </a:r>
            <a:r>
              <a:rPr lang="en-US" altLang="zh-CN" sz="1600" b="1" dirty="0" err="1"/>
              <a:t>Stavrinos</a:t>
            </a:r>
            <a:r>
              <a:rPr lang="en-US" altLang="zh-CN" sz="1600" b="1" dirty="0"/>
              <a:t>, Facebook, Inc. and Princeton University; </a:t>
            </a:r>
            <a:r>
              <a:rPr lang="en-US" altLang="zh-CN" sz="1600" b="1" dirty="0" err="1"/>
              <a:t>Yunqiao</a:t>
            </a:r>
            <a:r>
              <a:rPr lang="en-US" altLang="zh-CN" sz="1600" b="1" dirty="0"/>
              <a:t> Zhang, Atul </a:t>
            </a:r>
            <a:r>
              <a:rPr lang="en-US" altLang="zh-CN" sz="1600" b="1" dirty="0" err="1"/>
              <a:t>Sikaria</a:t>
            </a:r>
            <a:r>
              <a:rPr lang="en-US" altLang="zh-CN" sz="1600" b="1" dirty="0"/>
              <a:t>, Pavel </a:t>
            </a:r>
            <a:r>
              <a:rPr lang="en-US" altLang="zh-CN" sz="1600" b="1" dirty="0" err="1"/>
              <a:t>Zakharov</a:t>
            </a:r>
            <a:r>
              <a:rPr lang="en-US" altLang="zh-CN" sz="1600" b="1" dirty="0"/>
              <a:t>, Abhinav Sharma, Shiva Shankar P, Mike </a:t>
            </a:r>
            <a:r>
              <a:rPr lang="en-US" altLang="zh-CN" sz="1600" b="1" dirty="0" err="1"/>
              <a:t>Shuey</a:t>
            </a:r>
            <a:r>
              <a:rPr lang="en-US" altLang="zh-CN" sz="1600" b="1" dirty="0"/>
              <a:t>, Richard </a:t>
            </a:r>
            <a:r>
              <a:rPr lang="en-US" altLang="zh-CN" sz="1600" b="1" dirty="0" err="1"/>
              <a:t>Wareing</a:t>
            </a:r>
            <a:r>
              <a:rPr lang="en-US" altLang="zh-CN" sz="1600" b="1" dirty="0"/>
              <a:t>, ......</a:t>
            </a:r>
          </a:p>
          <a:p>
            <a:pPr lvl="1"/>
            <a:r>
              <a:rPr lang="en-US" altLang="zh-CN" b="1" dirty="0"/>
              <a:t>Challenges</a:t>
            </a:r>
            <a:r>
              <a:rPr lang="en-US" altLang="zh-CN" dirty="0"/>
              <a:t> to build Tectonic:</a:t>
            </a:r>
          </a:p>
          <a:p>
            <a:pPr lvl="2"/>
            <a:r>
              <a:rPr lang="en-US" altLang="zh-CN" b="1" dirty="0"/>
              <a:t>Scaling to exabyte-scale</a:t>
            </a:r>
            <a:r>
              <a:rPr lang="en-US" altLang="zh-CN" dirty="0"/>
              <a:t>: important for operational simplicity and resource sharing.</a:t>
            </a:r>
          </a:p>
          <a:p>
            <a:pPr lvl="2"/>
            <a:r>
              <a:rPr lang="en-US" altLang="zh-CN" b="1" dirty="0"/>
              <a:t>Providing performance isolation between tenants </a:t>
            </a:r>
            <a:r>
              <a:rPr lang="en-US" altLang="zh-CN" dirty="0"/>
              <a:t>and </a:t>
            </a:r>
            <a:r>
              <a:rPr lang="en-US" altLang="zh-CN" b="1" dirty="0"/>
              <a:t>Enabling tenant-specific optimizations</a:t>
            </a:r>
            <a:r>
              <a:rPr lang="en-US" altLang="zh-CN" dirty="0"/>
              <a:t>: match the performance of specialized storage systems. </a:t>
            </a:r>
          </a:p>
          <a:p>
            <a:pPr lvl="1"/>
            <a:r>
              <a:rPr lang="en-US" altLang="zh-CN" dirty="0"/>
              <a:t>Propose Tectonic to act as distributed filesystem which currently serves around ten tenants, including blob storage and data warehouse.</a:t>
            </a:r>
          </a:p>
          <a:p>
            <a:pPr lvl="2"/>
            <a:r>
              <a:rPr lang="en-US" altLang="zh-CN" b="1" dirty="0"/>
              <a:t>Chunk Store </a:t>
            </a:r>
            <a:r>
              <a:rPr lang="en-US" altLang="zh-CN" dirty="0"/>
              <a:t>is a flat, distributed object store for </a:t>
            </a:r>
            <a:r>
              <a:rPr lang="en-US" altLang="zh-CN" i="1" dirty="0"/>
              <a:t>chunks</a:t>
            </a:r>
            <a:r>
              <a:rPr lang="en-US" altLang="zh-CN" dirty="0"/>
              <a:t>. Chunks make up blocks, which in turn make up Tectonic files. The number of chunks stored </a:t>
            </a:r>
            <a:r>
              <a:rPr lang="en-US" altLang="zh-CN" b="1" dirty="0"/>
              <a:t>grows linearly with the number of storage nodes </a:t>
            </a:r>
            <a:r>
              <a:rPr lang="en-US" altLang="zh-CN" dirty="0"/>
              <a:t>and it is </a:t>
            </a:r>
            <a:r>
              <a:rPr lang="en-US" altLang="zh-CN" b="1" dirty="0"/>
              <a:t>oblivious to higher-level abstractions </a:t>
            </a:r>
            <a:r>
              <a:rPr lang="en-US" altLang="zh-CN" dirty="0"/>
              <a:t>like blocks or files. Blocks as the unit of durable storage. </a:t>
            </a:r>
          </a:p>
          <a:p>
            <a:pPr lvl="2"/>
            <a:r>
              <a:rPr lang="en-US" altLang="zh-CN" dirty="0" err="1"/>
              <a:t>Tectonic’s</a:t>
            </a:r>
            <a:r>
              <a:rPr lang="en-US" altLang="zh-CN" dirty="0"/>
              <a:t> </a:t>
            </a:r>
            <a:r>
              <a:rPr lang="en-US" altLang="zh-CN" b="1" dirty="0"/>
              <a:t>Metadata Store </a:t>
            </a:r>
            <a:r>
              <a:rPr lang="en-US" altLang="zh-CN" dirty="0"/>
              <a:t>stores the filesystem hierarchy and the mapping of blocks to chunks. To scale metadata, Tectonic </a:t>
            </a:r>
            <a:r>
              <a:rPr lang="en-US" altLang="zh-CN" b="1" dirty="0"/>
              <a:t>disaggregates the filesystem metadata into independently-scalable layers</a:t>
            </a:r>
            <a:r>
              <a:rPr lang="en-US" altLang="zh-CN" dirty="0"/>
              <a:t>. Storing metadata in a key-value store for scalability and operational simplicity. </a:t>
            </a:r>
          </a:p>
          <a:p>
            <a:pPr lvl="2"/>
            <a:r>
              <a:rPr lang="en-US" altLang="zh-CN" dirty="0"/>
              <a:t>Tectonic </a:t>
            </a:r>
            <a:r>
              <a:rPr lang="en-US" altLang="zh-CN" b="1" dirty="0"/>
              <a:t>Client Library </a:t>
            </a:r>
            <a:r>
              <a:rPr lang="en-US" altLang="zh-CN" dirty="0"/>
              <a:t>orchestrates the Chunk and Metadata Store services to expose a filesystem abstraction to applications, which gives applications per-operation control over how to configure reads and writes. </a:t>
            </a:r>
          </a:p>
          <a:p>
            <a:pPr lvl="2"/>
            <a:r>
              <a:rPr lang="en-US" altLang="zh-CN" b="1" dirty="0"/>
              <a:t>Sharing Resources Effectively</a:t>
            </a:r>
            <a:r>
              <a:rPr lang="en-US" altLang="zh-CN" dirty="0"/>
              <a:t>: Distributing ephemeral resources among and within tenants. Ephemeral resources are managed within each tenant at the granularity of groups of applications (</a:t>
            </a:r>
            <a:r>
              <a:rPr lang="en-US" altLang="zh-CN" i="1" dirty="0" err="1"/>
              <a:t>TrafficGroups</a:t>
            </a:r>
            <a:r>
              <a:rPr lang="en-US" altLang="zh-CN" dirty="0"/>
              <a:t>), reducing the cardinality of the resource sharing problem, reducing the overhead of managing multitenancy. Each </a:t>
            </a:r>
            <a:r>
              <a:rPr lang="en-US" altLang="zh-CN" dirty="0" err="1"/>
              <a:t>TrafficGroup</a:t>
            </a:r>
            <a:r>
              <a:rPr lang="en-US" altLang="zh-CN" dirty="0"/>
              <a:t> is in turn assigned a </a:t>
            </a:r>
            <a:r>
              <a:rPr lang="en-US" altLang="zh-CN" i="1" dirty="0" err="1"/>
              <a:t>TrafficClass</a:t>
            </a:r>
            <a:r>
              <a:rPr lang="en-US" altLang="zh-CN" dirty="0"/>
              <a:t>. </a:t>
            </a:r>
          </a:p>
          <a:p>
            <a:pPr lvl="2"/>
            <a:endParaRPr lang="en-US" altLang="zh-CN" dirty="0"/>
          </a:p>
          <a:p>
            <a:pPr lvl="2"/>
            <a:endParaRPr lang="en-US" altLang="zh-CN" dirty="0"/>
          </a:p>
          <a:p>
            <a:pPr lvl="1"/>
            <a:endParaRPr lang="en-US" altLang="zh-CN" dirty="0"/>
          </a:p>
        </p:txBody>
      </p:sp>
      <p:pic>
        <p:nvPicPr>
          <p:cNvPr id="4" name="图片 3">
            <a:extLst>
              <a:ext uri="{FF2B5EF4-FFF2-40B4-BE49-F238E27FC236}">
                <a16:creationId xmlns:a16="http://schemas.microsoft.com/office/drawing/2014/main" id="{75480776-5E86-7242-822A-5B845F036CFE}"/>
              </a:ext>
            </a:extLst>
          </p:cNvPr>
          <p:cNvPicPr>
            <a:picLocks noChangeAspect="1"/>
          </p:cNvPicPr>
          <p:nvPr/>
        </p:nvPicPr>
        <p:blipFill>
          <a:blip r:embed="rId3"/>
          <a:stretch>
            <a:fillRect/>
          </a:stretch>
        </p:blipFill>
        <p:spPr>
          <a:xfrm>
            <a:off x="7624916" y="33090"/>
            <a:ext cx="4567084" cy="3220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a:extLst>
              <a:ext uri="{FF2B5EF4-FFF2-40B4-BE49-F238E27FC236}">
                <a16:creationId xmlns:a16="http://schemas.microsoft.com/office/drawing/2014/main" id="{8B02B37A-A375-1A4E-A220-39D0DF1B7EC4}"/>
              </a:ext>
            </a:extLst>
          </p:cNvPr>
          <p:cNvPicPr>
            <a:picLocks noChangeAspect="1"/>
          </p:cNvPicPr>
          <p:nvPr/>
        </p:nvPicPr>
        <p:blipFill>
          <a:blip r:embed="rId4"/>
          <a:stretch>
            <a:fillRect/>
          </a:stretch>
        </p:blipFill>
        <p:spPr>
          <a:xfrm>
            <a:off x="4311024" y="0"/>
            <a:ext cx="7868761" cy="1737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2BC515D2-34C7-8B4F-AF5C-3F4BDBEBE9B6}"/>
              </a:ext>
            </a:extLst>
          </p:cNvPr>
          <p:cNvPicPr>
            <a:picLocks noChangeAspect="1"/>
          </p:cNvPicPr>
          <p:nvPr/>
        </p:nvPicPr>
        <p:blipFill>
          <a:blip r:embed="rId5"/>
          <a:stretch>
            <a:fillRect/>
          </a:stretch>
        </p:blipFill>
        <p:spPr>
          <a:xfrm>
            <a:off x="5176684" y="31679"/>
            <a:ext cx="7003101" cy="37465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13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D1442-C34C-C447-B757-CCC00B7E0CD1}"/>
              </a:ext>
            </a:extLst>
          </p:cNvPr>
          <p:cNvSpPr>
            <a:spLocks noGrp="1"/>
          </p:cNvSpPr>
          <p:nvPr>
            <p:ph type="title"/>
          </p:nvPr>
        </p:nvSpPr>
        <p:spPr/>
        <p:txBody>
          <a:bodyPr>
            <a:normAutofit/>
          </a:bodyPr>
          <a:lstStyle/>
          <a:p>
            <a:r>
              <a:rPr kumimoji="1" lang="en-US" altLang="zh-CN" sz="3200" dirty="0"/>
              <a:t>FAST</a:t>
            </a:r>
            <a:r>
              <a:rPr kumimoji="1" lang="zh-CN" altLang="en-US" sz="3200" dirty="0"/>
              <a:t> </a:t>
            </a:r>
            <a:r>
              <a:rPr kumimoji="1" lang="en-US" altLang="zh-CN" sz="3200" dirty="0"/>
              <a:t>’21</a:t>
            </a:r>
            <a:r>
              <a:rPr kumimoji="1" lang="zh-CN" altLang="en-US" sz="3200" dirty="0"/>
              <a:t> </a:t>
            </a:r>
            <a:r>
              <a:rPr kumimoji="1" lang="en-US" altLang="zh-CN" sz="3200" dirty="0"/>
              <a:t>Cloud and Distributed Systems</a:t>
            </a:r>
            <a:r>
              <a:rPr kumimoji="1" lang="zh-CN" altLang="en-US" sz="3200" dirty="0"/>
              <a:t> </a:t>
            </a:r>
            <a:r>
              <a:rPr kumimoji="1" lang="en-US" altLang="zh-CN" sz="3200" dirty="0"/>
              <a:t>Track</a:t>
            </a:r>
          </a:p>
        </p:txBody>
      </p:sp>
      <p:sp>
        <p:nvSpPr>
          <p:cNvPr id="5" name="灯片编号占位符 4">
            <a:extLst>
              <a:ext uri="{FF2B5EF4-FFF2-40B4-BE49-F238E27FC236}">
                <a16:creationId xmlns:a16="http://schemas.microsoft.com/office/drawing/2014/main" id="{AF2C1161-8A60-8C4D-A09F-DBD910BBFE4F}"/>
              </a:ext>
            </a:extLst>
          </p:cNvPr>
          <p:cNvSpPr>
            <a:spLocks noGrp="1"/>
          </p:cNvSpPr>
          <p:nvPr>
            <p:ph type="sldNum" sz="quarter" idx="12"/>
          </p:nvPr>
        </p:nvSpPr>
        <p:spPr/>
        <p:txBody>
          <a:bodyPr/>
          <a:lstStyle/>
          <a:p>
            <a:fld id="{DABF2006-3529-E847-8BA6-00244339AAA6}" type="slidenum">
              <a:rPr kumimoji="1" lang="zh-CN" altLang="en-US" smtClean="0"/>
              <a:t>3</a:t>
            </a:fld>
            <a:endParaRPr kumimoji="1" lang="zh-CN" altLang="en-US"/>
          </a:p>
        </p:txBody>
      </p:sp>
      <p:sp>
        <p:nvSpPr>
          <p:cNvPr id="8" name="内容占位符 2">
            <a:extLst>
              <a:ext uri="{FF2B5EF4-FFF2-40B4-BE49-F238E27FC236}">
                <a16:creationId xmlns:a16="http://schemas.microsoft.com/office/drawing/2014/main" id="{728265B2-E100-3A41-A38B-9321226DA755}"/>
              </a:ext>
            </a:extLst>
          </p:cNvPr>
          <p:cNvSpPr>
            <a:spLocks noGrp="1"/>
          </p:cNvSpPr>
          <p:nvPr>
            <p:ph idx="1"/>
          </p:nvPr>
        </p:nvSpPr>
        <p:spPr>
          <a:xfrm>
            <a:off x="1021206" y="1683503"/>
            <a:ext cx="10561193" cy="5457111"/>
          </a:xfrm>
        </p:spPr>
        <p:txBody>
          <a:bodyPr>
            <a:normAutofit/>
          </a:bodyPr>
          <a:lstStyle/>
          <a:p>
            <a:pPr marL="201168" lvl="1" indent="0">
              <a:buNone/>
            </a:pPr>
            <a:r>
              <a:rPr lang="en-US" altLang="zh-CN" sz="2400" dirty="0"/>
              <a:t>Exploiting Combined Locality for Wide-Stripe Erasure Coding in Distributed Storage</a:t>
            </a:r>
          </a:p>
          <a:p>
            <a:pPr marL="201168" lvl="1" indent="0">
              <a:buNone/>
            </a:pPr>
            <a:r>
              <a:rPr lang="en-US" altLang="zh-CN" sz="1600" b="1" dirty="0" err="1"/>
              <a:t>Yuchong</a:t>
            </a:r>
            <a:r>
              <a:rPr lang="en-US" altLang="zh-CN" sz="1600" b="1" dirty="0"/>
              <a:t> Hu, </a:t>
            </a:r>
            <a:r>
              <a:rPr lang="en-US" altLang="zh-CN" sz="1600" b="1" dirty="0" err="1"/>
              <a:t>Liangfeng</a:t>
            </a:r>
            <a:r>
              <a:rPr lang="en-US" altLang="zh-CN" sz="1600" b="1" dirty="0"/>
              <a:t> Cheng, and </a:t>
            </a:r>
            <a:r>
              <a:rPr lang="en-US" altLang="zh-CN" sz="1600" b="1" dirty="0" err="1"/>
              <a:t>Qiaori</a:t>
            </a:r>
            <a:r>
              <a:rPr lang="en-US" altLang="zh-CN" sz="1600" b="1" dirty="0"/>
              <a:t> Yao, Huazhong University of Science &amp; Technology; Patrick P. C. Lee, The Chinese University of Hong Kong; </a:t>
            </a:r>
            <a:r>
              <a:rPr lang="en-US" altLang="zh-CN" sz="1600" b="1" dirty="0" err="1"/>
              <a:t>Weichun</a:t>
            </a:r>
            <a:r>
              <a:rPr lang="en-US" altLang="zh-CN" sz="1600" b="1" dirty="0"/>
              <a:t> Wang and Wei Chen, HIKVISION</a:t>
            </a:r>
          </a:p>
          <a:p>
            <a:pPr lvl="1"/>
            <a:r>
              <a:rPr lang="en-US" altLang="zh-CN" dirty="0"/>
              <a:t>Erasure coding is a low-cost redundancy mechanism for dis- tributed storage systems by storing stripes of data and parity chunks. </a:t>
            </a:r>
          </a:p>
          <a:p>
            <a:pPr lvl="2"/>
            <a:r>
              <a:rPr lang="en-US" altLang="zh-CN" dirty="0"/>
              <a:t>Erasure coding parameters should be configured in a </a:t>
            </a:r>
            <a:r>
              <a:rPr lang="en-US" altLang="zh-CN" i="1" dirty="0"/>
              <a:t>medium </a:t>
            </a:r>
            <a:r>
              <a:rPr lang="en-US" altLang="zh-CN" dirty="0"/>
              <a:t>range</a:t>
            </a:r>
            <a:r>
              <a:rPr lang="zh-CN" altLang="en-US" dirty="0"/>
              <a:t> </a:t>
            </a:r>
            <a:r>
              <a:rPr lang="en-US" altLang="zh-CN" dirty="0"/>
              <a:t>to limit the </a:t>
            </a:r>
            <a:r>
              <a:rPr lang="en-US" altLang="zh-CN" i="1" dirty="0"/>
              <a:t>repair penalty.</a:t>
            </a:r>
            <a:endParaRPr lang="en-US" altLang="zh-CN" dirty="0"/>
          </a:p>
          <a:p>
            <a:pPr lvl="1"/>
            <a:r>
              <a:rPr lang="en-US" altLang="zh-CN" dirty="0"/>
              <a:t>Explore further redundancy reduction under erasure coding to achieve </a:t>
            </a:r>
            <a:r>
              <a:rPr lang="en-US" altLang="zh-CN" i="1" dirty="0"/>
              <a:t>extreme </a:t>
            </a:r>
            <a:r>
              <a:rPr lang="en-US" altLang="zh-CN" dirty="0"/>
              <a:t>storage saving.</a:t>
            </a:r>
          </a:p>
          <a:p>
            <a:pPr lvl="2"/>
            <a:r>
              <a:rPr lang="en-US" altLang="zh-CN" b="1" i="1" dirty="0"/>
              <a:t>Wide stripes </a:t>
            </a:r>
            <a:r>
              <a:rPr lang="en-US" altLang="zh-CN" dirty="0"/>
              <a:t>are recently proposed to suppress the fraction of parity chunks in a stripe to achieve extreme storage savings. For example, VAST considers a setting of (</a:t>
            </a:r>
            <a:r>
              <a:rPr lang="en-US" altLang="zh-CN" i="1" dirty="0"/>
              <a:t>n</a:t>
            </a:r>
            <a:r>
              <a:rPr lang="en-US" altLang="zh-CN" dirty="0"/>
              <a:t>, </a:t>
            </a:r>
            <a:r>
              <a:rPr lang="en-US" altLang="zh-CN" i="1" dirty="0"/>
              <a:t>k</a:t>
            </a:r>
            <a:r>
              <a:rPr lang="en-US" altLang="zh-CN" dirty="0"/>
              <a:t>) = (154, 150), thereby incurring only a redundancy of 1.027×.</a:t>
            </a:r>
          </a:p>
          <a:p>
            <a:pPr lvl="2"/>
            <a:r>
              <a:rPr lang="en-US" altLang="zh-CN" dirty="0"/>
              <a:t>The significant storage efficiency of wide stripes is attractive for both </a:t>
            </a:r>
            <a:r>
              <a:rPr lang="en-US" altLang="zh-CN" i="1" dirty="0"/>
              <a:t>cold</a:t>
            </a:r>
            <a:r>
              <a:rPr lang="zh-CN" altLang="en-US" i="1" dirty="0"/>
              <a:t> </a:t>
            </a:r>
            <a:r>
              <a:rPr lang="en-US" altLang="zh-CN" dirty="0"/>
              <a:t>(backup</a:t>
            </a:r>
            <a:r>
              <a:rPr lang="zh-CN" altLang="en-US" dirty="0"/>
              <a:t> </a:t>
            </a:r>
            <a:r>
              <a:rPr lang="en-US" altLang="zh-CN" dirty="0"/>
              <a:t>system</a:t>
            </a:r>
            <a:r>
              <a:rPr lang="zh-CN" altLang="en-US" dirty="0"/>
              <a:t> </a:t>
            </a:r>
            <a:r>
              <a:rPr lang="en-US" altLang="zh-CN" dirty="0"/>
              <a:t>to</a:t>
            </a:r>
            <a:r>
              <a:rPr lang="zh-CN" altLang="en-US" dirty="0"/>
              <a:t> </a:t>
            </a:r>
            <a:r>
              <a:rPr lang="en-US" altLang="zh-CN" dirty="0"/>
              <a:t>reduce</a:t>
            </a:r>
            <a:r>
              <a:rPr lang="zh-CN" altLang="en-US" dirty="0"/>
              <a:t> </a:t>
            </a:r>
            <a:r>
              <a:rPr lang="en-US" altLang="zh-CN" dirty="0"/>
              <a:t>cost)</a:t>
            </a:r>
            <a:r>
              <a:rPr lang="en-US" altLang="zh-CN" i="1" dirty="0"/>
              <a:t> </a:t>
            </a:r>
            <a:r>
              <a:rPr lang="en-US" altLang="zh-CN" dirty="0"/>
              <a:t>and </a:t>
            </a:r>
            <a:r>
              <a:rPr lang="en-US" altLang="zh-CN" i="1" dirty="0"/>
              <a:t>hot </a:t>
            </a:r>
            <a:r>
              <a:rPr lang="en-US" altLang="zh-CN" dirty="0"/>
              <a:t>(in-memory</a:t>
            </a:r>
            <a:r>
              <a:rPr lang="zh-CN" altLang="en-US" dirty="0"/>
              <a:t> </a:t>
            </a:r>
            <a:r>
              <a:rPr lang="en-US" altLang="zh-CN" dirty="0" err="1"/>
              <a:t>kv</a:t>
            </a:r>
            <a:r>
              <a:rPr lang="zh-CN" altLang="en-US" dirty="0"/>
              <a:t> </a:t>
            </a:r>
            <a:r>
              <a:rPr lang="en-US" altLang="zh-CN" dirty="0"/>
              <a:t>stores</a:t>
            </a:r>
            <a:r>
              <a:rPr lang="zh-CN" altLang="en-US" dirty="0"/>
              <a:t> </a:t>
            </a:r>
            <a:r>
              <a:rPr lang="en-US" altLang="zh-CN" dirty="0"/>
              <a:t>to</a:t>
            </a:r>
            <a:r>
              <a:rPr lang="zh-CN" altLang="en-US" dirty="0"/>
              <a:t> </a:t>
            </a:r>
            <a:r>
              <a:rPr lang="en-US" altLang="zh-CN" dirty="0"/>
              <a:t>reduce</a:t>
            </a:r>
            <a:r>
              <a:rPr lang="zh-CN" altLang="en-US" dirty="0"/>
              <a:t> </a:t>
            </a:r>
            <a:r>
              <a:rPr lang="en-US" altLang="zh-CN" dirty="0"/>
              <a:t>expensive</a:t>
            </a:r>
            <a:r>
              <a:rPr lang="zh-CN" altLang="en-US" dirty="0"/>
              <a:t> </a:t>
            </a:r>
            <a:r>
              <a:rPr lang="en-US" altLang="zh-CN" dirty="0"/>
              <a:t>hardware</a:t>
            </a:r>
            <a:r>
              <a:rPr lang="zh-CN" altLang="en-US" dirty="0"/>
              <a:t> </a:t>
            </a:r>
            <a:r>
              <a:rPr lang="en-US" altLang="zh-CN" dirty="0"/>
              <a:t>footprints)</a:t>
            </a:r>
            <a:r>
              <a:rPr lang="zh-CN" altLang="en-US" dirty="0"/>
              <a:t> </a:t>
            </a:r>
            <a:r>
              <a:rPr lang="en-US" altLang="zh-CN" dirty="0"/>
              <a:t>distributed storage systems. </a:t>
            </a:r>
          </a:p>
          <a:p>
            <a:pPr lvl="2"/>
            <a:r>
              <a:rPr lang="en-US" altLang="zh-CN" b="1" dirty="0"/>
              <a:t>Challenges</a:t>
            </a:r>
            <a:r>
              <a:rPr lang="en-US" altLang="zh-CN" dirty="0"/>
              <a:t>:</a:t>
            </a:r>
            <a:r>
              <a:rPr lang="zh-CN" altLang="en-US" dirty="0"/>
              <a:t> </a:t>
            </a:r>
            <a:r>
              <a:rPr lang="en-US" altLang="zh-CN" dirty="0"/>
              <a:t>(1)</a:t>
            </a:r>
            <a:r>
              <a:rPr lang="zh-CN" altLang="en-US" dirty="0"/>
              <a:t> </a:t>
            </a:r>
            <a:r>
              <a:rPr lang="en-US" altLang="zh-CN" b="1" dirty="0"/>
              <a:t>Expensive</a:t>
            </a:r>
            <a:r>
              <a:rPr lang="zh-CN" altLang="en-US" b="1" dirty="0"/>
              <a:t> </a:t>
            </a:r>
            <a:r>
              <a:rPr lang="en-US" altLang="zh-CN" b="1" dirty="0"/>
              <a:t>repair</a:t>
            </a:r>
            <a:r>
              <a:rPr lang="en-US" altLang="zh-CN" dirty="0"/>
              <a:t>:</a:t>
            </a:r>
            <a:r>
              <a:rPr lang="zh-CN" altLang="en-US" dirty="0"/>
              <a:t> </a:t>
            </a:r>
            <a:r>
              <a:rPr lang="en-US" altLang="zh-CN" dirty="0"/>
              <a:t>(</a:t>
            </a:r>
            <a:r>
              <a:rPr lang="en-US" altLang="zh-CN" dirty="0" err="1"/>
              <a:t>n,k</a:t>
            </a:r>
            <a:r>
              <a:rPr lang="en-US" altLang="zh-CN" dirty="0"/>
              <a:t>) RS code repairs a chunk by retrieving k chunks,</a:t>
            </a:r>
            <a:r>
              <a:rPr lang="zh-CN" altLang="en-US" dirty="0"/>
              <a:t> </a:t>
            </a:r>
            <a:r>
              <a:rPr lang="en-US" altLang="zh-CN" dirty="0"/>
              <a:t>Large k in wide stripes means</a:t>
            </a:r>
            <a:r>
              <a:rPr lang="zh-CN" altLang="en-US" dirty="0"/>
              <a:t> </a:t>
            </a:r>
            <a:r>
              <a:rPr lang="en-US" altLang="zh-CN" dirty="0"/>
              <a:t>more bandwidth and I/O;</a:t>
            </a:r>
            <a:r>
              <a:rPr lang="zh-CN" altLang="en-US" dirty="0"/>
              <a:t> </a:t>
            </a:r>
            <a:r>
              <a:rPr lang="en-US" altLang="zh-CN" dirty="0"/>
              <a:t>(2)</a:t>
            </a:r>
            <a:r>
              <a:rPr lang="zh-CN" altLang="en-US" dirty="0"/>
              <a:t> </a:t>
            </a:r>
            <a:r>
              <a:rPr lang="en-US" altLang="zh-CN" b="1" dirty="0"/>
              <a:t>Expensive</a:t>
            </a:r>
            <a:r>
              <a:rPr lang="zh-CN" altLang="en-US" b="1" dirty="0"/>
              <a:t> </a:t>
            </a:r>
            <a:r>
              <a:rPr lang="en-US" altLang="zh-CN" b="1" dirty="0"/>
              <a:t>encoding</a:t>
            </a:r>
            <a:r>
              <a:rPr lang="en-US" altLang="zh-CN" dirty="0"/>
              <a:t>:</a:t>
            </a:r>
            <a:r>
              <a:rPr lang="zh-CN" altLang="en-US" dirty="0"/>
              <a:t> </a:t>
            </a:r>
            <a:r>
              <a:rPr lang="en-US" altLang="zh-CN" dirty="0"/>
              <a:t>Limited CPU cache: as k increases, more difficult to fit wide stripes in cache;</a:t>
            </a:r>
            <a:r>
              <a:rPr lang="zh-CN" altLang="en-US" dirty="0"/>
              <a:t> </a:t>
            </a:r>
            <a:r>
              <a:rPr lang="en-US" altLang="zh-CN" dirty="0"/>
              <a:t>(3)</a:t>
            </a:r>
            <a:r>
              <a:rPr lang="zh-CN" altLang="en-US" dirty="0"/>
              <a:t> </a:t>
            </a:r>
            <a:r>
              <a:rPr lang="en-US" altLang="zh-CN" b="1" dirty="0"/>
              <a:t>Expensive</a:t>
            </a:r>
            <a:r>
              <a:rPr lang="zh-CN" altLang="en-US" b="1" dirty="0"/>
              <a:t> </a:t>
            </a:r>
            <a:r>
              <a:rPr lang="en-US" altLang="zh-CN" b="1" dirty="0"/>
              <a:t>updates</a:t>
            </a:r>
            <a:r>
              <a:rPr lang="en-US" altLang="zh-CN" dirty="0"/>
              <a:t>:</a:t>
            </a:r>
            <a:r>
              <a:rPr lang="zh-CN" altLang="en-US" dirty="0"/>
              <a:t> </a:t>
            </a:r>
            <a:r>
              <a:rPr lang="en-US" altLang="zh-CN" dirty="0"/>
              <a:t>Same as in traditional stripes: any updated data chunk causes all n-k parity chunks to be updated.</a:t>
            </a:r>
          </a:p>
          <a:p>
            <a:pPr lvl="1"/>
            <a:r>
              <a:rPr lang="en-US" altLang="zh-CN" dirty="0"/>
              <a:t>The</a:t>
            </a:r>
            <a:r>
              <a:rPr lang="zh-CN" altLang="en-US" dirty="0"/>
              <a:t> </a:t>
            </a:r>
            <a:r>
              <a:rPr lang="en-US" altLang="zh-CN" dirty="0"/>
              <a:t>main challenge of wide-stripe erasure coding is the repair problem. Existing</a:t>
            </a:r>
            <a:r>
              <a:rPr lang="zh-CN" altLang="en-US" dirty="0"/>
              <a:t> </a:t>
            </a:r>
            <a:r>
              <a:rPr lang="en-US" altLang="zh-CN" dirty="0"/>
              <a:t>methods</a:t>
            </a:r>
            <a:r>
              <a:rPr lang="zh-CN" altLang="en-US" dirty="0"/>
              <a:t> </a:t>
            </a:r>
            <a:r>
              <a:rPr lang="en-US" altLang="zh-CN" dirty="0"/>
              <a:t>use </a:t>
            </a:r>
            <a:r>
              <a:rPr lang="en-US" altLang="zh-CN" i="1" dirty="0"/>
              <a:t>locality </a:t>
            </a:r>
            <a:r>
              <a:rPr lang="en-US" altLang="zh-CN" dirty="0"/>
              <a:t>to reduce the repair bandwidth.</a:t>
            </a:r>
          </a:p>
          <a:p>
            <a:pPr lvl="2"/>
            <a:r>
              <a:rPr lang="en-US" altLang="zh-CN" b="1" dirty="0"/>
              <a:t>Parity</a:t>
            </a:r>
            <a:r>
              <a:rPr lang="zh-CN" altLang="en-US" b="1" dirty="0"/>
              <a:t> </a:t>
            </a:r>
            <a:r>
              <a:rPr lang="en-US" altLang="zh-CN" b="1" dirty="0"/>
              <a:t>locality</a:t>
            </a:r>
            <a:r>
              <a:rPr lang="en-US" altLang="zh-CN" dirty="0"/>
              <a:t>:</a:t>
            </a:r>
            <a:r>
              <a:rPr lang="zh-CN" altLang="en-US" dirty="0"/>
              <a:t> </a:t>
            </a:r>
            <a:r>
              <a:rPr lang="en-US" altLang="zh-CN" dirty="0"/>
              <a:t>Locally repairable codes (</a:t>
            </a:r>
            <a:r>
              <a:rPr lang="en-US" altLang="zh-CN" b="1" dirty="0"/>
              <a:t>LRCs</a:t>
            </a:r>
            <a:r>
              <a:rPr lang="en-US" altLang="zh-CN" dirty="0"/>
              <a:t>): </a:t>
            </a:r>
            <a:r>
              <a:rPr lang="en-US" altLang="zh-CN" b="1" dirty="0"/>
              <a:t>(</a:t>
            </a:r>
            <a:r>
              <a:rPr lang="en-US" altLang="zh-CN" b="1" dirty="0" err="1"/>
              <a:t>n,k,r</a:t>
            </a:r>
            <a:r>
              <a:rPr lang="en-US" altLang="zh-CN" b="1" dirty="0"/>
              <a:t>)</a:t>
            </a:r>
            <a:r>
              <a:rPr lang="en-US" altLang="zh-CN" dirty="0"/>
              <a:t> Azure-LRC.</a:t>
            </a:r>
            <a:r>
              <a:rPr lang="zh-CN" altLang="en-US" dirty="0"/>
              <a:t> </a:t>
            </a:r>
            <a:r>
              <a:rPr lang="en-US" altLang="zh-CN" dirty="0"/>
              <a:t>Reducing repair penalty: encodes every r data chunks into a parity chunk, so repairing a lost chunk only accesses r local</a:t>
            </a:r>
            <a:r>
              <a:rPr lang="zh-CN" altLang="en-US" dirty="0"/>
              <a:t> </a:t>
            </a:r>
            <a:r>
              <a:rPr lang="en-US" altLang="zh-CN" dirty="0"/>
              <a:t>chunks (r &lt; k)</a:t>
            </a:r>
          </a:p>
          <a:p>
            <a:pPr lvl="2"/>
            <a:r>
              <a:rPr lang="en-US" altLang="zh-CN" b="1" dirty="0"/>
              <a:t>Topology</a:t>
            </a:r>
            <a:r>
              <a:rPr lang="zh-CN" altLang="en-US" b="1" dirty="0"/>
              <a:t> </a:t>
            </a:r>
            <a:r>
              <a:rPr lang="en-US" altLang="zh-CN" b="1" dirty="0"/>
              <a:t>locality</a:t>
            </a:r>
            <a:r>
              <a:rPr lang="en-US" altLang="zh-CN" dirty="0"/>
              <a:t>:</a:t>
            </a:r>
            <a:r>
              <a:rPr lang="zh-CN" altLang="en-US" dirty="0"/>
              <a:t> </a:t>
            </a:r>
            <a:r>
              <a:rPr lang="en-US" altLang="zh-CN" b="1" dirty="0"/>
              <a:t>(</a:t>
            </a:r>
            <a:r>
              <a:rPr lang="en-US" altLang="zh-CN" b="1" dirty="0" err="1"/>
              <a:t>n,k</a:t>
            </a:r>
            <a:r>
              <a:rPr lang="en-US" altLang="zh-CN" b="1" dirty="0"/>
              <a:t>) RS-coded chunks placed in z racks: (</a:t>
            </a:r>
            <a:r>
              <a:rPr lang="en-US" altLang="zh-CN" b="1" dirty="0" err="1"/>
              <a:t>n,k,z</a:t>
            </a:r>
            <a:r>
              <a:rPr lang="en-US" altLang="zh-CN" b="1" dirty="0"/>
              <a:t>) </a:t>
            </a:r>
            <a:r>
              <a:rPr lang="en-US" altLang="zh-CN" dirty="0"/>
              <a:t>TL.</a:t>
            </a:r>
            <a:r>
              <a:rPr lang="zh-CN" altLang="en-US" dirty="0"/>
              <a:t> </a:t>
            </a:r>
            <a:r>
              <a:rPr lang="en-US" altLang="zh-CN" dirty="0"/>
              <a:t>Reducing cross-rack repair bandwidth: splits a repair operation into local</a:t>
            </a:r>
            <a:r>
              <a:rPr lang="zh-CN" altLang="en-US" dirty="0"/>
              <a:t> </a:t>
            </a:r>
            <a:r>
              <a:rPr lang="en-US" altLang="zh-CN" dirty="0"/>
              <a:t>inner-rack repair and cross-rack repair sub-operations</a:t>
            </a:r>
          </a:p>
          <a:p>
            <a:pPr lvl="1"/>
            <a:endParaRPr lang="en-US" altLang="zh-CN" dirty="0"/>
          </a:p>
          <a:p>
            <a:pPr lvl="1"/>
            <a:endParaRPr lang="en-US" altLang="zh-CN" dirty="0"/>
          </a:p>
          <a:p>
            <a:pPr lvl="2"/>
            <a:endParaRPr lang="en-US" altLang="zh-CN" dirty="0"/>
          </a:p>
          <a:p>
            <a:pPr lvl="1"/>
            <a:endParaRPr lang="en-US" altLang="zh-CN" dirty="0"/>
          </a:p>
        </p:txBody>
      </p:sp>
      <p:pic>
        <p:nvPicPr>
          <p:cNvPr id="4" name="图片 3">
            <a:extLst>
              <a:ext uri="{FF2B5EF4-FFF2-40B4-BE49-F238E27FC236}">
                <a16:creationId xmlns:a16="http://schemas.microsoft.com/office/drawing/2014/main" id="{F8CF37EF-CCAE-7443-8B19-50699D96F485}"/>
              </a:ext>
            </a:extLst>
          </p:cNvPr>
          <p:cNvPicPr>
            <a:picLocks noChangeAspect="1"/>
          </p:cNvPicPr>
          <p:nvPr/>
        </p:nvPicPr>
        <p:blipFill>
          <a:blip r:embed="rId3"/>
          <a:stretch>
            <a:fillRect/>
          </a:stretch>
        </p:blipFill>
        <p:spPr>
          <a:xfrm>
            <a:off x="8726515" y="32084"/>
            <a:ext cx="3433401" cy="22976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a:extLst>
              <a:ext uri="{FF2B5EF4-FFF2-40B4-BE49-F238E27FC236}">
                <a16:creationId xmlns:a16="http://schemas.microsoft.com/office/drawing/2014/main" id="{44DD7A77-9F72-1945-9E8D-ED2A686D6C26}"/>
              </a:ext>
            </a:extLst>
          </p:cNvPr>
          <p:cNvPicPr>
            <a:picLocks noChangeAspect="1"/>
          </p:cNvPicPr>
          <p:nvPr/>
        </p:nvPicPr>
        <p:blipFill>
          <a:blip r:embed="rId4"/>
          <a:stretch>
            <a:fillRect/>
          </a:stretch>
        </p:blipFill>
        <p:spPr>
          <a:xfrm>
            <a:off x="8229600" y="33376"/>
            <a:ext cx="3930316" cy="28887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8">
            <a:extLst>
              <a:ext uri="{FF2B5EF4-FFF2-40B4-BE49-F238E27FC236}">
                <a16:creationId xmlns:a16="http://schemas.microsoft.com/office/drawing/2014/main" id="{8C0C8D07-78EB-7248-B0B1-C88ABB6EFA29}"/>
              </a:ext>
            </a:extLst>
          </p:cNvPr>
          <p:cNvPicPr>
            <a:picLocks noChangeAspect="1"/>
          </p:cNvPicPr>
          <p:nvPr/>
        </p:nvPicPr>
        <p:blipFill>
          <a:blip r:embed="rId5"/>
          <a:stretch>
            <a:fillRect/>
          </a:stretch>
        </p:blipFill>
        <p:spPr>
          <a:xfrm>
            <a:off x="3453927" y="32084"/>
            <a:ext cx="4695071" cy="28887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8312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D1442-C34C-C447-B757-CCC00B7E0CD1}"/>
              </a:ext>
            </a:extLst>
          </p:cNvPr>
          <p:cNvSpPr>
            <a:spLocks noGrp="1"/>
          </p:cNvSpPr>
          <p:nvPr>
            <p:ph type="title"/>
          </p:nvPr>
        </p:nvSpPr>
        <p:spPr/>
        <p:txBody>
          <a:bodyPr>
            <a:normAutofit/>
          </a:bodyPr>
          <a:lstStyle/>
          <a:p>
            <a:r>
              <a:rPr kumimoji="1" lang="en-US" altLang="zh-CN" sz="3200" dirty="0"/>
              <a:t>FAST</a:t>
            </a:r>
            <a:r>
              <a:rPr kumimoji="1" lang="zh-CN" altLang="en-US" sz="3200" dirty="0"/>
              <a:t> </a:t>
            </a:r>
            <a:r>
              <a:rPr kumimoji="1" lang="en-US" altLang="zh-CN" sz="3200" dirty="0"/>
              <a:t>’21</a:t>
            </a:r>
            <a:r>
              <a:rPr kumimoji="1" lang="zh-CN" altLang="en-US" sz="3200" dirty="0"/>
              <a:t> </a:t>
            </a:r>
            <a:r>
              <a:rPr kumimoji="1" lang="en-US" altLang="zh-CN" sz="3200" dirty="0"/>
              <a:t>Cloud and Distributed Systems</a:t>
            </a:r>
            <a:r>
              <a:rPr kumimoji="1" lang="zh-CN" altLang="en-US" sz="3200" dirty="0"/>
              <a:t> </a:t>
            </a:r>
            <a:r>
              <a:rPr kumimoji="1" lang="en-US" altLang="zh-CN" sz="3200" dirty="0"/>
              <a:t>Track</a:t>
            </a:r>
          </a:p>
        </p:txBody>
      </p:sp>
      <p:sp>
        <p:nvSpPr>
          <p:cNvPr id="5" name="灯片编号占位符 4">
            <a:extLst>
              <a:ext uri="{FF2B5EF4-FFF2-40B4-BE49-F238E27FC236}">
                <a16:creationId xmlns:a16="http://schemas.microsoft.com/office/drawing/2014/main" id="{AF2C1161-8A60-8C4D-A09F-DBD910BBFE4F}"/>
              </a:ext>
            </a:extLst>
          </p:cNvPr>
          <p:cNvSpPr>
            <a:spLocks noGrp="1"/>
          </p:cNvSpPr>
          <p:nvPr>
            <p:ph type="sldNum" sz="quarter" idx="12"/>
          </p:nvPr>
        </p:nvSpPr>
        <p:spPr/>
        <p:txBody>
          <a:bodyPr/>
          <a:lstStyle/>
          <a:p>
            <a:fld id="{DABF2006-3529-E847-8BA6-00244339AAA6}" type="slidenum">
              <a:rPr kumimoji="1" lang="zh-CN" altLang="en-US" smtClean="0"/>
              <a:t>4</a:t>
            </a:fld>
            <a:endParaRPr kumimoji="1" lang="zh-CN" altLang="en-US"/>
          </a:p>
        </p:txBody>
      </p:sp>
      <p:sp>
        <p:nvSpPr>
          <p:cNvPr id="8" name="内容占位符 2">
            <a:extLst>
              <a:ext uri="{FF2B5EF4-FFF2-40B4-BE49-F238E27FC236}">
                <a16:creationId xmlns:a16="http://schemas.microsoft.com/office/drawing/2014/main" id="{728265B2-E100-3A41-A38B-9321226DA755}"/>
              </a:ext>
            </a:extLst>
          </p:cNvPr>
          <p:cNvSpPr>
            <a:spLocks noGrp="1"/>
          </p:cNvSpPr>
          <p:nvPr>
            <p:ph idx="1"/>
          </p:nvPr>
        </p:nvSpPr>
        <p:spPr>
          <a:xfrm>
            <a:off x="1021206" y="1683503"/>
            <a:ext cx="10561193" cy="5457111"/>
          </a:xfrm>
        </p:spPr>
        <p:txBody>
          <a:bodyPr>
            <a:normAutofit/>
          </a:bodyPr>
          <a:lstStyle/>
          <a:p>
            <a:pPr marL="201168" lvl="1" indent="0">
              <a:buNone/>
            </a:pPr>
            <a:r>
              <a:rPr lang="en-US" altLang="zh-CN" sz="2400" dirty="0"/>
              <a:t>Exploiting Combined Locality for Wide-Stripe Erasure Coding in Distributed Storage</a:t>
            </a:r>
          </a:p>
          <a:p>
            <a:pPr marL="201168" lvl="1" indent="0">
              <a:buNone/>
            </a:pPr>
            <a:r>
              <a:rPr lang="en-US" altLang="zh-CN" sz="1600" b="1" dirty="0" err="1"/>
              <a:t>Yuchong</a:t>
            </a:r>
            <a:r>
              <a:rPr lang="en-US" altLang="zh-CN" sz="1600" b="1" dirty="0"/>
              <a:t> Hu, </a:t>
            </a:r>
            <a:r>
              <a:rPr lang="en-US" altLang="zh-CN" sz="1600" b="1" dirty="0" err="1"/>
              <a:t>Liangfeng</a:t>
            </a:r>
            <a:r>
              <a:rPr lang="en-US" altLang="zh-CN" sz="1600" b="1" dirty="0"/>
              <a:t> Cheng, and </a:t>
            </a:r>
            <a:r>
              <a:rPr lang="en-US" altLang="zh-CN" sz="1600" b="1" dirty="0" err="1"/>
              <a:t>Qiaori</a:t>
            </a:r>
            <a:r>
              <a:rPr lang="en-US" altLang="zh-CN" sz="1600" b="1" dirty="0"/>
              <a:t> Yao, Huazhong University of Science &amp; Technology; Patrick P. C. Lee, The Chinese University of Hong Kong; </a:t>
            </a:r>
            <a:r>
              <a:rPr lang="en-US" altLang="zh-CN" sz="1600" b="1" dirty="0" err="1"/>
              <a:t>Weichun</a:t>
            </a:r>
            <a:r>
              <a:rPr lang="en-US" altLang="zh-CN" sz="1600" b="1" dirty="0"/>
              <a:t> Wang and Wei Chen, HIKVISION</a:t>
            </a:r>
          </a:p>
          <a:p>
            <a:pPr lvl="1"/>
            <a:r>
              <a:rPr lang="en-US" altLang="zh-CN" dirty="0"/>
              <a:t>Motivation:</a:t>
            </a:r>
            <a:r>
              <a:rPr lang="zh-CN" altLang="en-US" dirty="0"/>
              <a:t> </a:t>
            </a:r>
            <a:r>
              <a:rPr lang="en-US" altLang="zh-CN" b="1" dirty="0"/>
              <a:t>Trade-off between redundancy and repair penalty</a:t>
            </a:r>
          </a:p>
          <a:p>
            <a:pPr lvl="2"/>
            <a:r>
              <a:rPr lang="en-US" altLang="zh-CN" dirty="0"/>
              <a:t>Parity locality incurs high redundancy</a:t>
            </a:r>
          </a:p>
          <a:p>
            <a:pPr lvl="2"/>
            <a:r>
              <a:rPr lang="en-US" altLang="zh-CN" dirty="0"/>
              <a:t>Topology locality incurs high cross-rack repair bandwidth</a:t>
            </a:r>
          </a:p>
          <a:p>
            <a:pPr lvl="1"/>
            <a:r>
              <a:rPr lang="en-US" altLang="zh-CN" b="1" dirty="0"/>
              <a:t>Combined Locality</a:t>
            </a:r>
            <a:r>
              <a:rPr lang="en-US" altLang="zh-CN" dirty="0"/>
              <a:t>: (</a:t>
            </a:r>
            <a:r>
              <a:rPr lang="en-US" altLang="zh-CN" dirty="0" err="1"/>
              <a:t>n,k,r,z</a:t>
            </a:r>
            <a:r>
              <a:rPr lang="en-US" altLang="zh-CN" dirty="0"/>
              <a:t>) CL:</a:t>
            </a:r>
          </a:p>
          <a:p>
            <a:pPr lvl="2"/>
            <a:r>
              <a:rPr lang="en-US" altLang="zh-CN" dirty="0"/>
              <a:t>c: number of chunks of a stripe in a rack;</a:t>
            </a:r>
            <a:r>
              <a:rPr lang="zh-CN" altLang="en-US" dirty="0"/>
              <a:t> </a:t>
            </a:r>
            <a:r>
              <a:rPr lang="en-US" altLang="zh-CN" dirty="0"/>
              <a:t>f: number of tolerable node failures of a stripe</a:t>
            </a:r>
          </a:p>
          <a:p>
            <a:pPr lvl="2"/>
            <a:r>
              <a:rPr lang="en-US" altLang="zh-CN" dirty="0"/>
              <a:t>Requirement: c ≤ f; otherwise, a rack failure leads to data loss</a:t>
            </a:r>
          </a:p>
          <a:p>
            <a:pPr lvl="2"/>
            <a:r>
              <a:rPr lang="en-US" altLang="zh-CN" b="1" dirty="0"/>
              <a:t>Idea: </a:t>
            </a:r>
            <a:r>
              <a:rPr lang="en-US" altLang="zh-CN" dirty="0"/>
              <a:t>If c increases, a local inner-rack repair covers more chunks reducing more cross-rack repair bandwidth;</a:t>
            </a:r>
            <a:r>
              <a:rPr lang="zh-CN" altLang="en-US" dirty="0"/>
              <a:t> </a:t>
            </a:r>
            <a:r>
              <a:rPr lang="en-US" altLang="zh-CN" dirty="0"/>
              <a:t>Minimum cross-rack repair bandwidth: when c = f</a:t>
            </a:r>
          </a:p>
          <a:p>
            <a:pPr lvl="2"/>
            <a:r>
              <a:rPr lang="en-US" altLang="zh-CN" dirty="0"/>
              <a:t>Example: (26,20,5,9) CL = (26,20,5) Azure-LRC placed in 9 racks</a:t>
            </a:r>
          </a:p>
          <a:p>
            <a:pPr lvl="2"/>
            <a:r>
              <a:rPr lang="en-US" altLang="zh-CN" b="1" dirty="0"/>
              <a:t>Trade-off</a:t>
            </a:r>
            <a:r>
              <a:rPr lang="zh-CN" altLang="en-US" b="1" dirty="0"/>
              <a:t> </a:t>
            </a:r>
            <a:r>
              <a:rPr lang="en-US" altLang="zh-CN" b="1" dirty="0"/>
              <a:t>Analysis</a:t>
            </a:r>
            <a:r>
              <a:rPr lang="en-US" altLang="zh-CN" dirty="0"/>
              <a:t>:</a:t>
            </a:r>
            <a:r>
              <a:rPr lang="zh-CN" altLang="en-US" dirty="0"/>
              <a:t> </a:t>
            </a:r>
            <a:r>
              <a:rPr lang="en-US" altLang="zh-CN" dirty="0"/>
              <a:t>CL outperforms TL and LRC in terms of trade-off of redundancy and cross-rack repair bandwidth</a:t>
            </a:r>
          </a:p>
          <a:p>
            <a:pPr lvl="1"/>
            <a:r>
              <a:rPr lang="en-US" altLang="zh-CN" b="1" dirty="0" err="1"/>
              <a:t>ECWide</a:t>
            </a:r>
            <a:r>
              <a:rPr lang="en-US" altLang="zh-CN" dirty="0"/>
              <a:t>: a wide-stripe erasure-coded storage system</a:t>
            </a:r>
          </a:p>
          <a:p>
            <a:pPr lvl="2"/>
            <a:r>
              <a:rPr lang="en-US" altLang="zh-CN" b="1" dirty="0"/>
              <a:t>Minimum</a:t>
            </a:r>
            <a:r>
              <a:rPr lang="en-US" altLang="zh-CN" dirty="0"/>
              <a:t> </a:t>
            </a:r>
            <a:r>
              <a:rPr lang="en-US" altLang="zh-CN" b="1" dirty="0"/>
              <a:t>cross-rack repair bandwidth</a:t>
            </a:r>
            <a:r>
              <a:rPr lang="en-US" altLang="zh-CN" dirty="0"/>
              <a:t>: realizes combined locality; </a:t>
            </a:r>
            <a:r>
              <a:rPr lang="en-US" altLang="zh-CN" b="1" dirty="0"/>
              <a:t>Efficient encoding</a:t>
            </a:r>
            <a:r>
              <a:rPr lang="en-US" altLang="zh-CN" dirty="0"/>
              <a:t>: proposes a multi-node encoding design; </a:t>
            </a:r>
            <a:r>
              <a:rPr lang="en-US" altLang="zh-CN" b="1" dirty="0"/>
              <a:t>Efficient parity updates</a:t>
            </a:r>
            <a:r>
              <a:rPr lang="en-US" altLang="zh-CN" dirty="0"/>
              <a:t>: proposes an inner-rack parity update design</a:t>
            </a:r>
          </a:p>
          <a:p>
            <a:pPr lvl="2"/>
            <a:r>
              <a:rPr lang="en-US" altLang="zh-CN" dirty="0"/>
              <a:t>Full-node repair: Multiple single-chunk repairs in parallel</a:t>
            </a:r>
          </a:p>
          <a:p>
            <a:pPr lvl="3"/>
            <a:r>
              <a:rPr lang="en-US" altLang="zh-CN" dirty="0"/>
              <a:t> Always select least-recently-selected (LRS) nodes as requestors or local repairers to avoid them to choose identical nodes, which may degrade parallel performance.</a:t>
            </a:r>
          </a:p>
        </p:txBody>
      </p:sp>
      <p:pic>
        <p:nvPicPr>
          <p:cNvPr id="3" name="图片 2">
            <a:extLst>
              <a:ext uri="{FF2B5EF4-FFF2-40B4-BE49-F238E27FC236}">
                <a16:creationId xmlns:a16="http://schemas.microsoft.com/office/drawing/2014/main" id="{8B2356F6-C9FD-754B-8002-7DE020CEF279}"/>
              </a:ext>
            </a:extLst>
          </p:cNvPr>
          <p:cNvPicPr>
            <a:picLocks noChangeAspect="1"/>
          </p:cNvPicPr>
          <p:nvPr/>
        </p:nvPicPr>
        <p:blipFill>
          <a:blip r:embed="rId3"/>
          <a:stretch>
            <a:fillRect/>
          </a:stretch>
        </p:blipFill>
        <p:spPr>
          <a:xfrm>
            <a:off x="4756457" y="651"/>
            <a:ext cx="7435543" cy="2426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2B02B53E-DDCB-B341-9677-44F772ED6EE4}"/>
              </a:ext>
            </a:extLst>
          </p:cNvPr>
          <p:cNvPicPr>
            <a:picLocks noChangeAspect="1"/>
          </p:cNvPicPr>
          <p:nvPr/>
        </p:nvPicPr>
        <p:blipFill rotWithShape="1">
          <a:blip r:embed="rId4"/>
          <a:srcRect r="62135"/>
          <a:stretch/>
        </p:blipFill>
        <p:spPr>
          <a:xfrm>
            <a:off x="60960" y="51966"/>
            <a:ext cx="2137070" cy="2375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图片 9">
            <a:extLst>
              <a:ext uri="{FF2B5EF4-FFF2-40B4-BE49-F238E27FC236}">
                <a16:creationId xmlns:a16="http://schemas.microsoft.com/office/drawing/2014/main" id="{7D6655DE-965F-6048-9C74-5680A0431CA7}"/>
              </a:ext>
            </a:extLst>
          </p:cNvPr>
          <p:cNvPicPr>
            <a:picLocks noChangeAspect="1"/>
          </p:cNvPicPr>
          <p:nvPr/>
        </p:nvPicPr>
        <p:blipFill rotWithShape="1">
          <a:blip r:embed="rId4"/>
          <a:srcRect l="37702"/>
          <a:stretch/>
        </p:blipFill>
        <p:spPr>
          <a:xfrm>
            <a:off x="2274104" y="51966"/>
            <a:ext cx="2335389" cy="157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图片 11">
            <a:extLst>
              <a:ext uri="{FF2B5EF4-FFF2-40B4-BE49-F238E27FC236}">
                <a16:creationId xmlns:a16="http://schemas.microsoft.com/office/drawing/2014/main" id="{A6EADB27-0695-1F42-B793-6F4548486968}"/>
              </a:ext>
            </a:extLst>
          </p:cNvPr>
          <p:cNvPicPr>
            <a:picLocks noChangeAspect="1"/>
          </p:cNvPicPr>
          <p:nvPr/>
        </p:nvPicPr>
        <p:blipFill>
          <a:blip r:embed="rId5"/>
          <a:stretch>
            <a:fillRect/>
          </a:stretch>
        </p:blipFill>
        <p:spPr>
          <a:xfrm>
            <a:off x="7728154" y="0"/>
            <a:ext cx="4402885" cy="36040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图片 13">
            <a:extLst>
              <a:ext uri="{FF2B5EF4-FFF2-40B4-BE49-F238E27FC236}">
                <a16:creationId xmlns:a16="http://schemas.microsoft.com/office/drawing/2014/main" id="{50A81BE9-75C3-A74F-8BF0-37C58C338F60}"/>
              </a:ext>
            </a:extLst>
          </p:cNvPr>
          <p:cNvPicPr>
            <a:picLocks noChangeAspect="1"/>
          </p:cNvPicPr>
          <p:nvPr/>
        </p:nvPicPr>
        <p:blipFill>
          <a:blip r:embed="rId6"/>
          <a:stretch>
            <a:fillRect/>
          </a:stretch>
        </p:blipFill>
        <p:spPr>
          <a:xfrm>
            <a:off x="4814538" y="0"/>
            <a:ext cx="7377461" cy="32151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70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D1442-C34C-C447-B757-CCC00B7E0CD1}"/>
              </a:ext>
            </a:extLst>
          </p:cNvPr>
          <p:cNvSpPr>
            <a:spLocks noGrp="1"/>
          </p:cNvSpPr>
          <p:nvPr>
            <p:ph type="title"/>
          </p:nvPr>
        </p:nvSpPr>
        <p:spPr/>
        <p:txBody>
          <a:bodyPr>
            <a:normAutofit/>
          </a:bodyPr>
          <a:lstStyle/>
          <a:p>
            <a:r>
              <a:rPr kumimoji="1" lang="en-US" altLang="zh-CN" sz="3200" dirty="0"/>
              <a:t>FAST</a:t>
            </a:r>
            <a:r>
              <a:rPr kumimoji="1" lang="zh-CN" altLang="en-US" sz="3200" dirty="0"/>
              <a:t> </a:t>
            </a:r>
            <a:r>
              <a:rPr kumimoji="1" lang="en-US" altLang="zh-CN" sz="3200" dirty="0"/>
              <a:t>’21</a:t>
            </a:r>
            <a:r>
              <a:rPr kumimoji="1" lang="zh-CN" altLang="en-US" sz="3200" dirty="0"/>
              <a:t> </a:t>
            </a:r>
            <a:r>
              <a:rPr kumimoji="1" lang="en-US" altLang="zh-CN" sz="3200" dirty="0"/>
              <a:t>Cloud and Distributed Systems</a:t>
            </a:r>
            <a:r>
              <a:rPr kumimoji="1" lang="zh-CN" altLang="en-US" sz="3200" dirty="0"/>
              <a:t> </a:t>
            </a:r>
            <a:r>
              <a:rPr kumimoji="1" lang="en-US" altLang="zh-CN" sz="3200" dirty="0"/>
              <a:t>Track</a:t>
            </a:r>
          </a:p>
        </p:txBody>
      </p:sp>
      <p:sp>
        <p:nvSpPr>
          <p:cNvPr id="5" name="灯片编号占位符 4">
            <a:extLst>
              <a:ext uri="{FF2B5EF4-FFF2-40B4-BE49-F238E27FC236}">
                <a16:creationId xmlns:a16="http://schemas.microsoft.com/office/drawing/2014/main" id="{AF2C1161-8A60-8C4D-A09F-DBD910BBFE4F}"/>
              </a:ext>
            </a:extLst>
          </p:cNvPr>
          <p:cNvSpPr>
            <a:spLocks noGrp="1"/>
          </p:cNvSpPr>
          <p:nvPr>
            <p:ph type="sldNum" sz="quarter" idx="12"/>
          </p:nvPr>
        </p:nvSpPr>
        <p:spPr/>
        <p:txBody>
          <a:bodyPr/>
          <a:lstStyle/>
          <a:p>
            <a:fld id="{DABF2006-3529-E847-8BA6-00244339AAA6}" type="slidenum">
              <a:rPr kumimoji="1" lang="zh-CN" altLang="en-US" smtClean="0"/>
              <a:t>5</a:t>
            </a:fld>
            <a:endParaRPr kumimoji="1" lang="zh-CN" altLang="en-US"/>
          </a:p>
        </p:txBody>
      </p:sp>
      <p:sp>
        <p:nvSpPr>
          <p:cNvPr id="8" name="内容占位符 2">
            <a:extLst>
              <a:ext uri="{FF2B5EF4-FFF2-40B4-BE49-F238E27FC236}">
                <a16:creationId xmlns:a16="http://schemas.microsoft.com/office/drawing/2014/main" id="{728265B2-E100-3A41-A38B-9321226DA755}"/>
              </a:ext>
            </a:extLst>
          </p:cNvPr>
          <p:cNvSpPr>
            <a:spLocks noGrp="1"/>
          </p:cNvSpPr>
          <p:nvPr>
            <p:ph idx="1"/>
          </p:nvPr>
        </p:nvSpPr>
        <p:spPr>
          <a:xfrm>
            <a:off x="1021207" y="1845731"/>
            <a:ext cx="10337960" cy="5457111"/>
          </a:xfrm>
        </p:spPr>
        <p:txBody>
          <a:bodyPr>
            <a:normAutofit/>
          </a:bodyPr>
          <a:lstStyle/>
          <a:p>
            <a:pPr marL="201168" lvl="1" indent="0">
              <a:buNone/>
            </a:pPr>
            <a:r>
              <a:rPr lang="en-US" altLang="zh-CN" sz="2400" dirty="0"/>
              <a:t>On the Feasibility of Parser-based Log Compression in Large-Scale Cloud Systems</a:t>
            </a:r>
          </a:p>
          <a:p>
            <a:pPr marL="201168" lvl="1" indent="0">
              <a:buNone/>
            </a:pPr>
            <a:r>
              <a:rPr lang="en-US" altLang="zh-CN" sz="1600" b="1" dirty="0" err="1"/>
              <a:t>Junyu</a:t>
            </a:r>
            <a:r>
              <a:rPr lang="en-US" altLang="zh-CN" sz="1600" b="1" dirty="0"/>
              <a:t> Wei and </a:t>
            </a:r>
            <a:r>
              <a:rPr lang="en-US" altLang="zh-CN" sz="1600" b="1" dirty="0" err="1"/>
              <a:t>Guangyan</a:t>
            </a:r>
            <a:r>
              <a:rPr lang="en-US" altLang="zh-CN" sz="1600" b="1" dirty="0"/>
              <a:t> Zhang, Tsinghua University; Yang Wang, The Ohio State University; </a:t>
            </a:r>
            <a:r>
              <a:rPr lang="en-US" altLang="zh-CN" sz="1600" b="1" dirty="0" err="1"/>
              <a:t>Zhiwei</a:t>
            </a:r>
            <a:r>
              <a:rPr lang="en-US" altLang="zh-CN" sz="1600" b="1" dirty="0"/>
              <a:t> Liu, China University of Geosciences; </a:t>
            </a:r>
            <a:r>
              <a:rPr lang="en-US" altLang="zh-CN" sz="1600" b="1" dirty="0" err="1"/>
              <a:t>Zhanyang</a:t>
            </a:r>
            <a:r>
              <a:rPr lang="en-US" altLang="zh-CN" sz="1600" b="1" dirty="0"/>
              <a:t> Zhu and </a:t>
            </a:r>
            <a:r>
              <a:rPr lang="en-US" altLang="zh-CN" sz="1600" b="1" dirty="0" err="1"/>
              <a:t>Junchao</a:t>
            </a:r>
            <a:r>
              <a:rPr lang="en-US" altLang="zh-CN" sz="1600" b="1" dirty="0"/>
              <a:t> Chen, Tsinghua University; </a:t>
            </a:r>
            <a:r>
              <a:rPr lang="en-US" altLang="zh-CN" sz="1600" b="1" dirty="0" err="1"/>
              <a:t>Tingtao</a:t>
            </a:r>
            <a:r>
              <a:rPr lang="en-US" altLang="zh-CN" sz="1600" b="1" dirty="0"/>
              <a:t> Sun and Qi Zhou, Alibaba Cloud</a:t>
            </a:r>
          </a:p>
          <a:p>
            <a:pPr lvl="1"/>
            <a:r>
              <a:rPr lang="en-US" altLang="zh-CN" dirty="0"/>
              <a:t>Most systems log internal events and</a:t>
            </a:r>
            <a:r>
              <a:rPr lang="zh-CN" altLang="en-US" dirty="0"/>
              <a:t> </a:t>
            </a:r>
            <a:r>
              <a:rPr lang="en-US" altLang="zh-CN" dirty="0"/>
              <a:t>the</a:t>
            </a:r>
            <a:r>
              <a:rPr lang="zh-CN" altLang="en-US" dirty="0"/>
              <a:t> </a:t>
            </a:r>
            <a:r>
              <a:rPr lang="en-US" altLang="zh-CN" dirty="0"/>
              <a:t>size</a:t>
            </a:r>
            <a:r>
              <a:rPr lang="zh-CN" altLang="en-US" dirty="0"/>
              <a:t> </a:t>
            </a:r>
            <a:r>
              <a:rPr lang="en-US" altLang="zh-CN" dirty="0"/>
              <a:t>of</a:t>
            </a:r>
            <a:r>
              <a:rPr lang="zh-CN" altLang="en-US" dirty="0"/>
              <a:t> </a:t>
            </a:r>
            <a:r>
              <a:rPr lang="en-US" altLang="zh-CN" dirty="0"/>
              <a:t>such</a:t>
            </a:r>
            <a:r>
              <a:rPr lang="zh-CN" altLang="en-US" dirty="0"/>
              <a:t> </a:t>
            </a:r>
            <a:r>
              <a:rPr lang="en-US" altLang="zh-CN" dirty="0"/>
              <a:t>logs</a:t>
            </a:r>
            <a:r>
              <a:rPr lang="zh-CN" altLang="en-US" dirty="0"/>
              <a:t> </a:t>
            </a:r>
            <a:r>
              <a:rPr lang="en-US" altLang="zh-CN" dirty="0"/>
              <a:t>can</a:t>
            </a:r>
            <a:r>
              <a:rPr lang="zh-CN" altLang="en-US" dirty="0"/>
              <a:t> </a:t>
            </a:r>
            <a:r>
              <a:rPr lang="en-US" altLang="zh-CN" dirty="0"/>
              <a:t>grow</a:t>
            </a:r>
            <a:r>
              <a:rPr lang="zh-CN" altLang="en-US" dirty="0"/>
              <a:t> </a:t>
            </a:r>
            <a:r>
              <a:rPr lang="en-US" altLang="zh-CN" dirty="0"/>
              <a:t>large.</a:t>
            </a:r>
            <a:r>
              <a:rPr lang="zh-CN" altLang="en-US" dirty="0"/>
              <a:t> </a:t>
            </a:r>
            <a:endParaRPr lang="en-US" altLang="zh-CN" dirty="0"/>
          </a:p>
          <a:p>
            <a:pPr lvl="2"/>
            <a:r>
              <a:rPr lang="en-US" altLang="zh-CN" dirty="0" err="1"/>
              <a:t>AliCloud</a:t>
            </a:r>
            <a:r>
              <a:rPr lang="en-US" altLang="zh-CN" dirty="0"/>
              <a:t>, a major cloud provider,</a:t>
            </a:r>
            <a:r>
              <a:rPr lang="zh-CN" altLang="en-US" dirty="0"/>
              <a:t> </a:t>
            </a:r>
            <a:r>
              <a:rPr lang="en-US" altLang="zh-CN" dirty="0"/>
              <a:t>can generate several PBs of logs per day. </a:t>
            </a:r>
          </a:p>
          <a:p>
            <a:pPr lvl="2"/>
            <a:r>
              <a:rPr lang="en-US" altLang="zh-CN" dirty="0"/>
              <a:t>To reduce log size, a classic solution is to compress these logs. General-purpose lossless compression methods, such as LZMA, </a:t>
            </a:r>
            <a:r>
              <a:rPr lang="en-US" altLang="zh-CN" dirty="0" err="1"/>
              <a:t>gzip</a:t>
            </a:r>
            <a:r>
              <a:rPr lang="en-US" altLang="zh-CN" dirty="0"/>
              <a:t>, and </a:t>
            </a:r>
            <a:r>
              <a:rPr lang="en-US" altLang="zh-CN" dirty="0" err="1"/>
              <a:t>bzip</a:t>
            </a:r>
            <a:r>
              <a:rPr lang="en-US" altLang="zh-CN" dirty="0"/>
              <a:t>, can compress a file by identifying and replacing duplicate bytes. </a:t>
            </a:r>
          </a:p>
          <a:p>
            <a:pPr lvl="1"/>
            <a:r>
              <a:rPr lang="en-US" altLang="zh-CN" dirty="0"/>
              <a:t>A number of recent works observe that most system logs are generated by adding variables to a string template (e.g. </a:t>
            </a:r>
            <a:r>
              <a:rPr lang="en-US" altLang="zh-CN" dirty="0" err="1"/>
              <a:t>printf</a:t>
            </a:r>
            <a:r>
              <a:rPr lang="en-US" altLang="zh-CN" dirty="0"/>
              <a:t>(“value=%d”, v)), and thus by separating them, they only need to store the variables. We call these approaches </a:t>
            </a:r>
            <a:r>
              <a:rPr lang="en-US" altLang="zh-CN" b="1" i="1" dirty="0"/>
              <a:t>parser-based log compression </a:t>
            </a:r>
            <a:r>
              <a:rPr lang="en-US" altLang="zh-CN" dirty="0"/>
              <a:t>in this paper,</a:t>
            </a:r>
            <a:r>
              <a:rPr lang="zh-CN" altLang="en-US" dirty="0"/>
              <a:t> </a:t>
            </a:r>
            <a:r>
              <a:rPr lang="en-US" altLang="zh-CN" dirty="0"/>
              <a:t>such</a:t>
            </a:r>
            <a:r>
              <a:rPr lang="zh-CN" altLang="en-US" dirty="0"/>
              <a:t> </a:t>
            </a:r>
            <a:r>
              <a:rPr lang="en-US" altLang="zh-CN" dirty="0" err="1"/>
              <a:t>Logzip</a:t>
            </a:r>
            <a:r>
              <a:rPr lang="en-US" altLang="zh-CN" dirty="0"/>
              <a:t>.</a:t>
            </a:r>
          </a:p>
          <a:p>
            <a:pPr lvl="2"/>
            <a:r>
              <a:rPr lang="en-US" altLang="zh-CN" dirty="0"/>
              <a:t>The</a:t>
            </a:r>
            <a:r>
              <a:rPr lang="zh-CN" altLang="en-US" dirty="0"/>
              <a:t> </a:t>
            </a:r>
            <a:r>
              <a:rPr lang="en-US" altLang="zh-CN" dirty="0"/>
              <a:t>compressor</a:t>
            </a:r>
            <a:r>
              <a:rPr lang="zh-CN" altLang="en-US" dirty="0"/>
              <a:t> </a:t>
            </a:r>
            <a:r>
              <a:rPr lang="en-US" altLang="zh-CN" dirty="0"/>
              <a:t>will first utilize the parser tree to try to match each log entry to a template. If a match is found, the log entry will be converted to the template ID and the variables.</a:t>
            </a:r>
            <a:r>
              <a:rPr lang="zh-CN" altLang="en-US" dirty="0"/>
              <a:t> </a:t>
            </a:r>
            <a:r>
              <a:rPr lang="en-US" altLang="zh-CN" dirty="0"/>
              <a:t>Afterward the compressor will group log entries according to their template IDs and store their variables in a column manner.</a:t>
            </a:r>
          </a:p>
          <a:p>
            <a:pPr lvl="1"/>
            <a:r>
              <a:rPr lang="en-US" altLang="zh-CN" dirty="0"/>
              <a:t>Structure</a:t>
            </a:r>
            <a:r>
              <a:rPr lang="zh-CN" altLang="en-US" dirty="0"/>
              <a:t> </a:t>
            </a:r>
            <a:r>
              <a:rPr lang="en-US" altLang="zh-CN" dirty="0"/>
              <a:t>of</a:t>
            </a:r>
            <a:r>
              <a:rPr lang="zh-CN" altLang="en-US" dirty="0"/>
              <a:t> </a:t>
            </a:r>
            <a:r>
              <a:rPr lang="en-US" altLang="zh-CN" dirty="0"/>
              <a:t>Cloud</a:t>
            </a:r>
            <a:r>
              <a:rPr lang="zh-CN" altLang="en-US" dirty="0"/>
              <a:t> </a:t>
            </a:r>
            <a:r>
              <a:rPr lang="en-US" altLang="zh-CN" dirty="0"/>
              <a:t>Logs</a:t>
            </a:r>
          </a:p>
          <a:p>
            <a:pPr lvl="2"/>
            <a:r>
              <a:rPr lang="en-US" altLang="zh-CN" dirty="0"/>
              <a:t>The basic structure of these logs contains three parts: </a:t>
            </a:r>
            <a:r>
              <a:rPr lang="en-US" altLang="zh-CN" b="1" dirty="0"/>
              <a:t>header</a:t>
            </a:r>
            <a:r>
              <a:rPr lang="en-US" altLang="zh-CN" dirty="0"/>
              <a:t>, </a:t>
            </a:r>
            <a:r>
              <a:rPr lang="en-US" altLang="zh-CN" b="1" dirty="0"/>
              <a:t>template</a:t>
            </a:r>
            <a:r>
              <a:rPr lang="en-US" altLang="zh-CN" dirty="0"/>
              <a:t> and </a:t>
            </a:r>
            <a:r>
              <a:rPr lang="en-US" altLang="zh-CN" b="1" dirty="0"/>
              <a:t>variable</a:t>
            </a:r>
            <a:r>
              <a:rPr lang="en-US" altLang="zh-CN" dirty="0"/>
              <a:t>. A </a:t>
            </a:r>
            <a:r>
              <a:rPr lang="en-US" altLang="zh-CN" b="1" dirty="0"/>
              <a:t>header</a:t>
            </a:r>
            <a:r>
              <a:rPr lang="en-US" altLang="zh-CN" dirty="0"/>
              <a:t> includes the timestamp and the corresponding log level. </a:t>
            </a:r>
            <a:r>
              <a:rPr lang="en-US" altLang="zh-CN" b="1" dirty="0"/>
              <a:t>Templates</a:t>
            </a:r>
            <a:r>
              <a:rPr lang="en-US" altLang="zh-CN" dirty="0"/>
              <a:t> are the formalized output statements of logs. </a:t>
            </a:r>
            <a:r>
              <a:rPr lang="en-US" altLang="zh-CN" b="1" dirty="0"/>
              <a:t>Variables</a:t>
            </a:r>
            <a:r>
              <a:rPr lang="en-US" altLang="zh-CN" dirty="0"/>
              <a:t> refer to the part which varies in each instance of the same template. </a:t>
            </a:r>
          </a:p>
          <a:p>
            <a:pPr lvl="2"/>
            <a:r>
              <a:rPr lang="en-US" altLang="zh-CN" dirty="0"/>
              <a:t>In eight types of logs, </a:t>
            </a:r>
            <a:r>
              <a:rPr lang="en-US" altLang="zh-CN" b="1" dirty="0"/>
              <a:t>timestamps</a:t>
            </a:r>
            <a:r>
              <a:rPr lang="en-US" altLang="zh-CN" dirty="0"/>
              <a:t> account for more than 20% of space;</a:t>
            </a:r>
            <a:r>
              <a:rPr lang="zh-CN" altLang="en-US" dirty="0"/>
              <a:t> </a:t>
            </a:r>
            <a:r>
              <a:rPr lang="en-US" altLang="zh-CN" dirty="0"/>
              <a:t>Numerical data are often correlated;</a:t>
            </a:r>
            <a:r>
              <a:rPr lang="zh-CN" altLang="en-US" dirty="0"/>
              <a:t> </a:t>
            </a:r>
            <a:r>
              <a:rPr lang="en-US" altLang="zh-CN" dirty="0"/>
              <a:t>Most numerical values are small and using fixed-length coding (e.g. 32 bits for an integer) will generate many 0 bits at the beginning. </a:t>
            </a: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1"/>
            <a:endParaRPr lang="en-US" altLang="zh-CN" dirty="0"/>
          </a:p>
          <a:p>
            <a:pPr lvl="1"/>
            <a:endParaRPr lang="en-US" altLang="zh-CN" dirty="0"/>
          </a:p>
        </p:txBody>
      </p:sp>
      <p:pic>
        <p:nvPicPr>
          <p:cNvPr id="3" name="图片 2">
            <a:extLst>
              <a:ext uri="{FF2B5EF4-FFF2-40B4-BE49-F238E27FC236}">
                <a16:creationId xmlns:a16="http://schemas.microsoft.com/office/drawing/2014/main" id="{ED149622-EA06-4745-BA35-E28AA8351A52}"/>
              </a:ext>
            </a:extLst>
          </p:cNvPr>
          <p:cNvPicPr>
            <a:picLocks noChangeAspect="1"/>
          </p:cNvPicPr>
          <p:nvPr/>
        </p:nvPicPr>
        <p:blipFill>
          <a:blip r:embed="rId3"/>
          <a:stretch>
            <a:fillRect/>
          </a:stretch>
        </p:blipFill>
        <p:spPr>
          <a:xfrm>
            <a:off x="6622026" y="35981"/>
            <a:ext cx="5569974" cy="2287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a:extLst>
              <a:ext uri="{FF2B5EF4-FFF2-40B4-BE49-F238E27FC236}">
                <a16:creationId xmlns:a16="http://schemas.microsoft.com/office/drawing/2014/main" id="{9EB0FB10-C85B-9B4B-835C-BFA4C46ACF50}"/>
              </a:ext>
            </a:extLst>
          </p:cNvPr>
          <p:cNvPicPr>
            <a:picLocks noChangeAspect="1"/>
          </p:cNvPicPr>
          <p:nvPr/>
        </p:nvPicPr>
        <p:blipFill>
          <a:blip r:embed="rId4"/>
          <a:stretch>
            <a:fillRect/>
          </a:stretch>
        </p:blipFill>
        <p:spPr>
          <a:xfrm>
            <a:off x="3057832" y="0"/>
            <a:ext cx="3564194" cy="3292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a:extLst>
              <a:ext uri="{FF2B5EF4-FFF2-40B4-BE49-F238E27FC236}">
                <a16:creationId xmlns:a16="http://schemas.microsoft.com/office/drawing/2014/main" id="{0BF46BAA-6EFC-FC4C-B4CB-A0FC7497045B}"/>
              </a:ext>
            </a:extLst>
          </p:cNvPr>
          <p:cNvPicPr>
            <a:picLocks noChangeAspect="1"/>
          </p:cNvPicPr>
          <p:nvPr/>
        </p:nvPicPr>
        <p:blipFill>
          <a:blip r:embed="rId5"/>
          <a:stretch>
            <a:fillRect/>
          </a:stretch>
        </p:blipFill>
        <p:spPr>
          <a:xfrm>
            <a:off x="8020072" y="0"/>
            <a:ext cx="4171927" cy="36870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125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D1442-C34C-C447-B757-CCC00B7E0CD1}"/>
              </a:ext>
            </a:extLst>
          </p:cNvPr>
          <p:cNvSpPr>
            <a:spLocks noGrp="1"/>
          </p:cNvSpPr>
          <p:nvPr>
            <p:ph type="title"/>
          </p:nvPr>
        </p:nvSpPr>
        <p:spPr/>
        <p:txBody>
          <a:bodyPr>
            <a:normAutofit/>
          </a:bodyPr>
          <a:lstStyle/>
          <a:p>
            <a:r>
              <a:rPr kumimoji="1" lang="en-US" altLang="zh-CN" sz="3200" dirty="0"/>
              <a:t>FAST</a:t>
            </a:r>
            <a:r>
              <a:rPr kumimoji="1" lang="zh-CN" altLang="en-US" sz="3200" dirty="0"/>
              <a:t> </a:t>
            </a:r>
            <a:r>
              <a:rPr kumimoji="1" lang="en-US" altLang="zh-CN" sz="3200" dirty="0"/>
              <a:t>’21</a:t>
            </a:r>
            <a:r>
              <a:rPr kumimoji="1" lang="zh-CN" altLang="en-US" sz="3200" dirty="0"/>
              <a:t> </a:t>
            </a:r>
            <a:r>
              <a:rPr kumimoji="1" lang="en-US" altLang="zh-CN" sz="3200" dirty="0"/>
              <a:t>Cloud and Distributed Systems</a:t>
            </a:r>
            <a:r>
              <a:rPr kumimoji="1" lang="zh-CN" altLang="en-US" sz="3200" dirty="0"/>
              <a:t> </a:t>
            </a:r>
            <a:r>
              <a:rPr kumimoji="1" lang="en-US" altLang="zh-CN" sz="3200" dirty="0"/>
              <a:t>Track</a:t>
            </a:r>
          </a:p>
        </p:txBody>
      </p:sp>
      <p:sp>
        <p:nvSpPr>
          <p:cNvPr id="5" name="灯片编号占位符 4">
            <a:extLst>
              <a:ext uri="{FF2B5EF4-FFF2-40B4-BE49-F238E27FC236}">
                <a16:creationId xmlns:a16="http://schemas.microsoft.com/office/drawing/2014/main" id="{AF2C1161-8A60-8C4D-A09F-DBD910BBFE4F}"/>
              </a:ext>
            </a:extLst>
          </p:cNvPr>
          <p:cNvSpPr>
            <a:spLocks noGrp="1"/>
          </p:cNvSpPr>
          <p:nvPr>
            <p:ph type="sldNum" sz="quarter" idx="12"/>
          </p:nvPr>
        </p:nvSpPr>
        <p:spPr/>
        <p:txBody>
          <a:bodyPr/>
          <a:lstStyle/>
          <a:p>
            <a:fld id="{DABF2006-3529-E847-8BA6-00244339AAA6}" type="slidenum">
              <a:rPr kumimoji="1" lang="zh-CN" altLang="en-US" smtClean="0"/>
              <a:t>6</a:t>
            </a:fld>
            <a:endParaRPr kumimoji="1" lang="zh-CN" altLang="en-US"/>
          </a:p>
        </p:txBody>
      </p:sp>
      <p:sp>
        <p:nvSpPr>
          <p:cNvPr id="8" name="内容占位符 2">
            <a:extLst>
              <a:ext uri="{FF2B5EF4-FFF2-40B4-BE49-F238E27FC236}">
                <a16:creationId xmlns:a16="http://schemas.microsoft.com/office/drawing/2014/main" id="{728265B2-E100-3A41-A38B-9321226DA755}"/>
              </a:ext>
            </a:extLst>
          </p:cNvPr>
          <p:cNvSpPr>
            <a:spLocks noGrp="1"/>
          </p:cNvSpPr>
          <p:nvPr>
            <p:ph idx="1"/>
          </p:nvPr>
        </p:nvSpPr>
        <p:spPr>
          <a:xfrm>
            <a:off x="1021207" y="1845731"/>
            <a:ext cx="10337960" cy="5457111"/>
          </a:xfrm>
        </p:spPr>
        <p:txBody>
          <a:bodyPr>
            <a:normAutofit/>
          </a:bodyPr>
          <a:lstStyle/>
          <a:p>
            <a:pPr marL="201168" lvl="1" indent="0">
              <a:buNone/>
            </a:pPr>
            <a:r>
              <a:rPr lang="en-US" altLang="zh-CN" sz="2400" dirty="0"/>
              <a:t>On the Feasibility of Parser-based Log Compression in Large-Scale Cloud Systems</a:t>
            </a:r>
          </a:p>
          <a:p>
            <a:pPr marL="201168" lvl="1" indent="0">
              <a:buNone/>
            </a:pPr>
            <a:r>
              <a:rPr lang="en-US" altLang="zh-CN" sz="1600" b="1" dirty="0" err="1"/>
              <a:t>Junyu</a:t>
            </a:r>
            <a:r>
              <a:rPr lang="en-US" altLang="zh-CN" sz="1600" b="1" dirty="0"/>
              <a:t> Wei and </a:t>
            </a:r>
            <a:r>
              <a:rPr lang="en-US" altLang="zh-CN" sz="1600" b="1" dirty="0" err="1"/>
              <a:t>Guangyan</a:t>
            </a:r>
            <a:r>
              <a:rPr lang="en-US" altLang="zh-CN" sz="1600" b="1" dirty="0"/>
              <a:t> Zhang, Tsinghua University; Yang Wang, The Ohio State University; </a:t>
            </a:r>
            <a:r>
              <a:rPr lang="en-US" altLang="zh-CN" sz="1600" b="1" dirty="0" err="1"/>
              <a:t>Zhiwei</a:t>
            </a:r>
            <a:r>
              <a:rPr lang="en-US" altLang="zh-CN" sz="1600" b="1" dirty="0"/>
              <a:t> Liu, China University of Geosciences; </a:t>
            </a:r>
            <a:r>
              <a:rPr lang="en-US" altLang="zh-CN" sz="1600" b="1" dirty="0" err="1"/>
              <a:t>Zhanyang</a:t>
            </a:r>
            <a:r>
              <a:rPr lang="en-US" altLang="zh-CN" sz="1600" b="1" dirty="0"/>
              <a:t> Zhu and </a:t>
            </a:r>
            <a:r>
              <a:rPr lang="en-US" altLang="zh-CN" sz="1600" b="1" dirty="0" err="1"/>
              <a:t>Junchao</a:t>
            </a:r>
            <a:r>
              <a:rPr lang="en-US" altLang="zh-CN" sz="1600" b="1" dirty="0"/>
              <a:t> Chen, Tsinghua University; </a:t>
            </a:r>
            <a:r>
              <a:rPr lang="en-US" altLang="zh-CN" sz="1600" b="1" dirty="0" err="1"/>
              <a:t>Tingtao</a:t>
            </a:r>
            <a:r>
              <a:rPr lang="en-US" altLang="zh-CN" sz="1600" b="1" dirty="0"/>
              <a:t> Sun and Qi Zhou, Alibaba Cloud</a:t>
            </a:r>
          </a:p>
          <a:p>
            <a:pPr lvl="1"/>
            <a:r>
              <a:rPr lang="en-US" altLang="zh-CN" dirty="0"/>
              <a:t>Existing</a:t>
            </a:r>
            <a:r>
              <a:rPr lang="zh-CN" altLang="en-US" dirty="0"/>
              <a:t> </a:t>
            </a:r>
            <a:r>
              <a:rPr lang="en-US" altLang="zh-CN" dirty="0"/>
              <a:t>methods</a:t>
            </a:r>
            <a:r>
              <a:rPr lang="zh-CN" altLang="en-US" dirty="0"/>
              <a:t> </a:t>
            </a:r>
            <a:r>
              <a:rPr lang="en-US" altLang="zh-CN" dirty="0"/>
              <a:t>do</a:t>
            </a:r>
            <a:r>
              <a:rPr lang="zh-CN" altLang="en-US" dirty="0"/>
              <a:t> </a:t>
            </a:r>
            <a:r>
              <a:rPr lang="en-US" altLang="zh-CN" dirty="0"/>
              <a:t>not</a:t>
            </a:r>
            <a:r>
              <a:rPr lang="zh-CN" altLang="en-US" dirty="0"/>
              <a:t> </a:t>
            </a:r>
            <a:r>
              <a:rPr lang="en-US" altLang="zh-CN" dirty="0"/>
              <a:t>work</a:t>
            </a:r>
            <a:r>
              <a:rPr lang="zh-CN" altLang="en-US" dirty="0"/>
              <a:t> </a:t>
            </a:r>
            <a:r>
              <a:rPr lang="en-US" altLang="zh-CN" dirty="0"/>
              <a:t>well</a:t>
            </a:r>
          </a:p>
          <a:p>
            <a:pPr lvl="2"/>
            <a:r>
              <a:rPr lang="en-US" altLang="zh-CN" dirty="0"/>
              <a:t>While these works report promising results, </a:t>
            </a:r>
            <a:r>
              <a:rPr lang="en-US" altLang="zh-CN" b="1" dirty="0"/>
              <a:t>we observe less intriguing performance when applying this method to production logs from </a:t>
            </a:r>
            <a:r>
              <a:rPr lang="en-US" altLang="zh-CN" b="1" dirty="0" err="1"/>
              <a:t>AliCloud</a:t>
            </a:r>
            <a:r>
              <a:rPr lang="en-US" altLang="zh-CN" dirty="0"/>
              <a:t>: we</a:t>
            </a:r>
            <a:r>
              <a:rPr lang="zh-CN" altLang="en-US" dirty="0"/>
              <a:t> </a:t>
            </a:r>
            <a:r>
              <a:rPr lang="en-US" altLang="zh-CN" dirty="0"/>
              <a:t>find </a:t>
            </a:r>
            <a:r>
              <a:rPr lang="en-US" altLang="zh-CN" b="1" dirty="0" err="1"/>
              <a:t>Logzip</a:t>
            </a:r>
            <a:r>
              <a:rPr lang="zh-CN" altLang="en-US" dirty="0"/>
              <a:t> </a:t>
            </a:r>
            <a:r>
              <a:rPr lang="en-US" altLang="zh-CN" dirty="0"/>
              <a:t>is seven times slower than LZMA, a general-purpose compression method targeting a high compression ratio, and </a:t>
            </a:r>
            <a:r>
              <a:rPr lang="en-US" altLang="zh-CN" dirty="0" err="1"/>
              <a:t>Logzip’s</a:t>
            </a:r>
            <a:r>
              <a:rPr lang="en-US" altLang="zh-CN" dirty="0"/>
              <a:t> compression ratio is worse than LZMA on 13 out of the 18 types of the logs. </a:t>
            </a:r>
          </a:p>
          <a:p>
            <a:pPr lvl="2"/>
            <a:r>
              <a:rPr lang="en-US" altLang="zh-CN" b="1" dirty="0"/>
              <a:t>Analysis</a:t>
            </a:r>
            <a:r>
              <a:rPr lang="en-US" altLang="zh-CN" dirty="0"/>
              <a:t>:</a:t>
            </a:r>
            <a:r>
              <a:rPr lang="zh-CN" altLang="en-US" dirty="0"/>
              <a:t> </a:t>
            </a:r>
            <a:r>
              <a:rPr lang="en-US" altLang="zh-CN" dirty="0"/>
              <a:t>(1)</a:t>
            </a:r>
            <a:r>
              <a:rPr lang="zh-CN" altLang="en-US" dirty="0"/>
              <a:t> </a:t>
            </a:r>
            <a:r>
              <a:rPr lang="en-US" altLang="zh-CN" dirty="0"/>
              <a:t>The</a:t>
            </a:r>
            <a:r>
              <a:rPr lang="zh-CN" altLang="en-US" dirty="0"/>
              <a:t> </a:t>
            </a:r>
            <a:r>
              <a:rPr lang="en-US" altLang="zh-CN" dirty="0"/>
              <a:t>python</a:t>
            </a:r>
            <a:r>
              <a:rPr lang="zh-CN" altLang="en-US" dirty="0"/>
              <a:t> </a:t>
            </a:r>
            <a:r>
              <a:rPr lang="en-US" altLang="zh-CN" dirty="0"/>
              <a:t>implementation</a:t>
            </a:r>
            <a:r>
              <a:rPr lang="zh-CN" altLang="en-US" dirty="0"/>
              <a:t> </a:t>
            </a:r>
            <a:r>
              <a:rPr lang="en-US" altLang="zh-CN" dirty="0"/>
              <a:t>is</a:t>
            </a:r>
            <a:r>
              <a:rPr lang="zh-CN" altLang="en-US" dirty="0"/>
              <a:t> </a:t>
            </a:r>
            <a:r>
              <a:rPr lang="en-US" altLang="zh-CN" dirty="0"/>
              <a:t>not</a:t>
            </a:r>
            <a:r>
              <a:rPr lang="zh-CN" altLang="en-US" dirty="0"/>
              <a:t> </a:t>
            </a:r>
            <a:r>
              <a:rPr lang="en-US" altLang="zh-CN" dirty="0"/>
              <a:t>efficient,</a:t>
            </a:r>
            <a:r>
              <a:rPr lang="zh-CN" altLang="en-US" dirty="0"/>
              <a:t> </a:t>
            </a:r>
            <a:r>
              <a:rPr lang="en-US" altLang="zh-CN" dirty="0"/>
              <a:t>re-implement</a:t>
            </a:r>
            <a:r>
              <a:rPr lang="zh-CN" altLang="en-US" dirty="0"/>
              <a:t> </a:t>
            </a:r>
            <a:r>
              <a:rPr lang="en-US" altLang="zh-CN" dirty="0"/>
              <a:t>in</a:t>
            </a:r>
            <a:r>
              <a:rPr lang="zh-CN" altLang="en-US" dirty="0"/>
              <a:t> </a:t>
            </a:r>
            <a:r>
              <a:rPr lang="en-US" altLang="zh-CN" dirty="0"/>
              <a:t>C/C++.</a:t>
            </a:r>
            <a:r>
              <a:rPr lang="zh-CN" altLang="en-US" dirty="0"/>
              <a:t> </a:t>
            </a:r>
            <a:r>
              <a:rPr lang="en-US" altLang="zh-CN" dirty="0"/>
              <a:t>(2)</a:t>
            </a:r>
            <a:r>
              <a:rPr lang="zh-CN" altLang="en-US" dirty="0"/>
              <a:t> </a:t>
            </a:r>
            <a:r>
              <a:rPr lang="en-US" altLang="zh-CN" b="1" dirty="0"/>
              <a:t>Fewer templates but more variables per template</a:t>
            </a:r>
            <a:r>
              <a:rPr lang="en-US" altLang="zh-CN" dirty="0"/>
              <a:t>:</a:t>
            </a:r>
            <a:r>
              <a:rPr lang="zh-CN" altLang="en-US" dirty="0"/>
              <a:t> </a:t>
            </a:r>
            <a:r>
              <a:rPr lang="en-US" altLang="zh-CN" dirty="0"/>
              <a:t>cut the parser tree into only one layer in the compression phase: only take length into consideration;</a:t>
            </a:r>
            <a:r>
              <a:rPr lang="zh-CN" altLang="en-US" dirty="0"/>
              <a:t> </a:t>
            </a:r>
            <a:r>
              <a:rPr lang="en-US" altLang="zh-CN" dirty="0"/>
              <a:t>(3)</a:t>
            </a:r>
            <a:r>
              <a:rPr lang="zh-CN" altLang="en-US" dirty="0"/>
              <a:t> </a:t>
            </a:r>
            <a:r>
              <a:rPr lang="en-US" altLang="zh-CN" dirty="0"/>
              <a:t>Take a batch of log files as inputs and compress them together</a:t>
            </a:r>
            <a:r>
              <a:rPr lang="zh-CN" altLang="en-US" dirty="0"/>
              <a:t> </a:t>
            </a:r>
            <a:r>
              <a:rPr lang="en-US" altLang="zh-CN" dirty="0"/>
              <a:t>to</a:t>
            </a:r>
            <a:r>
              <a:rPr lang="zh-CN" altLang="en-US" dirty="0"/>
              <a:t> </a:t>
            </a:r>
            <a:r>
              <a:rPr lang="en-US" altLang="zh-CN" dirty="0"/>
              <a:t>speedup</a:t>
            </a:r>
            <a:r>
              <a:rPr lang="zh-CN" altLang="en-US" dirty="0"/>
              <a:t> </a:t>
            </a:r>
            <a:r>
              <a:rPr lang="en-US" altLang="zh-CN" dirty="0"/>
              <a:t>the</a:t>
            </a:r>
            <a:r>
              <a:rPr lang="zh-CN" altLang="en-US" dirty="0"/>
              <a:t> </a:t>
            </a:r>
            <a:r>
              <a:rPr lang="en-US" altLang="zh-CN" dirty="0"/>
              <a:t>compression</a:t>
            </a:r>
            <a:r>
              <a:rPr lang="zh-CN" altLang="en-US" dirty="0"/>
              <a:t> </a:t>
            </a:r>
            <a:r>
              <a:rPr lang="en-US" altLang="zh-CN" dirty="0"/>
              <a:t>procedure.</a:t>
            </a:r>
          </a:p>
          <a:p>
            <a:pPr lvl="1"/>
            <a:r>
              <a:rPr lang="en-US" altLang="zh-CN" dirty="0"/>
              <a:t>Further Compressing Numerical Variables </a:t>
            </a:r>
          </a:p>
          <a:p>
            <a:pPr lvl="2"/>
            <a:r>
              <a:rPr lang="en-US" altLang="zh-CN" b="1" dirty="0"/>
              <a:t>Compressing</a:t>
            </a:r>
            <a:r>
              <a:rPr lang="zh-CN" altLang="en-US" b="1" dirty="0"/>
              <a:t> </a:t>
            </a:r>
            <a:r>
              <a:rPr lang="en-US" altLang="zh-CN" b="1" dirty="0"/>
              <a:t>Timestamps</a:t>
            </a:r>
            <a:r>
              <a:rPr lang="en-US" altLang="zh-CN" dirty="0"/>
              <a:t>:</a:t>
            </a:r>
            <a:r>
              <a:rPr lang="zh-CN" altLang="en-US" dirty="0"/>
              <a:t> </a:t>
            </a:r>
            <a:r>
              <a:rPr lang="en-US" altLang="zh-CN" dirty="0"/>
              <a:t>Differential encoding of time stamps </a:t>
            </a:r>
          </a:p>
          <a:p>
            <a:pPr lvl="2"/>
            <a:r>
              <a:rPr lang="en-US" altLang="zh-CN" b="1" dirty="0"/>
              <a:t>Correlation</a:t>
            </a:r>
            <a:r>
              <a:rPr lang="zh-CN" altLang="en-US" b="1" dirty="0"/>
              <a:t> </a:t>
            </a:r>
            <a:r>
              <a:rPr lang="en-US" altLang="zh-CN" b="1" dirty="0"/>
              <a:t>Identification</a:t>
            </a:r>
            <a:r>
              <a:rPr lang="zh-CN" altLang="en-US" b="1" dirty="0"/>
              <a:t> </a:t>
            </a:r>
            <a:r>
              <a:rPr lang="en-US" altLang="zh-CN" b="1" dirty="0"/>
              <a:t>and</a:t>
            </a:r>
            <a:r>
              <a:rPr lang="zh-CN" altLang="en-US" b="1" dirty="0"/>
              <a:t> </a:t>
            </a:r>
            <a:r>
              <a:rPr lang="en-US" altLang="zh-CN" b="1" dirty="0"/>
              <a:t>Utilization</a:t>
            </a:r>
            <a:r>
              <a:rPr lang="en-US" altLang="zh-CN" dirty="0"/>
              <a:t>:</a:t>
            </a:r>
            <a:r>
              <a:rPr lang="zh-CN" altLang="en-US" dirty="0"/>
              <a:t> </a:t>
            </a:r>
            <a:r>
              <a:rPr lang="en-US" altLang="zh-CN" dirty="0"/>
              <a:t>Identify correlation in training phase;</a:t>
            </a:r>
            <a:r>
              <a:rPr lang="zh-CN" altLang="en-US" dirty="0"/>
              <a:t> </a:t>
            </a:r>
            <a:r>
              <a:rPr lang="en-US" altLang="zh-CN" dirty="0"/>
              <a:t>Apply correlation in compression phase </a:t>
            </a:r>
          </a:p>
          <a:p>
            <a:pPr lvl="2"/>
            <a:r>
              <a:rPr lang="en-US" altLang="zh-CN" b="1" dirty="0"/>
              <a:t>Elastic</a:t>
            </a:r>
            <a:r>
              <a:rPr lang="zh-CN" altLang="en-US" b="1" dirty="0"/>
              <a:t> </a:t>
            </a:r>
            <a:r>
              <a:rPr lang="en-US" altLang="zh-CN" b="1" dirty="0"/>
              <a:t>Encoder</a:t>
            </a:r>
            <a:r>
              <a:rPr lang="en-US" altLang="zh-CN" dirty="0"/>
              <a:t>:</a:t>
            </a:r>
            <a:r>
              <a:rPr lang="zh-CN" altLang="en-US" dirty="0"/>
              <a:t> </a:t>
            </a:r>
            <a:r>
              <a:rPr lang="en-US" altLang="zh-CN" dirty="0"/>
              <a:t>Use elastic encoding to save space. We cut the 32-bit integer into 7-bit segments and add one bit to each segment, indicating whether the segment is the last segment (1 means it is the last). </a:t>
            </a:r>
          </a:p>
          <a:p>
            <a:pPr lvl="1"/>
            <a:r>
              <a:rPr lang="en-US" altLang="zh-CN" dirty="0"/>
              <a:t>Build </a:t>
            </a:r>
            <a:r>
              <a:rPr lang="en-US" altLang="zh-CN" dirty="0" err="1"/>
              <a:t>LogReducer</a:t>
            </a:r>
            <a:r>
              <a:rPr lang="en-US" altLang="zh-CN" dirty="0"/>
              <a:t>, a parser-based log compressor </a:t>
            </a:r>
          </a:p>
          <a:p>
            <a:pPr lvl="2"/>
            <a:r>
              <a:rPr lang="en-US" altLang="zh-CN" dirty="0"/>
              <a:t>Training phase is done over sampled data. It uses a parser to extract templates and a correlation miner to find possible correlations. </a:t>
            </a:r>
          </a:p>
          <a:p>
            <a:pPr lvl="2"/>
            <a:r>
              <a:rPr lang="en-US" altLang="zh-CN" dirty="0"/>
              <a:t>Compression:</a:t>
            </a:r>
            <a:r>
              <a:rPr lang="zh-CN" altLang="en-US" dirty="0"/>
              <a:t> </a:t>
            </a:r>
            <a:r>
              <a:rPr lang="en-US" altLang="zh-CN" dirty="0" err="1"/>
              <a:t>LogReducer</a:t>
            </a:r>
            <a:r>
              <a:rPr lang="en-US" altLang="zh-CN" dirty="0"/>
              <a:t> first extracts the headers and matches logs’ bodies to templates.</a:t>
            </a:r>
            <a:r>
              <a:rPr lang="zh-CN" altLang="en-US" dirty="0"/>
              <a:t> </a:t>
            </a:r>
            <a:r>
              <a:rPr lang="en-US" altLang="zh-CN" dirty="0"/>
              <a:t>Then</a:t>
            </a:r>
            <a:r>
              <a:rPr lang="zh-CN" altLang="en-US" dirty="0"/>
              <a:t> </a:t>
            </a:r>
            <a:r>
              <a:rPr lang="en-US" altLang="zh-CN" dirty="0"/>
              <a:t>compute the difference of adjacent timestamps and utilize correlations over numerical variables. Finally </a:t>
            </a:r>
            <a:r>
              <a:rPr lang="en-US" altLang="zh-CN" dirty="0" err="1"/>
              <a:t>LogReducer</a:t>
            </a:r>
            <a:r>
              <a:rPr lang="en-US" altLang="zh-CN" dirty="0"/>
              <a:t> encodes all numerical results using elastic encoder. </a:t>
            </a:r>
          </a:p>
          <a:p>
            <a:pPr lvl="2"/>
            <a:endParaRPr lang="en-US" altLang="zh-CN" dirty="0"/>
          </a:p>
          <a:p>
            <a:pPr lvl="2"/>
            <a:endParaRPr lang="en-US" altLang="zh-CN" dirty="0"/>
          </a:p>
          <a:p>
            <a:pPr lvl="2"/>
            <a:endParaRPr lang="en-US" altLang="zh-CN" dirty="0"/>
          </a:p>
          <a:p>
            <a:pPr lvl="2"/>
            <a:endParaRPr lang="en-US" altLang="zh-CN" dirty="0"/>
          </a:p>
          <a:p>
            <a:pPr lvl="1"/>
            <a:endParaRPr lang="en-US" altLang="zh-CN" dirty="0"/>
          </a:p>
          <a:p>
            <a:pPr lvl="2"/>
            <a:endParaRPr lang="en-US" altLang="zh-CN" dirty="0"/>
          </a:p>
          <a:p>
            <a:pPr lvl="2"/>
            <a:endParaRPr lang="en-US" altLang="zh-CN" dirty="0"/>
          </a:p>
          <a:p>
            <a:pPr lvl="1"/>
            <a:endParaRPr lang="en-US" altLang="zh-CN" dirty="0"/>
          </a:p>
        </p:txBody>
      </p:sp>
      <p:pic>
        <p:nvPicPr>
          <p:cNvPr id="6" name="图片 5">
            <a:extLst>
              <a:ext uri="{FF2B5EF4-FFF2-40B4-BE49-F238E27FC236}">
                <a16:creationId xmlns:a16="http://schemas.microsoft.com/office/drawing/2014/main" id="{5396BB66-2198-0C45-9D70-59881A7761E9}"/>
              </a:ext>
            </a:extLst>
          </p:cNvPr>
          <p:cNvPicPr>
            <a:picLocks noChangeAspect="1"/>
          </p:cNvPicPr>
          <p:nvPr/>
        </p:nvPicPr>
        <p:blipFill>
          <a:blip r:embed="rId3"/>
          <a:stretch>
            <a:fillRect/>
          </a:stretch>
        </p:blipFill>
        <p:spPr>
          <a:xfrm>
            <a:off x="6047683" y="33090"/>
            <a:ext cx="6144317" cy="22276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a:extLst>
              <a:ext uri="{FF2B5EF4-FFF2-40B4-BE49-F238E27FC236}">
                <a16:creationId xmlns:a16="http://schemas.microsoft.com/office/drawing/2014/main" id="{F8281B79-6E2C-F04B-87F8-F0BB6DAB7C70}"/>
              </a:ext>
            </a:extLst>
          </p:cNvPr>
          <p:cNvPicPr>
            <a:picLocks noChangeAspect="1"/>
          </p:cNvPicPr>
          <p:nvPr/>
        </p:nvPicPr>
        <p:blipFill>
          <a:blip r:embed="rId4"/>
          <a:stretch>
            <a:fillRect/>
          </a:stretch>
        </p:blipFill>
        <p:spPr>
          <a:xfrm>
            <a:off x="5574890" y="33090"/>
            <a:ext cx="6617110" cy="31526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937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D1442-C34C-C447-B757-CCC00B7E0CD1}"/>
              </a:ext>
            </a:extLst>
          </p:cNvPr>
          <p:cNvSpPr>
            <a:spLocks noGrp="1"/>
          </p:cNvSpPr>
          <p:nvPr>
            <p:ph type="title"/>
          </p:nvPr>
        </p:nvSpPr>
        <p:spPr/>
        <p:txBody>
          <a:bodyPr>
            <a:normAutofit/>
          </a:bodyPr>
          <a:lstStyle/>
          <a:p>
            <a:r>
              <a:rPr kumimoji="1" lang="en-US" altLang="zh-CN" sz="3200" dirty="0"/>
              <a:t>FAST</a:t>
            </a:r>
            <a:r>
              <a:rPr kumimoji="1" lang="zh-CN" altLang="en-US" sz="3200" dirty="0"/>
              <a:t> </a:t>
            </a:r>
            <a:r>
              <a:rPr kumimoji="1" lang="en-US" altLang="zh-CN" sz="3200" dirty="0"/>
              <a:t>’21</a:t>
            </a:r>
            <a:r>
              <a:rPr kumimoji="1" lang="zh-CN" altLang="en-US" sz="3200" dirty="0"/>
              <a:t> </a:t>
            </a:r>
            <a:r>
              <a:rPr kumimoji="1" lang="en-US" altLang="zh-CN" sz="3200" dirty="0"/>
              <a:t>Cloud and Distributed Systems</a:t>
            </a:r>
            <a:r>
              <a:rPr kumimoji="1" lang="zh-CN" altLang="en-US" sz="3200" dirty="0"/>
              <a:t> </a:t>
            </a:r>
            <a:r>
              <a:rPr kumimoji="1" lang="en-US" altLang="zh-CN" sz="3200" dirty="0"/>
              <a:t>Track</a:t>
            </a:r>
          </a:p>
        </p:txBody>
      </p:sp>
      <p:sp>
        <p:nvSpPr>
          <p:cNvPr id="5" name="灯片编号占位符 4">
            <a:extLst>
              <a:ext uri="{FF2B5EF4-FFF2-40B4-BE49-F238E27FC236}">
                <a16:creationId xmlns:a16="http://schemas.microsoft.com/office/drawing/2014/main" id="{AF2C1161-8A60-8C4D-A09F-DBD910BBFE4F}"/>
              </a:ext>
            </a:extLst>
          </p:cNvPr>
          <p:cNvSpPr>
            <a:spLocks noGrp="1"/>
          </p:cNvSpPr>
          <p:nvPr>
            <p:ph type="sldNum" sz="quarter" idx="12"/>
          </p:nvPr>
        </p:nvSpPr>
        <p:spPr/>
        <p:txBody>
          <a:bodyPr/>
          <a:lstStyle/>
          <a:p>
            <a:fld id="{DABF2006-3529-E847-8BA6-00244339AAA6}" type="slidenum">
              <a:rPr kumimoji="1" lang="zh-CN" altLang="en-US" smtClean="0"/>
              <a:t>7</a:t>
            </a:fld>
            <a:endParaRPr kumimoji="1" lang="zh-CN" altLang="en-US"/>
          </a:p>
        </p:txBody>
      </p:sp>
      <p:sp>
        <p:nvSpPr>
          <p:cNvPr id="8" name="内容占位符 2">
            <a:extLst>
              <a:ext uri="{FF2B5EF4-FFF2-40B4-BE49-F238E27FC236}">
                <a16:creationId xmlns:a16="http://schemas.microsoft.com/office/drawing/2014/main" id="{728265B2-E100-3A41-A38B-9321226DA755}"/>
              </a:ext>
            </a:extLst>
          </p:cNvPr>
          <p:cNvSpPr>
            <a:spLocks noGrp="1"/>
          </p:cNvSpPr>
          <p:nvPr>
            <p:ph idx="1"/>
          </p:nvPr>
        </p:nvSpPr>
        <p:spPr>
          <a:xfrm>
            <a:off x="1021206" y="1845731"/>
            <a:ext cx="10482535" cy="5457111"/>
          </a:xfrm>
        </p:spPr>
        <p:txBody>
          <a:bodyPr>
            <a:normAutofit/>
          </a:bodyPr>
          <a:lstStyle/>
          <a:p>
            <a:pPr marL="201168" lvl="1" indent="0">
              <a:buNone/>
            </a:pPr>
            <a:r>
              <a:rPr lang="en-US" altLang="zh-CN" sz="2400" dirty="0" err="1"/>
              <a:t>CNSBench</a:t>
            </a:r>
            <a:r>
              <a:rPr lang="en-US" altLang="zh-CN" sz="2400" dirty="0"/>
              <a:t>: A Cloud Native Storage Benchmark</a:t>
            </a:r>
          </a:p>
          <a:p>
            <a:pPr marL="201168" lvl="1" indent="0">
              <a:buNone/>
            </a:pPr>
            <a:r>
              <a:rPr lang="en-US" altLang="zh-CN" sz="1600" b="1" dirty="0"/>
              <a:t>Alex Merenstein, Stony Brook University; </a:t>
            </a:r>
            <a:r>
              <a:rPr lang="en-US" altLang="zh-CN" sz="1600" b="1" dirty="0" err="1"/>
              <a:t>Vasily</a:t>
            </a:r>
            <a:r>
              <a:rPr lang="en-US" altLang="zh-CN" sz="1600" b="1" dirty="0"/>
              <a:t> Tarasov, Ali Anwar, and Deepavali Bhagwat, IBM Research–Almaden; Julie Lee, Stony Brook University; Lukas </a:t>
            </a:r>
            <a:r>
              <a:rPr lang="en-US" altLang="zh-CN" sz="1600" b="1" dirty="0" err="1"/>
              <a:t>Rupprecht</a:t>
            </a:r>
            <a:r>
              <a:rPr lang="en-US" altLang="zh-CN" sz="1600" b="1" dirty="0"/>
              <a:t> and Dimitris </a:t>
            </a:r>
            <a:r>
              <a:rPr lang="en-US" altLang="zh-CN" sz="1600" b="1" dirty="0" err="1"/>
              <a:t>Skourtis</a:t>
            </a:r>
            <a:r>
              <a:rPr lang="en-US" altLang="zh-CN" sz="1600" b="1" dirty="0"/>
              <a:t>, IBM Research–Almaden; ......</a:t>
            </a:r>
          </a:p>
          <a:p>
            <a:pPr lvl="1"/>
            <a:r>
              <a:rPr lang="en-US" altLang="zh-CN" dirty="0"/>
              <a:t>Modern hybrid cloud infrastructures require software to be </a:t>
            </a:r>
            <a:r>
              <a:rPr lang="en-US" altLang="zh-CN" b="1" dirty="0"/>
              <a:t>easily portable </a:t>
            </a:r>
            <a:r>
              <a:rPr lang="en-US" altLang="zh-CN" dirty="0"/>
              <a:t>between heterogeneous clusters. </a:t>
            </a:r>
          </a:p>
          <a:p>
            <a:pPr lvl="2"/>
            <a:r>
              <a:rPr lang="en-US" altLang="zh-CN" dirty="0"/>
              <a:t>Software containerization and the larger cloud native ecosystem is considered to be the enabler for providing seamless application portability. </a:t>
            </a:r>
            <a:r>
              <a:rPr lang="en-US" altLang="zh-CN" b="1" dirty="0"/>
              <a:t>An essential step for reliably moving an application from one location to another is validating its performance on the destination infrastructure. </a:t>
            </a:r>
          </a:p>
          <a:p>
            <a:pPr lvl="1"/>
            <a:r>
              <a:rPr lang="en-US" altLang="zh-CN" dirty="0"/>
              <a:t>One way to perform such validation is to replicate the application on the target site and run an </a:t>
            </a:r>
            <a:r>
              <a:rPr lang="en-US" altLang="zh-CN" b="1" dirty="0"/>
              <a:t>application-level benchmark</a:t>
            </a:r>
            <a:r>
              <a:rPr lang="en-US" altLang="zh-CN" dirty="0"/>
              <a:t>. </a:t>
            </a:r>
          </a:p>
          <a:p>
            <a:pPr lvl="2"/>
            <a:r>
              <a:rPr lang="en-US" altLang="zh-CN" dirty="0"/>
              <a:t>Though reliable, such an approach requires a </a:t>
            </a:r>
            <a:r>
              <a:rPr lang="en-US" altLang="zh-CN" b="1" dirty="0"/>
              <a:t>custom benchmark for every application</a:t>
            </a:r>
            <a:r>
              <a:rPr lang="en-US" altLang="zh-CN" dirty="0"/>
              <a:t>. To avoid this extra effort, organizations typically resort to using component-specific benchmarks. </a:t>
            </a:r>
          </a:p>
          <a:p>
            <a:pPr lvl="2"/>
            <a:r>
              <a:rPr lang="en-US" altLang="zh-CN" dirty="0"/>
              <a:t>A fundamental requirement for such a benchmark is the ability to generate realistic workloads. However, existing storage benchmarks are </a:t>
            </a:r>
            <a:r>
              <a:rPr lang="en-US" altLang="zh-CN" b="1" dirty="0"/>
              <a:t>inadequate to generate workloads characteristic of modern </a:t>
            </a:r>
            <a:r>
              <a:rPr lang="en-US" altLang="zh-CN" b="1" i="1" dirty="0"/>
              <a:t>cloud native </a:t>
            </a:r>
            <a:r>
              <a:rPr lang="en-US" altLang="zh-CN" b="1" dirty="0"/>
              <a:t>environments</a:t>
            </a:r>
            <a:r>
              <a:rPr lang="en-US" altLang="zh-CN" dirty="0"/>
              <a:t>.</a:t>
            </a:r>
          </a:p>
          <a:p>
            <a:pPr lvl="1"/>
            <a:r>
              <a:rPr lang="en-US" altLang="zh-CN" b="1" dirty="0"/>
              <a:t>New Workload Properties</a:t>
            </a:r>
            <a:r>
              <a:rPr lang="en-US" altLang="zh-CN" dirty="0"/>
              <a:t>:</a:t>
            </a:r>
          </a:p>
          <a:p>
            <a:pPr lvl="2"/>
            <a:r>
              <a:rPr lang="en-US" altLang="zh-CN" b="1" dirty="0"/>
              <a:t>More Storage Control Operations</a:t>
            </a:r>
            <a:r>
              <a:rPr lang="en-US" altLang="zh-CN" dirty="0"/>
              <a:t>. Creating volumes, attaching volumes, snapshotting. On one platform, 54% of containers ran for ≤5 minutes and hosts ran a median of 30 containers.</a:t>
            </a:r>
          </a:p>
          <a:p>
            <a:pPr lvl="2"/>
            <a:r>
              <a:rPr lang="en-US" altLang="zh-CN" b="1" dirty="0"/>
              <a:t>Diversity and Specialization</a:t>
            </a:r>
            <a:r>
              <a:rPr lang="en-US" altLang="zh-CN" dirty="0"/>
              <a:t>. Projects such as Docker make cloud native computing widely available. Workloads on hosts and clusters more diverse.</a:t>
            </a:r>
          </a:p>
          <a:p>
            <a:pPr lvl="2"/>
            <a:r>
              <a:rPr lang="en-US" altLang="zh-CN" b="1" dirty="0"/>
              <a:t>Elasticity and Dynamicity</a:t>
            </a:r>
            <a:r>
              <a:rPr lang="en-US" altLang="zh-CN" dirty="0"/>
              <a:t>. Deployment rate increased from rolling out a new version 2–3 times per week to over 150 times in a single day.</a:t>
            </a:r>
          </a:p>
          <a:p>
            <a:pPr lvl="2"/>
            <a:endParaRPr lang="en-US" altLang="zh-CN" dirty="0"/>
          </a:p>
          <a:p>
            <a:pPr lvl="2"/>
            <a:endParaRPr lang="en-US" altLang="zh-CN" dirty="0"/>
          </a:p>
          <a:p>
            <a:pPr lvl="2"/>
            <a:endParaRPr lang="en-US" altLang="zh-CN" dirty="0"/>
          </a:p>
          <a:p>
            <a:pPr lvl="1"/>
            <a:endParaRPr lang="en-US" altLang="zh-CN" dirty="0"/>
          </a:p>
        </p:txBody>
      </p:sp>
    </p:spTree>
    <p:extLst>
      <p:ext uri="{BB962C8B-B14F-4D97-AF65-F5344CB8AC3E}">
        <p14:creationId xmlns:p14="http://schemas.microsoft.com/office/powerpoint/2010/main" val="350917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D1442-C34C-C447-B757-CCC00B7E0CD1}"/>
              </a:ext>
            </a:extLst>
          </p:cNvPr>
          <p:cNvSpPr>
            <a:spLocks noGrp="1"/>
          </p:cNvSpPr>
          <p:nvPr>
            <p:ph type="title"/>
          </p:nvPr>
        </p:nvSpPr>
        <p:spPr/>
        <p:txBody>
          <a:bodyPr>
            <a:normAutofit/>
          </a:bodyPr>
          <a:lstStyle/>
          <a:p>
            <a:r>
              <a:rPr kumimoji="1" lang="en-US" altLang="zh-CN" sz="3200" dirty="0"/>
              <a:t>FAST</a:t>
            </a:r>
            <a:r>
              <a:rPr kumimoji="1" lang="zh-CN" altLang="en-US" sz="3200" dirty="0"/>
              <a:t> </a:t>
            </a:r>
            <a:r>
              <a:rPr kumimoji="1" lang="en-US" altLang="zh-CN" sz="3200" dirty="0"/>
              <a:t>’21</a:t>
            </a:r>
            <a:r>
              <a:rPr kumimoji="1" lang="zh-CN" altLang="en-US" sz="3200" dirty="0"/>
              <a:t> </a:t>
            </a:r>
            <a:r>
              <a:rPr kumimoji="1" lang="en-US" altLang="zh-CN" sz="3200" dirty="0"/>
              <a:t>Cloud and Distributed Systems</a:t>
            </a:r>
            <a:r>
              <a:rPr kumimoji="1" lang="zh-CN" altLang="en-US" sz="3200" dirty="0"/>
              <a:t> </a:t>
            </a:r>
            <a:r>
              <a:rPr kumimoji="1" lang="en-US" altLang="zh-CN" sz="3200" dirty="0"/>
              <a:t>Track</a:t>
            </a:r>
          </a:p>
        </p:txBody>
      </p:sp>
      <p:sp>
        <p:nvSpPr>
          <p:cNvPr id="5" name="灯片编号占位符 4">
            <a:extLst>
              <a:ext uri="{FF2B5EF4-FFF2-40B4-BE49-F238E27FC236}">
                <a16:creationId xmlns:a16="http://schemas.microsoft.com/office/drawing/2014/main" id="{AF2C1161-8A60-8C4D-A09F-DBD910BBFE4F}"/>
              </a:ext>
            </a:extLst>
          </p:cNvPr>
          <p:cNvSpPr>
            <a:spLocks noGrp="1"/>
          </p:cNvSpPr>
          <p:nvPr>
            <p:ph type="sldNum" sz="quarter" idx="12"/>
          </p:nvPr>
        </p:nvSpPr>
        <p:spPr/>
        <p:txBody>
          <a:bodyPr/>
          <a:lstStyle/>
          <a:p>
            <a:fld id="{DABF2006-3529-E847-8BA6-00244339AAA6}" type="slidenum">
              <a:rPr kumimoji="1" lang="zh-CN" altLang="en-US" smtClean="0"/>
              <a:t>8</a:t>
            </a:fld>
            <a:endParaRPr kumimoji="1" lang="zh-CN" altLang="en-US"/>
          </a:p>
        </p:txBody>
      </p:sp>
      <p:sp>
        <p:nvSpPr>
          <p:cNvPr id="8" name="内容占位符 2">
            <a:extLst>
              <a:ext uri="{FF2B5EF4-FFF2-40B4-BE49-F238E27FC236}">
                <a16:creationId xmlns:a16="http://schemas.microsoft.com/office/drawing/2014/main" id="{728265B2-E100-3A41-A38B-9321226DA755}"/>
              </a:ext>
            </a:extLst>
          </p:cNvPr>
          <p:cNvSpPr>
            <a:spLocks noGrp="1"/>
          </p:cNvSpPr>
          <p:nvPr>
            <p:ph idx="1"/>
          </p:nvPr>
        </p:nvSpPr>
        <p:spPr>
          <a:xfrm>
            <a:off x="1021206" y="1845731"/>
            <a:ext cx="10482535" cy="5457111"/>
          </a:xfrm>
        </p:spPr>
        <p:txBody>
          <a:bodyPr>
            <a:normAutofit/>
          </a:bodyPr>
          <a:lstStyle/>
          <a:p>
            <a:pPr marL="201168" lvl="1" indent="0">
              <a:buNone/>
            </a:pPr>
            <a:r>
              <a:rPr lang="en-US" altLang="zh-CN" sz="2400" dirty="0" err="1"/>
              <a:t>CNSBench</a:t>
            </a:r>
            <a:r>
              <a:rPr lang="en-US" altLang="zh-CN" sz="2400" dirty="0"/>
              <a:t>: A Cloud Native Storage Benchmark</a:t>
            </a:r>
          </a:p>
          <a:p>
            <a:pPr marL="201168" lvl="1" indent="0">
              <a:buNone/>
            </a:pPr>
            <a:r>
              <a:rPr lang="en-US" altLang="zh-CN" sz="1600" b="1" dirty="0"/>
              <a:t>Alex Merenstein, Stony Brook University; </a:t>
            </a:r>
            <a:r>
              <a:rPr lang="en-US" altLang="zh-CN" sz="1600" b="1" dirty="0" err="1"/>
              <a:t>Vasily</a:t>
            </a:r>
            <a:r>
              <a:rPr lang="en-US" altLang="zh-CN" sz="1600" b="1" dirty="0"/>
              <a:t> Tarasov, Ali Anwar, and Deepavali Bhagwat, IBM Research–Almaden; Julie Lee, Stony Brook University; Lukas </a:t>
            </a:r>
            <a:r>
              <a:rPr lang="en-US" altLang="zh-CN" sz="1600" b="1" dirty="0" err="1"/>
              <a:t>Rupprecht</a:t>
            </a:r>
            <a:r>
              <a:rPr lang="en-US" altLang="zh-CN" sz="1600" b="1" dirty="0"/>
              <a:t> and Dimitris </a:t>
            </a:r>
            <a:r>
              <a:rPr lang="en-US" altLang="zh-CN" sz="1600" b="1" dirty="0" err="1"/>
              <a:t>Skourtis</a:t>
            </a:r>
            <a:r>
              <a:rPr lang="en-US" altLang="zh-CN" sz="1600" b="1" dirty="0"/>
              <a:t>, IBM Research–Almaden; ......</a:t>
            </a:r>
          </a:p>
          <a:p>
            <a:pPr lvl="1"/>
            <a:r>
              <a:rPr lang="en-US" altLang="zh-CN" dirty="0"/>
              <a:t>Benchmark Design Requirements:</a:t>
            </a:r>
          </a:p>
          <a:p>
            <a:pPr lvl="2"/>
            <a:r>
              <a:rPr lang="en-US" altLang="zh-CN" b="1" dirty="0"/>
              <a:t>Separate I/O workloads and control workloads</a:t>
            </a:r>
            <a:r>
              <a:rPr lang="en-US" altLang="zh-CN" dirty="0"/>
              <a:t>. I/O workloads should be specified and created independently from control workloads</a:t>
            </a:r>
          </a:p>
          <a:p>
            <a:pPr lvl="2"/>
            <a:r>
              <a:rPr lang="en-US" altLang="zh-CN" b="1" dirty="0"/>
              <a:t>Use existing tools to generate I/O workloads</a:t>
            </a:r>
            <a:r>
              <a:rPr lang="en-US" altLang="zh-CN" dirty="0"/>
              <a:t>. </a:t>
            </a:r>
          </a:p>
          <a:p>
            <a:pPr lvl="2"/>
            <a:r>
              <a:rPr lang="en-US" altLang="zh-CN" b="1" dirty="0"/>
              <a:t>Specify and create realistic control workloads</a:t>
            </a:r>
            <a:r>
              <a:rPr lang="en-US" altLang="zh-CN" dirty="0"/>
              <a:t>. Orchestrate I/O and control workloads to emulate a dynamic environment.</a:t>
            </a:r>
          </a:p>
          <a:p>
            <a:pPr lvl="2"/>
            <a:r>
              <a:rPr lang="en-US" altLang="zh-CN" b="1" dirty="0"/>
              <a:t>Easy to define and run benchmarks</a:t>
            </a:r>
          </a:p>
          <a:p>
            <a:pPr lvl="1"/>
            <a:r>
              <a:rPr lang="en-US" altLang="zh-CN" dirty="0"/>
              <a:t>To address the current gap in benchmarking capabilities in cloud native storage, implement the </a:t>
            </a:r>
            <a:r>
              <a:rPr lang="en-US" altLang="zh-CN" i="1" dirty="0"/>
              <a:t>Cloud Native Storage Benchmark</a:t>
            </a:r>
            <a:r>
              <a:rPr lang="en-US" altLang="zh-CN" dirty="0"/>
              <a:t>—</a:t>
            </a:r>
            <a:r>
              <a:rPr lang="en-US" altLang="zh-CN" dirty="0" err="1"/>
              <a:t>CNSBench</a:t>
            </a:r>
            <a:r>
              <a:rPr lang="en-US" altLang="zh-CN" dirty="0"/>
              <a:t> based on </a:t>
            </a:r>
            <a:r>
              <a:rPr lang="en-US" altLang="zh-CN" dirty="0" err="1"/>
              <a:t>Kubernets</a:t>
            </a:r>
            <a:r>
              <a:rPr lang="en-US" altLang="zh-CN" dirty="0"/>
              <a:t>.</a:t>
            </a:r>
          </a:p>
          <a:p>
            <a:pPr lvl="2"/>
            <a:r>
              <a:rPr lang="en-US" altLang="zh-CN" dirty="0"/>
              <a:t>Defined a </a:t>
            </a:r>
            <a:r>
              <a:rPr lang="en-US" altLang="zh-CN" b="1" dirty="0"/>
              <a:t>custom </a:t>
            </a:r>
            <a:r>
              <a:rPr lang="en-US" altLang="zh-CN" b="1" i="1" dirty="0"/>
              <a:t>Benchmark </a:t>
            </a:r>
            <a:r>
              <a:rPr lang="en-US" altLang="zh-CN" b="1" dirty="0"/>
              <a:t>resource </a:t>
            </a:r>
            <a:r>
              <a:rPr lang="en-US" altLang="zh-CN" dirty="0"/>
              <a:t>and implemented a corresponding </a:t>
            </a:r>
            <a:r>
              <a:rPr lang="en-US" altLang="zh-CN" b="1" i="1" dirty="0"/>
              <a:t>Benchmark Controller</a:t>
            </a:r>
            <a:r>
              <a:rPr lang="en-US" altLang="zh-CN" dirty="0"/>
              <a:t>. The Benchmark resource specifies the I/O and control workloads, which the controller is then responsible for running. </a:t>
            </a:r>
          </a:p>
          <a:p>
            <a:pPr lvl="2"/>
            <a:r>
              <a:rPr lang="en-US" altLang="zh-CN" b="1" dirty="0"/>
              <a:t>Control workloads </a:t>
            </a:r>
            <a:r>
              <a:rPr lang="en-US" altLang="zh-CN" dirty="0"/>
              <a:t>are specified using a combination of </a:t>
            </a:r>
            <a:r>
              <a:rPr lang="en-US" altLang="zh-CN" i="1" dirty="0"/>
              <a:t>actions </a:t>
            </a:r>
            <a:r>
              <a:rPr lang="en-US" altLang="zh-CN" dirty="0"/>
              <a:t>and </a:t>
            </a:r>
            <a:r>
              <a:rPr lang="en-US" altLang="zh-CN" i="1" dirty="0"/>
              <a:t>rates</a:t>
            </a:r>
            <a:r>
              <a:rPr lang="en-US" altLang="zh-CN" dirty="0"/>
              <a:t>. Rates trigger associated actions at some interval. </a:t>
            </a:r>
          </a:p>
          <a:p>
            <a:pPr lvl="2"/>
            <a:r>
              <a:rPr lang="en-US" altLang="zh-CN" b="1" dirty="0"/>
              <a:t>The I/O workload </a:t>
            </a:r>
            <a:r>
              <a:rPr lang="en-US" altLang="zh-CN" dirty="0"/>
              <a:t>specification is defined using a </a:t>
            </a:r>
            <a:r>
              <a:rPr lang="en-US" altLang="zh-CN" i="1" dirty="0" err="1"/>
              <a:t>ConfigMap</a:t>
            </a:r>
            <a:r>
              <a:rPr lang="en-US" altLang="zh-CN" dirty="0"/>
              <a:t>—a core Kubernetes resource for storing configuration files and other free-form text. These files contain the specifications for the Pods that will run the I/O workloads, as well as specifications for supporting resources such as PVCs. </a:t>
            </a:r>
          </a:p>
          <a:p>
            <a:pPr lvl="2"/>
            <a:r>
              <a:rPr lang="en-US" altLang="zh-CN" dirty="0"/>
              <a:t>While developing </a:t>
            </a:r>
            <a:r>
              <a:rPr lang="en-US" altLang="zh-CN" dirty="0" err="1"/>
              <a:t>CNSBench</a:t>
            </a:r>
            <a:r>
              <a:rPr lang="en-US" altLang="zh-CN" dirty="0"/>
              <a:t>, we have also been </a:t>
            </a:r>
            <a:r>
              <a:rPr lang="en-US" altLang="zh-CN" b="1" dirty="0"/>
              <a:t>building out a library of pre-defined workloads. </a:t>
            </a:r>
            <a:r>
              <a:rPr lang="en-US" altLang="zh-CN" dirty="0"/>
              <a:t>If the administrator instead wanted to instantiate a workload not found in our library, it is easy to package an existing application into a workload that can be used by </a:t>
            </a:r>
            <a:r>
              <a:rPr lang="en-US" altLang="zh-CN" dirty="0" err="1"/>
              <a:t>CNSBench</a:t>
            </a:r>
            <a:r>
              <a:rPr lang="en-US" altLang="zh-CN" dirty="0"/>
              <a:t>. </a:t>
            </a:r>
          </a:p>
          <a:p>
            <a:pPr lvl="2"/>
            <a:endParaRPr lang="en-US" altLang="zh-CN" dirty="0"/>
          </a:p>
          <a:p>
            <a:pPr lvl="2"/>
            <a:endParaRPr lang="en-US" altLang="zh-CN" dirty="0"/>
          </a:p>
          <a:p>
            <a:pPr lvl="2"/>
            <a:endParaRPr lang="en-US" altLang="zh-CN" dirty="0"/>
          </a:p>
          <a:p>
            <a:pPr lvl="2"/>
            <a:endParaRPr lang="en-US" altLang="zh-CN" dirty="0"/>
          </a:p>
          <a:p>
            <a:pPr lvl="1"/>
            <a:endParaRPr lang="en-US" altLang="zh-CN" dirty="0"/>
          </a:p>
          <a:p>
            <a:pPr lvl="1"/>
            <a:endParaRPr lang="en-US" altLang="zh-CN" dirty="0"/>
          </a:p>
          <a:p>
            <a:pPr lvl="1"/>
            <a:endParaRPr lang="en-US" altLang="zh-CN" dirty="0"/>
          </a:p>
        </p:txBody>
      </p:sp>
      <p:pic>
        <p:nvPicPr>
          <p:cNvPr id="3" name="图片 2">
            <a:extLst>
              <a:ext uri="{FF2B5EF4-FFF2-40B4-BE49-F238E27FC236}">
                <a16:creationId xmlns:a16="http://schemas.microsoft.com/office/drawing/2014/main" id="{27D317D4-F26A-6943-A3E3-B5C2108154AE}"/>
              </a:ext>
            </a:extLst>
          </p:cNvPr>
          <p:cNvPicPr>
            <a:picLocks noChangeAspect="1"/>
          </p:cNvPicPr>
          <p:nvPr/>
        </p:nvPicPr>
        <p:blipFill>
          <a:blip r:embed="rId3"/>
          <a:stretch>
            <a:fillRect/>
          </a:stretch>
        </p:blipFill>
        <p:spPr>
          <a:xfrm>
            <a:off x="7433186" y="33090"/>
            <a:ext cx="4758813" cy="31391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a:extLst>
              <a:ext uri="{FF2B5EF4-FFF2-40B4-BE49-F238E27FC236}">
                <a16:creationId xmlns:a16="http://schemas.microsoft.com/office/drawing/2014/main" id="{4CC80260-5628-3840-A36C-EC2AF809E57C}"/>
              </a:ext>
            </a:extLst>
          </p:cNvPr>
          <p:cNvPicPr>
            <a:picLocks noChangeAspect="1"/>
          </p:cNvPicPr>
          <p:nvPr/>
        </p:nvPicPr>
        <p:blipFill>
          <a:blip r:embed="rId4"/>
          <a:stretch>
            <a:fillRect/>
          </a:stretch>
        </p:blipFill>
        <p:spPr>
          <a:xfrm>
            <a:off x="7683910" y="-40650"/>
            <a:ext cx="4508090" cy="5523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7089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怀旧">
  <a:themeElements>
    <a:clrScheme name="怀旧">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64037</TotalTime>
  <Words>2755</Words>
  <Application>Microsoft Macintosh PowerPoint</Application>
  <PresentationFormat>宽屏</PresentationFormat>
  <Paragraphs>151</Paragraphs>
  <Slides>8</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DengXian</vt:lpstr>
      <vt:lpstr>Calibri</vt:lpstr>
      <vt:lpstr>Calibri Light</vt:lpstr>
      <vt:lpstr>怀旧</vt:lpstr>
      <vt:lpstr>FAST ’21 Cloud and Distributed Systems Track</vt:lpstr>
      <vt:lpstr>FAST ’21 Cloud and Distributed Systems Track</vt:lpstr>
      <vt:lpstr>FAST ’21 Cloud and Distributed Systems Track</vt:lpstr>
      <vt:lpstr>FAST ’21 Cloud and Distributed Systems Track</vt:lpstr>
      <vt:lpstr>FAST ’21 Cloud and Distributed Systems Track</vt:lpstr>
      <vt:lpstr>FAST ’21 Cloud and Distributed Systems Track</vt:lpstr>
      <vt:lpstr>FAST ’21 Cloud and Distributed Systems Track</vt:lpstr>
      <vt:lpstr>FAST ’21 Cloud and Distributed Systems Track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Nanosecond Indexing of Graph Data With Hash Maps and VLists</dc:title>
  <dc:creator>Kenny</dc:creator>
  <cp:lastModifiedBy>ZHANG, Kai</cp:lastModifiedBy>
  <cp:revision>19931</cp:revision>
  <cp:lastPrinted>2020-05-02T03:59:18Z</cp:lastPrinted>
  <dcterms:created xsi:type="dcterms:W3CDTF">2019-08-27T07:18:36Z</dcterms:created>
  <dcterms:modified xsi:type="dcterms:W3CDTF">2021-07-23T13:05:21Z</dcterms:modified>
</cp:coreProperties>
</file>