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2" r:id="rId2"/>
    <p:sldId id="323" r:id="rId3"/>
    <p:sldId id="317" r:id="rId4"/>
    <p:sldId id="318" r:id="rId5"/>
    <p:sldId id="321" r:id="rId6"/>
    <p:sldId id="324" r:id="rId7"/>
    <p:sldId id="325" r:id="rId8"/>
    <p:sldId id="326" r:id="rId9"/>
    <p:sldId id="32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9B2553-BBDB-418F-8CDA-30ADA6BB9333}" v="269" dt="2021-08-24T09:48:27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340" autoAdjust="0"/>
  </p:normalViewPr>
  <p:slideViewPr>
    <p:cSldViewPr snapToGrid="0">
      <p:cViewPr varScale="1">
        <p:scale>
          <a:sx n="146" d="100"/>
          <a:sy n="146" d="100"/>
        </p:scale>
        <p:origin x="67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2B7AD-63A4-4C4D-87B1-F939D09D7F75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2E86C-79D7-41D8-B838-3C324E601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97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73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044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40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71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41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90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232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87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8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319E4-700D-4477-AAD8-FC044F12C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8B7BE-6B20-468D-81DD-E0E9AF6E3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5A5ED-6B0D-4202-AFA8-15929015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5506A-AECE-4AFF-B6E7-E6EC090D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D4EDC-DF7B-4BCB-8033-1F138828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7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E5BF6-B765-4FA7-A1D9-0DD7BB7F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527A7E-187C-4899-9820-27B0850F8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4A24C-03E0-4929-BF20-5E9076F6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9F275-3362-4D57-A734-CF1A87B7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AB132-CD4B-4059-8B87-925B2AB6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9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987D43-1971-46B1-9412-E544CABAE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1285E5-EE0D-4CD3-B24E-0195E8701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F84BD-8780-42B9-A975-4173F239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1EE30-9156-49A1-B6B9-0598DA30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85D58-11AC-4E4F-BC15-0A839871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9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B3E7D-EBAB-4715-8C9A-EC018B9C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31845-992B-44BA-B7A1-8300C21BD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89359-370E-45E2-A1F8-94E49EE6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9D0EE-2C6F-47D2-83B1-0673181A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FDEB7-B23D-4C10-A5BC-25C25C33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6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3D716-6C2A-48D6-9F22-3EE3A703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652F65-2927-47A0-8FA2-16CAF3BB3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32A8E-E6E9-4CD1-AD0D-9A61A464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EBDB0-9475-46FF-8818-D8487E12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02C47-847A-40B8-A921-89B9D73F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7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B060-7535-4076-B236-E437F150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5AFFE-ABB2-474B-B05D-71C516A43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FE20A-0F6D-49E7-86E3-17771A69D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C400B-58B2-44D3-B0CB-8A3729B0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79CC2-1040-4C11-A2BF-3DA1B17A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A7E09-6510-40E9-B7B6-8F61F924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5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9C90B-2A1B-4B4A-BE67-8988ACD5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24E1B-1517-4172-B046-A829FB43D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657A7-D2BE-4CA0-A83B-93EE4AC1E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1B3C76-C4A7-4CE0-8198-F91D48714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9A6700-929F-4DFD-9BF6-A76215313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A5699A-606B-44D7-B3A8-B46C86BF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779A59-1B04-4568-B2DF-756FD258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39D47D-462E-4589-B92E-D6DE3121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8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BF686-9B7B-4990-8692-E73DAF56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36EC3F-E307-4A3F-B097-8B83ABA9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FBE411-6E5E-4E6D-9D3B-F967A010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5895AD-1AAB-4B46-9736-899DB16F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E50A08-252C-4B4F-A84B-2A19A816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4BE01A-A94B-4982-8E4A-FA60E57A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A6CD24-A051-44E4-BA96-A028260A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16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ACCFD-29CB-49FC-A453-0213D1C4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82F0C-A8F6-4DC0-9C48-94BE2C8F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EBA5D9-45BC-4184-9F02-62BC00B8F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A81F9C-3440-46AC-A19F-B42CB556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C7287-6A76-4766-9DA3-8688A64F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5A2EC-86C4-4C23-A107-B0A29823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5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1EB60-8BFE-43FF-A6E7-A7D9C4AF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1EA218-CA89-4F8D-93AD-148C4825D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22C6E3-B98E-4BA0-98BF-34402CCA1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54CA03-5BBD-4F83-B1B4-522587FB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2F31D-1714-48BD-B8F5-DC7E95C8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6FF28-4070-43FC-9C2D-9558A50A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6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B7B920-A0D4-43EF-BF9E-63238C62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23082-0713-4C3B-BFAF-CC2696E40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2487A-6EE6-4684-8129-791F71EF5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1544-6859-411E-8846-F576C1D903DB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EA1B7-C443-49F4-A97A-DB6539FE7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BF6C1-F237-4C63-987F-CDAA45CE7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0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OUTLINE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3146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Overview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Presentation</a:t>
            </a:r>
          </a:p>
          <a:p>
            <a:pPr marL="7429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  <a:p>
            <a:pPr marL="7429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Storage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OUTLINE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3146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Overview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Presentation</a:t>
            </a:r>
          </a:p>
          <a:p>
            <a:pPr marL="7429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  <a:p>
            <a:pPr marL="7429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Storage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2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FAST’21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Advanced File Systems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0" y="637308"/>
            <a:ext cx="121919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Rethinking File Mapping in Persistent Memory</a:t>
            </a:r>
          </a:p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Ian Neal,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Gefei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Zuo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Eric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Shiple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Tanvir Ahmed Khan, University of Michigan;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Youngjin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Kwon, School of Computing, KAIST; Simon Peter, University of Texas at Austin;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Baris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Kasikci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University of Michigan.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114268" y="1529860"/>
            <a:ext cx="12077732" cy="52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Issues: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kernel: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Memory (PM, or NVM) are 30−40x faster than SSDs, while 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 system IO performance cannot keep up with PM performance.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rigorous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analysis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of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IO path performance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 important.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Working scenario: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file mapping structure (logical  physical) from general file systems that support PM device.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Shining point: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 evaluation paper summarizing several critical issues.</a:t>
            </a:r>
          </a:p>
          <a:p>
            <a:pPr marL="0"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 Contributions: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Current solutions: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Fragmentation like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B-tree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Overhead caused by non-contiguous location and oversize mapping structure;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Reduction in sequential accesses. 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This paper:</a:t>
            </a:r>
          </a:p>
          <a:p>
            <a:pPr marL="457200" lvl="2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Analyze I/O performance; 	propose simple implementation.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(3) Evaluation: 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shown in figure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(4) Conclusion: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File mapping is significant of the IO path overhead on PM file systems that can no longer be mitigated by a page cache.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Evaluate 4 different PM-optimized mapping structures to explore the different challenges associated with file mapping on PM.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 is not open-sourced but can be reproduced based on Strata (PM fs);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Knowledge for file system exploration especially PM fs.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CAE70D3-AC22-4587-8A76-CCAAB40E27A1}"/>
              </a:ext>
            </a:extLst>
          </p:cNvPr>
          <p:cNvGrpSpPr/>
          <p:nvPr/>
        </p:nvGrpSpPr>
        <p:grpSpPr>
          <a:xfrm>
            <a:off x="3485261" y="103825"/>
            <a:ext cx="8460857" cy="2271712"/>
            <a:chOff x="2107129" y="3429000"/>
            <a:chExt cx="8460857" cy="2271712"/>
          </a:xfrm>
        </p:grpSpPr>
        <p:pic>
          <p:nvPicPr>
            <p:cNvPr id="14" name="图片 13" descr="日程表&#10;&#10;描述已自动生成">
              <a:extLst>
                <a:ext uri="{FF2B5EF4-FFF2-40B4-BE49-F238E27FC236}">
                  <a16:creationId xmlns:a16="http://schemas.microsoft.com/office/drawing/2014/main" id="{A27BF636-7888-46DE-BB26-DA3BF3B53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7129" y="3714996"/>
              <a:ext cx="4046005" cy="1885813"/>
            </a:xfrm>
            <a:prstGeom prst="rect">
              <a:avLst/>
            </a:prstGeom>
          </p:spPr>
        </p:pic>
        <p:pic>
          <p:nvPicPr>
            <p:cNvPr id="15" name="图片 14" descr="图示&#10;&#10;描述已自动生成">
              <a:extLst>
                <a:ext uri="{FF2B5EF4-FFF2-40B4-BE49-F238E27FC236}">
                  <a16:creationId xmlns:a16="http://schemas.microsoft.com/office/drawing/2014/main" id="{7163C393-84D5-46B6-99E5-D41636F5D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5999" y="3429000"/>
              <a:ext cx="4471987" cy="2271712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848F6CA-02D7-4750-8C78-D9A293289432}"/>
              </a:ext>
            </a:extLst>
          </p:cNvPr>
          <p:cNvGrpSpPr/>
          <p:nvPr/>
        </p:nvGrpSpPr>
        <p:grpSpPr>
          <a:xfrm>
            <a:off x="4420696" y="46401"/>
            <a:ext cx="7283030" cy="5224315"/>
            <a:chOff x="3837623" y="125342"/>
            <a:chExt cx="8116083" cy="583101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40F42C9-8DC2-4E70-A0A7-80028246FA9F}"/>
                </a:ext>
              </a:extLst>
            </p:cNvPr>
            <p:cNvGrpSpPr/>
            <p:nvPr/>
          </p:nvGrpSpPr>
          <p:grpSpPr>
            <a:xfrm>
              <a:off x="3837623" y="125342"/>
              <a:ext cx="8116083" cy="4194115"/>
              <a:chOff x="3935595" y="184124"/>
              <a:chExt cx="8116083" cy="4194115"/>
            </a:xfrm>
          </p:grpSpPr>
          <p:pic>
            <p:nvPicPr>
              <p:cNvPr id="20" name="图片 19" descr="表格&#10;&#10;描述已自动生成">
                <a:extLst>
                  <a:ext uri="{FF2B5EF4-FFF2-40B4-BE49-F238E27FC236}">
                    <a16:creationId xmlns:a16="http://schemas.microsoft.com/office/drawing/2014/main" id="{43B2CDED-D280-4AD6-BA15-A3C9DF398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3657" y="184125"/>
                <a:ext cx="3783807" cy="2016966"/>
              </a:xfrm>
              <a:prstGeom prst="rect">
                <a:avLst/>
              </a:prstGeom>
            </p:spPr>
          </p:pic>
          <p:pic>
            <p:nvPicPr>
              <p:cNvPr id="21" name="图片 20" descr="文本, 日程表&#10;&#10;描述已自动生成">
                <a:extLst>
                  <a:ext uri="{FF2B5EF4-FFF2-40B4-BE49-F238E27FC236}">
                    <a16:creationId xmlns:a16="http://schemas.microsoft.com/office/drawing/2014/main" id="{B5534036-65EF-4B24-B0BC-895A1F4923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35595" y="184124"/>
                <a:ext cx="4098062" cy="1892869"/>
              </a:xfrm>
              <a:prstGeom prst="rect">
                <a:avLst/>
              </a:prstGeom>
            </p:spPr>
          </p:pic>
          <p:pic>
            <p:nvPicPr>
              <p:cNvPr id="22" name="图片 21" descr="日程表&#10;&#10;低可信度描述已自动生成">
                <a:extLst>
                  <a:ext uri="{FF2B5EF4-FFF2-40B4-BE49-F238E27FC236}">
                    <a16:creationId xmlns:a16="http://schemas.microsoft.com/office/drawing/2014/main" id="{3F7D2E54-9681-4258-8419-6BE96DB350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18565" y="2167169"/>
                <a:ext cx="3933113" cy="2211070"/>
              </a:xfrm>
              <a:prstGeom prst="rect">
                <a:avLst/>
              </a:prstGeom>
            </p:spPr>
          </p:pic>
          <p:pic>
            <p:nvPicPr>
              <p:cNvPr id="23" name="图片 22" descr="日程表, 条形图&#10;&#10;描述已自动生成">
                <a:extLst>
                  <a:ext uri="{FF2B5EF4-FFF2-40B4-BE49-F238E27FC236}">
                    <a16:creationId xmlns:a16="http://schemas.microsoft.com/office/drawing/2014/main" id="{F1F32874-CA1E-44D1-BAE8-3F213E2702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35595" y="2056920"/>
                <a:ext cx="4182971" cy="2321319"/>
              </a:xfrm>
              <a:prstGeom prst="rect">
                <a:avLst/>
              </a:prstGeom>
            </p:spPr>
          </p:pic>
        </p:grpSp>
        <p:pic>
          <p:nvPicPr>
            <p:cNvPr id="6" name="图片 5" descr="文本&#10;&#10;描述已自动生成">
              <a:extLst>
                <a:ext uri="{FF2B5EF4-FFF2-40B4-BE49-F238E27FC236}">
                  <a16:creationId xmlns:a16="http://schemas.microsoft.com/office/drawing/2014/main" id="{AB44DED6-59B2-4130-AABB-DB22DFFCA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95312" y="4001371"/>
              <a:ext cx="4879099" cy="1954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17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FAST’21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Advanced File Systems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0" y="637308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Guided File Compression with User Experience Enhancement for Log Structured File System on Mobile Devices</a:t>
            </a:r>
          </a:p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Cheng Ji, Li Pin Chang,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Riwei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Pan, Chao Wu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Congming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Gao, Liang Shi,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Kuo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,Chun Jason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Nanjing University of Science and Technology National Chiao Tung University, City University of Hong Kong, Tsinghua University, East China Normal University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3" y="1360042"/>
            <a:ext cx="12077732" cy="55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Issues: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kernel: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performance of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processors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improving drastically, the improvement of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storage performance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slow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I/O operations on mobile storage are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write-dominant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write pattern is highly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and synchronous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closely related to user-perceived latencies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compressed.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Working scenario: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Mobile devices (executable files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xx.apk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 SQLite  File system (ext4, F2FS)  block devices)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Shining point: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selectively compressing based on workload patterns.</a:t>
            </a:r>
          </a:p>
          <a:p>
            <a:pPr marL="0"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 Contributions: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Current solutions: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SQLite compression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ext4 logical compression;  	Regardless of access-pattern.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This paper:</a:t>
            </a:r>
          </a:p>
          <a:p>
            <a:pPr marL="457200" lvl="2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divide access into write-dominant (WAL) and read-sensitive (executable file);</a:t>
            </a:r>
          </a:p>
          <a:p>
            <a:pPr marL="457200" lvl="2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foreground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deep compression for write-dominant;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background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alternative compression (rearrangement) for read-intensive;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(3) Evaluation: 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shown in figure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(4) Conclusion: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reduce write stress and save storage space for mobile devices by compression.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implemented on real mobile device and experimental results showed both the write traffic and the executable file size was substantially reduced.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Maybe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AI-based access pattern recognition also works, the main workflow of this paper is instructive for us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8DC04FA-13C9-47E3-BE24-F9D9890E5D36}"/>
              </a:ext>
            </a:extLst>
          </p:cNvPr>
          <p:cNvGrpSpPr/>
          <p:nvPr/>
        </p:nvGrpSpPr>
        <p:grpSpPr>
          <a:xfrm>
            <a:off x="6510255" y="58784"/>
            <a:ext cx="4964186" cy="4330601"/>
            <a:chOff x="4928615" y="1751360"/>
            <a:chExt cx="4964186" cy="4330601"/>
          </a:xfrm>
        </p:grpSpPr>
        <p:pic>
          <p:nvPicPr>
            <p:cNvPr id="6" name="图片 5" descr="文本&#10;&#10;描述已自动生成">
              <a:extLst>
                <a:ext uri="{FF2B5EF4-FFF2-40B4-BE49-F238E27FC236}">
                  <a16:creationId xmlns:a16="http://schemas.microsoft.com/office/drawing/2014/main" id="{EAEA44C2-5FDB-4D3A-BF39-6E2BD350D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8615" y="2044502"/>
              <a:ext cx="2680499" cy="1195358"/>
            </a:xfrm>
            <a:prstGeom prst="rect">
              <a:avLst/>
            </a:prstGeom>
          </p:spPr>
        </p:pic>
        <p:pic>
          <p:nvPicPr>
            <p:cNvPr id="19" name="图片 18" descr="文本&#10;&#10;描述已自动生成">
              <a:extLst>
                <a:ext uri="{FF2B5EF4-FFF2-40B4-BE49-F238E27FC236}">
                  <a16:creationId xmlns:a16="http://schemas.microsoft.com/office/drawing/2014/main" id="{33D150DF-56C1-4E8E-BEE2-01A6C6945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9114" y="1751360"/>
              <a:ext cx="2283687" cy="1781643"/>
            </a:xfrm>
            <a:prstGeom prst="rect">
              <a:avLst/>
            </a:prstGeom>
          </p:spPr>
        </p:pic>
        <p:pic>
          <p:nvPicPr>
            <p:cNvPr id="21" name="图片 20" descr="图形用户界面, 应用程序&#10;&#10;描述已自动生成">
              <a:extLst>
                <a:ext uri="{FF2B5EF4-FFF2-40B4-BE49-F238E27FC236}">
                  <a16:creationId xmlns:a16="http://schemas.microsoft.com/office/drawing/2014/main" id="{B538EF82-1029-4BA9-9520-673052509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79126" y="3429000"/>
              <a:ext cx="4733107" cy="1281883"/>
            </a:xfrm>
            <a:prstGeom prst="rect">
              <a:avLst/>
            </a:prstGeom>
          </p:spPr>
        </p:pic>
        <p:pic>
          <p:nvPicPr>
            <p:cNvPr id="23" name="图片 22" descr="图表&#10;&#10;低可信度描述已自动生成">
              <a:extLst>
                <a:ext uri="{FF2B5EF4-FFF2-40B4-BE49-F238E27FC236}">
                  <a16:creationId xmlns:a16="http://schemas.microsoft.com/office/drawing/2014/main" id="{E3AC7A12-6F3A-4A98-A378-87D971D17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5238" y="4782528"/>
              <a:ext cx="4620882" cy="1299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485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FAST’21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Advanced File Systems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-2" y="637308"/>
            <a:ext cx="12191999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pFSCK</a:t>
            </a:r>
            <a:r>
              <a:rPr lang="en-US" altLang="zh-CN" sz="1600" b="1" dirty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Accelerating File System Checking and Repair for Modern Storage</a:t>
            </a:r>
          </a:p>
          <a:p>
            <a:pPr>
              <a:lnSpc>
                <a:spcPct val="150000"/>
              </a:lnSpc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Domingo,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Sudarsun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Kannan; Rutgers University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10F5BF47-EC8B-49DF-B370-A4B633552EFE}"/>
              </a:ext>
            </a:extLst>
          </p:cNvPr>
          <p:cNvSpPr txBox="1"/>
          <p:nvPr/>
        </p:nvSpPr>
        <p:spPr>
          <a:xfrm>
            <a:off x="57131" y="1383474"/>
            <a:ext cx="12077732" cy="42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Issues: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kernel: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a coincidence that the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checker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 with utilizing faster modern storage and better CPU.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E.g., the system won’t boot after a reboot due to update, restart, crash caused by fs checking/recovery (C/R).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Working scenario: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file system checking/recovery tool for PC/Server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Shining point: 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ptimize C/R checker by parallelism.</a:t>
            </a:r>
          </a:p>
          <a:p>
            <a:pPr marL="0"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 Contributions: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Current solutions: shown in figure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This paper: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Parallelize file system checking at finer granularity (ex. inodes, directories)</a:t>
            </a:r>
          </a:p>
          <a:p>
            <a:pPr marL="457200" lvl="2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 parallel: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Overlap as much independent logical checks within each pass;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Pipeline parallel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Overlap as much logical checks across passes;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(3) Evaluation: 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shown in figure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(4) Conclusion: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 is a sometimes-neglected field but non-trivial 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parallelism is adopted in fine-grained, which looks not new but still efficient.</a:t>
            </a:r>
          </a:p>
        </p:txBody>
      </p:sp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18B8BCDC-B5E8-4079-A68C-CCFE135C3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400" y="62966"/>
            <a:ext cx="4188604" cy="2129246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CCC828E1-87F3-4369-95D0-FF6DC80F9E95}"/>
              </a:ext>
            </a:extLst>
          </p:cNvPr>
          <p:cNvGrpSpPr/>
          <p:nvPr/>
        </p:nvGrpSpPr>
        <p:grpSpPr>
          <a:xfrm>
            <a:off x="3590946" y="62966"/>
            <a:ext cx="8115550" cy="2589439"/>
            <a:chOff x="4105014" y="53771"/>
            <a:chExt cx="8115550" cy="2589439"/>
          </a:xfrm>
        </p:grpSpPr>
        <p:pic>
          <p:nvPicPr>
            <p:cNvPr id="19" name="图片 18" descr="表格&#10;&#10;描述已自动生成">
              <a:extLst>
                <a:ext uri="{FF2B5EF4-FFF2-40B4-BE49-F238E27FC236}">
                  <a16:creationId xmlns:a16="http://schemas.microsoft.com/office/drawing/2014/main" id="{6FA46054-89B6-4B9B-B7C9-855D61176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05014" y="53771"/>
              <a:ext cx="4425587" cy="2589439"/>
            </a:xfrm>
            <a:prstGeom prst="rect">
              <a:avLst/>
            </a:prstGeom>
          </p:spPr>
        </p:pic>
        <p:pic>
          <p:nvPicPr>
            <p:cNvPr id="20" name="图片 19" descr="图示&#10;&#10;描述已自动生成">
              <a:extLst>
                <a:ext uri="{FF2B5EF4-FFF2-40B4-BE49-F238E27FC236}">
                  <a16:creationId xmlns:a16="http://schemas.microsoft.com/office/drawing/2014/main" id="{EA16F7EC-1EF0-4B07-88F6-227E98BD1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47849" y="73970"/>
              <a:ext cx="3772715" cy="2465785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1B83CBE-46F6-4198-B1A0-3B2291BDC0CE}"/>
              </a:ext>
            </a:extLst>
          </p:cNvPr>
          <p:cNvGrpSpPr/>
          <p:nvPr/>
        </p:nvGrpSpPr>
        <p:grpSpPr>
          <a:xfrm>
            <a:off x="3445206" y="-1"/>
            <a:ext cx="8689657" cy="3324225"/>
            <a:chOff x="1706880" y="3103093"/>
            <a:chExt cx="8689657" cy="3324225"/>
          </a:xfrm>
        </p:grpSpPr>
        <p:pic>
          <p:nvPicPr>
            <p:cNvPr id="22" name="图片 21" descr="图形用户界面, 文本, 应用程序, 电子邮件&#10;&#10;描述已自动生成">
              <a:extLst>
                <a:ext uri="{FF2B5EF4-FFF2-40B4-BE49-F238E27FC236}">
                  <a16:creationId xmlns:a16="http://schemas.microsoft.com/office/drawing/2014/main" id="{302F05E1-F56C-4ADD-900F-3F29C238F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06880" y="3632359"/>
              <a:ext cx="3668486" cy="1728095"/>
            </a:xfrm>
            <a:prstGeom prst="rect">
              <a:avLst/>
            </a:prstGeom>
          </p:spPr>
        </p:pic>
        <p:pic>
          <p:nvPicPr>
            <p:cNvPr id="23" name="图片 22" descr="图表, 条形图, 瀑布图&#10;&#10;描述已自动生成">
              <a:extLst>
                <a:ext uri="{FF2B5EF4-FFF2-40B4-BE49-F238E27FC236}">
                  <a16:creationId xmlns:a16="http://schemas.microsoft.com/office/drawing/2014/main" id="{788D39EC-5A53-4AD2-8E55-511E03082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84681" y="3103093"/>
              <a:ext cx="5311856" cy="1711794"/>
            </a:xfrm>
            <a:prstGeom prst="rect">
              <a:avLst/>
            </a:prstGeom>
          </p:spPr>
        </p:pic>
        <p:pic>
          <p:nvPicPr>
            <p:cNvPr id="24" name="图片 23" descr="图表, 条形图&#10;&#10;描述已自动生成">
              <a:extLst>
                <a:ext uri="{FF2B5EF4-FFF2-40B4-BE49-F238E27FC236}">
                  <a16:creationId xmlns:a16="http://schemas.microsoft.com/office/drawing/2014/main" id="{29BC5C60-FD4D-40D0-A6A7-9575A25C3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63501" y="4629987"/>
              <a:ext cx="5047299" cy="1797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90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OUTLINE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3146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Overview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Presentation</a:t>
            </a:r>
          </a:p>
          <a:p>
            <a:pPr marL="7429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  <a:p>
            <a:pPr marL="7429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Storage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2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HotStorage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-2" y="637308"/>
            <a:ext cx="12191999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Framework to Improve Storage System Performance</a:t>
            </a:r>
          </a:p>
          <a:p>
            <a:pPr>
              <a:lnSpc>
                <a:spcPct val="150000"/>
              </a:lnSpc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Ibrahim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Umit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Akgun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Ali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SelmanAydin,Aadil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Shaikh,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LukasVelikov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Erez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Zadok Stony Brook University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1B1176E4-B030-4596-9614-3112CBEF4F65}"/>
              </a:ext>
            </a:extLst>
          </p:cNvPr>
          <p:cNvSpPr txBox="1"/>
          <p:nvPr/>
        </p:nvSpPr>
        <p:spPr>
          <a:xfrm>
            <a:off x="57131" y="1383474"/>
            <a:ext cx="12077732" cy="52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Issues: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kernel: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systems and their OS components are designed to accommodate apps and dynamic workloads,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Storage components inside the OS contain various heuristic algorithms (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tunable via parameters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heuristics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provide high performance and adaptability for different workloads.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tuned based on experiments with limited applications and hardware (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suboptimal values and manual is impractical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to handle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workloads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critical.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Working scenario: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user-space/kernel-space training/inference of OSs in storage systems 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less ML overhead; less system interference; versatile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Shining point: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user-defined ML platform that can achieve several ML tasks like classification, prediction…</a:t>
            </a:r>
          </a:p>
          <a:p>
            <a:pPr marL="0"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 Contributions: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Current solutions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This paper: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General model for kernel level ML platform architecture that supports several working scenarios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target to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readahead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mechanism,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which is to improve I/O by caching “future” storage data based on tunable per-disk and per-file readahead values.</a:t>
            </a:r>
          </a:p>
          <a:p>
            <a:pPr marL="0"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(3) Evaluation</a:t>
            </a:r>
          </a:p>
          <a:p>
            <a:pPr marL="0"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(4) Conclusion: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Very guided and correlate with the data movement work.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lightweight kernel level ML looks accepted now, while pitifully this work is not open-sourced yet.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0A5E95-7D38-4757-B497-81B75973E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664" y="3773533"/>
            <a:ext cx="7747460" cy="817788"/>
          </a:xfrm>
          <a:prstGeom prst="rect">
            <a:avLst/>
          </a:prstGeo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210D6512-706B-436D-9276-6DF7A2A7B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09" y="112354"/>
            <a:ext cx="6575889" cy="2702691"/>
          </a:xfrm>
          <a:prstGeom prst="rect">
            <a:avLst/>
          </a:prstGeom>
        </p:spPr>
      </p:pic>
      <p:pic>
        <p:nvPicPr>
          <p:cNvPr id="17" name="图片 16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C2774E07-61DA-4882-BD39-7B84C9D37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348" y="141557"/>
            <a:ext cx="6152009" cy="2644284"/>
          </a:xfrm>
          <a:prstGeom prst="rect">
            <a:avLst/>
          </a:prstGeom>
        </p:spPr>
      </p:pic>
      <p:pic>
        <p:nvPicPr>
          <p:cNvPr id="20" name="图片 19" descr="图表, 条形图&#10;&#10;描述已自动生成">
            <a:extLst>
              <a:ext uri="{FF2B5EF4-FFF2-40B4-BE49-F238E27FC236}">
                <a16:creationId xmlns:a16="http://schemas.microsoft.com/office/drawing/2014/main" id="{6623B235-A199-407E-8734-E58B5666F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4959" y="62332"/>
            <a:ext cx="5167475" cy="316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7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ATC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-2" y="637308"/>
            <a:ext cx="12191999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SILK: Preventing Latency Spikes in Log-Structured Merge Key-Value Stores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Oana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Balmau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Florin Dinu, and Willy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Zwaenepoel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University of Sydney; Karan Gupta and Ravishankar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Chandhiramoorthi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Nutanix Inc.; Diego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Didona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IBM Research–Zurich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1B1176E4-B030-4596-9614-3112CBEF4F65}"/>
              </a:ext>
            </a:extLst>
          </p:cNvPr>
          <p:cNvSpPr txBox="1"/>
          <p:nvPr/>
        </p:nvSpPr>
        <p:spPr>
          <a:xfrm>
            <a:off x="57131" y="1383474"/>
            <a:ext cx="12077732" cy="49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Issues: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kernel: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tail latency in LSM-tree-based KV store is a tough issue but can be eased by upper-level compaction tuning. 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incoming I/O volume, flush+L0 compaction, global compaction are responsible for tail latency.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Working scenario: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LSM-tree based key-value store s that can be deployed in datacenters or embedded devices.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Shining point: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shows insights on the problem even it is still a tuning method. The issue values more than solution.</a:t>
            </a:r>
          </a:p>
          <a:p>
            <a:pPr marL="0"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 Contributions: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Current solutions: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TRIAD,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PebblesDB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Monkey,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MatrixDB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This paper: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Flush &amp; L0 compaction first digests client I/O and clear L0;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Multi-thread Preempting Compactions.  L0 has highest priority.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Dynamic bandwidth allocation. Low load  for client; </a:t>
            </a:r>
          </a:p>
          <a:p>
            <a:pPr marL="0"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(3) Evaluation</a:t>
            </a:r>
          </a:p>
          <a:p>
            <a:pPr marL="0"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(4) Conclusion: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 seems reasonable while the situation get worse if all data are in the last level.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promising configuration paper. Another example based on pattern-guided workloads (internal workloads)</a:t>
            </a:r>
          </a:p>
        </p:txBody>
      </p:sp>
      <p:pic>
        <p:nvPicPr>
          <p:cNvPr id="6" name="图片 5" descr="图表&#10;&#10;描述已自动生成">
            <a:extLst>
              <a:ext uri="{FF2B5EF4-FFF2-40B4-BE49-F238E27FC236}">
                <a16:creationId xmlns:a16="http://schemas.microsoft.com/office/drawing/2014/main" id="{5C2EBDD7-81C4-4810-84F6-5EDE44F44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270" y="128307"/>
            <a:ext cx="3714750" cy="200025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887E0C6E-54D6-4DCA-83AF-138C0D49B6CF}"/>
              </a:ext>
            </a:extLst>
          </p:cNvPr>
          <p:cNvGrpSpPr/>
          <p:nvPr/>
        </p:nvGrpSpPr>
        <p:grpSpPr>
          <a:xfrm>
            <a:off x="6886231" y="113263"/>
            <a:ext cx="5058876" cy="2406423"/>
            <a:chOff x="3513445" y="1980067"/>
            <a:chExt cx="5058876" cy="2406423"/>
          </a:xfrm>
        </p:grpSpPr>
        <p:pic>
          <p:nvPicPr>
            <p:cNvPr id="8" name="图片 7" descr="图形用户界面&#10;&#10;描述已自动生成">
              <a:extLst>
                <a:ext uri="{FF2B5EF4-FFF2-40B4-BE49-F238E27FC236}">
                  <a16:creationId xmlns:a16="http://schemas.microsoft.com/office/drawing/2014/main" id="{15EBD0DD-419D-43EC-BA5B-A3C4C7A4E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3445" y="1980067"/>
              <a:ext cx="4949381" cy="2406423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1077AE4-28DA-442D-BB81-A9292F05C0F1}"/>
                </a:ext>
              </a:extLst>
            </p:cNvPr>
            <p:cNvSpPr/>
            <p:nvPr/>
          </p:nvSpPr>
          <p:spPr>
            <a:xfrm>
              <a:off x="8010196" y="2245780"/>
              <a:ext cx="469900" cy="38013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C3DD021-E44E-49FD-8B19-D27ED0F87812}"/>
                </a:ext>
              </a:extLst>
            </p:cNvPr>
            <p:cNvSpPr/>
            <p:nvPr/>
          </p:nvSpPr>
          <p:spPr>
            <a:xfrm>
              <a:off x="6914194" y="2500932"/>
              <a:ext cx="427084" cy="3333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CBDD0DE-31CD-4E42-8332-03F6E3DA77E5}"/>
                </a:ext>
              </a:extLst>
            </p:cNvPr>
            <p:cNvSpPr/>
            <p:nvPr/>
          </p:nvSpPr>
          <p:spPr>
            <a:xfrm>
              <a:off x="7375817" y="2723080"/>
              <a:ext cx="427084" cy="3757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C58FD51-0CFA-458C-8E82-819C1240E677}"/>
                </a:ext>
              </a:extLst>
            </p:cNvPr>
            <p:cNvSpPr/>
            <p:nvPr/>
          </p:nvSpPr>
          <p:spPr>
            <a:xfrm>
              <a:off x="7837442" y="3197225"/>
              <a:ext cx="684258" cy="25611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FDC1469-2D28-42BC-891A-A5F23060F6E5}"/>
                </a:ext>
              </a:extLst>
            </p:cNvPr>
            <p:cNvSpPr txBox="1"/>
            <p:nvPr/>
          </p:nvSpPr>
          <p:spPr>
            <a:xfrm>
              <a:off x="7768896" y="3222506"/>
              <a:ext cx="8034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/>
                <a:t>compaction</a:t>
              </a:r>
              <a:endParaRPr lang="en-US" sz="900" b="1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3B073CE-BF57-41F3-8922-D0CBC2303DD4}"/>
              </a:ext>
            </a:extLst>
          </p:cNvPr>
          <p:cNvGrpSpPr/>
          <p:nvPr/>
        </p:nvGrpSpPr>
        <p:grpSpPr>
          <a:xfrm>
            <a:off x="1281836" y="274422"/>
            <a:ext cx="10270521" cy="1708020"/>
            <a:chOff x="2067132" y="2994060"/>
            <a:chExt cx="16128190" cy="278130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3BC1EB6-0620-4634-BDAB-ADEB7341DB87}"/>
                </a:ext>
              </a:extLst>
            </p:cNvPr>
            <p:cNvGrpSpPr/>
            <p:nvPr/>
          </p:nvGrpSpPr>
          <p:grpSpPr>
            <a:xfrm>
              <a:off x="7416118" y="2994060"/>
              <a:ext cx="10779204" cy="2781300"/>
              <a:chOff x="1015854" y="2935649"/>
              <a:chExt cx="10779204" cy="2781300"/>
            </a:xfrm>
          </p:grpSpPr>
          <p:pic>
            <p:nvPicPr>
              <p:cNvPr id="19" name="图片 18" descr="图形用户界面&#10;&#10;描述已自动生成">
                <a:extLst>
                  <a:ext uri="{FF2B5EF4-FFF2-40B4-BE49-F238E27FC236}">
                    <a16:creationId xmlns:a16="http://schemas.microsoft.com/office/drawing/2014/main" id="{C68CCC24-BC2A-43E7-8A0C-2EDE426A40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5854" y="2935649"/>
                <a:ext cx="6886575" cy="2781300"/>
              </a:xfrm>
              <a:prstGeom prst="rect">
                <a:avLst/>
              </a:prstGeom>
            </p:spPr>
          </p:pic>
          <p:pic>
            <p:nvPicPr>
              <p:cNvPr id="22" name="图片 21" descr="条形图&#10;&#10;中度可信度描述已自动生成">
                <a:extLst>
                  <a:ext uri="{FF2B5EF4-FFF2-40B4-BE49-F238E27FC236}">
                    <a16:creationId xmlns:a16="http://schemas.microsoft.com/office/drawing/2014/main" id="{A86BBB8B-828F-417C-BAE5-E57B59E07E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42233" y="3122175"/>
                <a:ext cx="3552825" cy="2419350"/>
              </a:xfrm>
              <a:prstGeom prst="rect">
                <a:avLst/>
              </a:prstGeom>
            </p:spPr>
          </p:pic>
        </p:grpSp>
        <p:pic>
          <p:nvPicPr>
            <p:cNvPr id="25" name="图片 24" descr="文本&#10;&#10;描述已自动生成">
              <a:extLst>
                <a:ext uri="{FF2B5EF4-FFF2-40B4-BE49-F238E27FC236}">
                  <a16:creationId xmlns:a16="http://schemas.microsoft.com/office/drawing/2014/main" id="{504555C4-E749-4DA7-BABF-2421ECBA9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67132" y="2994060"/>
              <a:ext cx="5553075" cy="255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43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ATC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-2" y="637308"/>
            <a:ext cx="12191999" cy="98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MatrixKV</a:t>
            </a:r>
            <a:r>
              <a:rPr lang="en-US" altLang="zh-CN" sz="1600" b="1" dirty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Reducing Write Stalls in LSM-Tree</a:t>
            </a:r>
          </a:p>
          <a:p>
            <a:pPr>
              <a:lnSpc>
                <a:spcPct val="150000"/>
              </a:lnSpc>
            </a:pP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Ting Yao,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Yiwen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and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Jiguang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Wan, Huazhong University of Science and Technology;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Qiu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Cui and Liu Tang,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PingCAP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Hong Jiang, UT Arlington; Changsheng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Huazhong University of Science and Technology;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Xubin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He, Temple University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1B1176E4-B030-4596-9614-3112CBEF4F65}"/>
              </a:ext>
            </a:extLst>
          </p:cNvPr>
          <p:cNvSpPr txBox="1"/>
          <p:nvPr/>
        </p:nvSpPr>
        <p:spPr>
          <a:xfrm>
            <a:off x="57131" y="1619756"/>
            <a:ext cx="12077732" cy="45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Issues: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kernel: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stall (tail latency) and Write amplification 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CPU and SSD bandwidth consumption by L0 compaction;		 too much LSM-tree levels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Working scenario: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LSM-tree based key-value stores that can be deployed in datacenters or embedded devices.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Shining point: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shows write stalls in the architecture view, solving the problem by combining system design and new devices, not only focus on tail latency.</a:t>
            </a:r>
          </a:p>
          <a:p>
            <a:pPr marL="0"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 Contributions: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Current solutions: system level redesign; new devices; configuration; parallelism; and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etc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This paper: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Matrix Container</a:t>
            </a:r>
            <a:r>
              <a:rPr lang="en-US" sz="1400" b="1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400" b="1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sz="140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the </a:t>
            </a:r>
            <a:r>
              <a:rPr lang="en-US" altLang="zh-CN" sz="1400" dirty="0" err="1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SSTable</a:t>
            </a:r>
            <a:r>
              <a:rPr lang="en-US" altLang="zh-CN" sz="140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format restriction of block unit, embedded index, and organize </a:t>
            </a:r>
            <a:r>
              <a:rPr lang="en-US" altLang="zh-CN" sz="1400" dirty="0" err="1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SSTable</a:t>
            </a:r>
            <a:r>
              <a:rPr lang="en-US" altLang="zh-CN" sz="140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L0 as matrix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Column compaction,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compact more L0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SSTables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 L0 in parallel;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Reducing LSM-Tree Depth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based on configuration and matrix container.</a:t>
            </a:r>
          </a:p>
          <a:p>
            <a:pPr marL="0"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(3) Evaluation (in figure)</a:t>
            </a:r>
          </a:p>
          <a:p>
            <a:pPr marL="0" lvl="1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(4) Conclusion: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Another work targets to tail latency while the global performance is also enhanced by NVM and less tree depth.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C14A6CB-A8DB-4B0B-ACB7-A5D88FC8C522}"/>
              </a:ext>
            </a:extLst>
          </p:cNvPr>
          <p:cNvGrpSpPr/>
          <p:nvPr/>
        </p:nvGrpSpPr>
        <p:grpSpPr>
          <a:xfrm>
            <a:off x="4637784" y="132882"/>
            <a:ext cx="7286283" cy="1991301"/>
            <a:chOff x="3552345" y="856674"/>
            <a:chExt cx="7286283" cy="1991301"/>
          </a:xfrm>
        </p:grpSpPr>
        <p:pic>
          <p:nvPicPr>
            <p:cNvPr id="6" name="图片 5" descr="图表&#10;&#10;描述已自动生成">
              <a:extLst>
                <a:ext uri="{FF2B5EF4-FFF2-40B4-BE49-F238E27FC236}">
                  <a16:creationId xmlns:a16="http://schemas.microsoft.com/office/drawing/2014/main" id="{9B294493-BADE-4570-8895-BA39E4964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2345" y="856674"/>
              <a:ext cx="4448792" cy="1991301"/>
            </a:xfrm>
            <a:prstGeom prst="rect">
              <a:avLst/>
            </a:prstGeom>
          </p:spPr>
        </p:pic>
        <p:pic>
          <p:nvPicPr>
            <p:cNvPr id="8" name="图片 7" descr="图片包含 图示&#10;&#10;描述已自动生成">
              <a:extLst>
                <a:ext uri="{FF2B5EF4-FFF2-40B4-BE49-F238E27FC236}">
                  <a16:creationId xmlns:a16="http://schemas.microsoft.com/office/drawing/2014/main" id="{9292A412-8E00-48A0-A975-E3DB9F027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8942" y="888284"/>
              <a:ext cx="3009686" cy="1928080"/>
            </a:xfrm>
            <a:prstGeom prst="rect">
              <a:avLst/>
            </a:prstGeom>
          </p:spPr>
        </p:pic>
      </p:grpSp>
      <p:pic>
        <p:nvPicPr>
          <p:cNvPr id="22" name="图片 21" descr="图示&#10;&#10;描述已自动生成">
            <a:extLst>
              <a:ext uri="{FF2B5EF4-FFF2-40B4-BE49-F238E27FC236}">
                <a16:creationId xmlns:a16="http://schemas.microsoft.com/office/drawing/2014/main" id="{EA16D34C-132B-426E-A56B-91EFD9358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750" y="104775"/>
            <a:ext cx="4629150" cy="3324225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30A8EE53-75FE-4363-8D93-FAA31BB67078}"/>
              </a:ext>
            </a:extLst>
          </p:cNvPr>
          <p:cNvGrpSpPr/>
          <p:nvPr/>
        </p:nvGrpSpPr>
        <p:grpSpPr>
          <a:xfrm>
            <a:off x="4637784" y="341460"/>
            <a:ext cx="6970984" cy="3304560"/>
            <a:chOff x="2334197" y="2257065"/>
            <a:chExt cx="6970984" cy="3304560"/>
          </a:xfrm>
        </p:grpSpPr>
        <p:pic>
          <p:nvPicPr>
            <p:cNvPr id="12" name="图片 11" descr="文本, 表格&#10;&#10;描述已自动生成">
              <a:extLst>
                <a:ext uri="{FF2B5EF4-FFF2-40B4-BE49-F238E27FC236}">
                  <a16:creationId xmlns:a16="http://schemas.microsoft.com/office/drawing/2014/main" id="{F61F5B84-E425-4F02-B1E3-94320B90A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34197" y="2321927"/>
              <a:ext cx="3666423" cy="1877591"/>
            </a:xfrm>
            <a:prstGeom prst="rect">
              <a:avLst/>
            </a:prstGeom>
          </p:spPr>
        </p:pic>
        <p:pic>
          <p:nvPicPr>
            <p:cNvPr id="14" name="图片 13" descr="图表, 折线图&#10;&#10;描述已自动生成">
              <a:extLst>
                <a:ext uri="{FF2B5EF4-FFF2-40B4-BE49-F238E27FC236}">
                  <a16:creationId xmlns:a16="http://schemas.microsoft.com/office/drawing/2014/main" id="{EE78E3E5-B009-4EE4-832A-4734DE4C8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00620" y="2257065"/>
              <a:ext cx="3304561" cy="2007316"/>
            </a:xfrm>
            <a:prstGeom prst="rect">
              <a:avLst/>
            </a:prstGeom>
          </p:spPr>
        </p:pic>
        <p:pic>
          <p:nvPicPr>
            <p:cNvPr id="16" name="图片 15" descr="表格&#10;&#10;描述已自动生成">
              <a:extLst>
                <a:ext uri="{FF2B5EF4-FFF2-40B4-BE49-F238E27FC236}">
                  <a16:creationId xmlns:a16="http://schemas.microsoft.com/office/drawing/2014/main" id="{2F7FF5F7-D312-436B-B9A9-D7AC24D63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79600" y="4264380"/>
              <a:ext cx="4349185" cy="1297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653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1516</Words>
  <Application>Microsoft Office PowerPoint</Application>
  <PresentationFormat>宽屏</PresentationFormat>
  <Paragraphs>132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-apple-system</vt:lpstr>
      <vt:lpstr>等线</vt:lpstr>
      <vt:lpstr>等线 Light</vt:lpstr>
      <vt:lpstr>Arial</vt:lpstr>
      <vt:lpstr>Courier New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黄克成</dc:creator>
  <cp:lastModifiedBy>HUANG, Kecheng</cp:lastModifiedBy>
  <cp:revision>58</cp:revision>
  <dcterms:created xsi:type="dcterms:W3CDTF">2021-08-02T14:24:05Z</dcterms:created>
  <dcterms:modified xsi:type="dcterms:W3CDTF">2021-08-25T15:21:45Z</dcterms:modified>
</cp:coreProperties>
</file>