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4" r:id="rId2"/>
  </p:sldMasterIdLst>
  <p:notesMasterIdLst>
    <p:notesMasterId r:id="rId20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4" r:id="rId16"/>
    <p:sldId id="295" r:id="rId17"/>
    <p:sldId id="292" r:id="rId18"/>
    <p:sldId id="29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A4OSLnbjzr10KwfD2mL+C5WY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F9AD-0967-4A6B-8CFF-924292A5BB90}">
  <a:tblStyle styleId="{608FF9AD-0967-4A6B-8CFF-924292A5BB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10" y="4343259"/>
            <a:ext cx="5486234" cy="411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:notes"/>
          <p:cNvSpPr txBox="1"/>
          <p:nvPr/>
        </p:nvSpPr>
        <p:spPr>
          <a:xfrm>
            <a:off x="3884517" y="8685037"/>
            <a:ext cx="2971596" cy="45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8508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318960" y="3217320"/>
            <a:ext cx="8508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467892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3"/>
          </p:nvPr>
        </p:nvSpPr>
        <p:spPr>
          <a:xfrm>
            <a:off x="318960" y="321732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body" idx="4"/>
          </p:nvPr>
        </p:nvSpPr>
        <p:spPr>
          <a:xfrm>
            <a:off x="4678920" y="321732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2"/>
          </p:nvPr>
        </p:nvSpPr>
        <p:spPr>
          <a:xfrm>
            <a:off x="3196080" y="160020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3"/>
          </p:nvPr>
        </p:nvSpPr>
        <p:spPr>
          <a:xfrm>
            <a:off x="6072840" y="160020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4"/>
          </p:nvPr>
        </p:nvSpPr>
        <p:spPr>
          <a:xfrm>
            <a:off x="318960" y="321732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5"/>
          </p:nvPr>
        </p:nvSpPr>
        <p:spPr>
          <a:xfrm>
            <a:off x="3196080" y="321732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body" idx="6"/>
          </p:nvPr>
        </p:nvSpPr>
        <p:spPr>
          <a:xfrm>
            <a:off x="6072840" y="3217320"/>
            <a:ext cx="2739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2" name="Google Shape;132;p5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5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0" name="Google Shape;1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ubTitle" idx="1"/>
          </p:nvPr>
        </p:nvSpPr>
        <p:spPr>
          <a:xfrm>
            <a:off x="318960" y="1600200"/>
            <a:ext cx="850860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6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6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2" name="Google Shape;15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6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850860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415188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2"/>
          </p:nvPr>
        </p:nvSpPr>
        <p:spPr>
          <a:xfrm>
            <a:off x="4678920" y="1600200"/>
            <a:ext cx="415188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>
            <a:spLocks noGrp="1"/>
          </p:cNvSpPr>
          <p:nvPr>
            <p:ph type="subTitle" idx="1"/>
          </p:nvPr>
        </p:nvSpPr>
        <p:spPr>
          <a:xfrm>
            <a:off x="318960" y="972000"/>
            <a:ext cx="8508600" cy="398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body" idx="2"/>
          </p:nvPr>
        </p:nvSpPr>
        <p:spPr>
          <a:xfrm>
            <a:off x="4678920" y="1600200"/>
            <a:ext cx="415188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3"/>
          </p:nvPr>
        </p:nvSpPr>
        <p:spPr>
          <a:xfrm>
            <a:off x="318960" y="321732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6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4151880" cy="30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2"/>
          </p:nvPr>
        </p:nvSpPr>
        <p:spPr>
          <a:xfrm>
            <a:off x="467892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3"/>
          </p:nvPr>
        </p:nvSpPr>
        <p:spPr>
          <a:xfrm>
            <a:off x="4678920" y="321732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85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1"/>
          </p:nvPr>
        </p:nvSpPr>
        <p:spPr>
          <a:xfrm>
            <a:off x="31896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2"/>
          </p:nvPr>
        </p:nvSpPr>
        <p:spPr>
          <a:xfrm>
            <a:off x="4678920" y="1600200"/>
            <a:ext cx="415188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3"/>
          </p:nvPr>
        </p:nvSpPr>
        <p:spPr>
          <a:xfrm>
            <a:off x="318960" y="3217320"/>
            <a:ext cx="8508600" cy="147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6" descr="20150416 tum logo blau png fin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8800" y="324000"/>
            <a:ext cx="604440" cy="31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6"/>
          <p:cNvSpPr txBox="1">
            <a:spLocks noGrp="1"/>
          </p:cNvSpPr>
          <p:nvPr>
            <p:ph type="title"/>
          </p:nvPr>
        </p:nvSpPr>
        <p:spPr>
          <a:xfrm>
            <a:off x="318960" y="972000"/>
            <a:ext cx="8508600" cy="38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body" idx="1"/>
          </p:nvPr>
        </p:nvSpPr>
        <p:spPr>
          <a:xfrm>
            <a:off x="318960" y="1483920"/>
            <a:ext cx="8508600" cy="9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/>
          <p:nvPr/>
        </p:nvSpPr>
        <p:spPr>
          <a:xfrm>
            <a:off x="8347680" y="4806360"/>
            <a:ext cx="574920" cy="2685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774840" y="4854960"/>
            <a:ext cx="205164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26"/>
          <p:cNvSpPr txBox="1">
            <a:spLocks noGrp="1"/>
          </p:cNvSpPr>
          <p:nvPr>
            <p:ph type="ftr" idx="11"/>
          </p:nvPr>
        </p:nvSpPr>
        <p:spPr>
          <a:xfrm>
            <a:off x="311040" y="4854960"/>
            <a:ext cx="782928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00" y="990572"/>
            <a:ext cx="3819240" cy="333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318960" y="972000"/>
            <a:ext cx="8508600" cy="38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349560" y="2567809"/>
            <a:ext cx="8508600" cy="1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Eraraya Ricardo Muten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r>
              <a:rPr lang="en" dirty="0"/>
              <a:t>, </a:t>
            </a:r>
            <a:r>
              <a:rPr lang="en" sz="1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Quantum Science &amp; Technology</a:t>
            </a:r>
            <a:br>
              <a:rPr lang="en" sz="1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ID" dirty="0"/>
              <a:t>Lilly </a:t>
            </a:r>
            <a:r>
              <a:rPr lang="en-ID" dirty="0" err="1"/>
              <a:t>Palackal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 June 2024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Extending relax-and-round combinatorial optimization solvers with quantum correlations” (PhysRevA.109.012429). Paper by Maxime Dupont and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Bhuvanesh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Sundar.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317710" y="245846"/>
            <a:ext cx="8476730" cy="98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Quantum Optimization</a:t>
            </a:r>
            <a:br>
              <a:rPr lang="en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Quantum Relax-and-Round (QRR) Algorithm</a:t>
            </a:r>
            <a:endParaRPr sz="2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Numerical result 1: Sherrington-Kirkpatrick (SK) Spin Glasses Graphs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/>
              <p:nvPr/>
            </p:nvSpPr>
            <p:spPr>
              <a:xfrm>
                <a:off x="254666" y="909414"/>
                <a:ext cx="8483753" cy="964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Random weight of ±1.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Finite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Each data point is averaged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independent random problem graphs.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Cost value is normalized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909414"/>
                <a:ext cx="8483753" cy="964495"/>
              </a:xfrm>
              <a:prstGeom prst="rect">
                <a:avLst/>
              </a:prstGeom>
              <a:blipFill>
                <a:blip r:embed="rId2"/>
                <a:stretch>
                  <a:fillRect l="-144" t="-1266" b="-63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FE1164-12D3-A1B4-4D5B-8E16C38D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6" y="1834186"/>
            <a:ext cx="4674522" cy="3107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08D6BB-1F7C-00CE-9B77-F46860CF375D}"/>
                  </a:ext>
                </a:extLst>
              </p:cNvPr>
              <p:cNvSpPr txBox="1"/>
              <p:nvPr/>
            </p:nvSpPr>
            <p:spPr>
              <a:xfrm>
                <a:off x="4929187" y="2657476"/>
                <a:ext cx="3809232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systematic improvement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increases vs vanilla QAOA and classical relax-and-round (using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matrix).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Results from vanilla QAOA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the correct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outside the range of the plots.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08D6BB-1F7C-00CE-9B77-F46860CF3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87" y="2657476"/>
                <a:ext cx="3809232" cy="1600438"/>
              </a:xfrm>
              <a:prstGeom prst="rect">
                <a:avLst/>
              </a:prstGeom>
              <a:blipFill>
                <a:blip r:embed="rId4"/>
                <a:stretch>
                  <a:fillRect l="-321" t="-763" r="-962" b="-30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564524-2FF8-2150-85A9-5C308D1D078E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266395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Numerical result 2: Comparison to </a:t>
            </a:r>
            <a:r>
              <a:rPr lang="en-ID" b="1" dirty="0" err="1">
                <a:solidFill>
                  <a:schemeClr val="accent1"/>
                </a:solidFill>
              </a:rPr>
              <a:t>Goemans</a:t>
            </a:r>
            <a:r>
              <a:rPr lang="en-ID" b="1" dirty="0">
                <a:solidFill>
                  <a:schemeClr val="accent1"/>
                </a:solidFill>
              </a:rPr>
              <a:t>-Williamson (GW)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Problems considered: 3REG and NWS graphs.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GW algo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QRR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(QRR adaptation as a “quantum” version of GW algorithm on </a:t>
                </a:r>
                <a:r>
                  <a:rPr lang="en-US" dirty="0" err="1"/>
                  <a:t>MaxCut</a:t>
                </a:r>
                <a:r>
                  <a:rPr lang="en-US" dirty="0"/>
                  <a:t>, using the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matrix instead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/>
                  <a:t>vs vanilla QAOA.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Approximation Ratio: # of edges cut / the maximum edges can be cut (theoretical optimum 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of Edges Cut: # of edges cut / total edges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point is averaged from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independent random problem graphs.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2246769"/>
              </a:xfrm>
              <a:prstGeom prst="rect">
                <a:avLst/>
              </a:prstGeom>
              <a:blipFill>
                <a:blip r:embed="rId2"/>
                <a:stretch>
                  <a:fillRect l="-144" t="-27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362BF8-5D85-8BA1-462E-C9CB5C702FC1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256653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Numerical result 2: Comparison to </a:t>
            </a:r>
            <a:r>
              <a:rPr lang="en-ID" b="1" dirty="0" err="1">
                <a:solidFill>
                  <a:schemeClr val="accent1"/>
                </a:solidFill>
              </a:rPr>
              <a:t>Goemans</a:t>
            </a:r>
            <a:r>
              <a:rPr lang="en-ID" b="1" dirty="0">
                <a:solidFill>
                  <a:schemeClr val="accent1"/>
                </a:solidFill>
              </a:rPr>
              <a:t>-Williamson (GW)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FB217-3B0E-18AA-D26A-7B2AF4532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" y="895125"/>
            <a:ext cx="5116824" cy="3912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2F9F44-1C8C-AAD2-641C-C3ED7BB6B337}"/>
                  </a:ext>
                </a:extLst>
              </p:cNvPr>
              <p:cNvSpPr/>
              <p:nvPr/>
            </p:nvSpPr>
            <p:spPr>
              <a:xfrm>
                <a:off x="114297" y="895125"/>
                <a:ext cx="6222209" cy="1862637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 err="1">
                    <a:solidFill>
                      <a:srgbClr val="FFC000"/>
                    </a:solidFill>
                  </a:rPr>
                  <a:t>DoEC</a:t>
                </a:r>
                <a:r>
                  <a:rPr lang="en-US" dirty="0">
                    <a:solidFill>
                      <a:srgbClr val="FFC000"/>
                    </a:solidFill>
                  </a:rPr>
                  <a:t> vs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FFC000"/>
                    </a:solidFill>
                  </a:rPr>
                  <a:t>(fixed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)</a:t>
                </a:r>
                <a:endParaRPr lang="en-ID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2F9F44-1C8C-AAD2-641C-C3ED7BB6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" y="895125"/>
                <a:ext cx="6222209" cy="1862637"/>
              </a:xfrm>
              <a:prstGeom prst="rect">
                <a:avLst/>
              </a:prstGeom>
              <a:blipFill>
                <a:blip r:embed="rId3"/>
                <a:stretch>
                  <a:fillRect r="-9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14CE6-775E-56B1-E26F-FB743E76F7F0}"/>
                  </a:ext>
                </a:extLst>
              </p:cNvPr>
              <p:cNvSpPr/>
              <p:nvPr/>
            </p:nvSpPr>
            <p:spPr>
              <a:xfrm>
                <a:off x="114297" y="2851165"/>
                <a:ext cx="6400803" cy="204944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rgbClr val="00B050"/>
                    </a:solidFill>
                  </a:rPr>
                  <a:t>Approx. ratio vs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pPr algn="r"/>
                <a:r>
                  <a:rPr lang="en-US" sz="1200" dirty="0">
                    <a:solidFill>
                      <a:srgbClr val="00B050"/>
                    </a:solidFill>
                  </a:rPr>
                  <a:t>(fixed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</a:rPr>
                  <a:t>)</a:t>
                </a:r>
                <a:endParaRPr lang="en-ID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914CE6-775E-56B1-E26F-FB743E76F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" y="2851165"/>
                <a:ext cx="6400803" cy="2049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267F-3CA9-1C94-041C-96F28630EB21}"/>
                  </a:ext>
                </a:extLst>
              </p:cNvPr>
              <p:cNvSpPr txBox="1"/>
              <p:nvPr/>
            </p:nvSpPr>
            <p:spPr>
              <a:xfrm>
                <a:off x="6686550" y="1164431"/>
                <a:ext cx="228600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GW performance guarantee is graph agnostic,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r>
                  <a:rPr lang="en-US" dirty="0"/>
                  <a:t> agnostic guarantee is still open question.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numerical results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𝑄𝑅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r>
                  <a:rPr lang="en-US" dirty="0"/>
                  <a:t> surpassed GW on certain problem graphs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A4267F-3CA9-1C94-041C-96F28630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0" y="1164431"/>
                <a:ext cx="2286000" cy="2893100"/>
              </a:xfrm>
              <a:prstGeom prst="rect">
                <a:avLst/>
              </a:prstGeom>
              <a:blipFill>
                <a:blip r:embed="rId5"/>
                <a:stretch>
                  <a:fillRect l="-533" t="-421" r="-2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F38E1C-C008-876A-4C4E-BDE8D9B35AF7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276267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Self Prototype 1: </a:t>
            </a:r>
            <a:r>
              <a:rPr lang="en-ID" b="1" dirty="0" err="1">
                <a:solidFill>
                  <a:schemeClr val="accent1"/>
                </a:solidFill>
              </a:rPr>
              <a:t>MaxCut</a:t>
            </a:r>
            <a:r>
              <a:rPr lang="en-ID" b="1" dirty="0">
                <a:solidFill>
                  <a:schemeClr val="accent1"/>
                </a:solidFill>
              </a:rPr>
              <a:t> of Random Graphs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105E3-12ED-0FE7-18CE-24CEFCAA270B}"/>
              </a:ext>
            </a:extLst>
          </p:cNvPr>
          <p:cNvSpPr txBox="1"/>
          <p:nvPr/>
        </p:nvSpPr>
        <p:spPr>
          <a:xfrm>
            <a:off x="254668" y="916560"/>
            <a:ext cx="2694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 layer of QAOA, </a:t>
            </a:r>
            <a:r>
              <a:rPr lang="en-US" sz="1200" dirty="0" err="1"/>
              <a:t>statevector</a:t>
            </a:r>
            <a:r>
              <a:rPr lang="en-US" sz="1200" dirty="0"/>
              <a:t> simulator, bitstrings are then sampled, 1000 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 = 5, 10, and 15 vertices (5, 10, and 15 qubits).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Averaged from 10 random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Normalized with respect to the optimal value (found with classical optimization tool </a:t>
            </a:r>
            <a:r>
              <a:rPr lang="en-US" sz="1200" dirty="0" err="1"/>
              <a:t>Gurobi</a:t>
            </a:r>
            <a:r>
              <a:rPr lang="en-US" sz="1200" dirty="0"/>
              <a:t>, assumed to be optimal).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QAOA result is obtained by averaging all the bitstrings, while the QRR result is obtained from the single best sign-rounded eigenvector.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3A7E6-0B6D-A68A-8D1A-9D0F658F3EF7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0363-DC7F-1190-1DFF-2E25A5EE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95" y="916560"/>
            <a:ext cx="5993689" cy="33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Self Prototype 2: Knapsack Problems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105E3-12ED-0FE7-18CE-24CEFCAA270B}"/>
              </a:ext>
            </a:extLst>
          </p:cNvPr>
          <p:cNvSpPr txBox="1"/>
          <p:nvPr/>
        </p:nvSpPr>
        <p:spPr>
          <a:xfrm>
            <a:off x="254666" y="1080866"/>
            <a:ext cx="8483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Knapsack problem: Given a list of items that each has certain value and weight, find the optimal configuration that gives the highest total values on which items to select under a constraint of a maximum weight.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main difference vs </a:t>
            </a:r>
            <a:r>
              <a:rPr lang="en-US" dirty="0" err="1"/>
              <a:t>MaxCut</a:t>
            </a:r>
            <a:r>
              <a:rPr lang="en-US" dirty="0"/>
              <a:t>: </a:t>
            </a:r>
            <a:r>
              <a:rPr lang="en-US" dirty="0" err="1"/>
              <a:t>MaxCut</a:t>
            </a:r>
            <a:r>
              <a:rPr lang="en-US" dirty="0"/>
              <a:t> has no constraint, while Knapsack is an optimization problem with a constraint.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64E55-64F8-CB19-6A06-569AC720C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56" y="2378114"/>
            <a:ext cx="2938213" cy="2547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9D59A6-74AE-0466-58D8-43EE4AF37165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419216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Self Prototype 2: Knapsack Problems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105E3-12ED-0FE7-18CE-24CEFCAA270B}"/>
              </a:ext>
            </a:extLst>
          </p:cNvPr>
          <p:cNvSpPr txBox="1"/>
          <p:nvPr/>
        </p:nvSpPr>
        <p:spPr>
          <a:xfrm>
            <a:off x="254667" y="835072"/>
            <a:ext cx="848375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200 layers of QAOA, 10000 shots (</a:t>
            </a:r>
            <a:r>
              <a:rPr lang="en-US" sz="1200" dirty="0" err="1"/>
              <a:t>statevector</a:t>
            </a:r>
            <a:r>
              <a:rPr lang="en-US" sz="1200" dirty="0"/>
              <a:t> simulator, bitstrings are then sampled).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QAOA parameters aren’t optimized, but mimic the </a:t>
            </a:r>
            <a:r>
              <a:rPr lang="en-ID" sz="1200" dirty="0"/>
              <a:t>annealing process of adiabatic quantum computation</a:t>
            </a:r>
            <a:r>
              <a:rPr lang="en-US" sz="1200" dirty="0"/>
              <a:t> to save runtime for this demo.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7-12 qubits.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QAOA result is obtained by averaging all the feasible bitstrings, while the QRR result is obtained from the single best feasible sign-rounded eigenvector.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Normalized with respect to the optimal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4E9CF-C3CD-F772-3AEC-0D4EB7356A72}"/>
              </a:ext>
            </a:extLst>
          </p:cNvPr>
          <p:cNvSpPr txBox="1"/>
          <p:nvPr/>
        </p:nvSpPr>
        <p:spPr>
          <a:xfrm>
            <a:off x="5414601" y="2707990"/>
            <a:ext cx="2786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QRR almost always found the optimal solution (at least for the scenarios tried).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The vanilla QAOA results are from the averages of all feasible bitstrings.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CF9E9-7323-DA9A-06F8-52C3C261C3C8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F668F-40F0-3F36-DF8B-6C05CEDE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3" y="2230411"/>
            <a:ext cx="4764261" cy="26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Closing Remarks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QRR is a very interesting way to utilize classical optimization tools to improve the QAOA.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important note is that QRR is “just” post-processing steps on top of QAOA, which means:</a:t>
                </a:r>
                <a:br>
                  <a:rPr lang="en-US" dirty="0"/>
                </a:br>
                <a:r>
                  <a:rPr lang="en-US" dirty="0"/>
                  <a:t>- It’s very computationally cheap (finding eigenvectors is ~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  <a:br>
                  <a:rPr lang="en-US" dirty="0"/>
                </a:br>
                <a:r>
                  <a:rPr lang="en-US" dirty="0"/>
                  <a:t>- It can be easily integrated into other quantum optimization protocols. For example VQE and QAOA variants (ADAPT-QAOA, QIRO, etc.).</a:t>
                </a:r>
                <a:br>
                  <a:rPr lang="en-US" dirty="0"/>
                </a:br>
                <a:r>
                  <a:rPr lang="en-US" dirty="0"/>
                  <a:t>- If the bitstrings sampled from the QAOA is “bad”, then there is no guarantee that QRR will improve significantly (or at all).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1815882"/>
              </a:xfrm>
              <a:prstGeom prst="rect">
                <a:avLst/>
              </a:prstGeom>
              <a:blipFill>
                <a:blip r:embed="rId2"/>
                <a:stretch>
                  <a:fillRect l="-144" t="-336" b="-26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99FA5E-30F0-6F56-5793-7ECB5DF23ADE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422785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4238F3-3562-7820-DC26-366ED59F3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Thank you for listening! Any questions?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ID" b="1" dirty="0">
                <a:solidFill>
                  <a:schemeClr val="accent1"/>
                </a:solidFill>
              </a:rPr>
              <a:t>https://github.com/ericardomuten/qrr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EF9E6A-91FE-C765-A163-E4A029214720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AEB58-31EB-1516-B5CA-65E2EE7BF4E8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3786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QAOA in a Nutshell (Refresher)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EEB658-0687-AC0E-EDDE-282274F0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902" y="1250156"/>
            <a:ext cx="10372913" cy="13495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3066A1-0ACF-661C-9D96-E340E94F0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7075" y="2764854"/>
            <a:ext cx="13351257" cy="6765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D1DA90-8408-7BDF-87E9-5B7AAAE9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33484" y="3355165"/>
            <a:ext cx="13351237" cy="676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C51C4D-95D8-8697-215D-80024EB1425E}"/>
                  </a:ext>
                </a:extLst>
              </p:cNvPr>
              <p:cNvSpPr txBox="1"/>
              <p:nvPr/>
            </p:nvSpPr>
            <p:spPr>
              <a:xfrm>
                <a:off x="582572" y="3906061"/>
                <a:ext cx="6120569" cy="339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D" dirty="0"/>
                  <a:t> with respect to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parameters.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C51C4D-95D8-8697-215D-80024EB14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2" y="3906061"/>
                <a:ext cx="6120569" cy="339708"/>
              </a:xfrm>
              <a:prstGeom prst="rect">
                <a:avLst/>
              </a:prstGeom>
              <a:blipFill>
                <a:blip r:embed="rId5"/>
                <a:stretch>
                  <a:fillRect l="-299" t="-9091" b="-20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69DA563-13C0-481C-1A9E-8BF4BB18B773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14291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MaxCut</a:t>
            </a:r>
            <a:r>
              <a:rPr lang="en-US" b="1" dirty="0">
                <a:solidFill>
                  <a:schemeClr val="accent1"/>
                </a:solidFill>
              </a:rPr>
              <a:t> in a Nutshell (Refresher)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2FA36-9DF5-73CC-9F1D-27AEEECAAAAA}"/>
              </a:ext>
            </a:extLst>
          </p:cNvPr>
          <p:cNvSpPr txBox="1"/>
          <p:nvPr/>
        </p:nvSpPr>
        <p:spPr>
          <a:xfrm>
            <a:off x="254666" y="1080866"/>
            <a:ext cx="8032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graph, find a way to separate the vertices into two groups so that it maximizes the total number of edges that are “cut” (two vertices of that edge belong to different group).</a:t>
            </a:r>
            <a:endParaRPr lang="en-ID" dirty="0"/>
          </a:p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C3C31-4EE0-F310-2976-A6CFB647483A}"/>
                  </a:ext>
                </a:extLst>
              </p:cNvPr>
              <p:cNvSpPr txBox="1"/>
              <p:nvPr/>
            </p:nvSpPr>
            <p:spPr>
              <a:xfrm>
                <a:off x="3256298" y="2839939"/>
                <a:ext cx="4901868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ID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ID" sz="18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D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D" sz="1800" i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ID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ID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en-ID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ID" sz="1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D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D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sz="1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D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D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sz="1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D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ID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0C3C31-4EE0-F310-2976-A6CFB647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298" y="2839939"/>
                <a:ext cx="4901868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87ECE82-43B5-3CF0-4D9C-4D088624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1" y="1939826"/>
            <a:ext cx="3679031" cy="2943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5E5090-C317-D53E-95BC-AB824941F571}"/>
                  </a:ext>
                </a:extLst>
              </p:cNvPr>
              <p:cNvSpPr txBox="1"/>
              <p:nvPr/>
            </p:nvSpPr>
            <p:spPr>
              <a:xfrm>
                <a:off x="2793210" y="1767741"/>
                <a:ext cx="4572000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D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D" sz="1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ID" sz="18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D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ID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D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5E5090-C317-D53E-95BC-AB824941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210" y="1767741"/>
                <a:ext cx="4572000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2929443-DB37-4F0C-C6E6-E50ED760B099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93689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Motivations for the QRR algorithm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desirable quantum algorithm for current NISQ era: low circuit depth but high performance.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QAOA with infinite depth converges to the optimal solution, but not very good at low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Ideas to improve QAOA even at low depth?</a:t>
                </a:r>
                <a:br>
                  <a:rPr lang="en-US" dirty="0"/>
                </a:br>
                <a:r>
                  <a:rPr lang="en-US" dirty="0"/>
                  <a:t>- </a:t>
                </a:r>
                <a:r>
                  <a:rPr lang="en-ID" dirty="0"/>
                  <a:t>Difficulty in binary optimization comes from the integer restriction.</a:t>
                </a:r>
                <a:br>
                  <a:rPr lang="en-ID" dirty="0"/>
                </a:br>
                <a:r>
                  <a:rPr lang="en-ID" dirty="0"/>
                  <a:t>- One idea from approximate classical algorithms is to “relax” the restriction from -1 or 1 to [-1, 1].</a:t>
                </a:r>
                <a:br>
                  <a:rPr lang="en-ID" dirty="0"/>
                </a:br>
                <a:r>
                  <a:rPr lang="en-ID" dirty="0"/>
                  <a:t>- Can we borrow this principle to improve QAOA?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1815882"/>
              </a:xfrm>
              <a:prstGeom prst="rect">
                <a:avLst/>
              </a:prstGeom>
              <a:blipFill>
                <a:blip r:embed="rId2"/>
                <a:stretch>
                  <a:fillRect l="-144" t="-336" b="-26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7E0A90-9CBE-4642-FEAA-63634A4042AF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17377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Idea Proposed by the Paper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dirty="0"/>
                  <a:t>“Quantum” version of the classical relax-and-round (RR).</a:t>
                </a:r>
              </a:p>
              <a:p>
                <a:endParaRPr lang="en-ID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D" dirty="0"/>
                  <a:t>QRR at </a:t>
                </a: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n-ID" dirty="0"/>
                  <a:t> at least as good as the classical RR for certain problem instances (given both as mathematical derivation and numerical results in the paper).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954107"/>
              </a:xfrm>
              <a:prstGeom prst="rect">
                <a:avLst/>
              </a:prstGeom>
              <a:blipFill>
                <a:blip r:embed="rId2"/>
                <a:stretch>
                  <a:fillRect l="-144" t="-637" b="-57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E0C868-2126-C419-51F2-330880CD5229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13189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QRR Algorithm Step-by-Step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253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Optimize a regular QAOA circuit at 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(low, 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), with the cost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cost for the QAOA.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2-point correlation matrix by sampling the solution from the optimized QAOA circuit.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1143000" lvl="1" indent="-457200"/>
                <a:endParaRPr lang="en-US" dirty="0"/>
              </a:p>
              <a:p>
                <a:pPr marL="1143000" lvl="1" indent="-457200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= the correlation matrix</a:t>
                </a:r>
              </a:p>
              <a:p>
                <a:pPr marL="11430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= Kronecker delta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otherwise)</a:t>
                </a:r>
                <a:br>
                  <a:rPr lang="en-US" dirty="0"/>
                </a:br>
                <a:endParaRPr lang="en-US" dirty="0"/>
              </a:p>
              <a:p>
                <a:pPr marL="1143000" lvl="1" indent="-4572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D" dirty="0"/>
                  <a:t> </a:t>
                </a:r>
                <a:r>
                  <a:rPr lang="en-US" dirty="0"/>
                  <a:t>= measurement expectation of Pauli-Z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qubits.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2535822"/>
              </a:xfrm>
              <a:prstGeom prst="rect">
                <a:avLst/>
              </a:prstGeom>
              <a:blipFill>
                <a:blip r:embed="rId2"/>
                <a:stretch>
                  <a:fillRect l="-144" t="-240" r="-791" b="-9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D3D992-C81D-F585-EB34-BF2FF3FF8E6A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43779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QRR Algorithm Step-by-Step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“Relax” step:</a:t>
                </a:r>
              </a:p>
              <a:p>
                <a:pPr marL="1143000" lvl="1" indent="-457200"/>
                <a:r>
                  <a:rPr lang="en-US" dirty="0"/>
                  <a:t>Find the set of eigenvectors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the correlation matrix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0" lvl="1" indent="-457200"/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“Round” step:</a:t>
                </a:r>
              </a:p>
              <a:p>
                <a:pPr marL="1143000" lvl="1" indent="-457200"/>
                <a:r>
                  <a:rPr lang="en-US" dirty="0"/>
                  <a:t>Round the eigenvectors </a:t>
                </a:r>
                <a:r>
                  <a:rPr lang="en-US" dirty="0" err="1"/>
                  <a:t>entrywise</a:t>
                </a:r>
                <a:r>
                  <a:rPr lang="en-US" dirty="0"/>
                  <a:t> based on their sign.</a:t>
                </a:r>
              </a:p>
              <a:p>
                <a:pPr marL="1143000" lvl="1" indent="-457200"/>
                <a:r>
                  <a:rPr lang="en-US" dirty="0"/>
                  <a:t>If not negative = +1, if negative = -1</a:t>
                </a:r>
              </a:p>
              <a:p>
                <a:pPr marL="1143000" lvl="1" indent="-457200"/>
                <a:r>
                  <a:rPr lang="en-US" dirty="0"/>
                  <a:t>Also, do the other way around to cover in case the problem has non-degenerate solution.</a:t>
                </a:r>
              </a:p>
              <a:p>
                <a:pPr marL="1600200" lvl="2" indent="-457200"/>
                <a:r>
                  <a:rPr lang="en-US" dirty="0"/>
                  <a:t>If negative = +1, if not negative = -1</a:t>
                </a:r>
              </a:p>
              <a:p>
                <a:pPr marL="1600200" lvl="2" indent="-457200"/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ID" dirty="0"/>
                  <a:t>Check which eigenvector from all the rounded eigenvectors gives the best (lowest) cost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ID" sz="18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ID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ID" dirty="0"/>
                  <a:t>This best eigenvector is the solution output from the algorithm.</a:t>
                </a:r>
              </a:p>
              <a:p>
                <a:endParaRPr lang="en-ID" dirty="0"/>
              </a:p>
              <a:p>
                <a:r>
                  <a:rPr lang="en-ID" dirty="0"/>
                  <a:t>Notes on classical RR:</a:t>
                </a:r>
              </a:p>
              <a:p>
                <a:r>
                  <a:rPr lang="en-US" dirty="0"/>
                  <a:t>Step-by-step algorithm of a classical RR is similar to QRR, but the classical version uses the adjacency matrix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instead of correlation matrix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FA36-9DF5-73CC-9F1D-27AEEECA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3600986"/>
              </a:xfrm>
              <a:prstGeom prst="rect">
                <a:avLst/>
              </a:prstGeom>
              <a:blipFill>
                <a:blip r:embed="rId2"/>
                <a:stretch>
                  <a:fillRect l="-216" t="-169" b="-8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B02A5BE-22F6-7FD4-D791-862FB45F37C8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60302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Intuitions about the QRR</a:t>
            </a:r>
            <a:endParaRPr lang="en-ID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1919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QRR potentially more powerful since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potentially contains more non-trivial information than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/>
                  <a:t> (the one used in classical RR).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 limit (optimal QAOA), the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matrix will have the optimal solution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its eigenvector.</a:t>
                </a:r>
              </a:p>
              <a:p>
                <a:pPr marL="1143000" lvl="1" indent="-457200"/>
                <a:r>
                  <a:rPr lang="en-US" dirty="0"/>
                  <a:t>- The “rounding” step will round this eigenvector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𝑝𝑡</m:t>
                        </m:r>
                      </m:sub>
                    </m:sSub>
                  </m:oMath>
                </a14:m>
                <a:r>
                  <a:rPr lang="en-US" dirty="0"/>
                  <a:t> (removing the scaling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).</a:t>
                </a:r>
              </a:p>
              <a:p>
                <a:pPr marL="1143000" lvl="1" indent="-457200"/>
                <a:r>
                  <a:rPr lang="en-US" dirty="0"/>
                  <a:t>- As 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matrix improves with deeper QAOA layer, the resulting eigenvectors from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might comes closer and closer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1919756"/>
              </a:xfrm>
              <a:prstGeom prst="rect">
                <a:avLst/>
              </a:prstGeom>
              <a:blipFill>
                <a:blip r:embed="rId2"/>
                <a:stretch>
                  <a:fillRect l="-144" t="-317" b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8A8E7A-613D-7E01-CD84-06BBF75C1CEA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521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054F-8630-80CE-8E0D-4BCF693E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7" y="221906"/>
            <a:ext cx="7867777" cy="858960"/>
          </a:xfrm>
        </p:spPr>
        <p:txBody>
          <a:bodyPr/>
          <a:lstStyle/>
          <a:p>
            <a:r>
              <a:rPr lang="en-ID" b="1" dirty="0">
                <a:solidFill>
                  <a:schemeClr val="accent1"/>
                </a:solidFill>
              </a:rPr>
              <a:t>QRR Robustness to Depolarizing Noise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69529B-C0D7-DFE4-CA35-AA606DEDE4E1}"/>
              </a:ext>
            </a:extLst>
          </p:cNvPr>
          <p:cNvSpPr/>
          <p:nvPr/>
        </p:nvSpPr>
        <p:spPr>
          <a:xfrm>
            <a:off x="8486775" y="4622006"/>
            <a:ext cx="542927" cy="464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/>
              <p:nvPr/>
            </p:nvSpPr>
            <p:spPr>
              <a:xfrm>
                <a:off x="254666" y="1080866"/>
                <a:ext cx="8483753" cy="250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system got mixed under depolarizing noise: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ID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16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16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begChr m:val="|"/>
                          <m:endChr m:val="⟩"/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𝛹</m:t>
                          </m:r>
                        </m:e>
                      </m:d>
                      <m:r>
                        <a:rPr lang="en-US" sz="16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6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sz="16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sz="16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acc>
                        <m:accPr>
                          <m:chr m:val="ˆ"/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1600" b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ID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expectation value of the two-point correlation: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Just a rescaling of the noiseless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matrix by a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rounding step of eigenvectors won’t be affected since scaling doesn’t affect rounding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will retrieve the same solution.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105E3-12ED-0FE7-18CE-24CEFCAA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6" y="1080866"/>
                <a:ext cx="8483753" cy="2505879"/>
              </a:xfrm>
              <a:prstGeom prst="rect">
                <a:avLst/>
              </a:prstGeom>
              <a:blipFill>
                <a:blip r:embed="rId2"/>
                <a:stretch>
                  <a:fillRect l="-144" t="-243" b="-17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2FC4B3C-0DA2-D668-BE78-9BA6C6B51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387" y="2306949"/>
            <a:ext cx="9696773" cy="5880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282D0B-D1D3-1791-9F16-672B5F6BA474}"/>
              </a:ext>
            </a:extLst>
          </p:cNvPr>
          <p:cNvSpPr txBox="1"/>
          <p:nvPr/>
        </p:nvSpPr>
        <p:spPr>
          <a:xfrm>
            <a:off x="0" y="4897279"/>
            <a:ext cx="6807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Eraraya Ricardo Muten | TUM | Seminar: Advanced Topics in Quantum Computing 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2171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1536</Words>
  <Application>Microsoft Office PowerPoint</Application>
  <PresentationFormat>On-screen Show (16:9)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Office Theme</vt:lpstr>
      <vt:lpstr>Simple Light</vt:lpstr>
      <vt:lpstr>PowerPoint Presentation</vt:lpstr>
      <vt:lpstr>QAOA in a Nutshell (Refresher)</vt:lpstr>
      <vt:lpstr>MaxCut in a Nutshell (Refresher)</vt:lpstr>
      <vt:lpstr>Motivations for the QRR algorithm</vt:lpstr>
      <vt:lpstr>Idea Proposed by the Paper</vt:lpstr>
      <vt:lpstr>QRR Algorithm Step-by-Step</vt:lpstr>
      <vt:lpstr>QRR Algorithm Step-by-Step</vt:lpstr>
      <vt:lpstr>Intuitions about the QRR</vt:lpstr>
      <vt:lpstr>QRR Robustness to Depolarizing Noise</vt:lpstr>
      <vt:lpstr>Numerical result 1: Sherrington-Kirkpatrick (SK) Spin Glasses Graphs</vt:lpstr>
      <vt:lpstr>Numerical result 2: Comparison to Goemans-Williamson (GW)</vt:lpstr>
      <vt:lpstr>Numerical result 2: Comparison to Goemans-Williamson (GW)</vt:lpstr>
      <vt:lpstr>Self Prototype 1: MaxCut of Random Graphs</vt:lpstr>
      <vt:lpstr>Self Prototype 2: Knapsack Problems</vt:lpstr>
      <vt:lpstr>Self Prototype 2: Knapsack Problems</vt:lpstr>
      <vt:lpstr>Closing Remarks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Eraraya Ricardo Muten</cp:lastModifiedBy>
  <cp:revision>95</cp:revision>
  <dcterms:modified xsi:type="dcterms:W3CDTF">2024-07-03T18:24:07Z</dcterms:modified>
</cp:coreProperties>
</file>