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6" r:id="rId3"/>
    <p:sldId id="274" r:id="rId4"/>
    <p:sldId id="285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2013/02/a-review-of-the-r-graphics-cookboo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articles/ggplot2-spec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gplot2.tidyverse.org/refer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Tidyverse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etting Started with tidyverse in R - Storybench">
            <a:extLst>
              <a:ext uri="{FF2B5EF4-FFF2-40B4-BE49-F238E27FC236}">
                <a16:creationId xmlns:a16="http://schemas.microsoft.com/office/drawing/2014/main" id="{D1CC75A5-D824-4C98-A14A-F0367208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38"/>
            <a:ext cx="12192000" cy="58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3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GGPLOT2: Graphing Package R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33620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307EAA-9688-4910-93E6-AF6659126EFB}"/>
              </a:ext>
            </a:extLst>
          </p:cNvPr>
          <p:cNvSpPr txBox="1"/>
          <p:nvPr/>
        </p:nvSpPr>
        <p:spPr>
          <a:xfrm>
            <a:off x="164235" y="1274769"/>
            <a:ext cx="96988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Developed by </a:t>
            </a:r>
            <a:r>
              <a:rPr lang="en-US" b="1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Hadley Wickham</a:t>
            </a:r>
          </a:p>
          <a:p>
            <a:endParaRPr lang="en-US" dirty="0">
              <a:solidFill>
                <a:srgbClr val="021B34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21B34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21B34"/>
                </a:solidFill>
                <a:latin typeface="Open Sans" panose="020B0606030504020204" pitchFamily="34" charset="0"/>
              </a:rPr>
              <a:t>GGPLOT has 2 main plotting functions: qplot() and ggplot()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endParaRPr lang="en-US" b="0" i="0" dirty="0">
              <a:solidFill>
                <a:srgbClr val="021B34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21B34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21B34"/>
                </a:solidFill>
                <a:latin typeface="Open Sans" panose="020B0606030504020204" pitchFamily="34" charset="0"/>
              </a:rPr>
              <a:t>We will focus on ggplot because it is more robust, flexible and elegant than qplot()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21B34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21B34"/>
                </a:solidFill>
                <a:latin typeface="Open Sans" panose="020B0606030504020204" pitchFamily="34" charset="0"/>
              </a:rPr>
              <a:t>More information: </a:t>
            </a:r>
            <a:r>
              <a:rPr lang="en-CA" dirty="0">
                <a:hlinkClick r:id="rId3"/>
              </a:rPr>
              <a:t>3 Data visualisation | R for Data Science (had.co.nz)</a:t>
            </a:r>
            <a:r>
              <a:rPr lang="en-CA" dirty="0"/>
              <a:t> ; </a:t>
            </a:r>
            <a:r>
              <a:rPr lang="en-US" dirty="0">
                <a:hlinkClick r:id="rId4"/>
              </a:rPr>
              <a:t>A Review of the R Graphics Cookbook | R-bloggers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Today’s Outline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52D73-F4E9-47CE-A0E4-B4E3F120F721}"/>
              </a:ext>
            </a:extLst>
          </p:cNvPr>
          <p:cNvSpPr txBox="1"/>
          <p:nvPr/>
        </p:nvSpPr>
        <p:spPr>
          <a:xfrm>
            <a:off x="1300579" y="1891814"/>
            <a:ext cx="6205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ggplot(data = &lt;</a:t>
            </a:r>
            <a:r>
              <a:rPr lang="en-CA" dirty="0">
                <a:highlight>
                  <a:srgbClr val="FFFF00"/>
                </a:highlight>
              </a:rPr>
              <a:t>DATA</a:t>
            </a:r>
            <a:r>
              <a:rPr lang="en-CA" dirty="0"/>
              <a:t>&gt;,</a:t>
            </a:r>
          </a:p>
          <a:p>
            <a:r>
              <a:rPr lang="en-CA" dirty="0"/>
              <a:t>            mapping = </a:t>
            </a:r>
            <a:r>
              <a:rPr lang="en-CA" dirty="0" err="1"/>
              <a:t>aes</a:t>
            </a:r>
            <a:r>
              <a:rPr lang="en-CA" dirty="0"/>
              <a:t>(&lt;</a:t>
            </a:r>
            <a:r>
              <a:rPr lang="en-CA" dirty="0">
                <a:highlight>
                  <a:srgbClr val="FFFF00"/>
                </a:highlight>
              </a:rPr>
              <a:t>MAPPINGS</a:t>
            </a:r>
            <a:r>
              <a:rPr lang="en-CA" dirty="0"/>
              <a:t>&gt;)</a:t>
            </a:r>
          </a:p>
          <a:p>
            <a:r>
              <a:rPr lang="en-CA" dirty="0"/>
              <a:t>)  +  </a:t>
            </a:r>
          </a:p>
          <a:p>
            <a:r>
              <a:rPr lang="en-CA" dirty="0"/>
              <a:t>&lt;</a:t>
            </a:r>
            <a:r>
              <a:rPr lang="en-CA" dirty="0">
                <a:highlight>
                  <a:srgbClr val="FFFF00"/>
                </a:highlight>
              </a:rPr>
              <a:t>GEOM_FUNCTION</a:t>
            </a:r>
            <a:r>
              <a:rPr lang="en-CA" dirty="0"/>
              <a:t>&gt;(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583F-E231-447D-A3D2-E8915BC5977E}"/>
              </a:ext>
            </a:extLst>
          </p:cNvPr>
          <p:cNvSpPr txBox="1"/>
          <p:nvPr/>
        </p:nvSpPr>
        <p:spPr>
          <a:xfrm>
            <a:off x="572610" y="1213567"/>
            <a:ext cx="2312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u="sng" dirty="0"/>
              <a:t>GGPLOT Template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E4390-F245-4E3E-8AE3-80C887CD8B3E}"/>
              </a:ext>
            </a:extLst>
          </p:cNvPr>
          <p:cNvSpPr txBox="1"/>
          <p:nvPr/>
        </p:nvSpPr>
        <p:spPr>
          <a:xfrm>
            <a:off x="1300579" y="3668627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808D9-482C-4111-97A1-90D701185000}"/>
              </a:ext>
            </a:extLst>
          </p:cNvPr>
          <p:cNvSpPr txBox="1"/>
          <p:nvPr/>
        </p:nvSpPr>
        <p:spPr>
          <a:xfrm>
            <a:off x="1300579" y="4614443"/>
            <a:ext cx="6205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ggplot(</a:t>
            </a:r>
            <a:r>
              <a:rPr lang="en-CA" dirty="0">
                <a:highlight>
                  <a:srgbClr val="FFFF00"/>
                </a:highlight>
              </a:rPr>
              <a:t>DATA, </a:t>
            </a:r>
            <a:r>
              <a:rPr lang="en-CA" dirty="0" err="1">
                <a:highlight>
                  <a:srgbClr val="FFFF00"/>
                </a:highlight>
              </a:rPr>
              <a:t>aes</a:t>
            </a:r>
            <a:r>
              <a:rPr lang="en-CA" dirty="0">
                <a:highlight>
                  <a:srgbClr val="FFFF00"/>
                </a:highlight>
              </a:rPr>
              <a:t>(</a:t>
            </a:r>
            <a:r>
              <a:rPr lang="en-CA" dirty="0"/>
              <a:t>) ) + </a:t>
            </a:r>
          </a:p>
          <a:p>
            <a:endParaRPr lang="en-CA" dirty="0"/>
          </a:p>
          <a:p>
            <a:r>
              <a:rPr lang="en-CA" dirty="0"/>
              <a:t>  	</a:t>
            </a:r>
            <a:r>
              <a:rPr lang="en-CA" dirty="0">
                <a:highlight>
                  <a:srgbClr val="FFFF00"/>
                </a:highlight>
              </a:rPr>
              <a:t>GEOM_FUNCTION</a:t>
            </a:r>
            <a:r>
              <a:rPr lang="en-CA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13126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Today’s Outline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2583F-E231-447D-A3D2-E8915BC5977E}"/>
              </a:ext>
            </a:extLst>
          </p:cNvPr>
          <p:cNvSpPr txBox="1"/>
          <p:nvPr/>
        </p:nvSpPr>
        <p:spPr>
          <a:xfrm>
            <a:off x="4439" y="808543"/>
            <a:ext cx="70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u="sng" dirty="0"/>
              <a:t>Definition of sub-components or drivers of ggplot()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E4390-F245-4E3E-8AE3-80C887CD8B3E}"/>
              </a:ext>
            </a:extLst>
          </p:cNvPr>
          <p:cNvSpPr txBox="1"/>
          <p:nvPr/>
        </p:nvSpPr>
        <p:spPr>
          <a:xfrm>
            <a:off x="84336" y="1439692"/>
            <a:ext cx="9761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Data is the data.frame that contains the variables you will use for plotting.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AES also called aesthetics: this is where you indicate x and y variables  You can also control some aesthetics (appearance) of the plot (shape, size and color and others). </a:t>
            </a:r>
          </a:p>
          <a:p>
            <a:r>
              <a:rPr lang="en-CA" dirty="0"/>
              <a:t>      More information : </a:t>
            </a:r>
            <a:r>
              <a:rPr lang="en-CA" dirty="0">
                <a:hlinkClick r:id="rId3"/>
              </a:rPr>
              <a:t>Aesthetic specifications • ggplot2 (tidyverse.org)</a:t>
            </a: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Geom allows you to define the geometry function. The </a:t>
            </a:r>
            <a:r>
              <a:rPr lang="en-CA" dirty="0" err="1"/>
              <a:t>geom</a:t>
            </a:r>
            <a:r>
              <a:rPr lang="en-CA" dirty="0"/>
              <a:t> function determines the type of plot (linear, scatter, box_plot, ...). More: </a:t>
            </a:r>
            <a:r>
              <a:rPr lang="en-US" dirty="0">
                <a:hlinkClick r:id="rId4"/>
              </a:rPr>
              <a:t>Function reference • ggplot2 (tidyverse.org)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75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247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Open Sans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27</cp:revision>
  <dcterms:created xsi:type="dcterms:W3CDTF">2022-02-05T16:24:33Z</dcterms:created>
  <dcterms:modified xsi:type="dcterms:W3CDTF">2022-03-19T17:26:54Z</dcterms:modified>
</cp:coreProperties>
</file>