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86" r:id="rId3"/>
    <p:sldId id="274" r:id="rId4"/>
    <p:sldId id="285" r:id="rId5"/>
    <p:sldId id="301" r:id="rId6"/>
    <p:sldId id="30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516" y="13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328F1-F1F5-45F1-B3DD-DD98EC237D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7F5C69-A6C4-40F4-BDA3-FE87EF6375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0AACAF-B96C-4819-8F43-6353BEFD2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01649-51A8-4219-BA9E-5B55B9948C88}" type="datetimeFigureOut">
              <a:rPr lang="en-CA" smtClean="0"/>
              <a:t>2022-03-20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79CABC-DEF9-4C0F-B459-6A5D5A036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B142FE-1C16-4D61-BF46-88BCFC6A8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463A0-A69C-439E-8238-E797F373CFEB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31199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819C3-AD71-4E5D-AC67-F56A805DA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EA681F-3254-4C7B-ACDB-C45E78649F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F7FFF7-ED6E-4201-AF4D-019AC4DCF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01649-51A8-4219-BA9E-5B55B9948C88}" type="datetimeFigureOut">
              <a:rPr lang="en-CA" smtClean="0"/>
              <a:t>2022-03-20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471EDE-8C5A-4D2D-B754-598D827D3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E16BC9-5B56-44A0-BD9C-3C1ACC598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463A0-A69C-439E-8238-E797F373CFEB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65961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CE9A2F-ED30-4D73-A249-44EE6E5569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DE2E32-3762-42BA-BBAE-5E76FE2BD1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262ECD-0223-400E-B929-264042B93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01649-51A8-4219-BA9E-5B55B9948C88}" type="datetimeFigureOut">
              <a:rPr lang="en-CA" smtClean="0"/>
              <a:t>2022-03-20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4FD53E-261D-4F8C-80BC-1D3816B8C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3480C5-2299-472C-A189-4B615D1A4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463A0-A69C-439E-8238-E797F373CFEB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70644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CF0E0-53EC-41DF-983A-0D5D1E69E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C4C0C0-9A9D-414E-8995-A20D6B967D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726C86-061C-40B6-8E3B-6A62E652D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01649-51A8-4219-BA9E-5B55B9948C88}" type="datetimeFigureOut">
              <a:rPr lang="en-CA" smtClean="0"/>
              <a:t>2022-03-20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90773A-8638-4F6E-A6DE-C845785BB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E5C176-F3A5-45E6-8F05-B74EB8AAB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463A0-A69C-439E-8238-E797F373CFEB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64852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3D43B-FB72-4718-99FF-B18F444A2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B5F234-B713-429E-93FE-6CBA708AAD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AE20E0-2A5C-4FE6-A4A2-3BCA367F5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01649-51A8-4219-BA9E-5B55B9948C88}" type="datetimeFigureOut">
              <a:rPr lang="en-CA" smtClean="0"/>
              <a:t>2022-03-20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84F088-AF31-49BF-A5B1-5049C6A55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69ADBE-64B6-424C-8412-7A8345507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463A0-A69C-439E-8238-E797F373CFEB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52734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3F4D9-47FF-477B-825E-7A1FB6D7D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AC3F3-218F-4BCE-8DC1-311FBCCFFF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37B1C0-F469-44E7-A504-B7524B7D60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72AD0D-7DD3-457A-941C-30164A816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01649-51A8-4219-BA9E-5B55B9948C88}" type="datetimeFigureOut">
              <a:rPr lang="en-CA" smtClean="0"/>
              <a:t>2022-03-20</a:t>
            </a:fld>
            <a:endParaRPr lang="en-C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657F8A-FC2B-4FAD-A85E-1A6A05E67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8700E6-2F49-4DD7-AE10-7C13B2588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463A0-A69C-439E-8238-E797F373CFEB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0209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04681-E650-498B-9E48-680C22151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97BE51-D16C-4FFF-8F48-0A5E7D9BF4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018909-899E-40D3-A8BA-B49271F466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7B64B7-E129-4697-BB0D-22E61C32CB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EA9C54-CDA6-4A03-8FE7-3E97F1083E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76A0A2-2F07-42A3-AC79-2C77934D7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01649-51A8-4219-BA9E-5B55B9948C88}" type="datetimeFigureOut">
              <a:rPr lang="en-CA" smtClean="0"/>
              <a:t>2022-03-20</a:t>
            </a:fld>
            <a:endParaRPr lang="en-CA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366F49-0753-4005-BAF9-5A54D0096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AF0EF4-9BEC-4B5A-9116-0FA926CD0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463A0-A69C-439E-8238-E797F373CFEB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39924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EC615-D2B9-461F-BE3D-C28146560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64181A-F232-44EC-B86F-C84E89778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01649-51A8-4219-BA9E-5B55B9948C88}" type="datetimeFigureOut">
              <a:rPr lang="en-CA" smtClean="0"/>
              <a:t>2022-03-20</a:t>
            </a:fld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523AC1-4CAC-477F-99F2-631C97DB3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BB7FEA-9368-4319-A850-D56E5711B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463A0-A69C-439E-8238-E797F373CFEB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36747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DE1B01-32B0-4358-93A1-0A3AD2110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01649-51A8-4219-BA9E-5B55B9948C88}" type="datetimeFigureOut">
              <a:rPr lang="en-CA" smtClean="0"/>
              <a:t>2022-03-20</a:t>
            </a:fld>
            <a:endParaRPr lang="en-CA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E277BD-98B9-43EB-A46D-B40922257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4A4679-5651-49D7-90EC-3FDEC496D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463A0-A69C-439E-8238-E797F373CFEB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0295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A95A5-6BDF-4D12-A321-7C3B5593A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84B688-0392-43B4-8F96-A0012279BD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BC2B29-E6FB-4F93-89F5-977B89AF4E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FB4074-DE44-4153-8310-7E64B1A94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01649-51A8-4219-BA9E-5B55B9948C88}" type="datetimeFigureOut">
              <a:rPr lang="en-CA" smtClean="0"/>
              <a:t>2022-03-20</a:t>
            </a:fld>
            <a:endParaRPr lang="en-C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A7C25D-C177-448C-BDD0-BCB18A029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8AF194-72A4-4258-A97A-44B800462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463A0-A69C-439E-8238-E797F373CFEB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6190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84049-DF3E-45B3-8B2C-FAC0591A7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08906D-F362-4859-A7FC-C1932AE7E2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A22360-E7F9-4FE1-B544-AA21C0007A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68B0AE-C211-4394-9025-78CCC7FD4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01649-51A8-4219-BA9E-5B55B9948C88}" type="datetimeFigureOut">
              <a:rPr lang="en-CA" smtClean="0"/>
              <a:t>2022-03-20</a:t>
            </a:fld>
            <a:endParaRPr lang="en-C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13BD1C-78EC-4539-8DA5-4BCFF9752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0330A1-F72A-4330-A761-3069B7001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463A0-A69C-439E-8238-E797F373CFEB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50441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A21F16-CBC9-4579-B858-D51417BCA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F5E5CF-590C-4A52-AD19-9765B8C02B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808718-E8EE-46C2-BEEF-F360419603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601649-51A8-4219-BA9E-5B55B9948C88}" type="datetimeFigureOut">
              <a:rPr lang="en-CA" smtClean="0"/>
              <a:t>2022-03-20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1FCBF-F195-498A-A391-3AEF0109F6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47474B-51FF-40C7-AC3B-A1C38C4174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9463A0-A69C-439E-8238-E797F373CFEB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61332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r4ds.had.co.nz/data-visualisation.html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r-bloggers.com/2013/02/a-review-of-the-r-graphics-cookbook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gplot2.tidyverse.org/articles/ggplot2-specs.html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gplot2.tidyverse.org/reference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5705BE-7EB4-4B32-A86B-6B0A7115B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7080" y="278535"/>
            <a:ext cx="5593497" cy="749153"/>
          </a:xfrm>
        </p:spPr>
        <p:txBody>
          <a:bodyPr>
            <a:noAutofit/>
          </a:bodyPr>
          <a:lstStyle/>
          <a:p>
            <a:r>
              <a:rPr lang="en-US" sz="7200" b="1" dirty="0">
                <a:solidFill>
                  <a:srgbClr val="FFFF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Advanced R</a:t>
            </a:r>
            <a:endParaRPr lang="en-CA" sz="7200" b="1" dirty="0">
              <a:solidFill>
                <a:srgbClr val="FFFFFF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5" name="Content Placeholder 4" descr="Logo&#10;&#10;Description automatically generated with medium confidence">
            <a:extLst>
              <a:ext uri="{FF2B5EF4-FFF2-40B4-BE49-F238E27FC236}">
                <a16:creationId xmlns:a16="http://schemas.microsoft.com/office/drawing/2014/main" id="{D45B6C06-472A-4FAF-ABFC-9E549C7F0B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5002" y="0"/>
            <a:ext cx="1706998" cy="397399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8A599F0-7097-452B-9777-2D94429B0941}"/>
              </a:ext>
            </a:extLst>
          </p:cNvPr>
          <p:cNvSpPr txBox="1"/>
          <p:nvPr/>
        </p:nvSpPr>
        <p:spPr>
          <a:xfrm>
            <a:off x="4137994" y="1043435"/>
            <a:ext cx="4227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Tools for Advanced Data Analytics in R</a:t>
            </a:r>
            <a:endParaRPr lang="en-CA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95F3113-1BEA-42CB-9F0C-2BE41ABA6CBD}"/>
              </a:ext>
            </a:extLst>
          </p:cNvPr>
          <p:cNvSpPr txBox="1"/>
          <p:nvPr/>
        </p:nvSpPr>
        <p:spPr>
          <a:xfrm>
            <a:off x="2071562" y="2042650"/>
            <a:ext cx="931393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A Course Designed by Data Smart Science</a:t>
            </a:r>
          </a:p>
          <a:p>
            <a:pPr algn="ctr"/>
            <a:endParaRPr lang="en-US" sz="4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&amp; </a:t>
            </a:r>
          </a:p>
          <a:p>
            <a:pPr algn="ctr"/>
            <a:endParaRPr lang="en-US" sz="4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Presented by</a:t>
            </a:r>
            <a:endParaRPr lang="en-CA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2D29F12-B085-423D-8EDB-295913CE65EB}"/>
              </a:ext>
            </a:extLst>
          </p:cNvPr>
          <p:cNvSpPr txBox="1"/>
          <p:nvPr/>
        </p:nvSpPr>
        <p:spPr>
          <a:xfrm>
            <a:off x="4137994" y="5786680"/>
            <a:ext cx="57353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Cambria" panose="02040503050406030204" pitchFamily="18" charset="0"/>
                <a:ea typeface="Cambria" panose="02040503050406030204" pitchFamily="18" charset="0"/>
              </a:rPr>
              <a:t>Dr. Eric Asare &amp; Seth Appiah</a:t>
            </a:r>
            <a:endParaRPr lang="en-CA" sz="36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5165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20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22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24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76000"/>
                </a:srgbClr>
              </a:gs>
              <a:gs pos="100000">
                <a:schemeClr val="accent1"/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Content Placeholder 4" descr="Logo&#10;&#10;Description automatically generated with medium confidence">
            <a:extLst>
              <a:ext uri="{FF2B5EF4-FFF2-40B4-BE49-F238E27FC236}">
                <a16:creationId xmlns:a16="http://schemas.microsoft.com/office/drawing/2014/main" id="{D45B6C06-472A-4FAF-ABFC-9E549C7F0B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5000" y="96676"/>
            <a:ext cx="1706998" cy="456772"/>
          </a:xfr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014E4B23-84A4-4D28-8148-5DA1923358C3}"/>
              </a:ext>
            </a:extLst>
          </p:cNvPr>
          <p:cNvSpPr txBox="1">
            <a:spLocks/>
          </p:cNvSpPr>
          <p:nvPr/>
        </p:nvSpPr>
        <p:spPr>
          <a:xfrm>
            <a:off x="0" y="38849"/>
            <a:ext cx="8983300" cy="5724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Tidyverse</a:t>
            </a:r>
            <a:endParaRPr lang="en-CA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AAA96B7-99DF-4292-A7CE-1E6B55682D98}"/>
              </a:ext>
            </a:extLst>
          </p:cNvPr>
          <p:cNvCxnSpPr/>
          <p:nvPr/>
        </p:nvCxnSpPr>
        <p:spPr>
          <a:xfrm>
            <a:off x="0" y="496604"/>
            <a:ext cx="10800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Getting Started with tidyverse in R - Storybench">
            <a:extLst>
              <a:ext uri="{FF2B5EF4-FFF2-40B4-BE49-F238E27FC236}">
                <a16:creationId xmlns:a16="http://schemas.microsoft.com/office/drawing/2014/main" id="{D1CC75A5-D824-4C98-A14A-F036720885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66438"/>
            <a:ext cx="12192000" cy="5865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5738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20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22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24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76000"/>
                </a:srgbClr>
              </a:gs>
              <a:gs pos="100000">
                <a:schemeClr val="accent1"/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Content Placeholder 4" descr="Logo&#10;&#10;Description automatically generated with medium confidence">
            <a:extLst>
              <a:ext uri="{FF2B5EF4-FFF2-40B4-BE49-F238E27FC236}">
                <a16:creationId xmlns:a16="http://schemas.microsoft.com/office/drawing/2014/main" id="{D45B6C06-472A-4FAF-ABFC-9E549C7F0B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3653" y="165074"/>
            <a:ext cx="1706998" cy="456772"/>
          </a:xfr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53F2BC63-31D4-475C-AD37-97677595A955}"/>
              </a:ext>
            </a:extLst>
          </p:cNvPr>
          <p:cNvSpPr txBox="1">
            <a:spLocks/>
          </p:cNvSpPr>
          <p:nvPr/>
        </p:nvSpPr>
        <p:spPr>
          <a:xfrm>
            <a:off x="0" y="-36831"/>
            <a:ext cx="7710361" cy="5859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latin typeface="Cambria" panose="02040503050406030204" pitchFamily="18" charset="0"/>
                <a:ea typeface="Cambria" panose="02040503050406030204" pitchFamily="18" charset="0"/>
              </a:rPr>
              <a:t>GGPLOT2: Graphing Package R</a:t>
            </a:r>
            <a:endParaRPr lang="en-CA" sz="3600" b="1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819D051-C8E9-4BDE-9BB5-0249EA96AFAE}"/>
              </a:ext>
            </a:extLst>
          </p:cNvPr>
          <p:cNvCxnSpPr/>
          <p:nvPr/>
        </p:nvCxnSpPr>
        <p:spPr>
          <a:xfrm>
            <a:off x="-33620" y="494655"/>
            <a:ext cx="10800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A307EAA-9688-4910-93E6-AF6659126EFB}"/>
              </a:ext>
            </a:extLst>
          </p:cNvPr>
          <p:cNvSpPr txBox="1"/>
          <p:nvPr/>
        </p:nvSpPr>
        <p:spPr>
          <a:xfrm>
            <a:off x="164235" y="1274769"/>
            <a:ext cx="9698855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0" i="0" dirty="0">
                <a:solidFill>
                  <a:srgbClr val="021B34"/>
                </a:solidFill>
                <a:effectLst/>
                <a:latin typeface="Open Sans" panose="020B0606030504020204" pitchFamily="34" charset="0"/>
              </a:rPr>
              <a:t>Developed by </a:t>
            </a:r>
            <a:r>
              <a:rPr lang="en-US" b="1" i="0" dirty="0">
                <a:solidFill>
                  <a:srgbClr val="021B34"/>
                </a:solidFill>
                <a:effectLst/>
                <a:latin typeface="Open Sans" panose="020B0606030504020204" pitchFamily="34" charset="0"/>
              </a:rPr>
              <a:t>Hadley Wickham</a:t>
            </a:r>
          </a:p>
          <a:p>
            <a:endParaRPr lang="en-US" dirty="0">
              <a:solidFill>
                <a:srgbClr val="021B34"/>
              </a:solidFill>
              <a:latin typeface="Open Sans" panose="020B0606030504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b="0" i="0" dirty="0">
              <a:solidFill>
                <a:srgbClr val="021B34"/>
              </a:solidFill>
              <a:effectLst/>
              <a:latin typeface="Open Sans" panose="020B0606030504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021B34"/>
                </a:solidFill>
                <a:latin typeface="Open Sans" panose="020B0606030504020204" pitchFamily="34" charset="0"/>
              </a:rPr>
              <a:t>GGPLOT has 2 main plotting functions: qplot() and ggplot()</a:t>
            </a:r>
            <a:r>
              <a:rPr lang="en-US" b="0" i="0" dirty="0">
                <a:solidFill>
                  <a:srgbClr val="021B34"/>
                </a:solidFill>
                <a:effectLst/>
                <a:latin typeface="Open Sans" panose="020B0606030504020204" pitchFamily="34" charset="0"/>
              </a:rPr>
              <a:t> </a:t>
            </a:r>
          </a:p>
          <a:p>
            <a:endParaRPr lang="en-US" b="0" i="0" dirty="0">
              <a:solidFill>
                <a:srgbClr val="021B34"/>
              </a:solidFill>
              <a:effectLst/>
              <a:latin typeface="Open Sans" panose="020B0606030504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>
              <a:solidFill>
                <a:srgbClr val="021B34"/>
              </a:solidFill>
              <a:latin typeface="Open Sans" panose="020B0606030504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021B34"/>
                </a:solidFill>
                <a:latin typeface="Open Sans" panose="020B0606030504020204" pitchFamily="34" charset="0"/>
              </a:rPr>
              <a:t>We will focus on ggplot because it is more robust, flexible and elegant than qplot()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>
              <a:solidFill>
                <a:srgbClr val="021B34"/>
              </a:solidFill>
              <a:latin typeface="Open Sans" panose="020B0606030504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021B34"/>
                </a:solidFill>
                <a:latin typeface="Open Sans" panose="020B0606030504020204" pitchFamily="34" charset="0"/>
              </a:rPr>
              <a:t>More information: </a:t>
            </a:r>
            <a:r>
              <a:rPr lang="en-CA" dirty="0">
                <a:hlinkClick r:id="rId3"/>
              </a:rPr>
              <a:t>3 Data visualisation | R for Data Science (had.co.nz)</a:t>
            </a:r>
            <a:r>
              <a:rPr lang="en-CA" dirty="0"/>
              <a:t> ; </a:t>
            </a:r>
            <a:r>
              <a:rPr lang="en-US" dirty="0">
                <a:hlinkClick r:id="rId4"/>
              </a:rPr>
              <a:t>A Review of the R Graphics Cookbook | R-bloggers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401255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20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22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24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76000"/>
                </a:srgbClr>
              </a:gs>
              <a:gs pos="100000">
                <a:schemeClr val="accent1"/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Content Placeholder 4" descr="Logo&#10;&#10;Description automatically generated with medium confidence">
            <a:extLst>
              <a:ext uri="{FF2B5EF4-FFF2-40B4-BE49-F238E27FC236}">
                <a16:creationId xmlns:a16="http://schemas.microsoft.com/office/drawing/2014/main" id="{D45B6C06-472A-4FAF-ABFC-9E549C7F0B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5000" y="96676"/>
            <a:ext cx="1706998" cy="456772"/>
          </a:xfr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014E4B23-84A4-4D28-8148-5DA1923358C3}"/>
              </a:ext>
            </a:extLst>
          </p:cNvPr>
          <p:cNvSpPr txBox="1">
            <a:spLocks/>
          </p:cNvSpPr>
          <p:nvPr/>
        </p:nvSpPr>
        <p:spPr>
          <a:xfrm>
            <a:off x="0" y="38849"/>
            <a:ext cx="8983300" cy="5724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Today’s Outline</a:t>
            </a:r>
            <a:endParaRPr lang="en-CA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AAA96B7-99DF-4292-A7CE-1E6B55682D98}"/>
              </a:ext>
            </a:extLst>
          </p:cNvPr>
          <p:cNvCxnSpPr/>
          <p:nvPr/>
        </p:nvCxnSpPr>
        <p:spPr>
          <a:xfrm>
            <a:off x="0" y="496604"/>
            <a:ext cx="10800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DD52D73-F4E9-47CE-A0E4-B4E3F120F721}"/>
              </a:ext>
            </a:extLst>
          </p:cNvPr>
          <p:cNvSpPr txBox="1"/>
          <p:nvPr/>
        </p:nvSpPr>
        <p:spPr>
          <a:xfrm>
            <a:off x="1300579" y="1891814"/>
            <a:ext cx="620549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dirty="0"/>
              <a:t>ggplot(data = &lt;</a:t>
            </a:r>
            <a:r>
              <a:rPr lang="en-CA" dirty="0">
                <a:highlight>
                  <a:srgbClr val="FFFF00"/>
                </a:highlight>
              </a:rPr>
              <a:t>DATA</a:t>
            </a:r>
            <a:r>
              <a:rPr lang="en-CA" dirty="0"/>
              <a:t>&gt;,</a:t>
            </a:r>
          </a:p>
          <a:p>
            <a:r>
              <a:rPr lang="en-CA" dirty="0"/>
              <a:t>            mapping = </a:t>
            </a:r>
            <a:r>
              <a:rPr lang="en-CA" dirty="0" err="1"/>
              <a:t>aes</a:t>
            </a:r>
            <a:r>
              <a:rPr lang="en-CA" dirty="0"/>
              <a:t>(&lt;</a:t>
            </a:r>
            <a:r>
              <a:rPr lang="en-CA" dirty="0">
                <a:highlight>
                  <a:srgbClr val="FFFF00"/>
                </a:highlight>
              </a:rPr>
              <a:t>MAPPINGS</a:t>
            </a:r>
            <a:r>
              <a:rPr lang="en-CA" dirty="0"/>
              <a:t>&gt;)</a:t>
            </a:r>
          </a:p>
          <a:p>
            <a:r>
              <a:rPr lang="en-CA" dirty="0"/>
              <a:t>)  +  </a:t>
            </a:r>
          </a:p>
          <a:p>
            <a:r>
              <a:rPr lang="en-CA" dirty="0"/>
              <a:t>&lt;</a:t>
            </a:r>
            <a:r>
              <a:rPr lang="en-CA" dirty="0">
                <a:highlight>
                  <a:srgbClr val="FFFF00"/>
                </a:highlight>
              </a:rPr>
              <a:t>GEOM_FUNCTION</a:t>
            </a:r>
            <a:r>
              <a:rPr lang="en-CA" dirty="0"/>
              <a:t>&gt;( 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AE2583F-E231-447D-A3D2-E8915BC5977E}"/>
              </a:ext>
            </a:extLst>
          </p:cNvPr>
          <p:cNvSpPr txBox="1"/>
          <p:nvPr/>
        </p:nvSpPr>
        <p:spPr>
          <a:xfrm>
            <a:off x="572610" y="1213567"/>
            <a:ext cx="23126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b="1" u="sng" dirty="0"/>
              <a:t>GGPLOT Template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C7E4390-F245-4E3E-8AE3-80C887CD8B3E}"/>
              </a:ext>
            </a:extLst>
          </p:cNvPr>
          <p:cNvSpPr txBox="1"/>
          <p:nvPr/>
        </p:nvSpPr>
        <p:spPr>
          <a:xfrm>
            <a:off x="1300579" y="3668627"/>
            <a:ext cx="62054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dirty="0"/>
              <a:t>Or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AB808D9-482C-4111-97A1-90D701185000}"/>
              </a:ext>
            </a:extLst>
          </p:cNvPr>
          <p:cNvSpPr txBox="1"/>
          <p:nvPr/>
        </p:nvSpPr>
        <p:spPr>
          <a:xfrm>
            <a:off x="1300579" y="4614443"/>
            <a:ext cx="620549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dirty="0"/>
              <a:t>ggplot(</a:t>
            </a:r>
            <a:r>
              <a:rPr lang="en-CA" dirty="0">
                <a:highlight>
                  <a:srgbClr val="FFFF00"/>
                </a:highlight>
              </a:rPr>
              <a:t>DATA, </a:t>
            </a:r>
            <a:r>
              <a:rPr lang="en-CA" dirty="0" err="1">
                <a:highlight>
                  <a:srgbClr val="FFFF00"/>
                </a:highlight>
              </a:rPr>
              <a:t>aes</a:t>
            </a:r>
            <a:r>
              <a:rPr lang="en-CA" dirty="0">
                <a:highlight>
                  <a:srgbClr val="FFFF00"/>
                </a:highlight>
              </a:rPr>
              <a:t>(</a:t>
            </a:r>
            <a:r>
              <a:rPr lang="en-CA" dirty="0"/>
              <a:t>) ) + </a:t>
            </a:r>
          </a:p>
          <a:p>
            <a:endParaRPr lang="en-CA" dirty="0"/>
          </a:p>
          <a:p>
            <a:r>
              <a:rPr lang="en-CA" dirty="0"/>
              <a:t>  	</a:t>
            </a:r>
            <a:r>
              <a:rPr lang="en-CA" dirty="0">
                <a:highlight>
                  <a:srgbClr val="FFFF00"/>
                </a:highlight>
              </a:rPr>
              <a:t>GEOM_FUNCTION</a:t>
            </a:r>
            <a:r>
              <a:rPr lang="en-CA" dirty="0"/>
              <a:t>( )</a:t>
            </a:r>
          </a:p>
        </p:txBody>
      </p:sp>
    </p:spTree>
    <p:extLst>
      <p:ext uri="{BB962C8B-B14F-4D97-AF65-F5344CB8AC3E}">
        <p14:creationId xmlns:p14="http://schemas.microsoft.com/office/powerpoint/2010/main" val="31312612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20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22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24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76000"/>
                </a:srgbClr>
              </a:gs>
              <a:gs pos="100000">
                <a:schemeClr val="accent1"/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Content Placeholder 4" descr="Logo&#10;&#10;Description automatically generated with medium confidence">
            <a:extLst>
              <a:ext uri="{FF2B5EF4-FFF2-40B4-BE49-F238E27FC236}">
                <a16:creationId xmlns:a16="http://schemas.microsoft.com/office/drawing/2014/main" id="{D45B6C06-472A-4FAF-ABFC-9E549C7F0B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5000" y="96676"/>
            <a:ext cx="1706998" cy="456772"/>
          </a:xfr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014E4B23-84A4-4D28-8148-5DA1923358C3}"/>
              </a:ext>
            </a:extLst>
          </p:cNvPr>
          <p:cNvSpPr txBox="1">
            <a:spLocks/>
          </p:cNvSpPr>
          <p:nvPr/>
        </p:nvSpPr>
        <p:spPr>
          <a:xfrm>
            <a:off x="0" y="38849"/>
            <a:ext cx="8983300" cy="5724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Today’s Outline</a:t>
            </a:r>
            <a:endParaRPr lang="en-CA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AAA96B7-99DF-4292-A7CE-1E6B55682D98}"/>
              </a:ext>
            </a:extLst>
          </p:cNvPr>
          <p:cNvCxnSpPr/>
          <p:nvPr/>
        </p:nvCxnSpPr>
        <p:spPr>
          <a:xfrm>
            <a:off x="0" y="496604"/>
            <a:ext cx="10800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AE2583F-E231-447D-A3D2-E8915BC5977E}"/>
              </a:ext>
            </a:extLst>
          </p:cNvPr>
          <p:cNvSpPr txBox="1"/>
          <p:nvPr/>
        </p:nvSpPr>
        <p:spPr>
          <a:xfrm>
            <a:off x="4439" y="808543"/>
            <a:ext cx="70888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b="1" u="sng" dirty="0"/>
              <a:t>Definition of sub-components or drivers of ggplot()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C7E4390-F245-4E3E-8AE3-80C887CD8B3E}"/>
              </a:ext>
            </a:extLst>
          </p:cNvPr>
          <p:cNvSpPr txBox="1"/>
          <p:nvPr/>
        </p:nvSpPr>
        <p:spPr>
          <a:xfrm>
            <a:off x="84336" y="1439692"/>
            <a:ext cx="9761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CA" dirty="0"/>
              <a:t>Data is the data.frame that contains the variables you will use for plotting.</a:t>
            </a:r>
          </a:p>
          <a:p>
            <a:pPr marL="342900" indent="-342900">
              <a:buAutoNum type="arabicPeriod"/>
            </a:pPr>
            <a:endParaRPr lang="en-CA" dirty="0"/>
          </a:p>
          <a:p>
            <a:pPr marL="342900" indent="-342900">
              <a:buAutoNum type="arabicPeriod"/>
            </a:pPr>
            <a:r>
              <a:rPr lang="en-CA" dirty="0"/>
              <a:t>AES also called aesthetics: this is where you indicate x and y variables  You can also control some aesthetics (appearance) of the plot (shape, size and color and others). </a:t>
            </a:r>
          </a:p>
          <a:p>
            <a:r>
              <a:rPr lang="en-CA" dirty="0"/>
              <a:t>      More information : </a:t>
            </a:r>
            <a:r>
              <a:rPr lang="en-CA" dirty="0">
                <a:hlinkClick r:id="rId3"/>
              </a:rPr>
              <a:t>Aesthetic specifications • ggplot2 (tidyverse.org)</a:t>
            </a:r>
            <a:endParaRPr lang="en-CA" dirty="0"/>
          </a:p>
          <a:p>
            <a:pPr marL="342900" indent="-342900">
              <a:buAutoNum type="arabicPeriod"/>
            </a:pPr>
            <a:endParaRPr lang="en-CA" dirty="0"/>
          </a:p>
          <a:p>
            <a:pPr marL="342900" indent="-342900">
              <a:buAutoNum type="arabicPeriod"/>
            </a:pPr>
            <a:r>
              <a:rPr lang="en-CA" dirty="0"/>
              <a:t>Geom allows you to define the geometry function. The </a:t>
            </a:r>
            <a:r>
              <a:rPr lang="en-CA" dirty="0" err="1"/>
              <a:t>geom</a:t>
            </a:r>
            <a:r>
              <a:rPr lang="en-CA" dirty="0"/>
              <a:t> function determines the type of plot (linear, scatter, box_plot, ...). More: </a:t>
            </a:r>
            <a:r>
              <a:rPr lang="en-US" dirty="0">
                <a:hlinkClick r:id="rId4"/>
              </a:rPr>
              <a:t>Function reference • ggplot2 (tidyverse.org)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697560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20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22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24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76000"/>
                </a:srgbClr>
              </a:gs>
              <a:gs pos="100000">
                <a:schemeClr val="accent1"/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Content Placeholder 4" descr="Logo&#10;&#10;Description automatically generated with medium confidence">
            <a:extLst>
              <a:ext uri="{FF2B5EF4-FFF2-40B4-BE49-F238E27FC236}">
                <a16:creationId xmlns:a16="http://schemas.microsoft.com/office/drawing/2014/main" id="{D45B6C06-472A-4FAF-ABFC-9E549C7F0B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5000" y="96676"/>
            <a:ext cx="1706998" cy="456772"/>
          </a:xfr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AAA96B7-99DF-4292-A7CE-1E6B55682D98}"/>
              </a:ext>
            </a:extLst>
          </p:cNvPr>
          <p:cNvCxnSpPr/>
          <p:nvPr/>
        </p:nvCxnSpPr>
        <p:spPr>
          <a:xfrm>
            <a:off x="0" y="496604"/>
            <a:ext cx="10800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AE6488D8-DD72-4A91-BA24-CD1B0FF97D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4536" y="604838"/>
            <a:ext cx="5353235" cy="5648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314A0A64-EA0C-4063-BA39-0EDA8C2A4A92}"/>
              </a:ext>
            </a:extLst>
          </p:cNvPr>
          <p:cNvSpPr txBox="1">
            <a:spLocks/>
          </p:cNvSpPr>
          <p:nvPr/>
        </p:nvSpPr>
        <p:spPr>
          <a:xfrm>
            <a:off x="0" y="38849"/>
            <a:ext cx="8983300" cy="5724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Outliers</a:t>
            </a:r>
            <a:endParaRPr lang="en-CA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86016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5049</TotalTime>
  <Words>248</Words>
  <Application>Microsoft Office PowerPoint</Application>
  <PresentationFormat>Widescreen</PresentationFormat>
  <Paragraphs>38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Light</vt:lpstr>
      <vt:lpstr>Cambria</vt:lpstr>
      <vt:lpstr>Open Sans</vt:lpstr>
      <vt:lpstr>Wingdings</vt:lpstr>
      <vt:lpstr>Office Theme</vt:lpstr>
      <vt:lpstr>Advanced R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R</dc:title>
  <dc:creator>Asare, Eric</dc:creator>
  <cp:lastModifiedBy>Asare, Eric</cp:lastModifiedBy>
  <cp:revision>28</cp:revision>
  <dcterms:created xsi:type="dcterms:W3CDTF">2022-02-05T16:24:33Z</dcterms:created>
  <dcterms:modified xsi:type="dcterms:W3CDTF">2022-03-20T20:33:36Z</dcterms:modified>
</cp:coreProperties>
</file>