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79" r:id="rId4"/>
    <p:sldId id="275" r:id="rId5"/>
    <p:sldId id="277" r:id="rId6"/>
    <p:sldId id="283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28F1-F1F5-45F1-B3DD-DD98EC237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F5C69-A6C4-40F4-BDA3-FE87EF637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ACAF-B96C-4819-8F43-6353BEFD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CABC-DEF9-4C0F-B459-6A5D5A03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42FE-1C16-4D61-BF46-88BCFC6A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119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19C3-AD71-4E5D-AC67-F56A805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681F-3254-4C7B-ACDB-C45E7864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FFF7-ED6E-4201-AF4D-019AC4DC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1EDE-8C5A-4D2D-B754-598D827D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6BC9-5B56-44A0-BD9C-3C1ACC59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59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E9A2F-ED30-4D73-A249-44EE6E55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E2E32-3762-42BA-BBAE-5E76FE2B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2ECD-0223-400E-B929-264042B9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D53E-261D-4F8C-80BC-1D3816B8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80C5-2299-472C-A189-4B615D1A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064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F0E0-53EC-41DF-983A-0D5D1E69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C0C0-9A9D-414E-8995-A20D6B96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6C86-061C-40B6-8E3B-6A62E652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773A-8638-4F6E-A6DE-C845785B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C176-F3A5-45E6-8F05-B74EB8AA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485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D43B-FB72-4718-99FF-B18F444A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5F234-B713-429E-93FE-6CBA708A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20E0-2A5C-4FE6-A4A2-3BCA367F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F088-AF31-49BF-A5B1-5049C6A5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DBE-64B6-424C-8412-7A83455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27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4D9-47FF-477B-825E-7A1FB6D7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C3F3-218F-4BCE-8DC1-311FBCCF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7B1C0-F469-44E7-A504-B7524B7D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2AD0D-7DD3-457A-941C-30164A81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57F8A-FC2B-4FAD-A85E-1A6A05E6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0E6-2F49-4DD7-AE10-7C13B258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20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4681-E650-498B-9E48-680C2215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BE51-D16C-4FFF-8F48-0A5E7D9B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18909-899E-40D3-A8BA-B49271F4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B64B7-E129-4697-BB0D-22E61C32C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A9C54-CDA6-4A03-8FE7-3E97F1083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6A0A2-2F07-42A3-AC79-2C77934D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66F49-0753-4005-BAF9-5A54D009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F0EF4-9BEC-4B5A-9116-0FA926CD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99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C615-D2B9-461F-BE3D-C2814656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4181A-F232-44EC-B86F-C84E8977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23AC1-4CAC-477F-99F2-631C97DB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B7FEA-9368-4319-A850-D56E5711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674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E1B01-32B0-4358-93A1-0A3AD211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277BD-98B9-43EB-A46D-B4092225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A4679-5651-49D7-90EC-3FDEC496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29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95A5-6BDF-4D12-A321-7C3B5593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B688-0392-43B4-8F96-A0012279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2B29-E6FB-4F93-89F5-977B89AF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B4074-DE44-4153-8310-7E64B1A9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7C25D-C177-448C-BDD0-BCB18A02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AF194-72A4-4258-A97A-44B8004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19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4049-DF3E-45B3-8B2C-FAC0591A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8906D-F362-4859-A7FC-C1932AE7E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22360-E7F9-4FE1-B544-AA21C0007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B0AE-C211-4394-9025-78CCC7F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3BD1C-78EC-4539-8DA5-4BCFF975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330A1-F72A-4330-A761-3069B700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044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21F16-CBC9-4579-B858-D51417BC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5E5CF-590C-4A52-AD19-9765B8C0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8718-E8EE-46C2-BEEF-F3604196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1649-51A8-4219-BA9E-5B55B9948C88}" type="datetimeFigureOut">
              <a:rPr lang="en-CA" smtClean="0"/>
              <a:t>2022-02-13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FCBF-F195-498A-A391-3AEF0109F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474B-51FF-40C7-AC3B-A1C38C417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63A0-A69C-439E-8238-E797F373CFEB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13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705BE-7EB4-4B32-A86B-6B0A7115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080" y="278535"/>
            <a:ext cx="5593497" cy="749153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Advanced R</a:t>
            </a:r>
            <a:endParaRPr lang="en-CA" sz="72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2" y="0"/>
            <a:ext cx="1706998" cy="3973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599F0-7097-452B-9777-2D94429B0941}"/>
              </a:ext>
            </a:extLst>
          </p:cNvPr>
          <p:cNvSpPr txBox="1"/>
          <p:nvPr/>
        </p:nvSpPr>
        <p:spPr>
          <a:xfrm>
            <a:off x="4137994" y="1043435"/>
            <a:ext cx="422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for Advanced Data Analytics in R</a:t>
            </a:r>
            <a:endParaRPr lang="en-CA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F3113-1BEA-42CB-9F0C-2BE41ABA6CBD}"/>
              </a:ext>
            </a:extLst>
          </p:cNvPr>
          <p:cNvSpPr txBox="1"/>
          <p:nvPr/>
        </p:nvSpPr>
        <p:spPr>
          <a:xfrm>
            <a:off x="2071562" y="2042650"/>
            <a:ext cx="9313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 Course Designed by Data Smart Science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&amp; 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Presented by</a:t>
            </a:r>
            <a:endParaRPr lang="en-CA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29F12-B085-423D-8EDB-295913CE65EB}"/>
              </a:ext>
            </a:extLst>
          </p:cNvPr>
          <p:cNvSpPr txBox="1"/>
          <p:nvPr/>
        </p:nvSpPr>
        <p:spPr>
          <a:xfrm>
            <a:off x="4137994" y="5786680"/>
            <a:ext cx="573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Dr. Eric Asare &amp; Seth Appiah</a:t>
            </a:r>
            <a:endParaRPr lang="en-CA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6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653" y="165074"/>
            <a:ext cx="1706998" cy="456772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F2BC63-31D4-475C-AD37-97677595A955}"/>
              </a:ext>
            </a:extLst>
          </p:cNvPr>
          <p:cNvSpPr txBox="1">
            <a:spLocks/>
          </p:cNvSpPr>
          <p:nvPr/>
        </p:nvSpPr>
        <p:spPr>
          <a:xfrm>
            <a:off x="0" y="-36831"/>
            <a:ext cx="7710361" cy="58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Recap of last’s week lesson</a:t>
            </a:r>
            <a:endParaRPr lang="en-CA" sz="36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9D051-C8E9-4BDE-9BB5-0249EA96AFAE}"/>
              </a:ext>
            </a:extLst>
          </p:cNvPr>
          <p:cNvCxnSpPr/>
          <p:nvPr/>
        </p:nvCxnSpPr>
        <p:spPr>
          <a:xfrm>
            <a:off x="-202302" y="494655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EB88BA-F873-47A0-B33F-0B8D3A75CDA8}"/>
              </a:ext>
            </a:extLst>
          </p:cNvPr>
          <p:cNvSpPr txBox="1"/>
          <p:nvPr/>
        </p:nvSpPr>
        <p:spPr>
          <a:xfrm>
            <a:off x="139786" y="1229504"/>
            <a:ext cx="88735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We illustrated how to combine if-else and loops (al wrapped in a function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to solve an applied problem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Compared R and Python functions and control statements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1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-107028"/>
            <a:ext cx="8546042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Cambria" panose="02040503050406030204" pitchFamily="18" charset="0"/>
                <a:ea typeface="Cambria" panose="02040503050406030204" pitchFamily="18" charset="0"/>
              </a:rPr>
              <a:t>Today : Vectorized Programming</a:t>
            </a:r>
            <a:endParaRPr lang="en-CA" sz="3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46103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B0F2F9-6501-4232-B3B1-9F39C54B3BA2}"/>
              </a:ext>
            </a:extLst>
          </p:cNvPr>
          <p:cNvSpPr txBox="1"/>
          <p:nvPr/>
        </p:nvSpPr>
        <p:spPr>
          <a:xfrm>
            <a:off x="99501" y="557920"/>
            <a:ext cx="8873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What is a vector?:  A list of elements of the same datatype.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C40E64A5-D5FA-4249-B431-B3974E09B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59477"/>
              </p:ext>
            </p:extLst>
          </p:nvPr>
        </p:nvGraphicFramePr>
        <p:xfrm>
          <a:off x="1576122" y="1202783"/>
          <a:ext cx="8583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90">
                  <a:extLst>
                    <a:ext uri="{9D8B030D-6E8A-4147-A177-3AD203B41FA5}">
                      <a16:colId xmlns:a16="http://schemas.microsoft.com/office/drawing/2014/main" val="1202868051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2583590165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3532430724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4136220702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344101796"/>
                    </a:ext>
                  </a:extLst>
                </a:gridCol>
                <a:gridCol w="1397738">
                  <a:extLst>
                    <a:ext uri="{9D8B030D-6E8A-4147-A177-3AD203B41FA5}">
                      <a16:colId xmlns:a16="http://schemas.microsoft.com/office/drawing/2014/main" val="211350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1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5984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54D9D30A-6BE3-46B1-A08D-78ED39679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74845"/>
              </p:ext>
            </p:extLst>
          </p:nvPr>
        </p:nvGraphicFramePr>
        <p:xfrm>
          <a:off x="1576122" y="2291122"/>
          <a:ext cx="8583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90">
                  <a:extLst>
                    <a:ext uri="{9D8B030D-6E8A-4147-A177-3AD203B41FA5}">
                      <a16:colId xmlns:a16="http://schemas.microsoft.com/office/drawing/2014/main" val="1202868051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2583590165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3532430724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4136220702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344101796"/>
                    </a:ext>
                  </a:extLst>
                </a:gridCol>
                <a:gridCol w="1397738">
                  <a:extLst>
                    <a:ext uri="{9D8B030D-6E8A-4147-A177-3AD203B41FA5}">
                      <a16:colId xmlns:a16="http://schemas.microsoft.com/office/drawing/2014/main" val="211350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1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Values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Akua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Sammy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5984"/>
                  </a:ext>
                </a:extLst>
              </a:tr>
            </a:tbl>
          </a:graphicData>
        </a:graphic>
      </p:graphicFrame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85EB4A41-2E22-42F3-85F1-C7C18E0FD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039306"/>
              </p:ext>
            </p:extLst>
          </p:nvPr>
        </p:nvGraphicFramePr>
        <p:xfrm>
          <a:off x="1576122" y="3454359"/>
          <a:ext cx="87219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752">
                  <a:extLst>
                    <a:ext uri="{9D8B030D-6E8A-4147-A177-3AD203B41FA5}">
                      <a16:colId xmlns:a16="http://schemas.microsoft.com/office/drawing/2014/main" val="1202868051"/>
                    </a:ext>
                  </a:extLst>
                </a:gridCol>
                <a:gridCol w="1551525">
                  <a:extLst>
                    <a:ext uri="{9D8B030D-6E8A-4147-A177-3AD203B41FA5}">
                      <a16:colId xmlns:a16="http://schemas.microsoft.com/office/drawing/2014/main" val="2583590165"/>
                    </a:ext>
                  </a:extLst>
                </a:gridCol>
                <a:gridCol w="1425239">
                  <a:extLst>
                    <a:ext uri="{9D8B030D-6E8A-4147-A177-3AD203B41FA5}">
                      <a16:colId xmlns:a16="http://schemas.microsoft.com/office/drawing/2014/main" val="3532430724"/>
                    </a:ext>
                  </a:extLst>
                </a:gridCol>
                <a:gridCol w="1605648">
                  <a:extLst>
                    <a:ext uri="{9D8B030D-6E8A-4147-A177-3AD203B41FA5}">
                      <a16:colId xmlns:a16="http://schemas.microsoft.com/office/drawing/2014/main" val="4136220702"/>
                    </a:ext>
                  </a:extLst>
                </a:gridCol>
                <a:gridCol w="1445219">
                  <a:extLst>
                    <a:ext uri="{9D8B030D-6E8A-4147-A177-3AD203B41FA5}">
                      <a16:colId xmlns:a16="http://schemas.microsoft.com/office/drawing/2014/main" val="344101796"/>
                    </a:ext>
                  </a:extLst>
                </a:gridCol>
                <a:gridCol w="1553593">
                  <a:extLst>
                    <a:ext uri="{9D8B030D-6E8A-4147-A177-3AD203B41FA5}">
                      <a16:colId xmlns:a16="http://schemas.microsoft.com/office/drawing/2014/main" val="211350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1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5984"/>
                  </a:ext>
                </a:extLst>
              </a:tr>
            </a:tbl>
          </a:graphicData>
        </a:graphic>
      </p:graphicFrame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7E7B3BBB-3F5B-4BD0-96C6-79C12E14D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037355"/>
              </p:ext>
            </p:extLst>
          </p:nvPr>
        </p:nvGraphicFramePr>
        <p:xfrm>
          <a:off x="1576122" y="5690586"/>
          <a:ext cx="8583876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90">
                  <a:extLst>
                    <a:ext uri="{9D8B030D-6E8A-4147-A177-3AD203B41FA5}">
                      <a16:colId xmlns:a16="http://schemas.microsoft.com/office/drawing/2014/main" val="1202868051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2583590165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3532430724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4136220702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344101796"/>
                    </a:ext>
                  </a:extLst>
                </a:gridCol>
                <a:gridCol w="1397738">
                  <a:extLst>
                    <a:ext uri="{9D8B030D-6E8A-4147-A177-3AD203B41FA5}">
                      <a16:colId xmlns:a16="http://schemas.microsoft.com/office/drawing/2014/main" val="2113505744"/>
                    </a:ext>
                  </a:extLst>
                </a:gridCol>
              </a:tblGrid>
              <a:tr h="31242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1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 I love God”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Who E-levy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10-98-2012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598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FA04D6E-4651-421E-A88A-18DF33F37CCA}"/>
              </a:ext>
            </a:extLst>
          </p:cNvPr>
          <p:cNvSpPr txBox="1"/>
          <p:nvPr/>
        </p:nvSpPr>
        <p:spPr>
          <a:xfrm>
            <a:off x="472363" y="5214856"/>
            <a:ext cx="616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if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datatypes of the vector are different?</a:t>
            </a:r>
            <a:endParaRPr lang="en-CA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459AF6-5677-4761-A301-5CA3E449C3B4}"/>
              </a:ext>
            </a:extLst>
          </p:cNvPr>
          <p:cNvSpPr txBox="1"/>
          <p:nvPr/>
        </p:nvSpPr>
        <p:spPr>
          <a:xfrm>
            <a:off x="454609" y="4432930"/>
            <a:ext cx="821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We create vectors in R with the function: c( ) ex. even_numbers &lt;- c(2,4,6,8,10)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571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-121298" y="-41707"/>
            <a:ext cx="8236597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major useful application of vectors for a data analyst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46103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FF1E07-5E59-4EB0-B412-991201E49A1D}"/>
              </a:ext>
            </a:extLst>
          </p:cNvPr>
          <p:cNvSpPr txBox="1"/>
          <p:nvPr/>
        </p:nvSpPr>
        <p:spPr>
          <a:xfrm>
            <a:off x="86519" y="512434"/>
            <a:ext cx="8873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For a data analyst vectors are most useful for creating data-frames.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9D0FBC-C4AE-4E57-9355-B4B0CF56EE19}"/>
              </a:ext>
            </a:extLst>
          </p:cNvPr>
          <p:cNvSpPr txBox="1"/>
          <p:nvPr/>
        </p:nvSpPr>
        <p:spPr>
          <a:xfrm>
            <a:off x="86519" y="966322"/>
            <a:ext cx="6156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What is a data-frame?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284A47-7F7C-42DE-9518-9BB459208816}"/>
              </a:ext>
            </a:extLst>
          </p:cNvPr>
          <p:cNvSpPr txBox="1"/>
          <p:nvPr/>
        </p:nvSpPr>
        <p:spPr>
          <a:xfrm>
            <a:off x="789608" y="1350550"/>
            <a:ext cx="10548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It is a table of 2-dimensional array of rows and columns. </a:t>
            </a:r>
          </a:p>
          <a:p>
            <a:pPr marL="896938" indent="-541338">
              <a:buFont typeface="Wingdings" panose="05000000000000000000" pitchFamily="2" charset="2"/>
              <a:buChar char="v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Each column contains values of one variable.</a:t>
            </a:r>
          </a:p>
          <a:p>
            <a:pPr marL="896938" indent="-541338">
              <a:buFont typeface="Wingdings" panose="05000000000000000000" pitchFamily="2" charset="2"/>
              <a:buChar char="v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ach row contains one set of values from each column.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FED8818-6EF3-4523-B6FE-3337A5A6F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5228"/>
              </p:ext>
            </p:extLst>
          </p:nvPr>
        </p:nvGraphicFramePr>
        <p:xfrm>
          <a:off x="846276" y="235104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088217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212524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586020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71201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Even_numbers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Eric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02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Akua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20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Sammy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84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17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54965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243DC05F-CDBF-4E26-84A0-FB4F9C86FAAC}"/>
              </a:ext>
            </a:extLst>
          </p:cNvPr>
          <p:cNvSpPr txBox="1"/>
          <p:nvPr/>
        </p:nvSpPr>
        <p:spPr>
          <a:xfrm>
            <a:off x="401344" y="4611279"/>
            <a:ext cx="9461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We create data-frames in R with the function: data.frame( )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ex. Data &lt;- data.frame(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	Even_numbers = c(2,4,6,8,10),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Names = c(“Eric”, “Akua”, “Sammy”, “Seth”, “Naa”),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Boolean = c(True, False, True, False, True)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55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38849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So! what is vectorized programming?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11000E-BF02-4979-9B37-71C30F68A810}"/>
              </a:ext>
            </a:extLst>
          </p:cNvPr>
          <p:cNvSpPr txBox="1"/>
          <p:nvPr/>
        </p:nvSpPr>
        <p:spPr>
          <a:xfrm>
            <a:off x="261151" y="728476"/>
            <a:ext cx="116696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v"/>
              <a:defRPr sz="20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marL="0" indent="0">
              <a:buNone/>
            </a:pPr>
            <a:r>
              <a:rPr lang="en-US" dirty="0"/>
              <a:t>It is the is the process of converting an algorithm from operating on a single value at a time to operating on a set of values at one time. </a:t>
            </a:r>
          </a:p>
          <a:p>
            <a:pPr marL="0" indent="0">
              <a:buNone/>
            </a:pPr>
            <a:endParaRPr lang="en-US" dirty="0"/>
          </a:p>
          <a:p>
            <a:pPr marL="719138" indent="-452438"/>
            <a:r>
              <a:rPr lang="en-US" dirty="0"/>
              <a:t>Very easy to read.</a:t>
            </a:r>
          </a:p>
          <a:p>
            <a:pPr marL="719138" indent="-452438"/>
            <a:r>
              <a:rPr lang="en-US" dirty="0"/>
              <a:t>Less code so less prone to error</a:t>
            </a:r>
          </a:p>
          <a:p>
            <a:pPr marL="719138" indent="-452438"/>
            <a:r>
              <a:rPr lang="en-US" dirty="0"/>
              <a:t>Elegant</a:t>
            </a:r>
          </a:p>
          <a:p>
            <a:pPr marL="719138" indent="-452438"/>
            <a:r>
              <a:rPr lang="en-US" dirty="0"/>
              <a:t>Efficient in terms of time savings.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7015149E-46F6-4ADC-9986-98EC43672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1807"/>
              </p:ext>
            </p:extLst>
          </p:nvPr>
        </p:nvGraphicFramePr>
        <p:xfrm>
          <a:off x="2359814" y="3793463"/>
          <a:ext cx="85838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90">
                  <a:extLst>
                    <a:ext uri="{9D8B030D-6E8A-4147-A177-3AD203B41FA5}">
                      <a16:colId xmlns:a16="http://schemas.microsoft.com/office/drawing/2014/main" val="1202868051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2583590165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3532430724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4136220702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344101796"/>
                    </a:ext>
                  </a:extLst>
                </a:gridCol>
                <a:gridCol w="1397738">
                  <a:extLst>
                    <a:ext uri="{9D8B030D-6E8A-4147-A177-3AD203B41FA5}">
                      <a16:colId xmlns:a16="http://schemas.microsoft.com/office/drawing/2014/main" val="211350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1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0598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7F7AC9B-9BD7-4290-8949-91AA67BA4478}"/>
              </a:ext>
            </a:extLst>
          </p:cNvPr>
          <p:cNvSpPr txBox="1"/>
          <p:nvPr/>
        </p:nvSpPr>
        <p:spPr>
          <a:xfrm>
            <a:off x="251534" y="3170161"/>
            <a:ext cx="620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Illustration of vectorized programming! 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7114AF-7901-4112-A7F2-4D651A7AC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50211"/>
              </p:ext>
            </p:extLst>
          </p:nvPr>
        </p:nvGraphicFramePr>
        <p:xfrm>
          <a:off x="2359814" y="5651131"/>
          <a:ext cx="8583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90">
                  <a:extLst>
                    <a:ext uri="{9D8B030D-6E8A-4147-A177-3AD203B41FA5}">
                      <a16:colId xmlns:a16="http://schemas.microsoft.com/office/drawing/2014/main" val="4047516112"/>
                    </a:ext>
                  </a:extLst>
                </a:gridCol>
                <a:gridCol w="1526959">
                  <a:extLst>
                    <a:ext uri="{9D8B030D-6E8A-4147-A177-3AD203B41FA5}">
                      <a16:colId xmlns:a16="http://schemas.microsoft.com/office/drawing/2014/main" val="3786697206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2531157292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3210926196"/>
                    </a:ext>
                  </a:extLst>
                </a:gridCol>
                <a:gridCol w="1553592">
                  <a:extLst>
                    <a:ext uri="{9D8B030D-6E8A-4147-A177-3AD203B41FA5}">
                      <a16:colId xmlns:a16="http://schemas.microsoft.com/office/drawing/2014/main" val="3537142782"/>
                    </a:ext>
                  </a:extLst>
                </a:gridCol>
                <a:gridCol w="1397738">
                  <a:extLst>
                    <a:ext uri="{9D8B030D-6E8A-4147-A177-3AD203B41FA5}">
                      <a16:colId xmlns:a16="http://schemas.microsoft.com/office/drawing/2014/main" val="1551441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61079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24A981F-3AC8-458D-8DD5-28865098555E}"/>
              </a:ext>
            </a:extLst>
          </p:cNvPr>
          <p:cNvSpPr txBox="1"/>
          <p:nvPr/>
        </p:nvSpPr>
        <p:spPr>
          <a:xfrm>
            <a:off x="5400000" y="4825717"/>
            <a:ext cx="213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Function: f(x) = x/2</a:t>
            </a:r>
            <a:endParaRPr lang="en-CA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82D81F3-2D1B-42A3-A3C5-9A7C06C24A7C}"/>
              </a:ext>
            </a:extLst>
          </p:cNvPr>
          <p:cNvSpPr/>
          <p:nvPr/>
        </p:nvSpPr>
        <p:spPr>
          <a:xfrm>
            <a:off x="6374167" y="4503356"/>
            <a:ext cx="45719" cy="285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E7BADDE-F6EE-4578-A423-7ED62681A11F}"/>
              </a:ext>
            </a:extLst>
          </p:cNvPr>
          <p:cNvSpPr/>
          <p:nvPr/>
        </p:nvSpPr>
        <p:spPr>
          <a:xfrm>
            <a:off x="6376977" y="5279181"/>
            <a:ext cx="45719" cy="285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4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3" grpId="0"/>
      <p:bldP spid="7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17797"/>
            <a:ext cx="6950512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 Lab Section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553448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9B847B-E99A-432F-9433-80931DE293AA}"/>
              </a:ext>
            </a:extLst>
          </p:cNvPr>
          <p:cNvSpPr txBox="1"/>
          <p:nvPr/>
        </p:nvSpPr>
        <p:spPr>
          <a:xfrm>
            <a:off x="1806605" y="1413488"/>
            <a:ext cx="908629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Vectorizing if-else control structure!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 are going to use existing functions in the Dplyr package for this exercise.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Assuming you are a Data Science Professor in Omufia University. You obtained grades of your students from your TA. Unfortunately, the TA has eloped with the girl friend for an advanced Valentine party: You want to do two things urgently:</a:t>
            </a:r>
          </a:p>
          <a:p>
            <a:r>
              <a:rPr lang="en-US" dirty="0"/>
              <a:t>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Give the students Fail, Pass, Average based on their grades.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student did not attend about 50% of class; he or she must come and see me.</a:t>
            </a:r>
          </a:p>
          <a:p>
            <a:pPr marL="2667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8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17797"/>
            <a:ext cx="6950512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Group work!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553448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610999-A118-406C-A831-6C6E6B085A72}"/>
              </a:ext>
            </a:extLst>
          </p:cNvPr>
          <p:cNvSpPr txBox="1"/>
          <p:nvPr/>
        </p:nvSpPr>
        <p:spPr>
          <a:xfrm>
            <a:off x="1158536" y="1925850"/>
            <a:ext cx="908629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 are going to use existing functions in the Dplyr package for this exercise.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Assuming you are a Data Science Professor in Omufia University. You obtained grades of your students from your TA. Unfortunately, the TA has eloped with the girl friend for an advanced Valentine party: You want to do two things urgently:</a:t>
            </a:r>
          </a:p>
          <a:p>
            <a:r>
              <a:rPr lang="en-US" dirty="0"/>
              <a:t>  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Give the students Fail, Pass, Average based on their grades.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student did not attend about 50% of class; he or she must come and see me.</a:t>
            </a:r>
          </a:p>
          <a:p>
            <a:pPr marL="266700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087AB-9836-4A9E-9FE9-D58575BA3B9D}"/>
              </a:ext>
            </a:extLst>
          </p:cNvPr>
          <p:cNvSpPr txBox="1"/>
          <p:nvPr/>
        </p:nvSpPr>
        <p:spPr>
          <a:xfrm>
            <a:off x="1087515" y="1010221"/>
            <a:ext cx="620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Solve the question below with your own if-else function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00427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</TotalTime>
  <Words>622</Words>
  <Application>Microsoft Office PowerPoint</Application>
  <PresentationFormat>Widescreen</PresentationFormat>
  <Paragraphs>145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Wingdings</vt:lpstr>
      <vt:lpstr>Office Theme</vt:lpstr>
      <vt:lpstr>Advanced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</dc:title>
  <dc:creator>Asare, Eric</dc:creator>
  <cp:lastModifiedBy>Asare, Eric</cp:lastModifiedBy>
  <cp:revision>18</cp:revision>
  <dcterms:created xsi:type="dcterms:W3CDTF">2022-02-05T16:24:33Z</dcterms:created>
  <dcterms:modified xsi:type="dcterms:W3CDTF">2022-02-13T22:13:16Z</dcterms:modified>
</cp:coreProperties>
</file>