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9" r:id="rId4"/>
    <p:sldId id="281" r:id="rId5"/>
    <p:sldId id="275" r:id="rId6"/>
    <p:sldId id="282" r:id="rId7"/>
    <p:sldId id="280" r:id="rId8"/>
    <p:sldId id="277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Mapply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174AD2-66BA-4A52-9D63-E6EE9DD8E18F}"/>
              </a:ext>
            </a:extLst>
          </p:cNvPr>
          <p:cNvSpPr txBox="1"/>
          <p:nvPr/>
        </p:nvSpPr>
        <p:spPr>
          <a:xfrm>
            <a:off x="310078" y="650123"/>
            <a:ext cx="87717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is a multivariate version of Lapply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Applies a function to first element of each argument, second elements,  and so on.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0419C-5A5E-43E1-81E8-FDC96A446134}"/>
              </a:ext>
            </a:extLst>
          </p:cNvPr>
          <p:cNvSpPr txBox="1"/>
          <p:nvPr/>
        </p:nvSpPr>
        <p:spPr>
          <a:xfrm>
            <a:off x="2591956" y="2005156"/>
            <a:ext cx="8536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function (FUN, …, </a:t>
            </a:r>
            <a:r>
              <a:rPr lang="en-US" b="0" i="0" dirty="0" err="1">
                <a:effectLst/>
                <a:latin typeface="Roboto Mono"/>
              </a:rPr>
              <a:t>MoreArgs</a:t>
            </a:r>
            <a:r>
              <a:rPr lang="en-US" b="0" i="0" dirty="0">
                <a:effectLst/>
                <a:latin typeface="Roboto Mono"/>
              </a:rPr>
              <a:t> = NULL, SIMPLIFY = TRUE, USE.NAMES = TRUE)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8F1CD-AEC0-4C80-960E-5BB260461516}"/>
              </a:ext>
            </a:extLst>
          </p:cNvPr>
          <p:cNvSpPr txBox="1"/>
          <p:nvPr/>
        </p:nvSpPr>
        <p:spPr>
          <a:xfrm>
            <a:off x="623495" y="2003970"/>
            <a:ext cx="1344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Mono"/>
              </a:rPr>
              <a:t>s</a:t>
            </a:r>
            <a:r>
              <a:rPr lang="en-US" b="0" i="0" dirty="0">
                <a:effectLst/>
                <a:latin typeface="Roboto Mono"/>
              </a:rPr>
              <a:t>tr(</a:t>
            </a:r>
            <a:r>
              <a:rPr lang="en-US" b="0" i="0" dirty="0" err="1">
                <a:effectLst/>
                <a:latin typeface="Roboto Mono"/>
              </a:rPr>
              <a:t>mapply</a:t>
            </a:r>
            <a:r>
              <a:rPr lang="en-US" b="0" i="0" dirty="0">
                <a:effectLst/>
                <a:latin typeface="Roboto Mono"/>
              </a:rPr>
              <a:t>)</a:t>
            </a:r>
            <a:endParaRPr lang="en-CA" dirty="0"/>
          </a:p>
        </p:txBody>
      </p: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5E34FB68-7733-4D6B-8E44-72BD2220C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70435"/>
              </p:ext>
            </p:extLst>
          </p:nvPr>
        </p:nvGraphicFramePr>
        <p:xfrm>
          <a:off x="1161166" y="2613099"/>
          <a:ext cx="9013116" cy="254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714">
                  <a:extLst>
                    <a:ext uri="{9D8B030D-6E8A-4147-A177-3AD203B41FA5}">
                      <a16:colId xmlns:a16="http://schemas.microsoft.com/office/drawing/2014/main" val="808821796"/>
                    </a:ext>
                  </a:extLst>
                </a:gridCol>
                <a:gridCol w="7155402">
                  <a:extLst>
                    <a:ext uri="{9D8B030D-6E8A-4147-A177-3AD203B41FA5}">
                      <a16:colId xmlns:a16="http://schemas.microsoft.com/office/drawing/2014/main" val="1221252408"/>
                    </a:ext>
                  </a:extLst>
                </a:gridCol>
              </a:tblGrid>
              <a:tr h="768214">
                <a:tc>
                  <a:txBody>
                    <a:bodyPr/>
                    <a:lstStyle/>
                    <a:p>
                      <a:r>
                        <a:rPr lang="en-US" dirty="0"/>
                        <a:t>Arguments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1951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Fun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to apply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24878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objects to apply function to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02022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 err="1"/>
                        <a:t>MoreArgs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 of other arguments to function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9770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Simplify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you want to simplify results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7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1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Mapply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908BC7-1DA8-48C8-B40F-1F9734C70824}"/>
              </a:ext>
            </a:extLst>
          </p:cNvPr>
          <p:cNvSpPr txBox="1"/>
          <p:nvPr/>
        </p:nvSpPr>
        <p:spPr>
          <a:xfrm>
            <a:off x="1176290" y="895681"/>
            <a:ext cx="620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Roboto Mono"/>
              </a:rPr>
              <a:t>mapply(rep, 1:3, </a:t>
            </a:r>
            <a:r>
              <a:rPr lang="en-CA" dirty="0">
                <a:solidFill>
                  <a:srgbClr val="000000"/>
                </a:solidFill>
                <a:latin typeface="Roboto Mono"/>
              </a:rPr>
              <a:t>3</a:t>
            </a:r>
            <a:r>
              <a:rPr lang="en-CA" b="0" i="0" dirty="0">
                <a:solidFill>
                  <a:srgbClr val="000000"/>
                </a:solidFill>
                <a:effectLst/>
                <a:latin typeface="Roboto Mono"/>
              </a:rPr>
              <a:t>:1)</a:t>
            </a:r>
            <a:endParaRPr lang="en-CA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20FBE30-A41F-4104-A5E3-2CD003B5E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5812"/>
              </p:ext>
            </p:extLst>
          </p:nvPr>
        </p:nvGraphicFramePr>
        <p:xfrm>
          <a:off x="1056443" y="1801213"/>
          <a:ext cx="757977" cy="383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77">
                  <a:extLst>
                    <a:ext uri="{9D8B030D-6E8A-4147-A177-3AD203B41FA5}">
                      <a16:colId xmlns:a16="http://schemas.microsoft.com/office/drawing/2014/main" val="32510569"/>
                    </a:ext>
                  </a:extLst>
                </a:gridCol>
              </a:tblGrid>
              <a:tr h="65455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99265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09240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20288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191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F76A564-EB83-4F97-AB08-67A687A86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35797"/>
              </p:ext>
            </p:extLst>
          </p:nvPr>
        </p:nvGraphicFramePr>
        <p:xfrm>
          <a:off x="2112886" y="1801213"/>
          <a:ext cx="757977" cy="383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77">
                  <a:extLst>
                    <a:ext uri="{9D8B030D-6E8A-4147-A177-3AD203B41FA5}">
                      <a16:colId xmlns:a16="http://schemas.microsoft.com/office/drawing/2014/main" val="32510569"/>
                    </a:ext>
                  </a:extLst>
                </a:gridCol>
              </a:tblGrid>
              <a:tr h="65455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99265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09240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20288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191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DDF5E4C-BED1-4ABA-8939-E244026023A0}"/>
              </a:ext>
            </a:extLst>
          </p:cNvPr>
          <p:cNvSpPr txBox="1"/>
          <p:nvPr/>
        </p:nvSpPr>
        <p:spPr>
          <a:xfrm>
            <a:off x="4636518" y="3244334"/>
            <a:ext cx="271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Roboto Mono"/>
              </a:rPr>
              <a:t>FUN = replicate function. </a:t>
            </a:r>
            <a:endParaRPr lang="en-CA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F720969-AAD0-4BBB-BE53-584A7F748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63378"/>
              </p:ext>
            </p:extLst>
          </p:nvPr>
        </p:nvGraphicFramePr>
        <p:xfrm>
          <a:off x="8825884" y="1706203"/>
          <a:ext cx="757977" cy="383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77">
                  <a:extLst>
                    <a:ext uri="{9D8B030D-6E8A-4147-A177-3AD203B41FA5}">
                      <a16:colId xmlns:a16="http://schemas.microsoft.com/office/drawing/2014/main" val="32510569"/>
                    </a:ext>
                  </a:extLst>
                </a:gridCol>
              </a:tblGrid>
              <a:tr h="65455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99265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09240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20288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1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26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53" y="165074"/>
            <a:ext cx="1706998" cy="45677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F2BC63-31D4-475C-AD37-97677595A955}"/>
              </a:ext>
            </a:extLst>
          </p:cNvPr>
          <p:cNvSpPr txBox="1">
            <a:spLocks/>
          </p:cNvSpPr>
          <p:nvPr/>
        </p:nvSpPr>
        <p:spPr>
          <a:xfrm>
            <a:off x="0" y="-36831"/>
            <a:ext cx="7710361" cy="58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Recap of last’s week lesson</a:t>
            </a:r>
            <a:endParaRPr lang="en-CA" sz="3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9D051-C8E9-4BDE-9BB5-0249EA96AFAE}"/>
              </a:ext>
            </a:extLst>
          </p:cNvPr>
          <p:cNvCxnSpPr/>
          <p:nvPr/>
        </p:nvCxnSpPr>
        <p:spPr>
          <a:xfrm>
            <a:off x="-202302" y="49465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EB88BA-F873-47A0-B33F-0B8D3A75CDA8}"/>
              </a:ext>
            </a:extLst>
          </p:cNvPr>
          <p:cNvSpPr txBox="1"/>
          <p:nvPr/>
        </p:nvSpPr>
        <p:spPr>
          <a:xfrm>
            <a:off x="175296" y="726943"/>
            <a:ext cx="88735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We illustrated how to combine if-else and loops (al wrapped in a function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to solve an applied problem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Compared R and Python functions and control statements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88909D-9826-485E-B7F8-F7C4C016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2814"/>
              </p:ext>
            </p:extLst>
          </p:nvPr>
        </p:nvGraphicFramePr>
        <p:xfrm>
          <a:off x="464968" y="2395333"/>
          <a:ext cx="56310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486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001687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920154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036629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019158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916918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4D95A040-EFA4-4185-9B74-FF0BBA245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8241"/>
              </p:ext>
            </p:extLst>
          </p:nvPr>
        </p:nvGraphicFramePr>
        <p:xfrm>
          <a:off x="464968" y="3483672"/>
          <a:ext cx="56310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486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001687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920154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036629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019158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916918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Akua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Sammy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7AC59A02-7960-4C84-9909-246BAEE6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21813"/>
              </p:ext>
            </p:extLst>
          </p:nvPr>
        </p:nvGraphicFramePr>
        <p:xfrm>
          <a:off x="464969" y="4646909"/>
          <a:ext cx="57216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334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017802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934958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053307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948065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019159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A06EC71C-227D-487F-B5F1-7519B7B0F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91313"/>
              </p:ext>
            </p:extLst>
          </p:nvPr>
        </p:nvGraphicFramePr>
        <p:xfrm>
          <a:off x="6560968" y="2394989"/>
          <a:ext cx="5503476" cy="299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69">
                  <a:extLst>
                    <a:ext uri="{9D8B030D-6E8A-4147-A177-3AD203B41FA5}">
                      <a16:colId xmlns:a16="http://schemas.microsoft.com/office/drawing/2014/main" val="808821796"/>
                    </a:ext>
                  </a:extLst>
                </a:gridCol>
                <a:gridCol w="1375869">
                  <a:extLst>
                    <a:ext uri="{9D8B030D-6E8A-4147-A177-3AD203B41FA5}">
                      <a16:colId xmlns:a16="http://schemas.microsoft.com/office/drawing/2014/main" val="1221252408"/>
                    </a:ext>
                  </a:extLst>
                </a:gridCol>
                <a:gridCol w="1375869">
                  <a:extLst>
                    <a:ext uri="{9D8B030D-6E8A-4147-A177-3AD203B41FA5}">
                      <a16:colId xmlns:a16="http://schemas.microsoft.com/office/drawing/2014/main" val="2158602074"/>
                    </a:ext>
                  </a:extLst>
                </a:gridCol>
                <a:gridCol w="1375869">
                  <a:extLst>
                    <a:ext uri="{9D8B030D-6E8A-4147-A177-3AD203B41FA5}">
                      <a16:colId xmlns:a16="http://schemas.microsoft.com/office/drawing/2014/main" val="571201184"/>
                    </a:ext>
                  </a:extLst>
                </a:gridCol>
              </a:tblGrid>
              <a:tr h="768214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Even_numbers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1951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24878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Akua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02022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Sammy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9770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73679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5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1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-107028"/>
            <a:ext cx="854604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Today : Vectorized Programming</a:t>
            </a:r>
            <a:endParaRPr lang="en-CA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0E5FFE0E-773A-4BCA-A52B-689AE7D2C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33616"/>
              </p:ext>
            </p:extLst>
          </p:nvPr>
        </p:nvGraphicFramePr>
        <p:xfrm>
          <a:off x="1804062" y="2080072"/>
          <a:ext cx="8583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327FCB-6410-43F9-9504-E2A281AEF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18918"/>
              </p:ext>
            </p:extLst>
          </p:nvPr>
        </p:nvGraphicFramePr>
        <p:xfrm>
          <a:off x="1804062" y="3937740"/>
          <a:ext cx="8583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4047516112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786697206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2531157292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3210926196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537142782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1551441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107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C5E4AD3-7B0D-4C63-9864-B1B2138D9183}"/>
              </a:ext>
            </a:extLst>
          </p:cNvPr>
          <p:cNvSpPr txBox="1"/>
          <p:nvPr/>
        </p:nvSpPr>
        <p:spPr>
          <a:xfrm>
            <a:off x="4844248" y="3112326"/>
            <a:ext cx="213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Function: f(x) = x/2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571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21298" y="-41707"/>
            <a:ext cx="8236597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Apply Family of Functions from Base R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AF2FD6D0-8490-4028-B0A1-826FD4645783}"/>
              </a:ext>
            </a:extLst>
          </p:cNvPr>
          <p:cNvGraphicFramePr>
            <a:graphicFrameLocks noGrp="1"/>
          </p:cNvGraphicFramePr>
          <p:nvPr/>
        </p:nvGraphicFramePr>
        <p:xfrm>
          <a:off x="823014" y="3083774"/>
          <a:ext cx="5503476" cy="210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69">
                  <a:extLst>
                    <a:ext uri="{9D8B030D-6E8A-4147-A177-3AD203B41FA5}">
                      <a16:colId xmlns:a16="http://schemas.microsoft.com/office/drawing/2014/main" val="808821796"/>
                    </a:ext>
                  </a:extLst>
                </a:gridCol>
                <a:gridCol w="1624413">
                  <a:extLst>
                    <a:ext uri="{9D8B030D-6E8A-4147-A177-3AD203B41FA5}">
                      <a16:colId xmlns:a16="http://schemas.microsoft.com/office/drawing/2014/main" val="1221252408"/>
                    </a:ext>
                  </a:extLst>
                </a:gridCol>
                <a:gridCol w="1127325">
                  <a:extLst>
                    <a:ext uri="{9D8B030D-6E8A-4147-A177-3AD203B41FA5}">
                      <a16:colId xmlns:a16="http://schemas.microsoft.com/office/drawing/2014/main" val="2158602074"/>
                    </a:ext>
                  </a:extLst>
                </a:gridCol>
                <a:gridCol w="1375869">
                  <a:extLst>
                    <a:ext uri="{9D8B030D-6E8A-4147-A177-3AD203B41FA5}">
                      <a16:colId xmlns:a16="http://schemas.microsoft.com/office/drawing/2014/main" val="571201184"/>
                    </a:ext>
                  </a:extLst>
                </a:gridCol>
              </a:tblGrid>
              <a:tr h="768214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Even_numbers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1951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24878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02022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9770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6BB8CE0-3BA2-484B-8B72-3313D0BAAEA5}"/>
              </a:ext>
            </a:extLst>
          </p:cNvPr>
          <p:cNvSpPr/>
          <p:nvPr/>
        </p:nvSpPr>
        <p:spPr>
          <a:xfrm>
            <a:off x="878888" y="2339716"/>
            <a:ext cx="4980373" cy="16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03F414-CBD2-426E-9E9C-7F35B801284A}"/>
              </a:ext>
            </a:extLst>
          </p:cNvPr>
          <p:cNvSpPr/>
          <p:nvPr/>
        </p:nvSpPr>
        <p:spPr>
          <a:xfrm rot="5400000" flipV="1">
            <a:off x="-1104533" y="4180856"/>
            <a:ext cx="3355761" cy="131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85F7B-C829-48EE-879B-E96F56E1FFF2}"/>
              </a:ext>
            </a:extLst>
          </p:cNvPr>
          <p:cNvSpPr txBox="1"/>
          <p:nvPr/>
        </p:nvSpPr>
        <p:spPr>
          <a:xfrm>
            <a:off x="1624614" y="1931195"/>
            <a:ext cx="325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function by row: proxy is 1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73410-CC32-4D13-A6C5-B3B009A7BC59}"/>
              </a:ext>
            </a:extLst>
          </p:cNvPr>
          <p:cNvSpPr txBox="1"/>
          <p:nvPr/>
        </p:nvSpPr>
        <p:spPr>
          <a:xfrm rot="5400000">
            <a:off x="-1516773" y="4080593"/>
            <a:ext cx="358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function by column: proxy is 2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54B65-F52F-45F9-B2C5-1EE0D5C9AF77}"/>
              </a:ext>
            </a:extLst>
          </p:cNvPr>
          <p:cNvSpPr txBox="1"/>
          <p:nvPr/>
        </p:nvSpPr>
        <p:spPr>
          <a:xfrm>
            <a:off x="621097" y="5946854"/>
            <a:ext cx="5984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*proxy is why we capture it. So, for ex 1 means across columns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D62C9-651D-44AF-AA86-926833334732}"/>
              </a:ext>
            </a:extLst>
          </p:cNvPr>
          <p:cNvSpPr txBox="1"/>
          <p:nvPr/>
        </p:nvSpPr>
        <p:spPr>
          <a:xfrm>
            <a:off x="6675064" y="2004001"/>
            <a:ext cx="556345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Across columns: </a:t>
            </a:r>
            <a:r>
              <a:rPr lang="en-US" sz="3200" dirty="0"/>
              <a:t>apply</a:t>
            </a:r>
            <a:r>
              <a:rPr lang="en-US" dirty="0"/>
              <a:t>(data, 1, function)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Let’s say the function is sum(), and we want create a new column named Answer.</a:t>
            </a:r>
          </a:p>
          <a:p>
            <a:endParaRPr lang="en-US" dirty="0"/>
          </a:p>
          <a:p>
            <a:r>
              <a:rPr lang="en-US" dirty="0"/>
              <a:t>Apply(data, 1, sum) for row 1 is: 2+1 = 3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499C8A-00FD-4572-B6C6-B4D272C83838}"/>
              </a:ext>
            </a:extLst>
          </p:cNvPr>
          <p:cNvSpPr txBox="1"/>
          <p:nvPr/>
        </p:nvSpPr>
        <p:spPr>
          <a:xfrm>
            <a:off x="6675064" y="4323669"/>
            <a:ext cx="52909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Across rows: </a:t>
            </a:r>
            <a:r>
              <a:rPr lang="en-US" sz="3200" dirty="0"/>
              <a:t>apply</a:t>
            </a:r>
            <a:r>
              <a:rPr lang="en-US" dirty="0"/>
              <a:t>(data, 2, function)</a:t>
            </a:r>
          </a:p>
          <a:p>
            <a:endParaRPr lang="en-US" dirty="0"/>
          </a:p>
          <a:p>
            <a:r>
              <a:rPr lang="en-US" dirty="0"/>
              <a:t>Let’ say you need sum of columns:</a:t>
            </a:r>
          </a:p>
          <a:p>
            <a:endParaRPr lang="en-US" dirty="0"/>
          </a:p>
          <a:p>
            <a:r>
              <a:rPr lang="en-US" dirty="0"/>
              <a:t>Apply(data, 2, sum) for column (even_numbers) is: </a:t>
            </a:r>
          </a:p>
          <a:p>
            <a:r>
              <a:rPr lang="en-US" dirty="0"/>
              <a:t>       2+4+6 = 12</a:t>
            </a:r>
          </a:p>
          <a:p>
            <a:r>
              <a:rPr lang="en-US" dirty="0"/>
              <a:t>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865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21298" y="-41707"/>
            <a:ext cx="8236597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Apply() Function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AF2FD6D0-8490-4028-B0A1-826FD4645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8712"/>
              </p:ext>
            </p:extLst>
          </p:nvPr>
        </p:nvGraphicFramePr>
        <p:xfrm>
          <a:off x="823014" y="3083774"/>
          <a:ext cx="5503476" cy="210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69">
                  <a:extLst>
                    <a:ext uri="{9D8B030D-6E8A-4147-A177-3AD203B41FA5}">
                      <a16:colId xmlns:a16="http://schemas.microsoft.com/office/drawing/2014/main" val="808821796"/>
                    </a:ext>
                  </a:extLst>
                </a:gridCol>
                <a:gridCol w="1624413">
                  <a:extLst>
                    <a:ext uri="{9D8B030D-6E8A-4147-A177-3AD203B41FA5}">
                      <a16:colId xmlns:a16="http://schemas.microsoft.com/office/drawing/2014/main" val="1221252408"/>
                    </a:ext>
                  </a:extLst>
                </a:gridCol>
                <a:gridCol w="1127325">
                  <a:extLst>
                    <a:ext uri="{9D8B030D-6E8A-4147-A177-3AD203B41FA5}">
                      <a16:colId xmlns:a16="http://schemas.microsoft.com/office/drawing/2014/main" val="2158602074"/>
                    </a:ext>
                  </a:extLst>
                </a:gridCol>
                <a:gridCol w="1375869">
                  <a:extLst>
                    <a:ext uri="{9D8B030D-6E8A-4147-A177-3AD203B41FA5}">
                      <a16:colId xmlns:a16="http://schemas.microsoft.com/office/drawing/2014/main" val="571201184"/>
                    </a:ext>
                  </a:extLst>
                </a:gridCol>
              </a:tblGrid>
              <a:tr h="768214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Even_numbers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1951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24878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02022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9770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6BB8CE0-3BA2-484B-8B72-3313D0BAAEA5}"/>
              </a:ext>
            </a:extLst>
          </p:cNvPr>
          <p:cNvSpPr/>
          <p:nvPr/>
        </p:nvSpPr>
        <p:spPr>
          <a:xfrm>
            <a:off x="878888" y="2339716"/>
            <a:ext cx="4980373" cy="16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03F414-CBD2-426E-9E9C-7F35B801284A}"/>
              </a:ext>
            </a:extLst>
          </p:cNvPr>
          <p:cNvSpPr/>
          <p:nvPr/>
        </p:nvSpPr>
        <p:spPr>
          <a:xfrm rot="5400000" flipV="1">
            <a:off x="-1104533" y="4180856"/>
            <a:ext cx="3355761" cy="131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85F7B-C829-48EE-879B-E96F56E1FFF2}"/>
              </a:ext>
            </a:extLst>
          </p:cNvPr>
          <p:cNvSpPr txBox="1"/>
          <p:nvPr/>
        </p:nvSpPr>
        <p:spPr>
          <a:xfrm>
            <a:off x="1624614" y="1931195"/>
            <a:ext cx="325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function by row: proxy is 1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73410-CC32-4D13-A6C5-B3B009A7BC59}"/>
              </a:ext>
            </a:extLst>
          </p:cNvPr>
          <p:cNvSpPr txBox="1"/>
          <p:nvPr/>
        </p:nvSpPr>
        <p:spPr>
          <a:xfrm rot="5400000">
            <a:off x="-1516773" y="4080593"/>
            <a:ext cx="358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function by column: proxy is 2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54B65-F52F-45F9-B2C5-1EE0D5C9AF77}"/>
              </a:ext>
            </a:extLst>
          </p:cNvPr>
          <p:cNvSpPr txBox="1"/>
          <p:nvPr/>
        </p:nvSpPr>
        <p:spPr>
          <a:xfrm>
            <a:off x="621097" y="5946854"/>
            <a:ext cx="5984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*proxy is why we capture it. So, for ex 1 means across columns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D62C9-651D-44AF-AA86-926833334732}"/>
              </a:ext>
            </a:extLst>
          </p:cNvPr>
          <p:cNvSpPr txBox="1"/>
          <p:nvPr/>
        </p:nvSpPr>
        <p:spPr>
          <a:xfrm>
            <a:off x="6675064" y="2004001"/>
            <a:ext cx="556345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Across columns: </a:t>
            </a:r>
            <a:r>
              <a:rPr lang="en-US" sz="3200" dirty="0"/>
              <a:t>apply</a:t>
            </a:r>
            <a:r>
              <a:rPr lang="en-US" dirty="0"/>
              <a:t>(data, 1, function)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Let’s say the function is sum(), and we want create a new column named Answer.</a:t>
            </a:r>
          </a:p>
          <a:p>
            <a:endParaRPr lang="en-US" dirty="0"/>
          </a:p>
          <a:p>
            <a:r>
              <a:rPr lang="en-US" dirty="0"/>
              <a:t>Apply(data, 1, sum) for row 1 is: 2+1 = 3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499C8A-00FD-4572-B6C6-B4D272C83838}"/>
              </a:ext>
            </a:extLst>
          </p:cNvPr>
          <p:cNvSpPr txBox="1"/>
          <p:nvPr/>
        </p:nvSpPr>
        <p:spPr>
          <a:xfrm>
            <a:off x="6675064" y="4323669"/>
            <a:ext cx="52909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Across rows: </a:t>
            </a:r>
            <a:r>
              <a:rPr lang="en-US" sz="3200" dirty="0"/>
              <a:t>apply</a:t>
            </a:r>
            <a:r>
              <a:rPr lang="en-US" dirty="0"/>
              <a:t>(data, 2, function)</a:t>
            </a:r>
          </a:p>
          <a:p>
            <a:endParaRPr lang="en-US" dirty="0"/>
          </a:p>
          <a:p>
            <a:r>
              <a:rPr lang="en-US" dirty="0"/>
              <a:t>Let’ say you need sum of columns:</a:t>
            </a:r>
          </a:p>
          <a:p>
            <a:endParaRPr lang="en-US" dirty="0"/>
          </a:p>
          <a:p>
            <a:r>
              <a:rPr lang="en-US" dirty="0"/>
              <a:t>Apply(data, 2, sum) for column (even_numbers) is: </a:t>
            </a:r>
          </a:p>
          <a:p>
            <a:r>
              <a:rPr lang="en-US" dirty="0"/>
              <a:t>       2+4+6 = 12</a:t>
            </a:r>
          </a:p>
          <a:p>
            <a:r>
              <a:rPr lang="en-US" dirty="0"/>
              <a:t>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955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" y="-26641"/>
            <a:ext cx="8236597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Lapply() Function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6F4562D-117A-4E28-BD9B-1254C0D19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6" y="2144697"/>
            <a:ext cx="5029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A834708-8C33-4ADA-B429-3DAF739C1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94485"/>
              </p:ext>
            </p:extLst>
          </p:nvPr>
        </p:nvGraphicFramePr>
        <p:xfrm>
          <a:off x="5439920" y="2054716"/>
          <a:ext cx="972844" cy="383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844">
                  <a:extLst>
                    <a:ext uri="{9D8B030D-6E8A-4147-A177-3AD203B41FA5}">
                      <a16:colId xmlns:a16="http://schemas.microsoft.com/office/drawing/2014/main" val="32510569"/>
                    </a:ext>
                  </a:extLst>
                </a:gridCol>
              </a:tblGrid>
              <a:tr h="654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99265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09240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20288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1910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10DD287-97A4-4681-9709-9264EC9E4C50}"/>
              </a:ext>
            </a:extLst>
          </p:cNvPr>
          <p:cNvGrpSpPr/>
          <p:nvPr/>
        </p:nvGrpSpPr>
        <p:grpSpPr>
          <a:xfrm>
            <a:off x="6676006" y="2776156"/>
            <a:ext cx="5406500" cy="2870443"/>
            <a:chOff x="8043168" y="2601617"/>
            <a:chExt cx="4771419" cy="28704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E8FEEF-15A7-48DD-9EAF-AF0B65CA0C06}"/>
                </a:ext>
              </a:extLst>
            </p:cNvPr>
            <p:cNvSpPr/>
            <p:nvPr/>
          </p:nvSpPr>
          <p:spPr>
            <a:xfrm>
              <a:off x="8085430" y="2613351"/>
              <a:ext cx="905523" cy="612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CA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74D1C6-4FDB-4111-A53C-8E87CE6139BD}"/>
                </a:ext>
              </a:extLst>
            </p:cNvPr>
            <p:cNvGrpSpPr/>
            <p:nvPr/>
          </p:nvGrpSpPr>
          <p:grpSpPr>
            <a:xfrm>
              <a:off x="8043168" y="2601617"/>
              <a:ext cx="4771419" cy="2870443"/>
              <a:chOff x="7257823" y="2824992"/>
              <a:chExt cx="4771419" cy="287044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8C3AB89-45F3-4987-BCF4-E0062D6681A2}"/>
                  </a:ext>
                </a:extLst>
              </p:cNvPr>
              <p:cNvGrpSpPr/>
              <p:nvPr/>
            </p:nvGrpSpPr>
            <p:grpSpPr>
              <a:xfrm>
                <a:off x="7257823" y="2836725"/>
                <a:ext cx="2161793" cy="2857899"/>
                <a:chOff x="7257821" y="2836725"/>
                <a:chExt cx="1873728" cy="2857899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B90A119-CDC6-4025-8AA1-38E6150E601A}"/>
                    </a:ext>
                  </a:extLst>
                </p:cNvPr>
                <p:cNvSpPr/>
                <p:nvPr/>
              </p:nvSpPr>
              <p:spPr>
                <a:xfrm>
                  <a:off x="8346688" y="5082075"/>
                  <a:ext cx="784861" cy="612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runif()</a:t>
                  </a:r>
                  <a:endParaRPr lang="en-CA" dirty="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0D787E9-307E-41A6-AAD7-1EBB39BC866B}"/>
                    </a:ext>
                  </a:extLst>
                </p:cNvPr>
                <p:cNvSpPr/>
                <p:nvPr/>
              </p:nvSpPr>
              <p:spPr>
                <a:xfrm>
                  <a:off x="8346689" y="3950291"/>
                  <a:ext cx="784860" cy="612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runif()</a:t>
                  </a:r>
                  <a:endParaRPr lang="en-CA" dirty="0"/>
                </a:p>
                <a:p>
                  <a:pPr algn="ctr"/>
                  <a:endParaRPr lang="en-CA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BCB66F7-3760-4151-9217-10224D5464E8}"/>
                    </a:ext>
                  </a:extLst>
                </p:cNvPr>
                <p:cNvSpPr/>
                <p:nvPr/>
              </p:nvSpPr>
              <p:spPr>
                <a:xfrm>
                  <a:off x="8346687" y="2836725"/>
                  <a:ext cx="784861" cy="612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runif()</a:t>
                  </a:r>
                  <a:endParaRPr lang="en-CA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502DBB8-3B67-4347-9897-513B27FDFF07}"/>
                    </a:ext>
                  </a:extLst>
                </p:cNvPr>
                <p:cNvSpPr/>
                <p:nvPr/>
              </p:nvSpPr>
              <p:spPr>
                <a:xfrm>
                  <a:off x="7257821" y="5082075"/>
                  <a:ext cx="905523" cy="612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  <a:endParaRPr lang="en-CA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7262181-0117-4254-BA9E-A9F1354444D0}"/>
                    </a:ext>
                  </a:extLst>
                </p:cNvPr>
                <p:cNvSpPr/>
                <p:nvPr/>
              </p:nvSpPr>
              <p:spPr>
                <a:xfrm>
                  <a:off x="7257822" y="3960508"/>
                  <a:ext cx="905523" cy="612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  <a:endParaRPr lang="en-CA" dirty="0"/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0D83151-22FD-41FD-A553-DC9A0E1609BC}"/>
                  </a:ext>
                </a:extLst>
              </p:cNvPr>
              <p:cNvSpPr/>
              <p:nvPr/>
            </p:nvSpPr>
            <p:spPr>
              <a:xfrm>
                <a:off x="9540915" y="5082886"/>
                <a:ext cx="2488327" cy="612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runif(n =3, min = 0, max = 0)</a:t>
                </a:r>
                <a:endParaRPr lang="en-CA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666C59-CC3B-4CDC-8C78-F435E3A3B98F}"/>
                  </a:ext>
                </a:extLst>
              </p:cNvPr>
              <p:cNvSpPr/>
              <p:nvPr/>
            </p:nvSpPr>
            <p:spPr>
              <a:xfrm>
                <a:off x="9540915" y="3950291"/>
                <a:ext cx="2488327" cy="612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runif(n =2, min = 0, max = 0)</a:t>
                </a:r>
                <a:endParaRPr lang="en-CA" dirty="0"/>
              </a:p>
              <a:p>
                <a:pPr algn="ctr"/>
                <a:endParaRPr lang="en-CA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18AE360-10FB-4AB3-BBD4-C847CDEC3AB4}"/>
                  </a:ext>
                </a:extLst>
              </p:cNvPr>
              <p:cNvSpPr/>
              <p:nvPr/>
            </p:nvSpPr>
            <p:spPr>
              <a:xfrm>
                <a:off x="9519063" y="2824992"/>
                <a:ext cx="2507364" cy="612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runif(n =1, min = 0, max = 0)</a:t>
                </a:r>
                <a:endParaRPr lang="en-CA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A9DD261-5424-4B09-B387-E864647DC3D7}"/>
              </a:ext>
            </a:extLst>
          </p:cNvPr>
          <p:cNvSpPr txBox="1"/>
          <p:nvPr/>
        </p:nvSpPr>
        <p:spPr>
          <a:xfrm>
            <a:off x="17015" y="486740"/>
            <a:ext cx="80431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“L” in Lapply stands for list.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 lappy() allows you to perform data transformations on a elements in a list.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Returns a list of the same length as input list.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6AE677-E721-4906-B8CE-E2B224A40114}"/>
              </a:ext>
            </a:extLst>
          </p:cNvPr>
          <p:cNvSpPr txBox="1"/>
          <p:nvPr/>
        </p:nvSpPr>
        <p:spPr>
          <a:xfrm>
            <a:off x="3672393" y="6002223"/>
            <a:ext cx="157431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Lapply(X, f)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786F7-BD58-43AC-89E4-721D54E2D82C}"/>
              </a:ext>
            </a:extLst>
          </p:cNvPr>
          <p:cNvSpPr txBox="1"/>
          <p:nvPr/>
        </p:nvSpPr>
        <p:spPr>
          <a:xfrm>
            <a:off x="7859799" y="2124056"/>
            <a:ext cx="1880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Lapply(X, runif())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939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" y="-26641"/>
            <a:ext cx="8236597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Sapply() Function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6F1137-C0D0-46E1-85FF-7E20C62E40F9}"/>
              </a:ext>
            </a:extLst>
          </p:cNvPr>
          <p:cNvSpPr txBox="1"/>
          <p:nvPr/>
        </p:nvSpPr>
        <p:spPr>
          <a:xfrm>
            <a:off x="-36151" y="572425"/>
            <a:ext cx="80431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“S” in Lapply stands for simple and it is a </a:t>
            </a:r>
            <a:r>
              <a:rPr lang="en-US" dirty="0">
                <a:highlight>
                  <a:srgbClr val="00FF00"/>
                </a:highlight>
              </a:rPr>
              <a:t>wrapper </a:t>
            </a:r>
            <a:r>
              <a:rPr lang="en-US" dirty="0"/>
              <a:t>of Lapply.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 compared to lappy(), sapply outputs are simple and easy to read.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Returns a vector or matrix</a:t>
            </a:r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F4011D-B444-4937-BF84-C26617CE8754}"/>
              </a:ext>
            </a:extLst>
          </p:cNvPr>
          <p:cNvSpPr/>
          <p:nvPr/>
        </p:nvSpPr>
        <p:spPr>
          <a:xfrm>
            <a:off x="4407394" y="4900934"/>
            <a:ext cx="2819526" cy="114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runif(n =3, min = 0, max = 0)</a:t>
            </a:r>
            <a:endParaRPr lang="en-CA" dirty="0"/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348AFEB2-21B7-4385-8E4D-283D63F2D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29175"/>
              </p:ext>
            </p:extLst>
          </p:nvPr>
        </p:nvGraphicFramePr>
        <p:xfrm>
          <a:off x="806065" y="2266487"/>
          <a:ext cx="972844" cy="383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844">
                  <a:extLst>
                    <a:ext uri="{9D8B030D-6E8A-4147-A177-3AD203B41FA5}">
                      <a16:colId xmlns:a16="http://schemas.microsoft.com/office/drawing/2014/main" val="32510569"/>
                    </a:ext>
                  </a:extLst>
                </a:gridCol>
              </a:tblGrid>
              <a:tr h="654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99265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09240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20288"/>
                  </a:ext>
                </a:extLst>
              </a:tr>
              <a:tr h="1058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1910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917A022-5C9E-47D0-B06F-58DB9EB3DC8F}"/>
              </a:ext>
            </a:extLst>
          </p:cNvPr>
          <p:cNvGrpSpPr/>
          <p:nvPr/>
        </p:nvGrpSpPr>
        <p:grpSpPr>
          <a:xfrm>
            <a:off x="2042149" y="2309603"/>
            <a:ext cx="5184771" cy="3654038"/>
            <a:chOff x="2042149" y="2309603"/>
            <a:chExt cx="5184771" cy="365403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B0871B9-EC51-4FB1-8532-16F692C405CB}"/>
                </a:ext>
              </a:extLst>
            </p:cNvPr>
            <p:cNvSpPr/>
            <p:nvPr/>
          </p:nvSpPr>
          <p:spPr>
            <a:xfrm>
              <a:off x="4407394" y="3771665"/>
              <a:ext cx="2819526" cy="1143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runif(n =2, min = 0, max = 0)</a:t>
              </a:r>
              <a:endParaRPr lang="en-CA" dirty="0"/>
            </a:p>
            <a:p>
              <a:pPr algn="ctr"/>
              <a:endParaRPr lang="en-CA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B6AB6D0-A9A2-42EF-9CF1-BCA980E32949}"/>
                </a:ext>
              </a:extLst>
            </p:cNvPr>
            <p:cNvSpPr/>
            <p:nvPr/>
          </p:nvSpPr>
          <p:spPr>
            <a:xfrm>
              <a:off x="4398902" y="2625439"/>
              <a:ext cx="2819527" cy="1143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runif(n =1, min = 0, max = 0)</a:t>
              </a:r>
              <a:endParaRPr lang="en-CA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286BAB-B8D8-46E8-B1F2-C288375754B2}"/>
                </a:ext>
              </a:extLst>
            </p:cNvPr>
            <p:cNvGrpSpPr/>
            <p:nvPr/>
          </p:nvGrpSpPr>
          <p:grpSpPr>
            <a:xfrm>
              <a:off x="2042149" y="2999661"/>
              <a:ext cx="1791021" cy="2871645"/>
              <a:chOff x="8043168" y="2613351"/>
              <a:chExt cx="1580637" cy="2871645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80980F-9DB0-4A46-9DF4-31FCA1FF6929}"/>
                  </a:ext>
                </a:extLst>
              </p:cNvPr>
              <p:cNvSpPr/>
              <p:nvPr/>
            </p:nvSpPr>
            <p:spPr>
              <a:xfrm>
                <a:off x="8085431" y="2613351"/>
                <a:ext cx="537520" cy="612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CA" dirty="0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6CC6CF4-AEC5-45CD-82F7-EB56B4424942}"/>
                  </a:ext>
                </a:extLst>
              </p:cNvPr>
              <p:cNvGrpSpPr/>
              <p:nvPr/>
            </p:nvGrpSpPr>
            <p:grpSpPr>
              <a:xfrm>
                <a:off x="8043168" y="2631287"/>
                <a:ext cx="1580637" cy="2853709"/>
                <a:chOff x="7257822" y="2854662"/>
                <a:chExt cx="1370013" cy="285370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1160B34-5748-425C-9F5A-3DBA7C22EC08}"/>
                    </a:ext>
                  </a:extLst>
                </p:cNvPr>
                <p:cNvSpPr/>
                <p:nvPr/>
              </p:nvSpPr>
              <p:spPr>
                <a:xfrm>
                  <a:off x="7988914" y="5095822"/>
                  <a:ext cx="638921" cy="612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runif()</a:t>
                  </a:r>
                  <a:endParaRPr lang="en-CA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B0063E5-5BD0-4DA1-8542-57063999F6B6}"/>
                    </a:ext>
                  </a:extLst>
                </p:cNvPr>
                <p:cNvSpPr/>
                <p:nvPr/>
              </p:nvSpPr>
              <p:spPr>
                <a:xfrm>
                  <a:off x="8005414" y="3968368"/>
                  <a:ext cx="622421" cy="612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runif()</a:t>
                  </a:r>
                  <a:endParaRPr lang="en-CA" dirty="0"/>
                </a:p>
                <a:p>
                  <a:pPr algn="ctr"/>
                  <a:endParaRPr lang="en-CA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729C0BF-E623-4DD1-B4ED-1A777A8509C0}"/>
                    </a:ext>
                  </a:extLst>
                </p:cNvPr>
                <p:cNvSpPr/>
                <p:nvPr/>
              </p:nvSpPr>
              <p:spPr>
                <a:xfrm>
                  <a:off x="7956499" y="2854662"/>
                  <a:ext cx="638920" cy="612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runif()</a:t>
                  </a:r>
                  <a:endParaRPr lang="en-CA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8E1A152-BF40-49D9-B96F-2685759C4CAE}"/>
                    </a:ext>
                  </a:extLst>
                </p:cNvPr>
                <p:cNvSpPr/>
                <p:nvPr/>
              </p:nvSpPr>
              <p:spPr>
                <a:xfrm>
                  <a:off x="7257822" y="5082075"/>
                  <a:ext cx="502522" cy="612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  <a:endParaRPr lang="en-CA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1BA6D73-B4C4-447D-A0BB-BABACB934559}"/>
                    </a:ext>
                  </a:extLst>
                </p:cNvPr>
                <p:cNvSpPr/>
                <p:nvPr/>
              </p:nvSpPr>
              <p:spPr>
                <a:xfrm>
                  <a:off x="7257823" y="3960508"/>
                  <a:ext cx="502522" cy="612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  <a:endParaRPr lang="en-CA" dirty="0"/>
                </a:p>
              </p:txBody>
            </p: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A0AD6A-AF4D-418B-9B59-F76FD7C717F5}"/>
                </a:ext>
              </a:extLst>
            </p:cNvPr>
            <p:cNvSpPr txBox="1"/>
            <p:nvPr/>
          </p:nvSpPr>
          <p:spPr>
            <a:xfrm>
              <a:off x="2148924" y="2309603"/>
              <a:ext cx="188036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Sapply(X, runif())</a:t>
              </a:r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9FB8DE-D136-4EE8-896F-6FE1D9DB01F1}"/>
                </a:ext>
              </a:extLst>
            </p:cNvPr>
            <p:cNvSpPr/>
            <p:nvPr/>
          </p:nvSpPr>
          <p:spPr>
            <a:xfrm>
              <a:off x="4394136" y="4820406"/>
              <a:ext cx="2819526" cy="1143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runif(n =3, min = 0, max = 0)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9924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Vapply()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174AD2-66BA-4A52-9D63-E6EE9DD8E18F}"/>
              </a:ext>
            </a:extLst>
          </p:cNvPr>
          <p:cNvSpPr txBox="1"/>
          <p:nvPr/>
        </p:nvSpPr>
        <p:spPr>
          <a:xfrm>
            <a:off x="310078" y="650123"/>
            <a:ext cx="80431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Vapply is similar to sapply().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Vapply() you specify the output type explicitly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Returns a vector or matrix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8AB2B9-C307-4972-8E3F-D2863104FADE}"/>
              </a:ext>
            </a:extLst>
          </p:cNvPr>
          <p:cNvSpPr txBox="1"/>
          <p:nvPr/>
        </p:nvSpPr>
        <p:spPr>
          <a:xfrm>
            <a:off x="1651775" y="3429000"/>
            <a:ext cx="1880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Sapply(X, runif())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BD520C-35A8-4998-BE87-D63E296070FF}"/>
              </a:ext>
            </a:extLst>
          </p:cNvPr>
          <p:cNvSpPr txBox="1"/>
          <p:nvPr/>
        </p:nvSpPr>
        <p:spPr>
          <a:xfrm>
            <a:off x="5771013" y="3429000"/>
            <a:ext cx="331084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Vapply(X, runif(), integer)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Tapply()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174AD2-66BA-4A52-9D63-E6EE9DD8E18F}"/>
              </a:ext>
            </a:extLst>
          </p:cNvPr>
          <p:cNvSpPr txBox="1"/>
          <p:nvPr/>
        </p:nvSpPr>
        <p:spPr>
          <a:xfrm>
            <a:off x="203546" y="826533"/>
            <a:ext cx="80431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is a group by function.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is used to perform group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splits data into subgroups and apply the function to each sub-group.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5C09A-D124-4222-B97F-7ACC2E953CB4}"/>
              </a:ext>
            </a:extLst>
          </p:cNvPr>
          <p:cNvSpPr txBox="1"/>
          <p:nvPr/>
        </p:nvSpPr>
        <p:spPr>
          <a:xfrm>
            <a:off x="1909809" y="84343"/>
            <a:ext cx="620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tapply(X, INDEX ,FUN)</a:t>
            </a:r>
            <a:endParaRPr lang="en-CA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AD28E931-22AD-45BD-8167-70D0F363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34584"/>
              </p:ext>
            </p:extLst>
          </p:nvPr>
        </p:nvGraphicFramePr>
        <p:xfrm>
          <a:off x="439445" y="3185900"/>
          <a:ext cx="2751738" cy="299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69">
                  <a:extLst>
                    <a:ext uri="{9D8B030D-6E8A-4147-A177-3AD203B41FA5}">
                      <a16:colId xmlns:a16="http://schemas.microsoft.com/office/drawing/2014/main" val="1221252408"/>
                    </a:ext>
                  </a:extLst>
                </a:gridCol>
                <a:gridCol w="1375869">
                  <a:extLst>
                    <a:ext uri="{9D8B030D-6E8A-4147-A177-3AD203B41FA5}">
                      <a16:colId xmlns:a16="http://schemas.microsoft.com/office/drawing/2014/main" val="571201184"/>
                    </a:ext>
                  </a:extLst>
                </a:gridCol>
              </a:tblGrid>
              <a:tr h="768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Even_numbers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1951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24878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02022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9770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73679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549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AC9CB7D-E797-47A1-A634-38320880DB09}"/>
              </a:ext>
            </a:extLst>
          </p:cNvPr>
          <p:cNvSpPr txBox="1"/>
          <p:nvPr/>
        </p:nvSpPr>
        <p:spPr>
          <a:xfrm>
            <a:off x="3234930" y="4121497"/>
            <a:ext cx="4479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tapply(X = data, INDEX = Boolean, FUN = sum)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80FF6A-B733-400F-8E7E-FC8973D9A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340"/>
              </p:ext>
            </p:extLst>
          </p:nvPr>
        </p:nvGraphicFramePr>
        <p:xfrm>
          <a:off x="8048261" y="3469408"/>
          <a:ext cx="3377300" cy="1213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650">
                  <a:extLst>
                    <a:ext uri="{9D8B030D-6E8A-4147-A177-3AD203B41FA5}">
                      <a16:colId xmlns:a16="http://schemas.microsoft.com/office/drawing/2014/main" val="4249645506"/>
                    </a:ext>
                  </a:extLst>
                </a:gridCol>
                <a:gridCol w="1688650">
                  <a:extLst>
                    <a:ext uri="{9D8B030D-6E8A-4147-A177-3AD203B41FA5}">
                      <a16:colId xmlns:a16="http://schemas.microsoft.com/office/drawing/2014/main" val="1581992742"/>
                    </a:ext>
                  </a:extLst>
                </a:gridCol>
              </a:tblGrid>
              <a:tr h="768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13828"/>
                  </a:ext>
                </a:extLst>
              </a:tr>
              <a:tr h="445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2+6+10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3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0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874</Words>
  <Application>Microsoft Office PowerPoint</Application>
  <PresentationFormat>Widescreen</PresentationFormat>
  <Paragraphs>263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Roboto Mono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20</cp:revision>
  <dcterms:created xsi:type="dcterms:W3CDTF">2022-02-05T16:24:33Z</dcterms:created>
  <dcterms:modified xsi:type="dcterms:W3CDTF">2022-02-19T14:15:38Z</dcterms:modified>
</cp:coreProperties>
</file>