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4" r:id="rId4"/>
    <p:sldId id="257" r:id="rId5"/>
    <p:sldId id="275" r:id="rId6"/>
    <p:sldId id="27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tlandsatriskofdrainage.shinyapps.io/wetlandValuationTool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122729" y="0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Fundamentals of R Programming</a:t>
            </a:r>
            <a:endParaRPr lang="en-CA" sz="30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930DB8-DFF4-42F3-A307-C096460CBADA}"/>
              </a:ext>
            </a:extLst>
          </p:cNvPr>
          <p:cNvSpPr txBox="1"/>
          <p:nvPr/>
        </p:nvSpPr>
        <p:spPr>
          <a:xfrm>
            <a:off x="122729" y="812674"/>
            <a:ext cx="10980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Programming Language</a:t>
            </a:r>
            <a:r>
              <a:rPr lang="en-US" sz="2800" dirty="0"/>
              <a:t>: A set of rules or scripts that instructs a computer </a:t>
            </a:r>
          </a:p>
          <a:p>
            <a:r>
              <a:rPr lang="en-US" sz="2800" dirty="0"/>
              <a:t>                                             to perform a specified action or output. </a:t>
            </a:r>
            <a:endParaRPr lang="en-CA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13C9FD-9484-4568-BBD4-8AE1B1E96A02}"/>
              </a:ext>
            </a:extLst>
          </p:cNvPr>
          <p:cNvGrpSpPr/>
          <p:nvPr/>
        </p:nvGrpSpPr>
        <p:grpSpPr>
          <a:xfrm>
            <a:off x="5195470" y="2217213"/>
            <a:ext cx="6981976" cy="4129623"/>
            <a:chOff x="5208675" y="2257896"/>
            <a:chExt cx="6981976" cy="4129623"/>
          </a:xfrm>
        </p:grpSpPr>
        <p:pic>
          <p:nvPicPr>
            <p:cNvPr id="18" name="Picture 17" descr="Graphical user interface, chart, box and whisker chart&#10;&#10;Description automatically generated">
              <a:hlinkClick r:id="rId3"/>
              <a:extLst>
                <a:ext uri="{FF2B5EF4-FFF2-40B4-BE49-F238E27FC236}">
                  <a16:creationId xmlns:a16="http://schemas.microsoft.com/office/drawing/2014/main" id="{F54A2B29-83E4-4C38-9970-FBA295A6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623" y="5319367"/>
              <a:ext cx="2063469" cy="1068152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D00C66-DF49-4112-9ECF-973516446632}"/>
                </a:ext>
              </a:extLst>
            </p:cNvPr>
            <p:cNvGrpSpPr/>
            <p:nvPr/>
          </p:nvGrpSpPr>
          <p:grpSpPr>
            <a:xfrm>
              <a:off x="5208675" y="2257896"/>
              <a:ext cx="6981976" cy="3103848"/>
              <a:chOff x="5208675" y="2257896"/>
              <a:chExt cx="6981976" cy="3103848"/>
            </a:xfrm>
          </p:grpSpPr>
          <p:pic>
            <p:nvPicPr>
              <p:cNvPr id="7" name="Picture 6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76D97DC4-3289-4A10-AD82-140B79CA1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8675" y="2571778"/>
                <a:ext cx="3532848" cy="2756612"/>
              </a:xfrm>
              <a:prstGeom prst="rect">
                <a:avLst/>
              </a:prstGeom>
            </p:spPr>
          </p:pic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D621BCA7-C25F-4E40-AE41-21ABB6985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7113" y="2257896"/>
                <a:ext cx="2593538" cy="2342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F9630FE9-7CDA-41DC-9960-1EEA7E5C258A}"/>
                  </a:ext>
                </a:extLst>
              </p:cNvPr>
              <p:cNvSpPr/>
              <p:nvPr/>
            </p:nvSpPr>
            <p:spPr>
              <a:xfrm>
                <a:off x="8762797" y="3715766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F3683EA-9641-4B2D-916E-3A4CF07AAFDA}"/>
                  </a:ext>
                </a:extLst>
              </p:cNvPr>
              <p:cNvSpPr/>
              <p:nvPr/>
            </p:nvSpPr>
            <p:spPr>
              <a:xfrm rot="5400000">
                <a:off x="10891369" y="463022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EDC804-9C79-4F71-8ABA-90106295E53A}"/>
                  </a:ext>
                </a:extLst>
              </p:cNvPr>
              <p:cNvSpPr txBox="1"/>
              <p:nvPr/>
            </p:nvSpPr>
            <p:spPr>
              <a:xfrm>
                <a:off x="8742872" y="3771348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scripts</a:t>
                </a:r>
                <a:endParaRPr lang="en-CA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3743B5-1BDD-48E2-A64E-7F5D5E89B8DF}"/>
                  </a:ext>
                </a:extLst>
              </p:cNvPr>
              <p:cNvSpPr txBox="1"/>
              <p:nvPr/>
            </p:nvSpPr>
            <p:spPr>
              <a:xfrm rot="5400000">
                <a:off x="10967639" y="465512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  <a:endParaRPr lang="en-CA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4FDDDD-748B-43AC-808E-A44007F64FB5}"/>
              </a:ext>
            </a:extLst>
          </p:cNvPr>
          <p:cNvGrpSpPr/>
          <p:nvPr/>
        </p:nvGrpSpPr>
        <p:grpSpPr>
          <a:xfrm>
            <a:off x="122729" y="2292077"/>
            <a:ext cx="5116403" cy="3911293"/>
            <a:chOff x="112197" y="2595793"/>
            <a:chExt cx="5116403" cy="3911293"/>
          </a:xfrm>
        </p:grpSpPr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E4BF799D-DB34-4B3F-8BE7-A0410A78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97" y="2595793"/>
              <a:ext cx="4144214" cy="3911293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7358607-94FD-415A-BDBE-6935F0BE9354}"/>
                </a:ext>
              </a:extLst>
            </p:cNvPr>
            <p:cNvSpPr/>
            <p:nvPr/>
          </p:nvSpPr>
          <p:spPr>
            <a:xfrm>
              <a:off x="4256411" y="3771348"/>
              <a:ext cx="972189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CC47E5-3888-4FBA-A782-992785D10258}"/>
                </a:ext>
              </a:extLst>
            </p:cNvPr>
            <p:cNvSpPr txBox="1"/>
            <p:nvPr/>
          </p:nvSpPr>
          <p:spPr>
            <a:xfrm>
              <a:off x="4246449" y="382632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288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Fundamentals of R Programming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191009-F392-4F5D-9F10-969D60A03ACA}"/>
              </a:ext>
            </a:extLst>
          </p:cNvPr>
          <p:cNvSpPr txBox="1"/>
          <p:nvPr/>
        </p:nvSpPr>
        <p:spPr>
          <a:xfrm>
            <a:off x="159898" y="3106303"/>
            <a:ext cx="920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BB179-945A-43F6-B0BB-608B6F5A0E7A}"/>
              </a:ext>
            </a:extLst>
          </p:cNvPr>
          <p:cNvSpPr txBox="1"/>
          <p:nvPr/>
        </p:nvSpPr>
        <p:spPr>
          <a:xfrm>
            <a:off x="121379" y="603521"/>
            <a:ext cx="11902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How do you instruct the computer to calculate total revenue in a particular day for Ericus Convenient Store?</a:t>
            </a:r>
            <a:endParaRPr lang="en-C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D2A44-216B-4913-970B-444DF2E92898}"/>
              </a:ext>
            </a:extLst>
          </p:cNvPr>
          <p:cNvSpPr txBox="1"/>
          <p:nvPr/>
        </p:nvSpPr>
        <p:spPr>
          <a:xfrm>
            <a:off x="122729" y="1819395"/>
            <a:ext cx="6198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What will you need? </a:t>
            </a: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EB88BA-F873-47A0-B33F-0B8D3A75CDA8}"/>
                  </a:ext>
                </a:extLst>
              </p:cNvPr>
              <p:cNvSpPr txBox="1"/>
              <p:nvPr/>
            </p:nvSpPr>
            <p:spPr>
              <a:xfrm>
                <a:off x="159898" y="2940546"/>
                <a:ext cx="8873548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 computer with R and R studio installed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Domain knowledge of what you want to do: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Generic function : Total Revenue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𝑝𝑟𝑖𝑐𝑒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𝑞𝑢𝑎𝑛𝑡𝑖𝑡𝑦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CA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CA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Specific function: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Total Revenue = Price * Quantity Sold</a:t>
                </a:r>
              </a:p>
              <a:p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CA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Script to compute the output</a:t>
                </a:r>
              </a:p>
              <a:p>
                <a:endParaRPr lang="en-CA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EB88BA-F873-47A0-B33F-0B8D3A75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8" y="2940546"/>
                <a:ext cx="8873548" cy="2862322"/>
              </a:xfrm>
              <a:prstGeom prst="rect">
                <a:avLst/>
              </a:prstGeom>
              <a:blipFill>
                <a:blip r:embed="rId3"/>
                <a:stretch>
                  <a:fillRect l="-618" t="-10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18201"/>
            <a:ext cx="1706998" cy="456772"/>
          </a:xfr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2F57D6FE-0C1A-4F40-B907-34BD70CDB16C}"/>
              </a:ext>
            </a:extLst>
          </p:cNvPr>
          <p:cNvSpPr txBox="1">
            <a:spLocks/>
          </p:cNvSpPr>
          <p:nvPr/>
        </p:nvSpPr>
        <p:spPr>
          <a:xfrm>
            <a:off x="-265943" y="-286072"/>
            <a:ext cx="8741591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Fundamental Information for a Script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C4C4E9-19C3-4E08-8A6E-BE3DAC208B71}"/>
              </a:ext>
            </a:extLst>
          </p:cNvPr>
          <p:cNvGrpSpPr/>
          <p:nvPr/>
        </p:nvGrpSpPr>
        <p:grpSpPr>
          <a:xfrm>
            <a:off x="305469" y="1715492"/>
            <a:ext cx="4691569" cy="3967691"/>
            <a:chOff x="4725078" y="1823476"/>
            <a:chExt cx="4691569" cy="2796149"/>
          </a:xfrm>
        </p:grpSpPr>
        <p:pic>
          <p:nvPicPr>
            <p:cNvPr id="48" name="Picture 4" descr="See the source image">
              <a:extLst>
                <a:ext uri="{FF2B5EF4-FFF2-40B4-BE49-F238E27FC236}">
                  <a16:creationId xmlns:a16="http://schemas.microsoft.com/office/drawing/2014/main" id="{6034EEC4-362A-4B05-BAD2-A70540BC9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078" y="2238375"/>
              <a:ext cx="2814637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Arrow: Curved Up 48">
              <a:extLst>
                <a:ext uri="{FF2B5EF4-FFF2-40B4-BE49-F238E27FC236}">
                  <a16:creationId xmlns:a16="http://schemas.microsoft.com/office/drawing/2014/main" id="{1F51A924-FF53-4193-A2FC-255FF63181C3}"/>
                </a:ext>
              </a:extLst>
            </p:cNvPr>
            <p:cNvSpPr/>
            <p:nvPr/>
          </p:nvSpPr>
          <p:spPr>
            <a:xfrm rot="12922998">
              <a:off x="5604395" y="1823476"/>
              <a:ext cx="3812252" cy="144645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5A660F-B50F-45DE-A6C9-3E96FF343344}"/>
                </a:ext>
              </a:extLst>
            </p:cNvPr>
            <p:cNvSpPr/>
            <p:nvPr/>
          </p:nvSpPr>
          <p:spPr>
            <a:xfrm>
              <a:off x="7581203" y="3660559"/>
              <a:ext cx="1594131" cy="67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en-CA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DF046E-4C25-4DFC-80CE-39435EBF61EF}"/>
                </a:ext>
              </a:extLst>
            </p:cNvPr>
            <p:cNvSpPr/>
            <p:nvPr/>
          </p:nvSpPr>
          <p:spPr>
            <a:xfrm>
              <a:off x="5320734" y="3246676"/>
              <a:ext cx="1594131" cy="67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</a:t>
              </a:r>
              <a:endParaRPr lang="en-C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1E6867-2DE5-4FA7-A423-27845FB2B35C}"/>
              </a:ext>
            </a:extLst>
          </p:cNvPr>
          <p:cNvGrpSpPr/>
          <p:nvPr/>
        </p:nvGrpSpPr>
        <p:grpSpPr>
          <a:xfrm>
            <a:off x="5653115" y="2193610"/>
            <a:ext cx="6188104" cy="2585323"/>
            <a:chOff x="127881" y="3758678"/>
            <a:chExt cx="6188104" cy="25853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4630BF-7A64-43DD-87A5-16DB5D898B8B}"/>
                </a:ext>
              </a:extLst>
            </p:cNvPr>
            <p:cNvSpPr txBox="1"/>
            <p:nvPr/>
          </p:nvSpPr>
          <p:spPr>
            <a:xfrm>
              <a:off x="127881" y="3758678"/>
              <a:ext cx="618810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latin typeface="Cambria" panose="02040503050406030204" pitchFamily="18" charset="0"/>
                  <a:ea typeface="Cambria" panose="02040503050406030204" pitchFamily="18" charset="0"/>
                </a:rPr>
                <a:t>What data or datatypes can you put in a. container/variable 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Numeric  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Strings/Characters : ex. Eric, Seth, Ghana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Boolean: True /False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7180487-8DD3-4C82-8C2C-F2046ED93210}"/>
                </a:ext>
              </a:extLst>
            </p:cNvPr>
            <p:cNvSpPr/>
            <p:nvPr/>
          </p:nvSpPr>
          <p:spPr>
            <a:xfrm>
              <a:off x="1327094" y="4474896"/>
              <a:ext cx="493614" cy="60626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194897-4ECA-4176-AE9A-F6CF1D537D15}"/>
                </a:ext>
              </a:extLst>
            </p:cNvPr>
            <p:cNvSpPr txBox="1"/>
            <p:nvPr/>
          </p:nvSpPr>
          <p:spPr>
            <a:xfrm>
              <a:off x="1886256" y="4275459"/>
              <a:ext cx="238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Integer ex. 3 and 5000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13ECEE-7FBC-48B8-81C4-D10F05F5FA2D}"/>
                </a:ext>
              </a:extLst>
            </p:cNvPr>
            <p:cNvSpPr txBox="1"/>
            <p:nvPr/>
          </p:nvSpPr>
          <p:spPr>
            <a:xfrm>
              <a:off x="1857991" y="4896496"/>
              <a:ext cx="298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Double ex. 3.23 and 5000.70</a:t>
              </a:r>
              <a:endParaRPr lang="en-CA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AC07A0-18C2-4138-A011-2778DD98A824}"/>
              </a:ext>
            </a:extLst>
          </p:cNvPr>
          <p:cNvCxnSpPr/>
          <p:nvPr/>
        </p:nvCxnSpPr>
        <p:spPr>
          <a:xfrm>
            <a:off x="0" y="50592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18201"/>
            <a:ext cx="1706998" cy="456772"/>
          </a:xfr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2F57D6FE-0C1A-4F40-B907-34BD70CDB16C}"/>
              </a:ext>
            </a:extLst>
          </p:cNvPr>
          <p:cNvSpPr txBox="1">
            <a:spLocks/>
          </p:cNvSpPr>
          <p:nvPr/>
        </p:nvSpPr>
        <p:spPr>
          <a:xfrm>
            <a:off x="-173304" y="-124053"/>
            <a:ext cx="8423808" cy="75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do you assign data to variables?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ED60E-992B-4AC7-9226-75AB54283A61}"/>
              </a:ext>
            </a:extLst>
          </p:cNvPr>
          <p:cNvSpPr txBox="1"/>
          <p:nvPr/>
        </p:nvSpPr>
        <p:spPr>
          <a:xfrm>
            <a:off x="3752681" y="885705"/>
            <a:ext cx="6097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 the assignment operator:   </a:t>
            </a:r>
            <a:r>
              <a:rPr lang="en-US" sz="3200" dirty="0"/>
              <a:t>&lt;-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D74A76-B824-41EE-BE65-9C8C5E94C399}"/>
              </a:ext>
            </a:extLst>
          </p:cNvPr>
          <p:cNvGrpSpPr/>
          <p:nvPr/>
        </p:nvGrpSpPr>
        <p:grpSpPr>
          <a:xfrm>
            <a:off x="331855" y="1551272"/>
            <a:ext cx="9823648" cy="1276328"/>
            <a:chOff x="331855" y="1551272"/>
            <a:chExt cx="9823648" cy="1276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17BA98-1DF8-47CA-8F4B-F87C0B08DDFE}"/>
                </a:ext>
              </a:extLst>
            </p:cNvPr>
            <p:cNvSpPr txBox="1"/>
            <p:nvPr/>
          </p:nvSpPr>
          <p:spPr>
            <a:xfrm>
              <a:off x="331855" y="1551272"/>
              <a:ext cx="71290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Recall our Total Revenue Formula : </a:t>
              </a:r>
              <a:r>
                <a:rPr lang="en-US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Total Revenue = Price * Quantity Sold</a:t>
              </a:r>
            </a:p>
            <a:p>
              <a:endParaRPr lang="en-CA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39C5CE-0DC4-4B8A-AB48-69B1ADF2C3B4}"/>
                </a:ext>
              </a:extLst>
            </p:cNvPr>
            <p:cNvSpPr txBox="1"/>
            <p:nvPr/>
          </p:nvSpPr>
          <p:spPr>
            <a:xfrm>
              <a:off x="331855" y="2181269"/>
              <a:ext cx="98236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Price is a variable. Since at any period it could take on any of thes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 values 2, 5, 6, etc.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Quantity sold is a variable. It can also take on any of these values 2, 40, 2000, etc.</a:t>
              </a:r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20D3B5-31EC-4D84-90D4-33CB8ECD2526}"/>
              </a:ext>
            </a:extLst>
          </p:cNvPr>
          <p:cNvGrpSpPr/>
          <p:nvPr/>
        </p:nvGrpSpPr>
        <p:grpSpPr>
          <a:xfrm>
            <a:off x="331855" y="3507904"/>
            <a:ext cx="10738050" cy="1653926"/>
            <a:chOff x="331855" y="3507904"/>
            <a:chExt cx="10738050" cy="16539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53A11-13C6-420B-9B65-5616AF761C1F}"/>
                </a:ext>
              </a:extLst>
            </p:cNvPr>
            <p:cNvSpPr txBox="1"/>
            <p:nvPr/>
          </p:nvSpPr>
          <p:spPr>
            <a:xfrm>
              <a:off x="331855" y="3507904"/>
              <a:ext cx="81809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Creating price variable in R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r>
                <a:rPr lang="en-US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Let us represent price by P and assume price takes on value 5 then in R:      P &lt;- 5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1FC105-63A8-490C-A618-A2F69B2E3DC4}"/>
                </a:ext>
              </a:extLst>
            </p:cNvPr>
            <p:cNvSpPr txBox="1"/>
            <p:nvPr/>
          </p:nvSpPr>
          <p:spPr>
            <a:xfrm>
              <a:off x="331855" y="4515499"/>
              <a:ext cx="107380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Variable naming conventions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Let us say price is the price of corn. Then we may be specific on the kind of price: price_corn or priceCorn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D35D1E-D63A-4B52-BFB8-493C95C61F33}"/>
              </a:ext>
            </a:extLst>
          </p:cNvPr>
          <p:cNvCxnSpPr/>
          <p:nvPr/>
        </p:nvCxnSpPr>
        <p:spPr>
          <a:xfrm>
            <a:off x="0" y="547801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528848" y="-40064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Functions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272BB5-F2E6-4861-A5DD-31709C02D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7" r="63196" b="20227"/>
          <a:stretch/>
        </p:blipFill>
        <p:spPr bwMode="auto">
          <a:xfrm>
            <a:off x="247650" y="1648323"/>
            <a:ext cx="28956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25659F-22EC-41C8-94AE-F09AEF13692E}"/>
              </a:ext>
            </a:extLst>
          </p:cNvPr>
          <p:cNvSpPr txBox="1"/>
          <p:nvPr/>
        </p:nvSpPr>
        <p:spPr>
          <a:xfrm>
            <a:off x="247650" y="1182744"/>
            <a:ext cx="23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is a function?</a:t>
            </a:r>
            <a:endParaRPr lang="en-CA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C9C35B-B030-4AB4-A68C-39EED3A64D6E}"/>
              </a:ext>
            </a:extLst>
          </p:cNvPr>
          <p:cNvGrpSpPr/>
          <p:nvPr/>
        </p:nvGrpSpPr>
        <p:grpSpPr>
          <a:xfrm>
            <a:off x="247651" y="1198856"/>
            <a:ext cx="2895600" cy="4123180"/>
            <a:chOff x="247651" y="1198856"/>
            <a:chExt cx="2895600" cy="4123180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7599BAC-F457-42A3-B50B-17C85062F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37" r="63196" b="20227"/>
            <a:stretch/>
          </p:blipFill>
          <p:spPr bwMode="auto">
            <a:xfrm>
              <a:off x="247651" y="1664435"/>
              <a:ext cx="2895600" cy="3657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C0296A-7174-4193-96F4-92D44474DCF5}"/>
                </a:ext>
              </a:extLst>
            </p:cNvPr>
            <p:cNvSpPr txBox="1"/>
            <p:nvPr/>
          </p:nvSpPr>
          <p:spPr>
            <a:xfrm>
              <a:off x="247651" y="1198856"/>
              <a:ext cx="234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What is a function?</a:t>
              </a:r>
              <a:endParaRPr lang="en-CA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9AFB5-FE16-43A2-A9B3-3F002C687B92}"/>
              </a:ext>
            </a:extLst>
          </p:cNvPr>
          <p:cNvGrpSpPr/>
          <p:nvPr/>
        </p:nvGrpSpPr>
        <p:grpSpPr>
          <a:xfrm>
            <a:off x="5217105" y="4177637"/>
            <a:ext cx="6862046" cy="2081077"/>
            <a:chOff x="5217105" y="4177637"/>
            <a:chExt cx="6862046" cy="20810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76AEB2-8ED9-40CE-A946-18ED8FFD4ECC}"/>
                </a:ext>
              </a:extLst>
            </p:cNvPr>
            <p:cNvGrpSpPr/>
            <p:nvPr/>
          </p:nvGrpSpPr>
          <p:grpSpPr>
            <a:xfrm>
              <a:off x="5351908" y="4177637"/>
              <a:ext cx="6592441" cy="1569661"/>
              <a:chOff x="5351908" y="4177637"/>
              <a:chExt cx="6592441" cy="156966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A2E1AF-941B-40D0-B861-C3511AA6AFBF}"/>
                  </a:ext>
                </a:extLst>
              </p:cNvPr>
              <p:cNvSpPr txBox="1"/>
              <p:nvPr/>
            </p:nvSpPr>
            <p:spPr>
              <a:xfrm>
                <a:off x="5351908" y="4546969"/>
                <a:ext cx="65924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Total_Revenue &lt;- function(price_corn, quantity_corn_sold){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output &lt;- price_corn * quantity_corn_sold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return(output)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36016-880D-4E66-A20E-36C3E34D39B2}"/>
                  </a:ext>
                </a:extLst>
              </p:cNvPr>
              <p:cNvSpPr txBox="1"/>
              <p:nvPr/>
            </p:nvSpPr>
            <p:spPr>
              <a:xfrm>
                <a:off x="5375638" y="4177637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Total Revenue ex</a:t>
                </a:r>
                <a:endParaRPr lang="en-CA" b="1" u="sng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9505D4-CF4C-4054-A52A-0669AAFF997C}"/>
                </a:ext>
              </a:extLst>
            </p:cNvPr>
            <p:cNvSpPr txBox="1"/>
            <p:nvPr/>
          </p:nvSpPr>
          <p:spPr>
            <a:xfrm>
              <a:off x="5217105" y="5889382"/>
              <a:ext cx="68620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 &lt;- Total_Revenue(price_corn=5, quantity_corn_sold=20)</a:t>
              </a:r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86F33-B948-4E34-A2F5-35E22A9C656C}"/>
              </a:ext>
            </a:extLst>
          </p:cNvPr>
          <p:cNvGrpSpPr/>
          <p:nvPr/>
        </p:nvGrpSpPr>
        <p:grpSpPr>
          <a:xfrm>
            <a:off x="5329952" y="1295103"/>
            <a:ext cx="6862046" cy="2100054"/>
            <a:chOff x="5329952" y="1295103"/>
            <a:chExt cx="6862046" cy="21000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1B545F-DDC1-4924-A4BF-2089E5617B1A}"/>
                </a:ext>
              </a:extLst>
            </p:cNvPr>
            <p:cNvGrpSpPr/>
            <p:nvPr/>
          </p:nvGrpSpPr>
          <p:grpSpPr>
            <a:xfrm>
              <a:off x="5351908" y="1295103"/>
              <a:ext cx="4207312" cy="1588638"/>
              <a:chOff x="5351908" y="1295103"/>
              <a:chExt cx="4207312" cy="15886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8E7AAE-CAA3-4931-81FE-8F3D616D196A}"/>
                  </a:ext>
                </a:extLst>
              </p:cNvPr>
              <p:cNvSpPr txBox="1"/>
              <p:nvPr/>
            </p:nvSpPr>
            <p:spPr>
              <a:xfrm>
                <a:off x="5351908" y="1683412"/>
                <a:ext cx="4207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 name &lt;- function(inputs){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rule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 (output of rule)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4F36A-8C08-4D6A-926A-E051269F1D7E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Specification in  R</a:t>
                </a:r>
                <a:endParaRPr lang="en-CA" b="1" u="sng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EB2648-CFBB-446A-8DE4-E8985851993C}"/>
                </a:ext>
              </a:extLst>
            </p:cNvPr>
            <p:cNvSpPr txBox="1"/>
            <p:nvPr/>
          </p:nvSpPr>
          <p:spPr>
            <a:xfrm>
              <a:off x="5329952" y="3025825"/>
              <a:ext cx="68620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 name (inputs) 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0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2555780" y="96676"/>
            <a:ext cx="8236597" cy="47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Control Structures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4F36A-8C08-4D6A-926A-E051269F1D7E}"/>
              </a:ext>
            </a:extLst>
          </p:cNvPr>
          <p:cNvSpPr txBox="1"/>
          <p:nvPr/>
        </p:nvSpPr>
        <p:spPr>
          <a:xfrm>
            <a:off x="0" y="562978"/>
            <a:ext cx="958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What if we want our function to produce an output based on some external condition?</a:t>
            </a:r>
            <a:endParaRPr lang="en-CA" b="1" u="sn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63FE00-836E-4D86-A182-24FCAF3F2F4A}"/>
              </a:ext>
            </a:extLst>
          </p:cNvPr>
          <p:cNvCxnSpPr/>
          <p:nvPr/>
        </p:nvCxnSpPr>
        <p:spPr>
          <a:xfrm>
            <a:off x="0" y="529711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BDD1FC2-6895-4014-A839-9235491BF740}"/>
              </a:ext>
            </a:extLst>
          </p:cNvPr>
          <p:cNvGrpSpPr/>
          <p:nvPr/>
        </p:nvGrpSpPr>
        <p:grpSpPr>
          <a:xfrm>
            <a:off x="3022050" y="922011"/>
            <a:ext cx="4994442" cy="3203404"/>
            <a:chOff x="3022050" y="922011"/>
            <a:chExt cx="4994442" cy="32034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76C952-D75A-4B0C-ABA8-99D9836A1708}"/>
                </a:ext>
              </a:extLst>
            </p:cNvPr>
            <p:cNvSpPr txBox="1"/>
            <p:nvPr/>
          </p:nvSpPr>
          <p:spPr>
            <a:xfrm>
              <a:off x="3022050" y="922011"/>
              <a:ext cx="499444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Total Revenue (TR) </a:t>
              </a:r>
              <a:endParaRPr lang="en-CA" sz="4000" dirty="0"/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C8B48AA0-9462-4F06-B66F-67C35265D90E}"/>
                </a:ext>
              </a:extLst>
            </p:cNvPr>
            <p:cNvSpPr/>
            <p:nvPr/>
          </p:nvSpPr>
          <p:spPr>
            <a:xfrm rot="2741819">
              <a:off x="4296872" y="2252109"/>
              <a:ext cx="1853076" cy="1893536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B5781-C0A9-4432-A486-166987E104D8}"/>
                </a:ext>
              </a:extLst>
            </p:cNvPr>
            <p:cNvSpPr txBox="1"/>
            <p:nvPr/>
          </p:nvSpPr>
          <p:spPr>
            <a:xfrm>
              <a:off x="4666660" y="1574126"/>
              <a:ext cx="1693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Did it Rain?</a:t>
              </a:r>
              <a:endParaRPr lang="en-CA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BC2FD7-FB06-4BAD-BA22-A6D8B3BDBD70}"/>
                </a:ext>
              </a:extLst>
            </p:cNvPr>
            <p:cNvSpPr txBox="1"/>
            <p:nvPr/>
          </p:nvSpPr>
          <p:spPr>
            <a:xfrm>
              <a:off x="4123994" y="2848886"/>
              <a:ext cx="6085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Yes</a:t>
              </a:r>
              <a:endParaRPr lang="en-C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986557-B0E2-4437-A2D8-AC923FD646A1}"/>
                </a:ext>
              </a:extLst>
            </p:cNvPr>
            <p:cNvSpPr txBox="1"/>
            <p:nvPr/>
          </p:nvSpPr>
          <p:spPr>
            <a:xfrm>
              <a:off x="5751359" y="2901355"/>
              <a:ext cx="6085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endParaRPr lang="en-CA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D3949C-D425-4129-954B-1FE0BEBBD88F}"/>
                </a:ext>
              </a:extLst>
            </p:cNvPr>
            <p:cNvSpPr txBox="1"/>
            <p:nvPr/>
          </p:nvSpPr>
          <p:spPr>
            <a:xfrm>
              <a:off x="3313205" y="3212809"/>
              <a:ext cx="1693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Price*Q = 5 *20 </a:t>
              </a:r>
              <a:endParaRPr lang="en-C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E734E4-01F4-4EE5-9442-0251318ACEA8}"/>
                </a:ext>
              </a:extLst>
            </p:cNvPr>
            <p:cNvSpPr txBox="1"/>
            <p:nvPr/>
          </p:nvSpPr>
          <p:spPr>
            <a:xfrm>
              <a:off x="5528664" y="3185525"/>
              <a:ext cx="1693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Price*Q = 5 *30 </a:t>
              </a:r>
              <a:endParaRPr lang="en-CA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C713C7-ED10-42DF-A033-C36B81C0E836}"/>
              </a:ext>
            </a:extLst>
          </p:cNvPr>
          <p:cNvGrpSpPr/>
          <p:nvPr/>
        </p:nvGrpSpPr>
        <p:grpSpPr>
          <a:xfrm>
            <a:off x="220962" y="3666308"/>
            <a:ext cx="4207312" cy="3174423"/>
            <a:chOff x="220962" y="3666308"/>
            <a:chExt cx="4207312" cy="317442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4AA985-A6FC-44B4-BD7F-CF090413EC10}"/>
                </a:ext>
              </a:extLst>
            </p:cNvPr>
            <p:cNvSpPr txBox="1"/>
            <p:nvPr/>
          </p:nvSpPr>
          <p:spPr>
            <a:xfrm>
              <a:off x="282389" y="3666308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Specification in  R</a:t>
              </a:r>
              <a:endParaRPr lang="en-CA" b="1" u="sn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C0AC53-60EC-47EB-B796-2D7871DBD31A}"/>
                </a:ext>
              </a:extLst>
            </p:cNvPr>
            <p:cNvSpPr txBox="1"/>
            <p:nvPr/>
          </p:nvSpPr>
          <p:spPr>
            <a:xfrm>
              <a:off x="220962" y="3978409"/>
              <a:ext cx="4207312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 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if(condition){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else{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77E02-2005-4A37-982A-05F356A597EA}"/>
              </a:ext>
            </a:extLst>
          </p:cNvPr>
          <p:cNvGrpSpPr/>
          <p:nvPr/>
        </p:nvGrpSpPr>
        <p:grpSpPr>
          <a:xfrm>
            <a:off x="5304930" y="3746870"/>
            <a:ext cx="6592441" cy="2723933"/>
            <a:chOff x="5304930" y="3746870"/>
            <a:chExt cx="6592441" cy="27239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6B1890-B002-4661-833A-B646DB68CA2B}"/>
                </a:ext>
              </a:extLst>
            </p:cNvPr>
            <p:cNvSpPr txBox="1"/>
            <p:nvPr/>
          </p:nvSpPr>
          <p:spPr>
            <a:xfrm>
              <a:off x="5304930" y="4162479"/>
              <a:ext cx="659244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Total_Revenue &lt;- function(price_corn, quantity_corn_sold, rain){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if(rain == “yes”){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output &lt;- price_corn *(quantity_corn_sold)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return(output)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}else{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output &lt;- price_corn *(quantity_corn_sold +10)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return(output)}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F62BE2-1BF3-4BCA-A535-C971BE12BC12}"/>
                </a:ext>
              </a:extLst>
            </p:cNvPr>
            <p:cNvSpPr txBox="1"/>
            <p:nvPr/>
          </p:nvSpPr>
          <p:spPr>
            <a:xfrm>
              <a:off x="5434026" y="3746870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Total Revenue ex</a:t>
              </a:r>
              <a:endParaRPr lang="en-CA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6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565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10</cp:revision>
  <dcterms:created xsi:type="dcterms:W3CDTF">2022-02-05T16:24:33Z</dcterms:created>
  <dcterms:modified xsi:type="dcterms:W3CDTF">2022-02-06T21:04:34Z</dcterms:modified>
</cp:coreProperties>
</file>