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2CDB-9D96-4364-A2B2-2A80027F9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529B8-10E3-4BBC-9394-A62FB4C7E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D2361-9FFA-4B20-B039-087E7EFD3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BA00-C927-4885-A23C-EECCF7D04829}" type="datetimeFigureOut">
              <a:rPr lang="en-CA" smtClean="0"/>
              <a:t>2021-08-14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08B6B-7D07-40B3-88E0-0D566840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5CFD3-D953-4AD6-AEBF-90609DB1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2BFC-B59D-428B-B781-057870FE67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640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B7F2-E5CB-4CF3-A936-4CD74E1A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27FD7-D987-4C41-A093-3152860C6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B0039-9765-4B43-BFE7-99BCA439B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BA00-C927-4885-A23C-EECCF7D04829}" type="datetimeFigureOut">
              <a:rPr lang="en-CA" smtClean="0"/>
              <a:t>2021-08-14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5B838-F1F2-44D6-8048-EC5CD60D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769D8-EB4F-4DF0-B6DA-C6E618484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2BFC-B59D-428B-B781-057870FE67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5245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A52E3D-4546-4743-9168-159111F0C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82086-5D89-4442-ADAD-895F205C1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63F93-C492-45D6-8363-655E9239B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BA00-C927-4885-A23C-EECCF7D04829}" type="datetimeFigureOut">
              <a:rPr lang="en-CA" smtClean="0"/>
              <a:t>2021-08-14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42110-035B-40F0-BF68-9B866682F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61B26-F819-49BE-812F-37C82E55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2BFC-B59D-428B-B781-057870FE67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338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C644-941A-413D-8E82-4FDCD1617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9A49A-9602-4D2F-8E11-D55179516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D8B9A-AA66-48D8-BBFF-36814897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BA00-C927-4885-A23C-EECCF7D04829}" type="datetimeFigureOut">
              <a:rPr lang="en-CA" smtClean="0"/>
              <a:t>2021-08-14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24583-455D-4B44-9334-2D30829D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23A01-8895-4617-9B3C-CBDBD428F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2BFC-B59D-428B-B781-057870FE67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031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ED6A-D0CA-4593-8A82-472D8C1A4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8223D-251D-4E73-9BED-E724A01C4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A7338-11BA-4887-B668-DE1F68B2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BA00-C927-4885-A23C-EECCF7D04829}" type="datetimeFigureOut">
              <a:rPr lang="en-CA" smtClean="0"/>
              <a:t>2021-08-14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B74A3-19CB-400D-9B45-F271742C3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01323-4456-4C47-8F2F-2EA0CC84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2BFC-B59D-428B-B781-057870FE67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3961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9C2E8-5C10-4405-A5F1-5BF333609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EC23F-D7AE-4A2B-BA94-F85DFDC24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EDF66-514B-48CD-8D54-A868ED9C0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BA88D-920D-4CA3-9629-0DC510C9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BA00-C927-4885-A23C-EECCF7D04829}" type="datetimeFigureOut">
              <a:rPr lang="en-CA" smtClean="0"/>
              <a:t>2021-08-14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1F252-2F87-417F-9E53-08AC13381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87383-1C95-42B1-A27C-3342AD5B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2BFC-B59D-428B-B781-057870FE67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356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762F9-87FD-4AC4-BA5E-F4550F43C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C0316-4CA7-49B5-AB86-84FA8D588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3FB4A-88E7-4F9C-91CA-9A4F3478F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A58D21-FD26-465F-84D5-FFFF10642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A3DB4-860C-45F9-9C7D-E733C69F6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7F35D5-5D19-4352-B395-FD9B6BAD9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BA00-C927-4885-A23C-EECCF7D04829}" type="datetimeFigureOut">
              <a:rPr lang="en-CA" smtClean="0"/>
              <a:t>2021-08-14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CF0AA3-C6F4-46F0-9FFF-9D07E9718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E1DC0-994B-4611-B88B-962A43EB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2BFC-B59D-428B-B781-057870FE67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4710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DC43-EA5E-4D19-BE35-CC9A1C958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EFEBA7-6C7E-404D-A498-16F4E4248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BA00-C927-4885-A23C-EECCF7D04829}" type="datetimeFigureOut">
              <a:rPr lang="en-CA" smtClean="0"/>
              <a:t>2021-08-14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9F6A1-FB75-44D7-A5BB-650AE62E6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488C8-F358-4AFC-BC65-DE7863D2F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2BFC-B59D-428B-B781-057870FE67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618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94C810-7072-480B-9C50-8A150888A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BA00-C927-4885-A23C-EECCF7D04829}" type="datetimeFigureOut">
              <a:rPr lang="en-CA" smtClean="0"/>
              <a:t>2021-08-14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762DB2-8C50-42A4-BC5E-A893441F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83283-2ACC-4F90-9C2E-1C630919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2BFC-B59D-428B-B781-057870FE67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841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79432-065E-44DB-A379-651ADCAAA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59E63-3AEF-4DC6-B4C0-BA63CD8D9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C986C-959F-455E-8B00-41715421A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20318-A8EC-4505-8EF2-4D60B1466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BA00-C927-4885-A23C-EECCF7D04829}" type="datetimeFigureOut">
              <a:rPr lang="en-CA" smtClean="0"/>
              <a:t>2021-08-14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3F747-AD0C-44A8-8646-B22BD149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7D64C-373E-4B7D-9508-B40D35F8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2BFC-B59D-428B-B781-057870FE67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283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B1AFA-29B1-4376-8B6E-293F09B6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62567B-2799-4919-9033-83C23DC1D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F534A-9A92-4599-A262-99C368576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602D3-80FC-4F6B-BC22-579DED92D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BA00-C927-4885-A23C-EECCF7D04829}" type="datetimeFigureOut">
              <a:rPr lang="en-CA" smtClean="0"/>
              <a:t>2021-08-14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2BEFA-084A-4B67-8D88-F66CF4C40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49DD4-0121-452D-8D5F-A34D3B54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2BFC-B59D-428B-B781-057870FE67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941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818C26-CA86-437A-9FA5-2C5FFF7DD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5B3CE-933B-42F7-90F3-7CC57C848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4F9AE-8438-4E50-A3F2-9D0147C283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5BA00-C927-4885-A23C-EECCF7D04829}" type="datetimeFigureOut">
              <a:rPr lang="en-CA" smtClean="0"/>
              <a:t>2021-08-14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318A1-9D12-43D2-B1CB-D3803E940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78291-0F9F-4905-8C5C-E2B93E95C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72BFC-B59D-428B-B781-057870FE67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237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C088-292B-4DB7-8586-051A9950F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000" dirty="0"/>
              <a:t>‘R’ Foundational Programming Part One A</a:t>
            </a:r>
            <a:endParaRPr lang="en-CA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688DF-19B0-4355-B2DF-963449270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Eric Asare (Ph.D.)</a:t>
            </a:r>
          </a:p>
          <a:p>
            <a:pPr algn="l"/>
            <a:r>
              <a:rPr lang="en-US" sz="2000"/>
              <a:t>DataSmartScience</a:t>
            </a:r>
            <a:endParaRPr lang="en-CA" sz="20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80A88889-1E8C-4315-8D67-1C4CA3DC66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26" r="18226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59777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417EEB-89CB-4039-ACB6-3363621D5423}"/>
              </a:ext>
            </a:extLst>
          </p:cNvPr>
          <p:cNvSpPr txBox="1"/>
          <p:nvPr/>
        </p:nvSpPr>
        <p:spPr>
          <a:xfrm>
            <a:off x="134765" y="992298"/>
            <a:ext cx="105323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We will construct the variables with a vector. In ‘R’ we do the following:</a:t>
            </a:r>
            <a:endParaRPr lang="en-CA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DE72CB-F4E2-40CC-99B7-5E06283681CD}"/>
              </a:ext>
            </a:extLst>
          </p:cNvPr>
          <p:cNvSpPr txBox="1"/>
          <p:nvPr/>
        </p:nvSpPr>
        <p:spPr>
          <a:xfrm>
            <a:off x="2347722" y="2321244"/>
            <a:ext cx="749655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#Age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Age &lt;- c(30, 60, 15, 70, 25, 26)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#Name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Name &lt;-  c(‘Eric’, ‘Seth’, ‘John’, ‘Elizabeth’, ‘Regina’)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#Sex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Sex &lt;- c(“Male’, “male”, ‘Male’, “Male’, “Female’, ‘ Female’)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#Money_in_account</a:t>
            </a: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Money_in_Account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&lt;- c(30, 40.01, 600.04, 400.98, 4999.9, 300000)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CA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1B6368-519C-41B7-946E-F8989422F82D}"/>
              </a:ext>
            </a:extLst>
          </p:cNvPr>
          <p:cNvSpPr/>
          <p:nvPr/>
        </p:nvSpPr>
        <p:spPr>
          <a:xfrm>
            <a:off x="0" y="-41960"/>
            <a:ext cx="12192000" cy="60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Create same Data in R</a:t>
            </a:r>
            <a:endParaRPr lang="en-CA" sz="3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0010BE-4B3A-43CE-8A8F-6295DBBF29A3}"/>
              </a:ext>
            </a:extLst>
          </p:cNvPr>
          <p:cNvCxnSpPr/>
          <p:nvPr/>
        </p:nvCxnSpPr>
        <p:spPr>
          <a:xfrm>
            <a:off x="0" y="566438"/>
            <a:ext cx="1225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2EDBCA9-51D0-4659-9248-929B86260C7F}"/>
              </a:ext>
            </a:extLst>
          </p:cNvPr>
          <p:cNvSpPr/>
          <p:nvPr/>
        </p:nvSpPr>
        <p:spPr>
          <a:xfrm>
            <a:off x="0" y="6714309"/>
            <a:ext cx="12192000" cy="143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43547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62C358-43D5-454B-A42A-F29D739E9006}"/>
              </a:ext>
            </a:extLst>
          </p:cNvPr>
          <p:cNvSpPr txBox="1"/>
          <p:nvPr/>
        </p:nvSpPr>
        <p:spPr>
          <a:xfrm>
            <a:off x="156754" y="899139"/>
            <a:ext cx="2859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What is a variable?   </a:t>
            </a:r>
            <a:endParaRPr lang="en-CA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44EC33D-8DDD-4F38-A033-1B12C0F5E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828" y="1719321"/>
            <a:ext cx="3876675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3C6457-4899-4311-ADD5-B1CF1D1A1252}"/>
              </a:ext>
            </a:extLst>
          </p:cNvPr>
          <p:cNvSpPr txBox="1"/>
          <p:nvPr/>
        </p:nvSpPr>
        <p:spPr>
          <a:xfrm>
            <a:off x="60960" y="5106286"/>
            <a:ext cx="8249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e.g., age is a variable. It could store values such as 30, 40 60 …</a:t>
            </a:r>
            <a:endParaRPr lang="en-CA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51684E-22F0-4308-B955-150A8582721C}"/>
              </a:ext>
            </a:extLst>
          </p:cNvPr>
          <p:cNvSpPr txBox="1"/>
          <p:nvPr/>
        </p:nvSpPr>
        <p:spPr>
          <a:xfrm>
            <a:off x="60960" y="4407050"/>
            <a:ext cx="4763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In  R we call such variables objects.</a:t>
            </a:r>
            <a:endParaRPr lang="en-CA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7BA03A-48D5-4413-9464-69342B2789EF}"/>
              </a:ext>
            </a:extLst>
          </p:cNvPr>
          <p:cNvSpPr txBox="1"/>
          <p:nvPr/>
        </p:nvSpPr>
        <p:spPr>
          <a:xfrm>
            <a:off x="0" y="5999461"/>
            <a:ext cx="12009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opposite of a variable  is a constant is Gravity = </a:t>
            </a:r>
            <a:r>
              <a:rPr lang="en-CA" b="0" i="0" dirty="0">
                <a:solidFill>
                  <a:srgbClr val="66666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6.67430(15)×10−11 m3⋅kg−1⋅s</a:t>
            </a:r>
            <a:r>
              <a:rPr lang="en-CA" b="0" i="0" baseline="30000" dirty="0">
                <a:solidFill>
                  <a:srgbClr val="66666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−2</a:t>
            </a:r>
            <a:endParaRPr lang="en-US" sz="2400" baseline="30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180C6D-B217-4DBF-9403-CC2862B672D2}"/>
              </a:ext>
            </a:extLst>
          </p:cNvPr>
          <p:cNvSpPr/>
          <p:nvPr/>
        </p:nvSpPr>
        <p:spPr>
          <a:xfrm>
            <a:off x="0" y="0"/>
            <a:ext cx="12192000" cy="566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Part 1: Data Centric Foundational R Programming</a:t>
            </a:r>
            <a:endParaRPr lang="en-CA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D7AB03-4104-415B-86C1-DCA15270683E}"/>
              </a:ext>
            </a:extLst>
          </p:cNvPr>
          <p:cNvCxnSpPr/>
          <p:nvPr/>
        </p:nvCxnSpPr>
        <p:spPr>
          <a:xfrm>
            <a:off x="0" y="566438"/>
            <a:ext cx="1225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D2AD8F-7D12-4CFE-82DB-A5B6B4562CBF}"/>
              </a:ext>
            </a:extLst>
          </p:cNvPr>
          <p:cNvSpPr txBox="1"/>
          <p:nvPr/>
        </p:nvSpPr>
        <p:spPr>
          <a:xfrm>
            <a:off x="2703130" y="899138"/>
            <a:ext cx="830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 place holder for expressions or quantities that may change.  </a:t>
            </a:r>
            <a:endParaRPr lang="en-CA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468DD4-B710-4516-B929-BBD9A16000FD}"/>
              </a:ext>
            </a:extLst>
          </p:cNvPr>
          <p:cNvSpPr/>
          <p:nvPr/>
        </p:nvSpPr>
        <p:spPr>
          <a:xfrm>
            <a:off x="0" y="6714309"/>
            <a:ext cx="12192000" cy="143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17420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3DCD73F-4287-4EA4-9A92-40E3D3222B29}"/>
              </a:ext>
            </a:extLst>
          </p:cNvPr>
          <p:cNvSpPr txBox="1"/>
          <p:nvPr/>
        </p:nvSpPr>
        <p:spPr>
          <a:xfrm>
            <a:off x="174172" y="3754291"/>
            <a:ext cx="103875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mbria" panose="02040503050406030204" pitchFamily="18" charset="0"/>
                <a:ea typeface="Cambria" panose="02040503050406030204" pitchFamily="18" charset="0"/>
              </a:rPr>
              <a:t>There are five basic or atomic classes of objects in R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000" dirty="0">
                <a:latin typeface="Cambria" panose="02040503050406030204" pitchFamily="18" charset="0"/>
                <a:ea typeface="Cambria" panose="02040503050406030204" pitchFamily="18" charset="0"/>
              </a:rPr>
              <a:t>Character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000" dirty="0">
                <a:latin typeface="Cambria" panose="02040503050406030204" pitchFamily="18" charset="0"/>
                <a:ea typeface="Cambria" panose="02040503050406030204" pitchFamily="18" charset="0"/>
              </a:rPr>
              <a:t>Numeric  (real numbers or double)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000" dirty="0">
                <a:latin typeface="Cambria" panose="02040503050406030204" pitchFamily="18" charset="0"/>
                <a:ea typeface="Cambria" panose="02040503050406030204" pitchFamily="18" charset="0"/>
              </a:rPr>
              <a:t>Numeric (Integer)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000" dirty="0">
                <a:latin typeface="Cambria" panose="02040503050406030204" pitchFamily="18" charset="0"/>
                <a:ea typeface="Cambria" panose="02040503050406030204" pitchFamily="18" charset="0"/>
              </a:rPr>
              <a:t>Complex 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000" dirty="0">
                <a:latin typeface="Cambria" panose="02040503050406030204" pitchFamily="18" charset="0"/>
                <a:ea typeface="Cambria" panose="02040503050406030204" pitchFamily="18" charset="0"/>
              </a:rPr>
              <a:t>Logical (True or False)</a:t>
            </a:r>
            <a:endParaRPr lang="en-CA" sz="3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B09AA8-B256-47F8-B896-6F9B6D7F2748}"/>
              </a:ext>
            </a:extLst>
          </p:cNvPr>
          <p:cNvSpPr txBox="1"/>
          <p:nvPr/>
        </p:nvSpPr>
        <p:spPr>
          <a:xfrm>
            <a:off x="101018" y="881715"/>
            <a:ext cx="1135946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000" dirty="0">
                <a:latin typeface="Cambria" panose="02040503050406030204" pitchFamily="18" charset="0"/>
                <a:ea typeface="Cambria" panose="02040503050406030204" pitchFamily="18" charset="0"/>
              </a:rPr>
              <a:t>A vector is a function in R that is used to create variables.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000" dirty="0">
                <a:latin typeface="Cambria" panose="02040503050406030204" pitchFamily="18" charset="0"/>
                <a:ea typeface="Cambria" panose="02040503050406030204" pitchFamily="18" charset="0"/>
              </a:rPr>
              <a:t>It is the most basic R object?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000" dirty="0">
                <a:latin typeface="Cambria" panose="02040503050406030204" pitchFamily="18" charset="0"/>
                <a:ea typeface="Cambria" panose="02040503050406030204" pitchFamily="18" charset="0"/>
              </a:rPr>
              <a:t>Vectors mostly contain objectives of the same type or class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000" dirty="0">
                <a:latin typeface="Cambria" panose="02040503050406030204" pitchFamily="18" charset="0"/>
                <a:ea typeface="Cambria" panose="02040503050406030204" pitchFamily="18" charset="0"/>
              </a:rPr>
              <a:t>An exception to the rule is a list.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F07DC-2ABF-4A73-AB6B-D9A191888BA3}"/>
              </a:ext>
            </a:extLst>
          </p:cNvPr>
          <p:cNvSpPr/>
          <p:nvPr/>
        </p:nvSpPr>
        <p:spPr>
          <a:xfrm>
            <a:off x="0" y="-41960"/>
            <a:ext cx="12192000" cy="60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Foundational Objects in R</a:t>
            </a:r>
            <a:endParaRPr lang="en-CA" sz="3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8DDC81-C53B-4926-B1C5-141F0781E95D}"/>
              </a:ext>
            </a:extLst>
          </p:cNvPr>
          <p:cNvCxnSpPr/>
          <p:nvPr/>
        </p:nvCxnSpPr>
        <p:spPr>
          <a:xfrm>
            <a:off x="0" y="566438"/>
            <a:ext cx="1225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2B231B2-4583-43D7-96D4-94111EFF5EA5}"/>
              </a:ext>
            </a:extLst>
          </p:cNvPr>
          <p:cNvSpPr/>
          <p:nvPr/>
        </p:nvSpPr>
        <p:spPr>
          <a:xfrm>
            <a:off x="0" y="6714309"/>
            <a:ext cx="12192000" cy="143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66918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B180177-5C01-46C1-B2F6-22B26DD0B90D}"/>
              </a:ext>
            </a:extLst>
          </p:cNvPr>
          <p:cNvSpPr txBox="1"/>
          <p:nvPr/>
        </p:nvSpPr>
        <p:spPr>
          <a:xfrm>
            <a:off x="287383" y="886053"/>
            <a:ext cx="995324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Characters are also called string variables.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They are mostly words or non-numbers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72F7B4-6295-47BE-8571-E39BD37FBCED}"/>
              </a:ext>
            </a:extLst>
          </p:cNvPr>
          <p:cNvSpPr txBox="1"/>
          <p:nvPr/>
        </p:nvSpPr>
        <p:spPr>
          <a:xfrm>
            <a:off x="407561" y="3307516"/>
            <a:ext cx="9854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e.g.,  names =  [ ‘robin’ ,  ‘Nancy’, ‘Yakubu’ ………………………………]</a:t>
            </a:r>
            <a:endParaRPr lang="en-CA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295860-C3C8-4A18-971D-AED71F53A917}"/>
              </a:ext>
            </a:extLst>
          </p:cNvPr>
          <p:cNvSpPr/>
          <p:nvPr/>
        </p:nvSpPr>
        <p:spPr>
          <a:xfrm>
            <a:off x="0" y="-41960"/>
            <a:ext cx="12192000" cy="60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Character</a:t>
            </a:r>
            <a:endParaRPr lang="en-CA" sz="3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5172C7-A392-47D0-AA1F-86554019DB5E}"/>
              </a:ext>
            </a:extLst>
          </p:cNvPr>
          <p:cNvCxnSpPr/>
          <p:nvPr/>
        </p:nvCxnSpPr>
        <p:spPr>
          <a:xfrm>
            <a:off x="0" y="566438"/>
            <a:ext cx="1225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C07B3FE-142D-4E0A-ABCC-9EDE2FADF9FE}"/>
              </a:ext>
            </a:extLst>
          </p:cNvPr>
          <p:cNvSpPr/>
          <p:nvPr/>
        </p:nvSpPr>
        <p:spPr>
          <a:xfrm>
            <a:off x="0" y="6714309"/>
            <a:ext cx="12192000" cy="143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0946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01492-D98D-418A-83E4-702925FBF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057" y="1146357"/>
            <a:ext cx="10515600" cy="1325563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Double.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e.g.,  Money_in_bank = [ 1.2, 3000.003, 500.043, …]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BCA4FD-B7F5-4806-A2C8-FA58890CB103}"/>
              </a:ext>
            </a:extLst>
          </p:cNvPr>
          <p:cNvSpPr txBox="1">
            <a:spLocks/>
          </p:cNvSpPr>
          <p:nvPr/>
        </p:nvSpPr>
        <p:spPr>
          <a:xfrm>
            <a:off x="115389" y="36256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Integers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e.g.,  Age = [ 10, 40, 60, …]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45D3BE-E732-4708-9C80-596E5E13E02E}"/>
              </a:ext>
            </a:extLst>
          </p:cNvPr>
          <p:cNvSpPr/>
          <p:nvPr/>
        </p:nvSpPr>
        <p:spPr>
          <a:xfrm>
            <a:off x="0" y="-41960"/>
            <a:ext cx="12192000" cy="60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Numeric</a:t>
            </a:r>
            <a:endParaRPr lang="en-CA" sz="3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78E7F5-EC33-42B7-A50F-D1C89DE3D968}"/>
              </a:ext>
            </a:extLst>
          </p:cNvPr>
          <p:cNvCxnSpPr/>
          <p:nvPr/>
        </p:nvCxnSpPr>
        <p:spPr>
          <a:xfrm>
            <a:off x="0" y="566438"/>
            <a:ext cx="1225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AB30155-316A-4F39-9143-80DA740A1BDC}"/>
              </a:ext>
            </a:extLst>
          </p:cNvPr>
          <p:cNvSpPr/>
          <p:nvPr/>
        </p:nvSpPr>
        <p:spPr>
          <a:xfrm>
            <a:off x="0" y="6714309"/>
            <a:ext cx="12192000" cy="143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2384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01492-D98D-418A-83E4-702925FBF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37351"/>
            <a:ext cx="10515600" cy="466725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000" dirty="0">
                <a:latin typeface="Cambria" panose="02040503050406030204" pitchFamily="18" charset="0"/>
                <a:ea typeface="Cambria" panose="02040503050406030204" pitchFamily="18" charset="0"/>
              </a:rPr>
              <a:t> It is an imaginary value</a:t>
            </a:r>
          </a:p>
          <a:p>
            <a:pPr marL="0" indent="0">
              <a:buNone/>
            </a:pPr>
            <a:endParaRPr lang="en-US" sz="3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000" dirty="0">
                <a:latin typeface="Cambria" panose="02040503050406030204" pitchFamily="18" charset="0"/>
                <a:ea typeface="Cambria" panose="02040503050406030204" pitchFamily="18" charset="0"/>
              </a:rPr>
              <a:t>Often expressed in the form a + bi  </a:t>
            </a:r>
          </a:p>
          <a:p>
            <a:pPr marL="0" indent="0">
              <a:buNone/>
            </a:pPr>
            <a:r>
              <a:rPr lang="en-US" sz="3000" dirty="0">
                <a:latin typeface="Cambria" panose="02040503050406030204" pitchFamily="18" charset="0"/>
                <a:ea typeface="Cambria" panose="02040503050406030204" pitchFamily="18" charset="0"/>
              </a:rPr>
              <a:t>             a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&amp;</a:t>
            </a:r>
            <a:r>
              <a:rPr lang="en-US" sz="3000" dirty="0">
                <a:latin typeface="Cambria" panose="02040503050406030204" pitchFamily="18" charset="0"/>
                <a:ea typeface="Cambria" panose="02040503050406030204" pitchFamily="18" charset="0"/>
              </a:rPr>
              <a:t> b are real numbers</a:t>
            </a:r>
          </a:p>
          <a:p>
            <a:pPr marL="0" indent="0">
              <a:buNone/>
            </a:pPr>
            <a:r>
              <a:rPr lang="en-US" sz="3000" dirty="0">
                <a:latin typeface="Cambria" panose="02040503050406030204" pitchFamily="18" charset="0"/>
                <a:ea typeface="Cambria" panose="02040503050406030204" pitchFamily="18" charset="0"/>
              </a:rPr>
              <a:t>             i is an imaginary value</a:t>
            </a:r>
          </a:p>
          <a:p>
            <a:pPr marL="0" indent="0">
              <a:buNone/>
            </a:pPr>
            <a:endParaRPr lang="en-US" sz="3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3000" dirty="0">
                <a:latin typeface="Cambria" panose="02040503050406030204" pitchFamily="18" charset="0"/>
                <a:ea typeface="Cambria" panose="02040503050406030204" pitchFamily="18" charset="0"/>
              </a:rPr>
              <a:t>e.g.,  -1 +0i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0D75DC-148C-4FBA-8546-C3A8BD8D609A}"/>
              </a:ext>
            </a:extLst>
          </p:cNvPr>
          <p:cNvSpPr/>
          <p:nvPr/>
        </p:nvSpPr>
        <p:spPr>
          <a:xfrm>
            <a:off x="0" y="-41960"/>
            <a:ext cx="12192000" cy="60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Complex Numbers</a:t>
            </a:r>
            <a:endParaRPr lang="en-CA" sz="3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A758FB-2F55-4C02-B356-6626096DD166}"/>
              </a:ext>
            </a:extLst>
          </p:cNvPr>
          <p:cNvCxnSpPr/>
          <p:nvPr/>
        </p:nvCxnSpPr>
        <p:spPr>
          <a:xfrm>
            <a:off x="0" y="566438"/>
            <a:ext cx="1225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02608E0-8973-4048-BD0D-56E067EF71A2}"/>
              </a:ext>
            </a:extLst>
          </p:cNvPr>
          <p:cNvSpPr/>
          <p:nvPr/>
        </p:nvSpPr>
        <p:spPr>
          <a:xfrm>
            <a:off x="0" y="6714309"/>
            <a:ext cx="12192000" cy="143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03250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01492-D98D-418A-83E4-702925FBF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91" y="1019259"/>
            <a:ext cx="10515600" cy="97243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000" dirty="0">
                <a:latin typeface="Cambria" panose="02040503050406030204" pitchFamily="18" charset="0"/>
                <a:ea typeface="Cambria" panose="02040503050406030204" pitchFamily="18" charset="0"/>
              </a:rPr>
              <a:t> They are the meta data for the object.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000" dirty="0">
                <a:latin typeface="Cambria" panose="02040503050406030204" pitchFamily="18" charset="0"/>
                <a:ea typeface="Cambria" panose="02040503050406030204" pitchFamily="18" charset="0"/>
              </a:rPr>
              <a:t>Extra information that describes the object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827B675-D25D-44CF-A2F8-A3DF6EE8E8DE}"/>
              </a:ext>
            </a:extLst>
          </p:cNvPr>
          <p:cNvSpPr txBox="1">
            <a:spLocks/>
          </p:cNvSpPr>
          <p:nvPr/>
        </p:nvSpPr>
        <p:spPr>
          <a:xfrm>
            <a:off x="124097" y="2948019"/>
            <a:ext cx="11684726" cy="2661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>
                <a:latin typeface="Cambria" panose="02040503050406030204" pitchFamily="18" charset="0"/>
                <a:ea typeface="Cambria" panose="02040503050406030204" pitchFamily="18" charset="0"/>
              </a:rPr>
              <a:t>Common attributes of objects</a:t>
            </a:r>
          </a:p>
          <a:p>
            <a:pPr lvl="1"/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class (check if object is numeric, complex number, character …)</a:t>
            </a:r>
          </a:p>
          <a:p>
            <a:pPr lvl="1"/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length</a:t>
            </a:r>
          </a:p>
          <a:p>
            <a:pPr lvl="1"/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and many others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3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3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8FE57B-1C2C-4D99-8911-5C63B0D1B69F}"/>
              </a:ext>
            </a:extLst>
          </p:cNvPr>
          <p:cNvSpPr/>
          <p:nvPr/>
        </p:nvSpPr>
        <p:spPr>
          <a:xfrm>
            <a:off x="0" y="-41960"/>
            <a:ext cx="12192000" cy="60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Attributes of Objects</a:t>
            </a:r>
            <a:endParaRPr lang="en-CA" sz="3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74B93E-9603-465F-A3FF-1CAD3A394F5C}"/>
              </a:ext>
            </a:extLst>
          </p:cNvPr>
          <p:cNvCxnSpPr/>
          <p:nvPr/>
        </p:nvCxnSpPr>
        <p:spPr>
          <a:xfrm>
            <a:off x="0" y="566438"/>
            <a:ext cx="1225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F985EE6-C419-4C24-912F-36A70DE8FD17}"/>
              </a:ext>
            </a:extLst>
          </p:cNvPr>
          <p:cNvSpPr/>
          <p:nvPr/>
        </p:nvSpPr>
        <p:spPr>
          <a:xfrm>
            <a:off x="0" y="6714309"/>
            <a:ext cx="12192000" cy="143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69060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4C2DEA-CD47-46F4-9B5B-03C660BB3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282" y="770708"/>
            <a:ext cx="12062678" cy="43708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000" dirty="0">
                <a:latin typeface="Cambria" panose="02040503050406030204" pitchFamily="18" charset="0"/>
                <a:ea typeface="Cambria" panose="02040503050406030204" pitchFamily="18" charset="0"/>
              </a:rPr>
              <a:t>We are going to create a data in excel.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000" dirty="0">
                <a:latin typeface="Cambria" panose="02040503050406030204" pitchFamily="18" charset="0"/>
                <a:ea typeface="Cambria" panose="02040503050406030204" pitchFamily="18" charset="0"/>
              </a:rPr>
              <a:t>Must contain basic variables about our class. </a:t>
            </a:r>
          </a:p>
          <a:p>
            <a:pPr lvl="1"/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Age</a:t>
            </a:r>
          </a:p>
          <a:p>
            <a:pPr lvl="1"/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sex </a:t>
            </a:r>
          </a:p>
          <a:p>
            <a:pPr lvl="1"/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names </a:t>
            </a:r>
          </a:p>
          <a:p>
            <a:pPr lvl="1"/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height </a:t>
            </a:r>
          </a:p>
          <a:p>
            <a:pPr lvl="1"/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savings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E9F5AD-6759-495F-A34B-8974D6D5FA1D}"/>
              </a:ext>
            </a:extLst>
          </p:cNvPr>
          <p:cNvSpPr txBox="1"/>
          <p:nvPr/>
        </p:nvSpPr>
        <p:spPr>
          <a:xfrm>
            <a:off x="456547" y="6060681"/>
            <a:ext cx="112789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What types of data types or classes must we use to construct these variables? Let’s discuss.</a:t>
            </a:r>
            <a:endParaRPr lang="en-CA" sz="20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0EC00A-B222-4238-BBB8-1B4146D6E9B2}"/>
              </a:ext>
            </a:extLst>
          </p:cNvPr>
          <p:cNvSpPr/>
          <p:nvPr/>
        </p:nvSpPr>
        <p:spPr>
          <a:xfrm>
            <a:off x="0" y="-41960"/>
            <a:ext cx="12192000" cy="60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Case Study: Microsoft Excel</a:t>
            </a:r>
            <a:endParaRPr lang="en-CA" sz="3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49B86C-8F72-45B7-8D0B-51897C78FD12}"/>
              </a:ext>
            </a:extLst>
          </p:cNvPr>
          <p:cNvCxnSpPr/>
          <p:nvPr/>
        </p:nvCxnSpPr>
        <p:spPr>
          <a:xfrm>
            <a:off x="0" y="566438"/>
            <a:ext cx="1225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B6A4EED-078B-4E7B-9299-3692E08DA827}"/>
              </a:ext>
            </a:extLst>
          </p:cNvPr>
          <p:cNvSpPr/>
          <p:nvPr/>
        </p:nvSpPr>
        <p:spPr>
          <a:xfrm>
            <a:off x="0" y="6714309"/>
            <a:ext cx="12192000" cy="143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5197751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A905FA-4F92-46DF-B34E-9859C5EBC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040065"/>
              </p:ext>
            </p:extLst>
          </p:nvPr>
        </p:nvGraphicFramePr>
        <p:xfrm>
          <a:off x="1091738" y="1372788"/>
          <a:ext cx="10484565" cy="4533900"/>
        </p:xfrm>
        <a:graphic>
          <a:graphicData uri="http://schemas.openxmlformats.org/drawingml/2006/table">
            <a:tbl>
              <a:tblPr firstRow="1" firstCol="1">
                <a:tableStyleId>{5A111915-BE36-4E01-A7E5-04B1672EAD32}</a:tableStyleId>
              </a:tblPr>
              <a:tblGrid>
                <a:gridCol w="1648679">
                  <a:extLst>
                    <a:ext uri="{9D8B030D-6E8A-4147-A177-3AD203B41FA5}">
                      <a16:colId xmlns:a16="http://schemas.microsoft.com/office/drawing/2014/main" val="3247615138"/>
                    </a:ext>
                  </a:extLst>
                </a:gridCol>
                <a:gridCol w="1648679">
                  <a:extLst>
                    <a:ext uri="{9D8B030D-6E8A-4147-A177-3AD203B41FA5}">
                      <a16:colId xmlns:a16="http://schemas.microsoft.com/office/drawing/2014/main" val="2038780658"/>
                    </a:ext>
                  </a:extLst>
                </a:gridCol>
                <a:gridCol w="1648679">
                  <a:extLst>
                    <a:ext uri="{9D8B030D-6E8A-4147-A177-3AD203B41FA5}">
                      <a16:colId xmlns:a16="http://schemas.microsoft.com/office/drawing/2014/main" val="2688175026"/>
                    </a:ext>
                  </a:extLst>
                </a:gridCol>
                <a:gridCol w="2241171">
                  <a:extLst>
                    <a:ext uri="{9D8B030D-6E8A-4147-A177-3AD203B41FA5}">
                      <a16:colId xmlns:a16="http://schemas.microsoft.com/office/drawing/2014/main" val="1079665152"/>
                    </a:ext>
                  </a:extLst>
                </a:gridCol>
                <a:gridCol w="3297357">
                  <a:extLst>
                    <a:ext uri="{9D8B030D-6E8A-4147-A177-3AD203B41FA5}">
                      <a16:colId xmlns:a16="http://schemas.microsoft.com/office/drawing/2014/main" val="2716175793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Name</a:t>
                      </a:r>
                      <a:endParaRPr lang="en-CA" sz="2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Age</a:t>
                      </a:r>
                      <a:endParaRPr lang="en-CA" sz="2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Sex</a:t>
                      </a:r>
                      <a:endParaRPr lang="en-CA" sz="2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Height (inch)</a:t>
                      </a:r>
                      <a:endParaRPr lang="en-CA" sz="2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Money_In_Account</a:t>
                      </a:r>
                      <a:endParaRPr lang="en-CA" sz="2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693494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3200" b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Eric</a:t>
                      </a:r>
                      <a:endParaRPr lang="en-CA" sz="32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32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30</a:t>
                      </a:r>
                      <a:endParaRPr lang="en-CA" sz="32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3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Male</a:t>
                      </a:r>
                      <a:endParaRPr lang="en-CA" sz="3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3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</a:t>
                      </a:r>
                      <a:endParaRPr lang="en-CA" sz="3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3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30</a:t>
                      </a:r>
                      <a:endParaRPr lang="en-CA" sz="3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92175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3200" b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Seth </a:t>
                      </a:r>
                      <a:endParaRPr lang="en-CA" sz="32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3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60</a:t>
                      </a:r>
                      <a:endParaRPr lang="en-CA" sz="3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32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Male</a:t>
                      </a:r>
                      <a:endParaRPr lang="en-CA" sz="32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32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5.6</a:t>
                      </a:r>
                      <a:endParaRPr lang="en-CA" sz="32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3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40.01</a:t>
                      </a:r>
                      <a:endParaRPr lang="en-CA" sz="3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277043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3200" b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John</a:t>
                      </a:r>
                      <a:endParaRPr lang="en-CA" sz="3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32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15</a:t>
                      </a:r>
                      <a:endParaRPr lang="en-CA" sz="32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3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Male</a:t>
                      </a:r>
                      <a:endParaRPr lang="en-CA" sz="3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32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  <a:endParaRPr lang="en-CA" sz="32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3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6000.04</a:t>
                      </a:r>
                      <a:endParaRPr lang="en-CA" sz="3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95224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3200" b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Bonsu</a:t>
                      </a:r>
                      <a:endParaRPr lang="en-CA" sz="32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3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70</a:t>
                      </a:r>
                      <a:endParaRPr lang="en-CA" sz="3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32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Male</a:t>
                      </a:r>
                      <a:endParaRPr lang="en-CA" sz="32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32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6.1</a:t>
                      </a:r>
                      <a:endParaRPr lang="en-CA" sz="32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32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400.98</a:t>
                      </a:r>
                      <a:endParaRPr lang="en-CA" sz="32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963924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3200" b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Elizabeth</a:t>
                      </a:r>
                      <a:endParaRPr lang="en-CA" sz="32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32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25</a:t>
                      </a:r>
                      <a:endParaRPr lang="en-CA" sz="32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3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Female</a:t>
                      </a:r>
                      <a:endParaRPr lang="en-CA" sz="3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32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5.7</a:t>
                      </a:r>
                      <a:endParaRPr lang="en-CA" sz="32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32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4999.8</a:t>
                      </a:r>
                      <a:endParaRPr lang="en-CA" sz="32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434691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3200" b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Regina</a:t>
                      </a:r>
                      <a:endParaRPr lang="en-CA" sz="32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3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26</a:t>
                      </a:r>
                      <a:endParaRPr lang="en-CA" sz="3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3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Female</a:t>
                      </a:r>
                      <a:endParaRPr lang="en-CA" sz="3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3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5.6</a:t>
                      </a:r>
                      <a:endParaRPr lang="en-CA" sz="3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32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300000.9</a:t>
                      </a:r>
                      <a:endParaRPr lang="en-CA" sz="32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26675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04E0C28-07C8-4DE4-A862-4E0AFCAEA768}"/>
              </a:ext>
            </a:extLst>
          </p:cNvPr>
          <p:cNvSpPr/>
          <p:nvPr/>
        </p:nvSpPr>
        <p:spPr>
          <a:xfrm>
            <a:off x="0" y="6714309"/>
            <a:ext cx="12192000" cy="143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0A5A7D-CD46-4573-A67E-4F2B8D1DA560}"/>
              </a:ext>
            </a:extLst>
          </p:cNvPr>
          <p:cNvSpPr/>
          <p:nvPr/>
        </p:nvSpPr>
        <p:spPr>
          <a:xfrm>
            <a:off x="0" y="-41960"/>
            <a:ext cx="12192000" cy="60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Created Excel Data</a:t>
            </a:r>
            <a:endParaRPr lang="en-CA" sz="3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C23130-81AB-46BE-A185-DC5491D8A56E}"/>
              </a:ext>
            </a:extLst>
          </p:cNvPr>
          <p:cNvCxnSpPr/>
          <p:nvPr/>
        </p:nvCxnSpPr>
        <p:spPr>
          <a:xfrm>
            <a:off x="0" y="566438"/>
            <a:ext cx="1225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996370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516</Words>
  <Application>Microsoft Office PowerPoint</Application>
  <PresentationFormat>Widescreen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Wingdings</vt:lpstr>
      <vt:lpstr>Office Theme</vt:lpstr>
      <vt:lpstr>‘R’ Foundational Programming Part One 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Asare, Eric</dc:creator>
  <cp:lastModifiedBy>Asare, Eric</cp:lastModifiedBy>
  <cp:revision>22</cp:revision>
  <dcterms:created xsi:type="dcterms:W3CDTF">2021-08-14T16:20:03Z</dcterms:created>
  <dcterms:modified xsi:type="dcterms:W3CDTF">2021-08-14T18:41:43Z</dcterms:modified>
</cp:coreProperties>
</file>