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7" r:id="rId3"/>
    <p:sldId id="269" r:id="rId4"/>
    <p:sldId id="271" r:id="rId5"/>
    <p:sldId id="266" r:id="rId6"/>
    <p:sldId id="27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sare, Eric" initials="AE" lastIdx="1" clrIdx="0">
    <p:extLst>
      <p:ext uri="{19B8F6BF-5375-455C-9EA6-DF929625EA0E}">
        <p15:presenceInfo xmlns:p15="http://schemas.microsoft.com/office/powerpoint/2012/main" userId="Asare, Eric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20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E6A08-5051-4248-977F-5F5837D085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6DDA39-20B9-49BD-BB16-7FF3AEC88E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15AA97-89E3-43FE-BE26-2B49DEBD7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36024-1BF0-4D42-9D90-7A9AF3250D82}" type="datetimeFigureOut">
              <a:rPr lang="en-CA" smtClean="0"/>
              <a:t>2021-08-28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3A1E0D-C58C-4DDF-BEA2-60A98DEE0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144ED-DFCB-4547-BB81-4D7AD7439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0747F-A538-42E5-94CF-8D6F6662E1F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64108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446CA-1B59-47FC-8986-1482F904C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01BDB5-25BC-479E-A12A-DF96201EFB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CA6B09-9754-4422-9C51-5EB826E7F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36024-1BF0-4D42-9D90-7A9AF3250D82}" type="datetimeFigureOut">
              <a:rPr lang="en-CA" smtClean="0"/>
              <a:t>2021-08-28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E0534-D27A-4EAA-A9E7-5F7E0D893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7AAE50-6727-4950-882C-0E1BD4327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0747F-A538-42E5-94CF-8D6F6662E1F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39100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C70D24-9E2D-499E-B004-5916FA5989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FDEF64-48B4-42D3-8917-FBF8382F17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03D155-1664-4A5D-A4A7-0A6E1DEBD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36024-1BF0-4D42-9D90-7A9AF3250D82}" type="datetimeFigureOut">
              <a:rPr lang="en-CA" smtClean="0"/>
              <a:t>2021-08-28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13D4E8-8DA2-4748-B75A-273CAA652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0E9046-E980-42CB-B42C-A9E76F24E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0747F-A538-42E5-94CF-8D6F6662E1F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7205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05491-A870-4D22-A02B-839837D70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B2AA9-9854-449B-B2B7-CE40376166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150DE5-2B31-4DFD-A0BA-5F03D6FCB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36024-1BF0-4D42-9D90-7A9AF3250D82}" type="datetimeFigureOut">
              <a:rPr lang="en-CA" smtClean="0"/>
              <a:t>2021-08-28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393EC4-AD5E-4264-8034-B0874EF39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50B2B5-95DF-4364-A808-DA7798A69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0747F-A538-42E5-94CF-8D6F6662E1F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93129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F67B0-04E5-41D3-B750-7B6991327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71CE70-F108-4553-9708-F3C9CB8D6F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6F707B-C5E8-4747-B647-823EAF6D1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36024-1BF0-4D42-9D90-7A9AF3250D82}" type="datetimeFigureOut">
              <a:rPr lang="en-CA" smtClean="0"/>
              <a:t>2021-08-28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FD5F50-4D98-461A-A8DE-E83D9A469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E32031-A3FB-4DCE-93D1-45A3D8280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0747F-A538-42E5-94CF-8D6F6662E1F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63135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7A818-38E3-40A0-9F4F-2EAF0F714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EBF50-8D2C-4078-AF80-3D2FFF2B8D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071A93-4E5B-4AE0-B304-172741939F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837F2D-BF8A-4ABC-88AD-8E565034D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36024-1BF0-4D42-9D90-7A9AF3250D82}" type="datetimeFigureOut">
              <a:rPr lang="en-CA" smtClean="0"/>
              <a:t>2021-08-28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AC003A-F5F2-43B2-8701-9FB39DC10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3553A2-C718-4348-951F-246FA3CA1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0747F-A538-42E5-94CF-8D6F6662E1F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65001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928CB-F6A4-4516-BB69-A446DC88A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C7E7EF-1095-4E82-ABCF-C98273C095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53F53C-77E7-40A0-A366-71B4584F55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AA6F6E-1197-4868-B2B6-24F41873ED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AB5E0A-D3B7-44F6-8019-A255C2E842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E9E265-9864-4121-80E9-3B1929FF8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36024-1BF0-4D42-9D90-7A9AF3250D82}" type="datetimeFigureOut">
              <a:rPr lang="en-CA" smtClean="0"/>
              <a:t>2021-08-28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7700D0-111E-43FA-8537-CA0FB1D65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15DD77-3018-477F-8BF2-077FE59A9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0747F-A538-42E5-94CF-8D6F6662E1F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00425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BF5CE-5ACF-4660-AD89-D9BF5A123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37644F-F831-486B-8FA8-2D17524E8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36024-1BF0-4D42-9D90-7A9AF3250D82}" type="datetimeFigureOut">
              <a:rPr lang="en-CA" smtClean="0"/>
              <a:t>2021-08-28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C37245-6BE7-4DEB-B3CF-5FF8517DD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616B07-7BD8-46FD-9218-B191028FE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0747F-A538-42E5-94CF-8D6F6662E1F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84409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B78B18-3E48-4273-A8FE-C27C27919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36024-1BF0-4D42-9D90-7A9AF3250D82}" type="datetimeFigureOut">
              <a:rPr lang="en-CA" smtClean="0"/>
              <a:t>2021-08-28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8FF13A-F5D2-44ED-8C8A-33CBB0FE8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469404-1033-4F83-B319-AEF14C21F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0747F-A538-42E5-94CF-8D6F6662E1F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01994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86044-C75D-475C-959F-289831E60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517B2-D11A-4534-A7E4-8048C996F9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E4FAC9-8700-4C01-ACDD-0551002730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19DF1F-D113-4F5C-9AEC-17B20FA12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36024-1BF0-4D42-9D90-7A9AF3250D82}" type="datetimeFigureOut">
              <a:rPr lang="en-CA" smtClean="0"/>
              <a:t>2021-08-28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F9AC1F-F941-41BE-A069-2EDBA7D29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8D7A1F-F064-401B-8793-A06430006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0747F-A538-42E5-94CF-8D6F6662E1F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90507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3D3C9-B0BB-407D-8874-27BF903B7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2E5F35-3B18-4C41-93C6-267BD3F3DD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A4B8FE-A043-45BC-807F-75B8800880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596C67-C651-4F73-8F98-878EDFB9A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36024-1BF0-4D42-9D90-7A9AF3250D82}" type="datetimeFigureOut">
              <a:rPr lang="en-CA" smtClean="0"/>
              <a:t>2021-08-28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AADA39-348C-4D9C-8D25-5CF75776B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190953-E952-42F0-8C95-6E59A91FD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0747F-A538-42E5-94CF-8D6F6662E1F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00181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259982-F6A6-4AF8-A1CF-81B6917D9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8AEF15-4BE1-45F7-9469-AEE9ACC19C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C5FB93-E228-4889-8758-18F6ED8C57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D36024-1BF0-4D42-9D90-7A9AF3250D82}" type="datetimeFigureOut">
              <a:rPr lang="en-CA" smtClean="0"/>
              <a:t>2021-08-28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A69220-E7C8-47BC-940E-67865F3E16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B764CE-7230-481B-9012-528CA0F927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E0747F-A538-42E5-94CF-8D6F6662E1F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21459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FC088-292B-4DB7-8586-051A9950F5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4612" y="1630017"/>
            <a:ext cx="4087306" cy="2221421"/>
          </a:xfrm>
        </p:spPr>
        <p:txBody>
          <a:bodyPr anchor="b">
            <a:normAutofit/>
          </a:bodyPr>
          <a:lstStyle/>
          <a:p>
            <a:pPr algn="l"/>
            <a:r>
              <a:rPr lang="en-US" sz="5000" dirty="0"/>
              <a:t>R Part D</a:t>
            </a:r>
            <a:endParaRPr lang="en-CA" sz="5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F688DF-19B0-4355-B2DF-963449270C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64612" y="4750893"/>
            <a:ext cx="4087305" cy="1676411"/>
          </a:xfrm>
        </p:spPr>
        <p:txBody>
          <a:bodyPr anchor="t">
            <a:noAutofit/>
          </a:bodyPr>
          <a:lstStyle/>
          <a:p>
            <a:pPr algn="l"/>
            <a:r>
              <a:rPr lang="en-US" sz="2000" dirty="0"/>
              <a:t>Eric Asare (Ph.D.)</a:t>
            </a:r>
          </a:p>
          <a:p>
            <a:pPr algn="l"/>
            <a:r>
              <a:rPr lang="en-US" sz="2000" dirty="0"/>
              <a:t>DataSmartScience</a:t>
            </a:r>
          </a:p>
          <a:p>
            <a:pPr algn="l"/>
            <a:endParaRPr lang="en-US" sz="2000" dirty="0"/>
          </a:p>
          <a:p>
            <a:pPr algn="l"/>
            <a:r>
              <a:rPr lang="en-US" sz="2000" dirty="0"/>
              <a:t>28/8/21</a:t>
            </a:r>
            <a:endParaRPr lang="en-CA" sz="2000" dirty="0"/>
          </a:p>
        </p:txBody>
      </p:sp>
      <p:pic>
        <p:nvPicPr>
          <p:cNvPr id="5" name="Picture 4" descr="CPU with binary numbers and blueprint">
            <a:extLst>
              <a:ext uri="{FF2B5EF4-FFF2-40B4-BE49-F238E27FC236}">
                <a16:creationId xmlns:a16="http://schemas.microsoft.com/office/drawing/2014/main" id="{80A88889-1E8C-4315-8D67-1C4CA3DC66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126" r="18226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159777147"/>
      </p:ext>
    </p:extLst>
  </p:cSld>
  <p:clrMapOvr>
    <a:masterClrMapping/>
  </p:clrMapOvr>
  <p:transition spd="slow">
    <p:randomBar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0180C6D-B217-4DBF-9403-CC2862B672D2}"/>
              </a:ext>
            </a:extLst>
          </p:cNvPr>
          <p:cNvSpPr/>
          <p:nvPr/>
        </p:nvSpPr>
        <p:spPr>
          <a:xfrm>
            <a:off x="0" y="0"/>
            <a:ext cx="12192000" cy="5664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Lecture </a:t>
            </a:r>
            <a:r>
              <a:rPr lang="en-US" sz="3200" b="1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Outline</a:t>
            </a:r>
            <a:endParaRPr lang="en-CA" sz="32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ED7AB03-4104-415B-86C1-DCA15270683E}"/>
              </a:ext>
            </a:extLst>
          </p:cNvPr>
          <p:cNvCxnSpPr/>
          <p:nvPr/>
        </p:nvCxnSpPr>
        <p:spPr>
          <a:xfrm>
            <a:off x="0" y="566438"/>
            <a:ext cx="1225296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1D468DD4-B710-4516-B929-BBD9A16000FD}"/>
              </a:ext>
            </a:extLst>
          </p:cNvPr>
          <p:cNvSpPr/>
          <p:nvPr/>
        </p:nvSpPr>
        <p:spPr>
          <a:xfrm>
            <a:off x="0" y="6714309"/>
            <a:ext cx="12192000" cy="14369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56F5C9-F53E-4544-8199-F4D29EB1BE84}"/>
              </a:ext>
            </a:extLst>
          </p:cNvPr>
          <p:cNvSpPr txBox="1"/>
          <p:nvPr/>
        </p:nvSpPr>
        <p:spPr>
          <a:xfrm>
            <a:off x="463356" y="797750"/>
            <a:ext cx="1110853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/>
              <a:t>What we have done so far!</a:t>
            </a:r>
          </a:p>
          <a:p>
            <a:endParaRPr lang="en-US" sz="2000" dirty="0"/>
          </a:p>
          <a:p>
            <a:pPr marL="342900" indent="-169863">
              <a:buFont typeface="Wingdings" panose="05000000000000000000" pitchFamily="2" charset="2"/>
              <a:buChar char="§"/>
            </a:pPr>
            <a:r>
              <a:rPr lang="en-US" sz="2000" dirty="0"/>
              <a:t>  Creation of variables</a:t>
            </a:r>
          </a:p>
          <a:p>
            <a:pPr marL="173037"/>
            <a:endParaRPr lang="en-US" sz="2000" dirty="0"/>
          </a:p>
          <a:p>
            <a:pPr marL="342900" indent="-169863">
              <a:buFont typeface="Wingdings" panose="05000000000000000000" pitchFamily="2" charset="2"/>
              <a:buChar char="§"/>
            </a:pPr>
            <a:r>
              <a:rPr lang="en-US" sz="2000" dirty="0"/>
              <a:t>  Creation of Data Frames</a:t>
            </a:r>
          </a:p>
          <a:p>
            <a:pPr marL="173037"/>
            <a:endParaRPr lang="en-US" sz="2000" dirty="0"/>
          </a:p>
          <a:p>
            <a:pPr marL="342900" indent="-169863">
              <a:buFont typeface="Wingdings" panose="05000000000000000000" pitchFamily="2" charset="2"/>
              <a:buChar char="§"/>
            </a:pPr>
            <a:r>
              <a:rPr lang="en-US" sz="2000" dirty="0"/>
              <a:t>  Accessing attribute information of variables and data frames</a:t>
            </a:r>
          </a:p>
          <a:p>
            <a:pPr marL="173037"/>
            <a:endParaRPr lang="en-US" sz="2000" dirty="0"/>
          </a:p>
          <a:p>
            <a:pPr marL="342900" indent="-169863">
              <a:buFont typeface="Wingdings" panose="05000000000000000000" pitchFamily="2" charset="2"/>
              <a:buChar char="§"/>
            </a:pPr>
            <a:r>
              <a:rPr lang="en-US" sz="2000" dirty="0"/>
              <a:t> Creation of functions</a:t>
            </a:r>
          </a:p>
          <a:p>
            <a:pPr marL="173037"/>
            <a:endParaRPr lang="en-US" sz="2000" dirty="0"/>
          </a:p>
          <a:p>
            <a:pPr marL="342900" indent="-169863">
              <a:buFont typeface="Wingdings" panose="05000000000000000000" pitchFamily="2" charset="2"/>
              <a:buChar char="§"/>
            </a:pPr>
            <a:r>
              <a:rPr lang="en-US" sz="2000" dirty="0"/>
              <a:t>  Control Structure (if-else, for loops)</a:t>
            </a:r>
          </a:p>
          <a:p>
            <a:endParaRPr lang="en-US" sz="2000" dirty="0"/>
          </a:p>
          <a:p>
            <a:pPr marL="357187"/>
            <a:endParaRPr lang="en-US" sz="2000" dirty="0"/>
          </a:p>
          <a:p>
            <a:pPr marL="357187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32438683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Getting Started with tidyverse in R - Storybench">
            <a:extLst>
              <a:ext uri="{FF2B5EF4-FFF2-40B4-BE49-F238E27FC236}">
                <a16:creationId xmlns:a16="http://schemas.microsoft.com/office/drawing/2014/main" id="{4B6D0813-8798-4838-94E2-94EE6B5FC0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66438"/>
            <a:ext cx="12192000" cy="5865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0180C6D-B217-4DBF-9403-CC2862B672D2}"/>
              </a:ext>
            </a:extLst>
          </p:cNvPr>
          <p:cNvSpPr/>
          <p:nvPr/>
        </p:nvSpPr>
        <p:spPr>
          <a:xfrm>
            <a:off x="0" y="0"/>
            <a:ext cx="12192000" cy="5664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Tidyverse Package (Ecosystem)</a:t>
            </a:r>
            <a:endParaRPr lang="en-CA" sz="32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ED7AB03-4104-415B-86C1-DCA15270683E}"/>
              </a:ext>
            </a:extLst>
          </p:cNvPr>
          <p:cNvCxnSpPr/>
          <p:nvPr/>
        </p:nvCxnSpPr>
        <p:spPr>
          <a:xfrm>
            <a:off x="0" y="566438"/>
            <a:ext cx="1225296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1D468DD4-B710-4516-B929-BBD9A16000FD}"/>
              </a:ext>
            </a:extLst>
          </p:cNvPr>
          <p:cNvSpPr/>
          <p:nvPr/>
        </p:nvSpPr>
        <p:spPr>
          <a:xfrm>
            <a:off x="0" y="6714309"/>
            <a:ext cx="12192000" cy="14369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72EC43-4301-4459-8F4A-50B670C1CB95}"/>
              </a:ext>
            </a:extLst>
          </p:cNvPr>
          <p:cNvSpPr txBox="1"/>
          <p:nvPr/>
        </p:nvSpPr>
        <p:spPr>
          <a:xfrm>
            <a:off x="0" y="6344977"/>
            <a:ext cx="62194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/>
              <a:t>https://www.storybench.org/getting-started-with-tidyverse-in-r/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79DDA4E-A0FD-4BC7-9695-DFE36EA5E25F}"/>
              </a:ext>
            </a:extLst>
          </p:cNvPr>
          <p:cNvSpPr/>
          <p:nvPr/>
        </p:nvSpPr>
        <p:spPr>
          <a:xfrm>
            <a:off x="4781006" y="1132876"/>
            <a:ext cx="2368732" cy="3204751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9156213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0180C6D-B217-4DBF-9403-CC2862B672D2}"/>
              </a:ext>
            </a:extLst>
          </p:cNvPr>
          <p:cNvSpPr/>
          <p:nvPr/>
        </p:nvSpPr>
        <p:spPr>
          <a:xfrm>
            <a:off x="0" y="0"/>
            <a:ext cx="12192000" cy="5664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Dplyr Package</a:t>
            </a:r>
            <a:endParaRPr lang="en-CA" sz="32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ED7AB03-4104-415B-86C1-DCA15270683E}"/>
              </a:ext>
            </a:extLst>
          </p:cNvPr>
          <p:cNvCxnSpPr/>
          <p:nvPr/>
        </p:nvCxnSpPr>
        <p:spPr>
          <a:xfrm>
            <a:off x="0" y="566438"/>
            <a:ext cx="1225296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1D468DD4-B710-4516-B929-BBD9A16000FD}"/>
              </a:ext>
            </a:extLst>
          </p:cNvPr>
          <p:cNvSpPr/>
          <p:nvPr/>
        </p:nvSpPr>
        <p:spPr>
          <a:xfrm>
            <a:off x="0" y="6714309"/>
            <a:ext cx="12192000" cy="14369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ED5358-47F6-4216-8FC5-CA9AA339988E}"/>
              </a:ext>
            </a:extLst>
          </p:cNvPr>
          <p:cNvSpPr txBox="1"/>
          <p:nvPr/>
        </p:nvSpPr>
        <p:spPr>
          <a:xfrm>
            <a:off x="209006" y="936250"/>
            <a:ext cx="11704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CA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A62753-1EF5-454F-962C-131FBB8CD5EE}"/>
              </a:ext>
            </a:extLst>
          </p:cNvPr>
          <p:cNvSpPr txBox="1"/>
          <p:nvPr/>
        </p:nvSpPr>
        <p:spPr>
          <a:xfrm>
            <a:off x="548641" y="1049563"/>
            <a:ext cx="9570719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55600" indent="-355600">
              <a:buFont typeface="Wingdings" panose="05000000000000000000" pitchFamily="2" charset="2"/>
              <a:buChar char="q"/>
            </a:pPr>
            <a:r>
              <a:rPr lang="en-US" sz="2400" dirty="0"/>
              <a:t>It is an awesome package for working with tidy data</a:t>
            </a:r>
          </a:p>
          <a:p>
            <a:pPr marL="355600" indent="-355600">
              <a:buFont typeface="Wingdings" panose="05000000000000000000" pitchFamily="2" charset="2"/>
              <a:buChar char="q"/>
            </a:pPr>
            <a:endParaRPr lang="en-US" sz="2400" dirty="0"/>
          </a:p>
          <a:p>
            <a:pPr marL="355600" indent="-355600">
              <a:buFont typeface="Wingdings" panose="05000000000000000000" pitchFamily="2" charset="2"/>
              <a:buChar char="q"/>
            </a:pPr>
            <a:r>
              <a:rPr lang="en-US" sz="2400" dirty="0"/>
              <a:t>What is a tidy data. It has the following characteristics:</a:t>
            </a:r>
          </a:p>
          <a:p>
            <a:pPr marL="269875"/>
            <a:endParaRPr lang="en-US" sz="2400" dirty="0"/>
          </a:p>
        </p:txBody>
      </p:sp>
      <p:pic>
        <p:nvPicPr>
          <p:cNvPr id="3076" name="Picture 4" descr="See the source image">
            <a:extLst>
              <a:ext uri="{FF2B5EF4-FFF2-40B4-BE49-F238E27FC236}">
                <a16:creationId xmlns:a16="http://schemas.microsoft.com/office/drawing/2014/main" id="{49309A57-DD77-4D3E-9A5E-E9704635FB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235" y="2799426"/>
            <a:ext cx="9822724" cy="3492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7011209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0180C6D-B217-4DBF-9403-CC2862B672D2}"/>
              </a:ext>
            </a:extLst>
          </p:cNvPr>
          <p:cNvSpPr/>
          <p:nvPr/>
        </p:nvSpPr>
        <p:spPr>
          <a:xfrm>
            <a:off x="0" y="0"/>
            <a:ext cx="12192000" cy="5664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Dplyr Package</a:t>
            </a:r>
            <a:endParaRPr lang="en-CA" sz="32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ED7AB03-4104-415B-86C1-DCA15270683E}"/>
              </a:ext>
            </a:extLst>
          </p:cNvPr>
          <p:cNvCxnSpPr/>
          <p:nvPr/>
        </p:nvCxnSpPr>
        <p:spPr>
          <a:xfrm>
            <a:off x="0" y="566438"/>
            <a:ext cx="1225296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1D468DD4-B710-4516-B929-BBD9A16000FD}"/>
              </a:ext>
            </a:extLst>
          </p:cNvPr>
          <p:cNvSpPr/>
          <p:nvPr/>
        </p:nvSpPr>
        <p:spPr>
          <a:xfrm>
            <a:off x="0" y="6714309"/>
            <a:ext cx="12192000" cy="14369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ED5358-47F6-4216-8FC5-CA9AA339988E}"/>
              </a:ext>
            </a:extLst>
          </p:cNvPr>
          <p:cNvSpPr txBox="1"/>
          <p:nvPr/>
        </p:nvSpPr>
        <p:spPr>
          <a:xfrm>
            <a:off x="209006" y="936250"/>
            <a:ext cx="11704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CA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A62753-1EF5-454F-962C-131FBB8CD5EE}"/>
              </a:ext>
            </a:extLst>
          </p:cNvPr>
          <p:cNvSpPr txBox="1"/>
          <p:nvPr/>
        </p:nvSpPr>
        <p:spPr>
          <a:xfrm>
            <a:off x="409301" y="659251"/>
            <a:ext cx="9570719" cy="4678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55600" indent="-355600">
              <a:buFont typeface="Wingdings" panose="05000000000000000000" pitchFamily="2" charset="2"/>
              <a:buChar char="q"/>
            </a:pPr>
            <a:r>
              <a:rPr lang="en-US" sz="2000" dirty="0"/>
              <a:t>The grammar of Dplyr </a:t>
            </a:r>
          </a:p>
          <a:p>
            <a:endParaRPr lang="en-US" sz="2000" dirty="0"/>
          </a:p>
          <a:p>
            <a:pPr marL="342900" indent="14288">
              <a:buFont typeface="Wingdings" panose="05000000000000000000" pitchFamily="2" charset="2"/>
              <a:buChar char="§"/>
            </a:pPr>
            <a:r>
              <a:rPr lang="en-US" sz="2000" dirty="0"/>
              <a:t>  select() : select columns</a:t>
            </a:r>
          </a:p>
          <a:p>
            <a:pPr marL="342900"/>
            <a:endParaRPr lang="en-US" sz="1300" dirty="0"/>
          </a:p>
          <a:p>
            <a:pPr marL="342900" indent="14288">
              <a:buFont typeface="Wingdings" panose="05000000000000000000" pitchFamily="2" charset="2"/>
              <a:buChar char="§"/>
            </a:pPr>
            <a:r>
              <a:rPr lang="en-US" sz="2000" dirty="0"/>
              <a:t>  Filter() : Select rows </a:t>
            </a:r>
          </a:p>
          <a:p>
            <a:pPr marL="342900"/>
            <a:endParaRPr lang="en-US" sz="1300" dirty="0"/>
          </a:p>
          <a:p>
            <a:pPr marL="342900" indent="14288">
              <a:buFont typeface="Wingdings" panose="05000000000000000000" pitchFamily="2" charset="2"/>
              <a:buChar char="§"/>
            </a:pPr>
            <a:r>
              <a:rPr lang="en-US" sz="2000" dirty="0"/>
              <a:t>  Arrange() : sort columns</a:t>
            </a:r>
          </a:p>
          <a:p>
            <a:pPr marL="342900"/>
            <a:endParaRPr lang="en-US" sz="1300" dirty="0"/>
          </a:p>
          <a:p>
            <a:pPr marL="342900" indent="14288">
              <a:buFont typeface="Wingdings" panose="05000000000000000000" pitchFamily="2" charset="2"/>
              <a:buChar char="§"/>
            </a:pPr>
            <a:r>
              <a:rPr lang="en-US" sz="2000" dirty="0"/>
              <a:t>  Rename() : Rename variables</a:t>
            </a:r>
          </a:p>
          <a:p>
            <a:pPr marL="342900"/>
            <a:endParaRPr lang="en-US" sz="1300" dirty="0"/>
          </a:p>
          <a:p>
            <a:pPr marL="342900" indent="14288">
              <a:buFont typeface="Wingdings" panose="05000000000000000000" pitchFamily="2" charset="2"/>
              <a:buChar char="§"/>
            </a:pPr>
            <a:r>
              <a:rPr lang="en-US" sz="2000" dirty="0"/>
              <a:t>  Mutate(): Transform existing columns or add new columns</a:t>
            </a:r>
          </a:p>
          <a:p>
            <a:pPr marL="342900"/>
            <a:endParaRPr lang="en-US" sz="1300" dirty="0"/>
          </a:p>
          <a:p>
            <a:pPr marL="342900" indent="14288">
              <a:buFont typeface="Wingdings" panose="05000000000000000000" pitchFamily="2" charset="2"/>
              <a:buChar char="§"/>
            </a:pPr>
            <a:r>
              <a:rPr lang="en-US" sz="2000" dirty="0"/>
              <a:t>  </a:t>
            </a:r>
            <a:r>
              <a:rPr lang="en-US" sz="2000" dirty="0" err="1"/>
              <a:t>Group_by</a:t>
            </a:r>
            <a:r>
              <a:rPr lang="en-US" sz="2000" dirty="0"/>
              <a:t>() : To conduct grouped data manipulations</a:t>
            </a:r>
          </a:p>
          <a:p>
            <a:pPr marL="342900"/>
            <a:endParaRPr lang="en-US" sz="1300" dirty="0"/>
          </a:p>
          <a:p>
            <a:pPr marL="342900" indent="14288">
              <a:buFont typeface="Wingdings" panose="05000000000000000000" pitchFamily="2" charset="2"/>
              <a:buChar char="§"/>
            </a:pPr>
            <a:r>
              <a:rPr lang="en-US" sz="2000" dirty="0"/>
              <a:t>  summarize(): Create summary statistics </a:t>
            </a:r>
          </a:p>
          <a:p>
            <a:pPr marL="342900"/>
            <a:endParaRPr lang="en-US" sz="1300" dirty="0"/>
          </a:p>
          <a:p>
            <a:pPr marL="342900" indent="14288">
              <a:buFont typeface="Wingdings" panose="05000000000000000000" pitchFamily="2" charset="2"/>
              <a:buChar char="§"/>
            </a:pPr>
            <a:r>
              <a:rPr lang="en-US" sz="2000" dirty="0"/>
              <a:t>  %&gt;% : Pipes which links multiple data manipulation actions together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3D9991-2D92-4DFD-82B5-812AB1A3D512}"/>
              </a:ext>
            </a:extLst>
          </p:cNvPr>
          <p:cNvSpPr txBox="1"/>
          <p:nvPr/>
        </p:nvSpPr>
        <p:spPr>
          <a:xfrm>
            <a:off x="470261" y="5428633"/>
            <a:ext cx="871728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55600" indent="-355600">
              <a:buFont typeface="Wingdings" panose="05000000000000000000" pitchFamily="2" charset="2"/>
              <a:buChar char="q"/>
            </a:pPr>
            <a:r>
              <a:rPr lang="en-US" sz="2000" dirty="0"/>
              <a:t>Everything Dplyr can do you can do it in base R.</a:t>
            </a:r>
          </a:p>
          <a:p>
            <a:endParaRPr lang="en-US" sz="2000" dirty="0"/>
          </a:p>
          <a:p>
            <a:pPr marL="285750" indent="-15875">
              <a:buFont typeface="Wingdings" panose="05000000000000000000" pitchFamily="2" charset="2"/>
              <a:buChar char="§"/>
            </a:pPr>
            <a:r>
              <a:rPr lang="en-US" sz="2000" dirty="0"/>
              <a:t>   Dplyr makes it very easy and elegant</a:t>
            </a:r>
          </a:p>
        </p:txBody>
      </p:sp>
    </p:spTree>
    <p:extLst>
      <p:ext uri="{BB962C8B-B14F-4D97-AF65-F5344CB8AC3E}">
        <p14:creationId xmlns:p14="http://schemas.microsoft.com/office/powerpoint/2010/main" val="4141742080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0180C6D-B217-4DBF-9403-CC2862B672D2}"/>
              </a:ext>
            </a:extLst>
          </p:cNvPr>
          <p:cNvSpPr/>
          <p:nvPr/>
        </p:nvSpPr>
        <p:spPr>
          <a:xfrm>
            <a:off x="0" y="0"/>
            <a:ext cx="12192000" cy="5664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Applie</a:t>
            </a:r>
            <a:r>
              <a:rPr lang="en-US" sz="3200" b="1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 Dplyr in Action</a:t>
            </a:r>
            <a:endParaRPr lang="en-CA" sz="32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ED7AB03-4104-415B-86C1-DCA15270683E}"/>
              </a:ext>
            </a:extLst>
          </p:cNvPr>
          <p:cNvCxnSpPr/>
          <p:nvPr/>
        </p:nvCxnSpPr>
        <p:spPr>
          <a:xfrm>
            <a:off x="0" y="566438"/>
            <a:ext cx="1225296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1D468DD4-B710-4516-B929-BBD9A16000FD}"/>
              </a:ext>
            </a:extLst>
          </p:cNvPr>
          <p:cNvSpPr/>
          <p:nvPr/>
        </p:nvSpPr>
        <p:spPr>
          <a:xfrm>
            <a:off x="0" y="6714309"/>
            <a:ext cx="12192000" cy="14369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ED5358-47F6-4216-8FC5-CA9AA339988E}"/>
              </a:ext>
            </a:extLst>
          </p:cNvPr>
          <p:cNvSpPr txBox="1"/>
          <p:nvPr/>
        </p:nvSpPr>
        <p:spPr>
          <a:xfrm>
            <a:off x="209006" y="936250"/>
            <a:ext cx="11704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CA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E25977-AE1C-4025-8B2C-46698FDE4644}"/>
              </a:ext>
            </a:extLst>
          </p:cNvPr>
          <p:cNvSpPr txBox="1"/>
          <p:nvPr/>
        </p:nvSpPr>
        <p:spPr>
          <a:xfrm>
            <a:off x="209006" y="2824146"/>
            <a:ext cx="1194816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We are going to work with </a:t>
            </a:r>
            <a:r>
              <a:rPr lang="en-US" sz="4000" b="1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</a:t>
            </a:r>
            <a:r>
              <a:rPr lang="en-US" sz="4000" b="1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plyr verbs in R studio</a:t>
            </a:r>
            <a:endParaRPr lang="en-CA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3045062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4312</TotalTime>
  <Words>194</Words>
  <Application>Microsoft Office PowerPoint</Application>
  <PresentationFormat>Widescreen</PresentationFormat>
  <Paragraphs>47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Cambria</vt:lpstr>
      <vt:lpstr>Wingdings</vt:lpstr>
      <vt:lpstr>Office Theme</vt:lpstr>
      <vt:lpstr>R Part D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Part 2</dc:title>
  <dc:creator>Asare, Eric</dc:creator>
  <cp:lastModifiedBy>Asare, Eric</cp:lastModifiedBy>
  <cp:revision>12</cp:revision>
  <dcterms:created xsi:type="dcterms:W3CDTF">2021-08-21T08:07:51Z</dcterms:created>
  <dcterms:modified xsi:type="dcterms:W3CDTF">2021-08-31T06:28:14Z</dcterms:modified>
</cp:coreProperties>
</file>