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86" r:id="rId4"/>
    <p:sldId id="285" r:id="rId5"/>
    <p:sldId id="300" r:id="rId6"/>
    <p:sldId id="299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28F1-F1F5-45F1-B3DD-DD98EC23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F5C69-A6C4-40F4-BDA3-FE87EF63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ACAF-B96C-4819-8F43-6353BEF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CABC-DEF9-4C0F-B459-6A5D5A0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42FE-1C16-4D61-BF46-88BCFC6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1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9C3-AD71-4E5D-AC67-F56A805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81F-3254-4C7B-ACDB-C45E7864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FFF7-ED6E-4201-AF4D-019AC4D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1EDE-8C5A-4D2D-B754-598D827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6BC9-5B56-44A0-BD9C-3C1ACC5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9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E9A2F-ED30-4D73-A249-44EE6E55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2E32-3762-42BA-BBAE-5E76FE2B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2ECD-0223-400E-B929-264042B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D53E-261D-4F8C-80BC-1D3816B8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0C5-2299-472C-A189-4B615D1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6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0E0-53EC-41DF-983A-0D5D1E6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C0C0-9A9D-414E-8995-A20D6B9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6C86-061C-40B6-8E3B-6A62E65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773A-8638-4F6E-A6DE-C845785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C176-F3A5-45E6-8F05-B74EB8A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8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43B-FB72-4718-99FF-B18F444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F234-B713-429E-93FE-6CBA708A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20E0-2A5C-4FE6-A4A2-3BCA36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F088-AF31-49BF-A5B1-5049C6A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DBE-64B6-424C-8412-7A83455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27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4D9-47FF-477B-825E-7A1FB6D7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3F3-218F-4BCE-8DC1-311FBCCF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7B1C0-F469-44E7-A504-B7524B7D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AD0D-7DD3-457A-941C-30164A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7F8A-FC2B-4FAD-A85E-1A6A05E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0E6-2F49-4DD7-AE10-7C13B25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681-E650-498B-9E48-680C221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BE51-D16C-4FFF-8F48-0A5E7D9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18909-899E-40D3-A8BA-B49271F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64B7-E129-4697-BB0D-22E61C3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9C54-CDA6-4A03-8FE7-3E97F108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6A0A2-2F07-42A3-AC79-2C77934D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2022-02-26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66F49-0753-4005-BAF9-5A54D009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0EF4-9BEC-4B5A-9116-0FA926C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9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615-D2B9-461F-BE3D-C2814656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4181A-F232-44EC-B86F-C84E897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2022-02-26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3AC1-4CAC-477F-99F2-631C97D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B7FEA-9368-4319-A850-D56E571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74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E1B01-32B0-4358-93A1-0A3AD21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2022-02-26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77BD-98B9-43EB-A46D-B4092225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4679-5651-49D7-90EC-3FDEC49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A5-6BDF-4D12-A321-7C3B559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B688-0392-43B4-8F96-A0012279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B29-E6FB-4F93-89F5-977B89AF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4074-DE44-4153-8310-7E64B1A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C25D-C177-448C-BDD0-BCB18A02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F194-72A4-4258-A97A-44B800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049-DF3E-45B3-8B2C-FAC0591A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906D-F362-4859-A7FC-C1932AE7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22360-E7F9-4FE1-B544-AA21C000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0AE-C211-4394-9025-78CCC7F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BD1C-78EC-4539-8DA5-4BCFF975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30A1-F72A-4330-A761-3069B70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4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21F16-CBC9-4579-B858-D51417B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E5CF-590C-4A52-AD19-9765B8C0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8718-E8EE-46C2-BEEF-F3604196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1649-51A8-4219-BA9E-5B55B9948C88}" type="datetimeFigureOut">
              <a:rPr lang="en-CA" smtClean="0"/>
              <a:t>2022-02-26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FCBF-F195-498A-A391-3AEF0109F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474B-51FF-40C7-AC3B-A1C38C417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3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705BE-7EB4-4B32-A86B-6B0A7115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80" y="278535"/>
            <a:ext cx="5593497" cy="74915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R</a:t>
            </a:r>
            <a:endParaRPr lang="en-CA" sz="72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0"/>
            <a:ext cx="1706998" cy="397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99F0-7097-452B-9777-2D94429B0941}"/>
              </a:ext>
            </a:extLst>
          </p:cNvPr>
          <p:cNvSpPr txBox="1"/>
          <p:nvPr/>
        </p:nvSpPr>
        <p:spPr>
          <a:xfrm>
            <a:off x="4137994" y="1043435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for Advanced Data Analytics in R</a:t>
            </a: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F3113-1BEA-42CB-9F0C-2BE41ABA6CBD}"/>
              </a:ext>
            </a:extLst>
          </p:cNvPr>
          <p:cNvSpPr txBox="1"/>
          <p:nvPr/>
        </p:nvSpPr>
        <p:spPr>
          <a:xfrm>
            <a:off x="2071562" y="2042650"/>
            <a:ext cx="931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 Course Designed by Data Smart Science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endParaRPr lang="en-CA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29F12-B085-423D-8EDB-295913CE65EB}"/>
              </a:ext>
            </a:extLst>
          </p:cNvPr>
          <p:cNvSpPr txBox="1"/>
          <p:nvPr/>
        </p:nvSpPr>
        <p:spPr>
          <a:xfrm>
            <a:off x="4137994" y="5786680"/>
            <a:ext cx="57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Dr. Eric Asare &amp; Seth Appiah</a:t>
            </a:r>
            <a:endParaRPr lang="en-CA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53" y="165074"/>
            <a:ext cx="1706998" cy="45677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F2BC63-31D4-475C-AD37-97677595A955}"/>
              </a:ext>
            </a:extLst>
          </p:cNvPr>
          <p:cNvSpPr txBox="1">
            <a:spLocks/>
          </p:cNvSpPr>
          <p:nvPr/>
        </p:nvSpPr>
        <p:spPr>
          <a:xfrm>
            <a:off x="0" y="-36831"/>
            <a:ext cx="7710361" cy="58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Recap of last’s week lesson</a:t>
            </a:r>
            <a:endParaRPr lang="en-CA" sz="36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9D051-C8E9-4BDE-9BB5-0249EA96AFAE}"/>
              </a:ext>
            </a:extLst>
          </p:cNvPr>
          <p:cNvCxnSpPr/>
          <p:nvPr/>
        </p:nvCxnSpPr>
        <p:spPr>
          <a:xfrm>
            <a:off x="-202302" y="494655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A541F-A976-4E94-A38F-9FBA93A2BDA1}"/>
              </a:ext>
            </a:extLst>
          </p:cNvPr>
          <p:cNvGrpSpPr/>
          <p:nvPr/>
        </p:nvGrpSpPr>
        <p:grpSpPr>
          <a:xfrm>
            <a:off x="772357" y="1477281"/>
            <a:ext cx="9749400" cy="2321051"/>
            <a:chOff x="772357" y="1477281"/>
            <a:chExt cx="9749400" cy="23210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D9B249-9F75-4239-B0F5-C095F8FD91DD}"/>
                </a:ext>
              </a:extLst>
            </p:cNvPr>
            <p:cNvGrpSpPr/>
            <p:nvPr/>
          </p:nvGrpSpPr>
          <p:grpSpPr>
            <a:xfrm>
              <a:off x="5484293" y="1477281"/>
              <a:ext cx="5037464" cy="386452"/>
              <a:chOff x="1242634" y="-170361"/>
              <a:chExt cx="5037464" cy="38645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FC8643-6882-4FE6-A497-37394F9D271D}"/>
                  </a:ext>
                </a:extLst>
              </p:cNvPr>
              <p:cNvSpPr txBox="1"/>
              <p:nvPr/>
            </p:nvSpPr>
            <p:spPr>
              <a:xfrm>
                <a:off x="1242634" y="-170361"/>
                <a:ext cx="859531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Apply()</a:t>
                </a:r>
                <a:endParaRPr lang="en-CA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7D3905-30F0-4906-92C3-D787D0AAF139}"/>
                  </a:ext>
                </a:extLst>
              </p:cNvPr>
              <p:cNvSpPr txBox="1"/>
              <p:nvPr/>
            </p:nvSpPr>
            <p:spPr>
              <a:xfrm>
                <a:off x="5348817" y="-153241"/>
                <a:ext cx="931281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Tapply()</a:t>
                </a:r>
                <a:endParaRPr lang="en-CA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DBB5F-4F97-43E3-996D-BB8B76AEDFCE}"/>
                  </a:ext>
                </a:extLst>
              </p:cNvPr>
              <p:cNvSpPr txBox="1"/>
              <p:nvPr/>
            </p:nvSpPr>
            <p:spPr>
              <a:xfrm>
                <a:off x="4287764" y="-166406"/>
                <a:ext cx="955711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Vapply()</a:t>
                </a:r>
                <a:endParaRPr lang="en-CA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590984-B4EE-4AB5-88A4-97391C314B17}"/>
                  </a:ext>
                </a:extLst>
              </p:cNvPr>
              <p:cNvSpPr txBox="1"/>
              <p:nvPr/>
            </p:nvSpPr>
            <p:spPr>
              <a:xfrm>
                <a:off x="3239535" y="-153241"/>
                <a:ext cx="94288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Sapply()</a:t>
                </a:r>
                <a:endParaRPr lang="en-CA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F98FEF-5AE2-40BE-96D5-5F67F6F5E816}"/>
                  </a:ext>
                </a:extLst>
              </p:cNvPr>
              <p:cNvSpPr txBox="1"/>
              <p:nvPr/>
            </p:nvSpPr>
            <p:spPr>
              <a:xfrm>
                <a:off x="2232564" y="-170361"/>
                <a:ext cx="934871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Lapply()</a:t>
                </a:r>
                <a:endParaRPr lang="en-CA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2EC570-8B09-4296-A1AE-4D7AD785742B}"/>
                </a:ext>
              </a:extLst>
            </p:cNvPr>
            <p:cNvSpPr txBox="1"/>
            <p:nvPr/>
          </p:nvSpPr>
          <p:spPr>
            <a:xfrm>
              <a:off x="772357" y="1479689"/>
              <a:ext cx="3453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/>
                <a:t>Base R apply family of functions</a:t>
              </a:r>
              <a:endParaRPr lang="en-CA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7F8A42-C5DB-4861-ADFD-7B2FBE5A4170}"/>
                </a:ext>
              </a:extLst>
            </p:cNvPr>
            <p:cNvSpPr txBox="1"/>
            <p:nvPr/>
          </p:nvSpPr>
          <p:spPr>
            <a:xfrm>
              <a:off x="776844" y="3429000"/>
              <a:ext cx="5259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/>
                <a:t>Language of data wrangling with the Dplyr package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9401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Today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Getting Started with tidyverse in R - Storybench">
            <a:extLst>
              <a:ext uri="{FF2B5EF4-FFF2-40B4-BE49-F238E27FC236}">
                <a16:creationId xmlns:a16="http://schemas.microsoft.com/office/drawing/2014/main" id="{D1CC75A5-D824-4C98-A14A-F0367208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438"/>
            <a:ext cx="12192000" cy="586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23C965B-72F0-4F77-A41D-3B85BD051FE8}"/>
              </a:ext>
            </a:extLst>
          </p:cNvPr>
          <p:cNvSpPr/>
          <p:nvPr/>
        </p:nvSpPr>
        <p:spPr>
          <a:xfrm>
            <a:off x="3000651" y="4181383"/>
            <a:ext cx="1367161" cy="98542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573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Today’s Outline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FF0309-A74F-4473-A61F-65D5005EAC8D}"/>
              </a:ext>
            </a:extLst>
          </p:cNvPr>
          <p:cNvSpPr txBox="1"/>
          <p:nvPr/>
        </p:nvSpPr>
        <p:spPr>
          <a:xfrm>
            <a:off x="536648" y="1595625"/>
            <a:ext cx="5956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Applying functions to a single list’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Applying functions to 2 lists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Applying functions to  more than 2 lists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126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Map(): Applying functions to single list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5C6F60-5C26-42F1-AAED-31611BC5CF4C}"/>
              </a:ext>
            </a:extLst>
          </p:cNvPr>
          <p:cNvSpPr txBox="1"/>
          <p:nvPr/>
        </p:nvSpPr>
        <p:spPr>
          <a:xfrm>
            <a:off x="6585339" y="1025046"/>
            <a:ext cx="620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The output of map() is always a list</a:t>
            </a:r>
            <a:endParaRPr lang="en-CA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5BA00FD-0BD3-4F5B-9762-332F4789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0" y="935421"/>
            <a:ext cx="5607091" cy="487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CA8376-5F75-4AB4-8942-945FA612D9FE}"/>
              </a:ext>
            </a:extLst>
          </p:cNvPr>
          <p:cNvSpPr txBox="1"/>
          <p:nvPr/>
        </p:nvSpPr>
        <p:spPr>
          <a:xfrm>
            <a:off x="6566357" y="2883769"/>
            <a:ext cx="5295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86B3"/>
              </a:solidFill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86B3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86B3"/>
                </a:solidFill>
                <a:latin typeface="inherit"/>
              </a:rPr>
              <a:t>Map_int</a:t>
            </a:r>
            <a:r>
              <a:rPr lang="en-US" dirty="0">
                <a:solidFill>
                  <a:srgbClr val="0086B3"/>
                </a:solidFill>
                <a:latin typeface="inherit"/>
              </a:rPr>
              <a:t>(): returns an integer vector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86B3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86B3"/>
                </a:solidFill>
                <a:latin typeface="inherit"/>
              </a:rPr>
              <a:t>Map_dbl</a:t>
            </a:r>
            <a:r>
              <a:rPr lang="en-US" dirty="0">
                <a:solidFill>
                  <a:srgbClr val="0086B3"/>
                </a:solidFill>
                <a:latin typeface="inherit"/>
              </a:rPr>
              <a:t>(): returns a double vector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86B3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86B3"/>
                </a:solidFill>
                <a:latin typeface="inherit"/>
              </a:rPr>
              <a:t>Map_chr</a:t>
            </a:r>
            <a:r>
              <a:rPr lang="en-US" dirty="0">
                <a:solidFill>
                  <a:srgbClr val="0086B3"/>
                </a:solidFill>
                <a:latin typeface="inherit"/>
              </a:rPr>
              <a:t>(): character vector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86B3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86B3"/>
                </a:solidFill>
                <a:latin typeface="inherit"/>
              </a:rPr>
              <a:t>Map_lgl</a:t>
            </a:r>
            <a:r>
              <a:rPr lang="en-US" dirty="0">
                <a:solidFill>
                  <a:srgbClr val="0086B3"/>
                </a:solidFill>
                <a:latin typeface="inherit"/>
              </a:rPr>
              <a:t>(): logical vector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D5901-07B4-4825-BBEB-E5C3D21983BC}"/>
              </a:ext>
            </a:extLst>
          </p:cNvPr>
          <p:cNvSpPr txBox="1"/>
          <p:nvPr/>
        </p:nvSpPr>
        <p:spPr>
          <a:xfrm>
            <a:off x="6566357" y="2306055"/>
            <a:ext cx="6364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What if we want to return a vector output of</a:t>
            </a:r>
          </a:p>
          <a:p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 a specific datatype?</a:t>
            </a:r>
          </a:p>
        </p:txBody>
      </p:sp>
    </p:spTree>
    <p:extLst>
      <p:ext uri="{BB962C8B-B14F-4D97-AF65-F5344CB8AC3E}">
        <p14:creationId xmlns:p14="http://schemas.microsoft.com/office/powerpoint/2010/main" val="37513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Today’s Outline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326863-B5DA-4219-BD9C-2F5E60CA316D}"/>
              </a:ext>
            </a:extLst>
          </p:cNvPr>
          <p:cNvSpPr txBox="1"/>
          <p:nvPr/>
        </p:nvSpPr>
        <p:spPr>
          <a:xfrm>
            <a:off x="5400000" y="1169152"/>
            <a:ext cx="2845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Square_root</a:t>
            </a:r>
            <a:r>
              <a:rPr lang="en-US" dirty="0"/>
              <a:t>  &lt;- function(x) {</a:t>
            </a:r>
          </a:p>
          <a:p>
            <a:endParaRPr lang="en-US" dirty="0"/>
          </a:p>
          <a:p>
            <a:r>
              <a:rPr lang="en-US" dirty="0"/>
              <a:t>	x^1/2</a:t>
            </a:r>
          </a:p>
          <a:p>
            <a:r>
              <a:rPr lang="en-US" dirty="0"/>
              <a:t>}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2531B-13F7-46BE-96A1-03E2E27A984D}"/>
              </a:ext>
            </a:extLst>
          </p:cNvPr>
          <p:cNvSpPr txBox="1"/>
          <p:nvPr/>
        </p:nvSpPr>
        <p:spPr>
          <a:xfrm>
            <a:off x="5628191" y="448852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Function(x)  x^1/2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700666-8C3F-4D37-8BCF-52A775D54214}"/>
              </a:ext>
            </a:extLst>
          </p:cNvPr>
          <p:cNvSpPr txBox="1"/>
          <p:nvPr/>
        </p:nvSpPr>
        <p:spPr>
          <a:xfrm>
            <a:off x="325877" y="1520513"/>
            <a:ext cx="35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way of writing functions: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B80D7-E644-4AE3-BDA2-6E866583076A}"/>
              </a:ext>
            </a:extLst>
          </p:cNvPr>
          <p:cNvSpPr txBox="1"/>
          <p:nvPr/>
        </p:nvSpPr>
        <p:spPr>
          <a:xfrm>
            <a:off x="608901" y="4457926"/>
            <a:ext cx="35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Anonymous functions: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5C6F60-5C26-42F1-AAED-31611BC5CF4C}"/>
              </a:ext>
            </a:extLst>
          </p:cNvPr>
          <p:cNvSpPr txBox="1"/>
          <p:nvPr/>
        </p:nvSpPr>
        <p:spPr>
          <a:xfrm>
            <a:off x="6288537" y="1189720"/>
            <a:ext cx="8811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6B3"/>
                </a:solidFill>
                <a:latin typeface="inherit"/>
              </a:rPr>
              <a:t>Output of map2() is a list. </a:t>
            </a:r>
            <a:endParaRPr lang="en-CA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FFA7DCE-E6D1-4ABA-9274-33910FD5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3" y="1189720"/>
            <a:ext cx="5448300" cy="38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231C550-0DBC-4589-A0A9-63B49DFFDD34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Map2(): Applying functions to 2 lists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D032A-557E-440D-A300-9D63B9549F25}"/>
              </a:ext>
            </a:extLst>
          </p:cNvPr>
          <p:cNvSpPr txBox="1"/>
          <p:nvPr/>
        </p:nvSpPr>
        <p:spPr>
          <a:xfrm>
            <a:off x="6288537" y="2887745"/>
            <a:ext cx="5295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86B3"/>
              </a:solidFill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86B3"/>
                </a:solidFill>
                <a:latin typeface="inherit"/>
              </a:rPr>
              <a:t> Map2_int(): returns an integer vector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86B3"/>
                </a:solidFill>
                <a:latin typeface="inherit"/>
              </a:rPr>
              <a:t> Map2_dbl(): returns a double vector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86B3"/>
                </a:solidFill>
                <a:latin typeface="inherit"/>
              </a:rPr>
              <a:t> Map2_chr(): character vector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86B3"/>
                </a:solidFill>
                <a:latin typeface="inherit"/>
              </a:rPr>
              <a:t> Map2_lgl(): logical vector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4AA4D-1696-45C5-BFF5-E551D6A6D790}"/>
              </a:ext>
            </a:extLst>
          </p:cNvPr>
          <p:cNvSpPr txBox="1"/>
          <p:nvPr/>
        </p:nvSpPr>
        <p:spPr>
          <a:xfrm>
            <a:off x="6288537" y="2323834"/>
            <a:ext cx="6364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What if we want to return a vector output of</a:t>
            </a:r>
          </a:p>
          <a:p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 a specific datatype?</a:t>
            </a:r>
          </a:p>
        </p:txBody>
      </p:sp>
    </p:spTree>
    <p:extLst>
      <p:ext uri="{BB962C8B-B14F-4D97-AF65-F5344CB8AC3E}">
        <p14:creationId xmlns:p14="http://schemas.microsoft.com/office/powerpoint/2010/main" val="82514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Today’s Outline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198C8D23-7167-4321-ADEE-039A23E45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9" y="862696"/>
            <a:ext cx="6288537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CC5D38-EE4D-4EF7-892F-8847225C879C}"/>
              </a:ext>
            </a:extLst>
          </p:cNvPr>
          <p:cNvSpPr txBox="1"/>
          <p:nvPr/>
        </p:nvSpPr>
        <p:spPr>
          <a:xfrm>
            <a:off x="6928313" y="1212971"/>
            <a:ext cx="4745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6B3"/>
                </a:solidFill>
                <a:latin typeface="inherit"/>
              </a:rPr>
              <a:t>Output of </a:t>
            </a:r>
            <a:r>
              <a:rPr lang="en-US" dirty="0" err="1">
                <a:solidFill>
                  <a:srgbClr val="0086B3"/>
                </a:solidFill>
                <a:latin typeface="inherit"/>
              </a:rPr>
              <a:t>pmap</a:t>
            </a:r>
            <a:r>
              <a:rPr lang="en-US" dirty="0">
                <a:solidFill>
                  <a:srgbClr val="0086B3"/>
                </a:solidFill>
                <a:latin typeface="inherit"/>
              </a:rPr>
              <a:t>() is a list. 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AB6FD-A8BB-4A5C-AD8C-D723E4303F72}"/>
              </a:ext>
            </a:extLst>
          </p:cNvPr>
          <p:cNvSpPr txBox="1"/>
          <p:nvPr/>
        </p:nvSpPr>
        <p:spPr>
          <a:xfrm>
            <a:off x="6998751" y="2903220"/>
            <a:ext cx="31630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86B3"/>
              </a:solidFill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86B3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86B3"/>
                </a:solidFill>
                <a:latin typeface="inherit"/>
              </a:rPr>
              <a:t>pmap_int</a:t>
            </a:r>
            <a:r>
              <a:rPr lang="en-US" dirty="0">
                <a:solidFill>
                  <a:srgbClr val="0086B3"/>
                </a:solidFill>
                <a:latin typeface="inherit"/>
              </a:rPr>
              <a:t>(): returns an integer vector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86B3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86B3"/>
                </a:solidFill>
                <a:latin typeface="inherit"/>
              </a:rPr>
              <a:t>pmap_dbl</a:t>
            </a:r>
            <a:r>
              <a:rPr lang="en-US" dirty="0">
                <a:solidFill>
                  <a:srgbClr val="0086B3"/>
                </a:solidFill>
                <a:latin typeface="inherit"/>
              </a:rPr>
              <a:t>(): returns a double vector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86B3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86B3"/>
                </a:solidFill>
                <a:latin typeface="inherit"/>
              </a:rPr>
              <a:t>pmap_chr</a:t>
            </a:r>
            <a:r>
              <a:rPr lang="en-US" dirty="0">
                <a:solidFill>
                  <a:srgbClr val="0086B3"/>
                </a:solidFill>
                <a:latin typeface="inherit"/>
              </a:rPr>
              <a:t>(): character vector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86B3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86B3"/>
                </a:solidFill>
                <a:latin typeface="inherit"/>
              </a:rPr>
              <a:t>pmap_lgl</a:t>
            </a:r>
            <a:r>
              <a:rPr lang="en-US" dirty="0">
                <a:solidFill>
                  <a:srgbClr val="0086B3"/>
                </a:solidFill>
                <a:latin typeface="inherit"/>
              </a:rPr>
              <a:t>(): logical vector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F672AB-7206-4F5B-8576-E92EEB98396C}"/>
              </a:ext>
            </a:extLst>
          </p:cNvPr>
          <p:cNvSpPr txBox="1"/>
          <p:nvPr/>
        </p:nvSpPr>
        <p:spPr>
          <a:xfrm>
            <a:off x="6928313" y="2256889"/>
            <a:ext cx="5119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What if we want to return a vector output of</a:t>
            </a:r>
          </a:p>
          <a:p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 a specific datatype?</a:t>
            </a:r>
          </a:p>
        </p:txBody>
      </p:sp>
    </p:spTree>
    <p:extLst>
      <p:ext uri="{BB962C8B-B14F-4D97-AF65-F5344CB8AC3E}">
        <p14:creationId xmlns:p14="http://schemas.microsoft.com/office/powerpoint/2010/main" val="37496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292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inherit</vt:lpstr>
      <vt:lpstr>Wingdings</vt:lpstr>
      <vt:lpstr>Office Theme</vt:lpstr>
      <vt:lpstr>Advanced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</dc:title>
  <dc:creator>Asare, Eric</dc:creator>
  <cp:lastModifiedBy>Asare, Eric</cp:lastModifiedBy>
  <cp:revision>26</cp:revision>
  <dcterms:created xsi:type="dcterms:W3CDTF">2022-02-05T16:24:33Z</dcterms:created>
  <dcterms:modified xsi:type="dcterms:W3CDTF">2022-02-26T18:59:25Z</dcterms:modified>
</cp:coreProperties>
</file>