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4" r:id="rId3"/>
    <p:sldId id="286" r:id="rId4"/>
    <p:sldId id="285" r:id="rId5"/>
    <p:sldId id="299" r:id="rId6"/>
    <p:sldId id="300" r:id="rId7"/>
    <p:sldId id="294" r:id="rId8"/>
    <p:sldId id="295" r:id="rId9"/>
    <p:sldId id="296" r:id="rId10"/>
    <p:sldId id="297" r:id="rId11"/>
    <p:sldId id="298" r:id="rId12"/>
    <p:sldId id="287" r:id="rId13"/>
    <p:sldId id="288" r:id="rId14"/>
    <p:sldId id="291" r:id="rId15"/>
    <p:sldId id="289"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8" d="100"/>
          <a:sy n="108" d="100"/>
        </p:scale>
        <p:origin x="49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28F1-F1F5-45F1-B3DD-DD98EC237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57F5C69-A6C4-40F4-BDA3-FE87EF637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0AACAF-B96C-4819-8F43-6353BEFD2CD5}"/>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0C79CABC-DEF9-4C0F-B459-6A5D5A036D64}"/>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2B142FE-1C16-4D61-BF46-88BCFC6A88FB}"/>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373119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19C3-AD71-4E5D-AC67-F56A805DA3E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EA681F-3254-4C7B-ACDB-C45E78649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F7FFF7-ED6E-4201-AF4D-019AC4DCF94A}"/>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78471EDE-8C5A-4D2D-B754-598D827D3EF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CE16BC9-5B56-44A0-BD9C-3C1ACC5989D0}"/>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66596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E9A2F-ED30-4D73-A249-44EE6E55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DE2E32-3762-42BA-BBAE-5E76FE2BD1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262ECD-0223-400E-B929-264042B931E4}"/>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194FD53E-261D-4F8C-80BC-1D3816B8C8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3480C5-2299-472C-A189-4B615D1A49E3}"/>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137064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F0E0-53EC-41DF-983A-0D5D1E69E8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BC4C0C0-9A9D-414E-8995-A20D6B967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726C86-061C-40B6-8E3B-6A62E652DB95}"/>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1090773A-8638-4F6E-A6DE-C845785BBA0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0E5C176-F3A5-45E6-8F05-B74EB8AAB957}"/>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376485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D43B-FB72-4718-99FF-B18F444A2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AB5F234-B713-429E-93FE-6CBA708AA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AE20E0-2A5C-4FE6-A4A2-3BCA367F58A9}"/>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6184F088-AF31-49BF-A5B1-5049C6A55F8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E69ADBE-64B6-424C-8412-7A8345507550}"/>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155273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F4D9-47FF-477B-825E-7A1FB6D7DB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8AC3F3-218F-4BCE-8DC1-311FBCCFF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B37B1C0-F469-44E7-A504-B7524B7D6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D72AD0D-7DD3-457A-941C-30164A816F67}"/>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6" name="Footer Placeholder 5">
            <a:extLst>
              <a:ext uri="{FF2B5EF4-FFF2-40B4-BE49-F238E27FC236}">
                <a16:creationId xmlns:a16="http://schemas.microsoft.com/office/drawing/2014/main" id="{73657F8A-FC2B-4FAD-A85E-1A6A05E67A90}"/>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258700E6-2F49-4DD7-AE10-7C13B25884CE}"/>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35020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4681-E650-498B-9E48-680C22151D8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797BE51-D16C-4FFF-8F48-0A5E7D9BF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18909-899E-40D3-A8BA-B49271F46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07B64B7-E129-4697-BB0D-22E61C32C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A9C54-CDA6-4A03-8FE7-3E97F1083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76A0A2-2F07-42A3-AC79-2C77934D79A0}"/>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8" name="Footer Placeholder 7">
            <a:extLst>
              <a:ext uri="{FF2B5EF4-FFF2-40B4-BE49-F238E27FC236}">
                <a16:creationId xmlns:a16="http://schemas.microsoft.com/office/drawing/2014/main" id="{42366F49-0753-4005-BAF9-5A54D009657D}"/>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C8AF0EF4-9BEC-4B5A-9116-0FA926CD0B2A}"/>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293992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C615-D2B9-461F-BE3D-C28146560F5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164181A-F232-44EC-B86F-C84E89778828}"/>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4" name="Footer Placeholder 3">
            <a:extLst>
              <a:ext uri="{FF2B5EF4-FFF2-40B4-BE49-F238E27FC236}">
                <a16:creationId xmlns:a16="http://schemas.microsoft.com/office/drawing/2014/main" id="{C9523AC1-4CAC-477F-99F2-631C97DB3BC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5DBB7FEA-9368-4319-A850-D56E5711B6C3}"/>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153674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E1B01-32B0-4358-93A1-0A3AD2110198}"/>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3" name="Footer Placeholder 2">
            <a:extLst>
              <a:ext uri="{FF2B5EF4-FFF2-40B4-BE49-F238E27FC236}">
                <a16:creationId xmlns:a16="http://schemas.microsoft.com/office/drawing/2014/main" id="{6EE277BD-98B9-43EB-A46D-B40922257101}"/>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AC4A4679-5651-49D7-90EC-3FDEC496DBE9}"/>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7029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95A5-6BDF-4D12-A321-7C3B5593A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84B688-0392-43B4-8F96-A0012279B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CBC2B29-E6FB-4F93-89F5-977B89AF4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B4074-DE44-4153-8310-7E64B1A947DC}"/>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6" name="Footer Placeholder 5">
            <a:extLst>
              <a:ext uri="{FF2B5EF4-FFF2-40B4-BE49-F238E27FC236}">
                <a16:creationId xmlns:a16="http://schemas.microsoft.com/office/drawing/2014/main" id="{90A7C25D-C177-448C-BDD0-BCB18A029E6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88AF194-72A4-4258-A97A-44B800462F9A}"/>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41619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4049-DF3E-45B3-8B2C-FAC0591A7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108906D-F362-4859-A7FC-C1932AE7E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07A22360-E7F9-4FE1-B544-AA21C0007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8B0AE-C211-4394-9025-78CCC7FD4DEB}"/>
              </a:ext>
            </a:extLst>
          </p:cNvPr>
          <p:cNvSpPr>
            <a:spLocks noGrp="1"/>
          </p:cNvSpPr>
          <p:nvPr>
            <p:ph type="dt" sz="half" idx="10"/>
          </p:nvPr>
        </p:nvSpPr>
        <p:spPr/>
        <p:txBody>
          <a:bodyPr/>
          <a:lstStyle/>
          <a:p>
            <a:fld id="{0D601649-51A8-4219-BA9E-5B55B9948C88}" type="datetimeFigureOut">
              <a:rPr lang="en-CA" smtClean="0"/>
              <a:t>2022-02-26</a:t>
            </a:fld>
            <a:endParaRPr lang="en-CA" dirty="0"/>
          </a:p>
        </p:txBody>
      </p:sp>
      <p:sp>
        <p:nvSpPr>
          <p:cNvPr id="6" name="Footer Placeholder 5">
            <a:extLst>
              <a:ext uri="{FF2B5EF4-FFF2-40B4-BE49-F238E27FC236}">
                <a16:creationId xmlns:a16="http://schemas.microsoft.com/office/drawing/2014/main" id="{F913BD1C-78EC-4539-8DA5-4BCFF975245C}"/>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D00330A1-F72A-4330-A761-3069B7001635}"/>
              </a:ext>
            </a:extLst>
          </p:cNvPr>
          <p:cNvSpPr>
            <a:spLocks noGrp="1"/>
          </p:cNvSpPr>
          <p:nvPr>
            <p:ph type="sldNum" sz="quarter" idx="12"/>
          </p:nvPr>
        </p:nvSpPr>
        <p:spPr/>
        <p:txBody>
          <a:bodyPr/>
          <a:lstStyle/>
          <a:p>
            <a:fld id="{769463A0-A69C-439E-8238-E797F373CFEB}" type="slidenum">
              <a:rPr lang="en-CA" smtClean="0"/>
              <a:t>‹#›</a:t>
            </a:fld>
            <a:endParaRPr lang="en-CA" dirty="0"/>
          </a:p>
        </p:txBody>
      </p:sp>
    </p:spTree>
    <p:extLst>
      <p:ext uri="{BB962C8B-B14F-4D97-AF65-F5344CB8AC3E}">
        <p14:creationId xmlns:p14="http://schemas.microsoft.com/office/powerpoint/2010/main" val="19504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21F16-CBC9-4579-B858-D51417BCA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F5E5CF-590C-4A52-AD19-9765B8C02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808718-E8EE-46C2-BEEF-F36041960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01649-51A8-4219-BA9E-5B55B9948C88}" type="datetimeFigureOut">
              <a:rPr lang="en-CA" smtClean="0"/>
              <a:t>2022-02-26</a:t>
            </a:fld>
            <a:endParaRPr lang="en-CA" dirty="0"/>
          </a:p>
        </p:txBody>
      </p:sp>
      <p:sp>
        <p:nvSpPr>
          <p:cNvPr id="5" name="Footer Placeholder 4">
            <a:extLst>
              <a:ext uri="{FF2B5EF4-FFF2-40B4-BE49-F238E27FC236}">
                <a16:creationId xmlns:a16="http://schemas.microsoft.com/office/drawing/2014/main" id="{08D1FCBF-F195-498A-A391-3AEF0109F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F447474B-51FF-40C7-AC3B-A1C38C417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463A0-A69C-439E-8238-E797F373CFEB}" type="slidenum">
              <a:rPr lang="en-CA" smtClean="0"/>
              <a:t>‹#›</a:t>
            </a:fld>
            <a:endParaRPr lang="en-CA" dirty="0"/>
          </a:p>
        </p:txBody>
      </p:sp>
    </p:spTree>
    <p:extLst>
      <p:ext uri="{BB962C8B-B14F-4D97-AF65-F5344CB8AC3E}">
        <p14:creationId xmlns:p14="http://schemas.microsoft.com/office/powerpoint/2010/main" val="336133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blog/2021/12/23/best-practices-for-writing-code-comments/"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freecodecamp.org/news/how-to-make-your-first-pull-request-on-github-3/#:~:text=Create%20pull%20request%20Go%20to%20your%20repository%20on,pull%20request%20is%20accepted%20you%E2%80%99ll%20receive%20an%20email." TargetMode="External"/><Relationship Id="rId4" Type="http://schemas.openxmlformats.org/officeDocument/2006/relationships/hyperlink" Target="https://gist.github.com/marionzualo/82fbf4e3d20ef253d3ef#:~:text=Having%20Your%20Code%20Reviewed%201%20Review%20your%20code,why%20the%20code%20exists.%20...%20More%20items...%2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dv-r.hadley.nz/"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5705BE-7EB4-4B32-A86B-6B0A7115B823}"/>
              </a:ext>
            </a:extLst>
          </p:cNvPr>
          <p:cNvSpPr>
            <a:spLocks noGrp="1"/>
          </p:cNvSpPr>
          <p:nvPr>
            <p:ph type="title"/>
          </p:nvPr>
        </p:nvSpPr>
        <p:spPr>
          <a:xfrm>
            <a:off x="3777080" y="278535"/>
            <a:ext cx="5593497" cy="749153"/>
          </a:xfrm>
        </p:spPr>
        <p:txBody>
          <a:bodyPr>
            <a:noAutofit/>
          </a:bodyPr>
          <a:lstStyle/>
          <a:p>
            <a:r>
              <a:rPr lang="en-US" sz="7200" b="1" dirty="0">
                <a:solidFill>
                  <a:srgbClr val="FFFFFF"/>
                </a:solidFill>
                <a:latin typeface="Cambria" panose="02040503050406030204" pitchFamily="18" charset="0"/>
                <a:ea typeface="Cambria" panose="02040503050406030204" pitchFamily="18" charset="0"/>
              </a:rPr>
              <a:t>Advanced R</a:t>
            </a:r>
            <a:endParaRPr lang="en-CA" sz="7200" b="1" dirty="0">
              <a:solidFill>
                <a:srgbClr val="FFFFFF"/>
              </a:solidFill>
              <a:latin typeface="Cambria" panose="02040503050406030204" pitchFamily="18" charset="0"/>
              <a:ea typeface="Cambria" panose="02040503050406030204" pitchFamily="18" charset="0"/>
            </a:endParaRPr>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2" y="0"/>
            <a:ext cx="1706998" cy="397399"/>
          </a:xfrm>
        </p:spPr>
      </p:pic>
      <p:sp>
        <p:nvSpPr>
          <p:cNvPr id="3" name="TextBox 2">
            <a:extLst>
              <a:ext uri="{FF2B5EF4-FFF2-40B4-BE49-F238E27FC236}">
                <a16:creationId xmlns:a16="http://schemas.microsoft.com/office/drawing/2014/main" id="{F8A599F0-7097-452B-9777-2D94429B0941}"/>
              </a:ext>
            </a:extLst>
          </p:cNvPr>
          <p:cNvSpPr txBox="1"/>
          <p:nvPr/>
        </p:nvSpPr>
        <p:spPr>
          <a:xfrm>
            <a:off x="4137994" y="1043435"/>
            <a:ext cx="4227311" cy="369332"/>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Tools for Advanced Data Analytics in R</a:t>
            </a:r>
            <a:endParaRPr lang="en-CA" b="1" dirty="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695F3113-1BEA-42CB-9F0C-2BE41ABA6CBD}"/>
              </a:ext>
            </a:extLst>
          </p:cNvPr>
          <p:cNvSpPr txBox="1"/>
          <p:nvPr/>
        </p:nvSpPr>
        <p:spPr>
          <a:xfrm>
            <a:off x="2071562" y="2042650"/>
            <a:ext cx="9313932" cy="3170099"/>
          </a:xfrm>
          <a:prstGeom prst="rect">
            <a:avLst/>
          </a:prstGeom>
          <a:noFill/>
        </p:spPr>
        <p:txBody>
          <a:bodyPr wrap="square" rtlCol="0">
            <a:spAutoFit/>
          </a:bodyPr>
          <a:lstStyle/>
          <a:p>
            <a:pPr algn="ctr"/>
            <a:r>
              <a:rPr lang="en-US" sz="4000" dirty="0">
                <a:latin typeface="Cambria" panose="02040503050406030204" pitchFamily="18" charset="0"/>
                <a:ea typeface="Cambria" panose="02040503050406030204" pitchFamily="18" charset="0"/>
              </a:rPr>
              <a:t>A Course Designed by Data Smart Science</a:t>
            </a:r>
          </a:p>
          <a:p>
            <a:pPr algn="ctr"/>
            <a:endParaRPr lang="en-US" sz="4000" dirty="0">
              <a:latin typeface="Cambria" panose="02040503050406030204" pitchFamily="18" charset="0"/>
              <a:ea typeface="Cambria" panose="02040503050406030204" pitchFamily="18" charset="0"/>
            </a:endParaRPr>
          </a:p>
          <a:p>
            <a:pPr algn="ctr"/>
            <a:r>
              <a:rPr lang="en-US" sz="4000" dirty="0">
                <a:latin typeface="Cambria" panose="02040503050406030204" pitchFamily="18" charset="0"/>
                <a:ea typeface="Cambria" panose="02040503050406030204" pitchFamily="18" charset="0"/>
              </a:rPr>
              <a:t>&amp; </a:t>
            </a:r>
          </a:p>
          <a:p>
            <a:pPr algn="ctr"/>
            <a:endParaRPr lang="en-US" sz="4000" dirty="0">
              <a:latin typeface="Cambria" panose="02040503050406030204" pitchFamily="18" charset="0"/>
              <a:ea typeface="Cambria" panose="02040503050406030204" pitchFamily="18" charset="0"/>
            </a:endParaRPr>
          </a:p>
          <a:p>
            <a:pPr algn="ctr"/>
            <a:r>
              <a:rPr lang="en-US" sz="4000" dirty="0">
                <a:latin typeface="Cambria" panose="02040503050406030204" pitchFamily="18" charset="0"/>
                <a:ea typeface="Cambria" panose="02040503050406030204" pitchFamily="18" charset="0"/>
              </a:rPr>
              <a:t>Presented by</a:t>
            </a:r>
            <a:endParaRPr lang="en-CA" sz="4000" dirty="0">
              <a:latin typeface="Cambria" panose="02040503050406030204" pitchFamily="18" charset="0"/>
              <a:ea typeface="Cambria" panose="02040503050406030204" pitchFamily="18" charset="0"/>
            </a:endParaRPr>
          </a:p>
        </p:txBody>
      </p:sp>
      <p:sp>
        <p:nvSpPr>
          <p:cNvPr id="19" name="TextBox 18">
            <a:extLst>
              <a:ext uri="{FF2B5EF4-FFF2-40B4-BE49-F238E27FC236}">
                <a16:creationId xmlns:a16="http://schemas.microsoft.com/office/drawing/2014/main" id="{72D29F12-B085-423D-8EDB-295913CE65EB}"/>
              </a:ext>
            </a:extLst>
          </p:cNvPr>
          <p:cNvSpPr txBox="1"/>
          <p:nvPr/>
        </p:nvSpPr>
        <p:spPr>
          <a:xfrm>
            <a:off x="4137994" y="5786680"/>
            <a:ext cx="5735353" cy="646331"/>
          </a:xfrm>
          <a:prstGeom prst="rect">
            <a:avLst/>
          </a:prstGeom>
          <a:noFill/>
        </p:spPr>
        <p:txBody>
          <a:bodyPr wrap="none" rtlCol="0">
            <a:spAutoFit/>
          </a:bodyPr>
          <a:lstStyle/>
          <a:p>
            <a:r>
              <a:rPr lang="en-US" sz="3600" dirty="0">
                <a:latin typeface="Cambria" panose="02040503050406030204" pitchFamily="18" charset="0"/>
                <a:ea typeface="Cambria" panose="02040503050406030204" pitchFamily="18" charset="0"/>
              </a:rPr>
              <a:t>Dr. Eric Asare &amp; Seth Appiah</a:t>
            </a:r>
            <a:endParaRPr lang="en-CA"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45165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01C6C5-5206-46D2-814E-D162AB0EFB1E}"/>
              </a:ext>
            </a:extLst>
          </p:cNvPr>
          <p:cNvSpPr txBox="1"/>
          <p:nvPr/>
        </p:nvSpPr>
        <p:spPr>
          <a:xfrm>
            <a:off x="501588" y="954360"/>
            <a:ext cx="6205490" cy="646331"/>
          </a:xfrm>
          <a:prstGeom prst="rect">
            <a:avLst/>
          </a:prstGeom>
          <a:noFill/>
        </p:spPr>
        <p:txBody>
          <a:bodyPr wrap="square">
            <a:spAutoFit/>
          </a:bodyPr>
          <a:lstStyle/>
          <a:p>
            <a:r>
              <a:rPr lang="en-US" b="1" i="0" dirty="0">
                <a:solidFill>
                  <a:srgbClr val="000000"/>
                </a:solidFill>
                <a:effectLst/>
                <a:latin typeface="open sans" panose="020B0606030504020204" pitchFamily="34" charset="0"/>
              </a:rPr>
              <a:t>every()</a:t>
            </a:r>
            <a:r>
              <a:rPr lang="en-US" b="0" i="0" dirty="0">
                <a:solidFill>
                  <a:srgbClr val="000000"/>
                </a:solidFill>
                <a:effectLst/>
                <a:latin typeface="open sans" panose="020B0606030504020204" pitchFamily="34" charset="0"/>
              </a:rPr>
              <a:t> – This function returns TRUE if all the elements in a list pass a condition or test</a:t>
            </a:r>
            <a:endParaRPr lang="en-CA" dirty="0"/>
          </a:p>
        </p:txBody>
      </p:sp>
      <p:sp>
        <p:nvSpPr>
          <p:cNvPr id="25" name="TextBox 24">
            <a:extLst>
              <a:ext uri="{FF2B5EF4-FFF2-40B4-BE49-F238E27FC236}">
                <a16:creationId xmlns:a16="http://schemas.microsoft.com/office/drawing/2014/main" id="{5203E62C-9C3B-430D-BCA1-E0B523B4D515}"/>
              </a:ext>
            </a:extLst>
          </p:cNvPr>
          <p:cNvSpPr txBox="1"/>
          <p:nvPr/>
        </p:nvSpPr>
        <p:spPr>
          <a:xfrm>
            <a:off x="501588" y="1687627"/>
            <a:ext cx="6205490" cy="646331"/>
          </a:xfrm>
          <a:prstGeom prst="rect">
            <a:avLst/>
          </a:prstGeom>
          <a:noFill/>
        </p:spPr>
        <p:txBody>
          <a:bodyPr wrap="square">
            <a:spAutoFit/>
          </a:bodyPr>
          <a:lstStyle/>
          <a:p>
            <a:pPr algn="l" fontAlgn="base"/>
            <a:r>
              <a:rPr lang="en-US" b="0" i="0" dirty="0">
                <a:solidFill>
                  <a:srgbClr val="000000"/>
                </a:solidFill>
                <a:effectLst/>
                <a:latin typeface="inherit"/>
              </a:rPr>
              <a:t>sm1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DD1144"/>
                </a:solidFill>
                <a:effectLst/>
                <a:latin typeface="inherit"/>
              </a:rPr>
              <a:t>"R"</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DD1144"/>
                </a:solidFill>
                <a:effectLst/>
                <a:latin typeface="inherit"/>
              </a:rPr>
              <a:t>"</a:t>
            </a:r>
            <a:r>
              <a:rPr lang="en-US" b="0" i="0" dirty="0" err="1">
                <a:solidFill>
                  <a:srgbClr val="DD1144"/>
                </a:solidFill>
                <a:effectLst/>
                <a:latin typeface="inherit"/>
              </a:rPr>
              <a:t>Rstatistics</a:t>
            </a:r>
            <a:r>
              <a:rPr lang="en-US" b="0" i="0" dirty="0">
                <a:solidFill>
                  <a:srgbClr val="DD1144"/>
                </a:solidFill>
                <a:effectLst/>
                <a:latin typeface="inherit"/>
              </a:rPr>
              <a:t>"</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777777"/>
                </a:solidFill>
                <a:effectLst/>
                <a:latin typeface="inherit"/>
              </a:rPr>
              <a:t>)</a:t>
            </a:r>
            <a:endParaRPr lang="en-US" b="0" i="0" dirty="0">
              <a:solidFill>
                <a:srgbClr val="444444"/>
              </a:solidFill>
              <a:effectLst/>
              <a:latin typeface="Source Code Pro" panose="020B0509030403020204" pitchFamily="49" charset="0"/>
            </a:endParaRPr>
          </a:p>
          <a:p>
            <a:pPr algn="l" fontAlgn="base"/>
            <a:r>
              <a:rPr lang="en-US" b="0" i="0" dirty="0">
                <a:solidFill>
                  <a:srgbClr val="0086B3"/>
                </a:solidFill>
                <a:effectLst/>
                <a:latin typeface="inherit"/>
              </a:rPr>
              <a:t>every</a:t>
            </a:r>
            <a:r>
              <a:rPr lang="en-US" b="0" i="0" dirty="0">
                <a:solidFill>
                  <a:srgbClr val="777777"/>
                </a:solidFill>
                <a:effectLst/>
                <a:latin typeface="inherit"/>
              </a:rPr>
              <a:t>(</a:t>
            </a:r>
            <a:r>
              <a:rPr lang="en-US" b="0" i="0" dirty="0">
                <a:solidFill>
                  <a:srgbClr val="000000"/>
                </a:solidFill>
                <a:effectLst/>
                <a:latin typeface="inherit"/>
              </a:rPr>
              <a:t>sm1, </a:t>
            </a:r>
            <a:r>
              <a:rPr lang="en-US" b="0" i="0" dirty="0" err="1">
                <a:solidFill>
                  <a:srgbClr val="000000"/>
                </a:solidFill>
                <a:effectLst/>
                <a:latin typeface="inherit"/>
              </a:rPr>
              <a:t>is.</a:t>
            </a:r>
            <a:r>
              <a:rPr lang="en-US" b="0" i="0" dirty="0" err="1">
                <a:solidFill>
                  <a:srgbClr val="0086B3"/>
                </a:solidFill>
                <a:effectLst/>
                <a:latin typeface="inherit"/>
              </a:rPr>
              <a:t>character</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p:txBody>
      </p:sp>
      <p:sp>
        <p:nvSpPr>
          <p:cNvPr id="26" name="TextBox 25">
            <a:extLst>
              <a:ext uri="{FF2B5EF4-FFF2-40B4-BE49-F238E27FC236}">
                <a16:creationId xmlns:a16="http://schemas.microsoft.com/office/drawing/2014/main" id="{7D3745D3-A1D6-411D-A685-729936756776}"/>
              </a:ext>
            </a:extLst>
          </p:cNvPr>
          <p:cNvSpPr txBox="1"/>
          <p:nvPr/>
        </p:nvSpPr>
        <p:spPr>
          <a:xfrm>
            <a:off x="501588" y="2689013"/>
            <a:ext cx="6205490" cy="1200329"/>
          </a:xfrm>
          <a:prstGeom prst="rect">
            <a:avLst/>
          </a:prstGeom>
          <a:noFill/>
        </p:spPr>
        <p:txBody>
          <a:bodyPr wrap="square">
            <a:spAutoFit/>
          </a:bodyPr>
          <a:lstStyle/>
          <a:p>
            <a:pPr algn="l" rtl="0" fontAlgn="base">
              <a:buFont typeface="+mj-lt"/>
              <a:buAutoNum type="arabicPeriod" startAt="2"/>
            </a:pPr>
            <a:r>
              <a:rPr lang="en-US" b="1" i="0" dirty="0">
                <a:solidFill>
                  <a:srgbClr val="000000"/>
                </a:solidFill>
                <a:effectLst/>
                <a:latin typeface="inherit"/>
              </a:rPr>
              <a:t>some()</a:t>
            </a:r>
            <a:r>
              <a:rPr lang="en-US" b="0" i="0" dirty="0">
                <a:solidFill>
                  <a:srgbClr val="000000"/>
                </a:solidFill>
                <a:effectLst/>
                <a:latin typeface="open sans" panose="020B0606030504020204" pitchFamily="34" charset="0"/>
              </a:rPr>
              <a:t> – it is similar to the </a:t>
            </a:r>
            <a:r>
              <a:rPr lang="en-US" b="0" i="0" dirty="0">
                <a:solidFill>
                  <a:srgbClr val="0086B3"/>
                </a:solidFill>
                <a:effectLst/>
                <a:latin typeface="inherit"/>
              </a:rPr>
              <a:t>every</a:t>
            </a:r>
            <a:r>
              <a:rPr lang="en-US" b="0" i="0" dirty="0">
                <a:solidFill>
                  <a:srgbClr val="777777"/>
                </a:solidFill>
                <a:effectLst/>
                <a:latin typeface="inherit"/>
              </a:rPr>
              <a:t>()</a:t>
            </a:r>
            <a:endParaRPr lang="en-US" b="0" i="0" dirty="0">
              <a:solidFill>
                <a:srgbClr val="939393"/>
              </a:solidFill>
              <a:effectLst/>
              <a:latin typeface="Source Code Pro" panose="020B0509030403020204" pitchFamily="49" charset="0"/>
            </a:endParaRPr>
          </a:p>
          <a:p>
            <a:pPr algn="l" fontAlgn="base">
              <a:buFont typeface="+mj-lt"/>
              <a:buAutoNum type="arabicPeriod" startAt="2"/>
            </a:pPr>
            <a:r>
              <a:rPr lang="en-US" b="0" i="0" dirty="0">
                <a:solidFill>
                  <a:srgbClr val="000000"/>
                </a:solidFill>
                <a:effectLst/>
                <a:latin typeface="open sans" panose="020B0606030504020204" pitchFamily="34" charset="0"/>
              </a:rPr>
              <a:t> as in it checks for a condition towards all the elements inside a list but return TRUE if even one value passes the test or logic.</a:t>
            </a:r>
          </a:p>
        </p:txBody>
      </p:sp>
      <p:sp>
        <p:nvSpPr>
          <p:cNvPr id="27" name="TextBox 26">
            <a:extLst>
              <a:ext uri="{FF2B5EF4-FFF2-40B4-BE49-F238E27FC236}">
                <a16:creationId xmlns:a16="http://schemas.microsoft.com/office/drawing/2014/main" id="{B48C2FCD-9BFD-4F9C-98E0-AF3DDD01B930}"/>
              </a:ext>
            </a:extLst>
          </p:cNvPr>
          <p:cNvSpPr txBox="1"/>
          <p:nvPr/>
        </p:nvSpPr>
        <p:spPr>
          <a:xfrm>
            <a:off x="501588" y="3954850"/>
            <a:ext cx="6205490" cy="646331"/>
          </a:xfrm>
          <a:prstGeom prst="rect">
            <a:avLst/>
          </a:prstGeom>
          <a:noFill/>
        </p:spPr>
        <p:txBody>
          <a:bodyPr wrap="square">
            <a:spAutoFit/>
          </a:bodyPr>
          <a:lstStyle/>
          <a:p>
            <a:pPr algn="l" fontAlgn="base"/>
            <a:r>
              <a:rPr lang="en-US" b="0" i="0" dirty="0">
                <a:solidFill>
                  <a:srgbClr val="000000"/>
                </a:solidFill>
                <a:effectLst/>
                <a:latin typeface="inherit"/>
              </a:rPr>
              <a:t>sm2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DD1144"/>
                </a:solidFill>
                <a:effectLst/>
                <a:latin typeface="inherit"/>
              </a:rPr>
              <a:t>"R"</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DD1144"/>
                </a:solidFill>
                <a:effectLst/>
                <a:latin typeface="inherit"/>
              </a:rPr>
              <a:t>"</a:t>
            </a:r>
            <a:r>
              <a:rPr lang="en-US" b="0" i="0" dirty="0" err="1">
                <a:solidFill>
                  <a:srgbClr val="DD1144"/>
                </a:solidFill>
                <a:effectLst/>
                <a:latin typeface="inherit"/>
              </a:rPr>
              <a:t>Rstatistics</a:t>
            </a:r>
            <a:r>
              <a:rPr lang="en-US" b="0" i="0" dirty="0">
                <a:solidFill>
                  <a:srgbClr val="DD1144"/>
                </a:solidFill>
                <a:effectLst/>
                <a:latin typeface="inherit"/>
              </a:rPr>
              <a:t>"</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777777"/>
                </a:solidFill>
                <a:effectLst/>
                <a:latin typeface="inherit"/>
              </a:rPr>
              <a:t>)</a:t>
            </a:r>
            <a:endParaRPr lang="en-US" b="0" i="0" dirty="0">
              <a:solidFill>
                <a:srgbClr val="444444"/>
              </a:solidFill>
              <a:effectLst/>
              <a:latin typeface="Source Code Pro" panose="020B0509030403020204" pitchFamily="49" charset="0"/>
            </a:endParaRPr>
          </a:p>
          <a:p>
            <a:pPr algn="l" fontAlgn="base"/>
            <a:r>
              <a:rPr lang="en-US" b="0" i="0" dirty="0">
                <a:solidFill>
                  <a:srgbClr val="0086B3"/>
                </a:solidFill>
                <a:effectLst/>
                <a:latin typeface="inherit"/>
              </a:rPr>
              <a:t>some</a:t>
            </a:r>
            <a:r>
              <a:rPr lang="en-US" b="0" i="0" dirty="0">
                <a:solidFill>
                  <a:srgbClr val="777777"/>
                </a:solidFill>
                <a:effectLst/>
                <a:latin typeface="inherit"/>
              </a:rPr>
              <a:t>(</a:t>
            </a:r>
            <a:r>
              <a:rPr lang="en-US" b="0" i="0" dirty="0">
                <a:solidFill>
                  <a:srgbClr val="000000"/>
                </a:solidFill>
                <a:effectLst/>
                <a:latin typeface="inherit"/>
              </a:rPr>
              <a:t>sm1, </a:t>
            </a:r>
            <a:r>
              <a:rPr lang="en-US" b="0" i="0" dirty="0" err="1">
                <a:solidFill>
                  <a:srgbClr val="000000"/>
                </a:solidFill>
                <a:effectLst/>
                <a:latin typeface="inherit"/>
              </a:rPr>
              <a:t>is.</a:t>
            </a:r>
            <a:r>
              <a:rPr lang="en-US" b="0" i="0" dirty="0" err="1">
                <a:solidFill>
                  <a:srgbClr val="0086B3"/>
                </a:solidFill>
                <a:effectLst/>
                <a:latin typeface="inherit"/>
              </a:rPr>
              <a:t>character</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p:txBody>
      </p:sp>
      <p:sp>
        <p:nvSpPr>
          <p:cNvPr id="28" name="TextBox 27">
            <a:extLst>
              <a:ext uri="{FF2B5EF4-FFF2-40B4-BE49-F238E27FC236}">
                <a16:creationId xmlns:a16="http://schemas.microsoft.com/office/drawing/2014/main" id="{A4B4AD9A-DCA0-4E0B-A5DF-8F5772356799}"/>
              </a:ext>
            </a:extLst>
          </p:cNvPr>
          <p:cNvSpPr txBox="1"/>
          <p:nvPr/>
        </p:nvSpPr>
        <p:spPr>
          <a:xfrm>
            <a:off x="5484922" y="1554955"/>
            <a:ext cx="6205490" cy="1200329"/>
          </a:xfrm>
          <a:prstGeom prst="rect">
            <a:avLst/>
          </a:prstGeom>
          <a:noFill/>
        </p:spPr>
        <p:txBody>
          <a:bodyPr wrap="square">
            <a:spAutoFit/>
          </a:bodyPr>
          <a:lstStyle/>
          <a:p>
            <a:pPr algn="l" fontAlgn="base">
              <a:buFont typeface="+mj-lt"/>
              <a:buAutoNum type="arabicPeriod" startAt="2"/>
            </a:pPr>
            <a:r>
              <a:rPr lang="en-US" b="1" i="0" dirty="0" err="1">
                <a:solidFill>
                  <a:srgbClr val="000000"/>
                </a:solidFill>
                <a:effectLst/>
                <a:latin typeface="inherit"/>
              </a:rPr>
              <a:t>has_element</a:t>
            </a:r>
            <a:r>
              <a:rPr lang="en-US" b="1" i="0" dirty="0">
                <a:solidFill>
                  <a:srgbClr val="000000"/>
                </a:solidFill>
                <a:effectLst/>
                <a:latin typeface="inherit"/>
              </a:rPr>
              <a:t>()</a:t>
            </a:r>
            <a:r>
              <a:rPr lang="en-US" b="0" i="0" dirty="0">
                <a:solidFill>
                  <a:srgbClr val="000000"/>
                </a:solidFill>
                <a:effectLst/>
                <a:latin typeface="open sans" panose="020B0606030504020204" pitchFamily="34" charset="0"/>
              </a:rPr>
              <a:t> – The function returns true if the list contains the element mentioned.</a:t>
            </a:r>
          </a:p>
          <a:p>
            <a:pPr algn="l" rtl="0" fontAlgn="base"/>
            <a:r>
              <a:rPr lang="en-US" b="0" i="0" dirty="0">
                <a:solidFill>
                  <a:srgbClr val="000000"/>
                </a:solidFill>
                <a:effectLst/>
                <a:latin typeface="inherit"/>
              </a:rPr>
              <a:t>sm2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DD1144"/>
                </a:solidFill>
                <a:effectLst/>
                <a:latin typeface="inherit"/>
              </a:rPr>
              <a:t>"R"</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DD1144"/>
                </a:solidFill>
                <a:effectLst/>
                <a:latin typeface="inherit"/>
              </a:rPr>
              <a:t>"</a:t>
            </a:r>
            <a:r>
              <a:rPr lang="en-US" b="0" i="0" dirty="0" err="1">
                <a:solidFill>
                  <a:srgbClr val="DD1144"/>
                </a:solidFill>
                <a:effectLst/>
                <a:latin typeface="inherit"/>
              </a:rPr>
              <a:t>Rstatistics</a:t>
            </a:r>
            <a:r>
              <a:rPr lang="en-US" b="0" i="0" dirty="0">
                <a:solidFill>
                  <a:srgbClr val="DD1144"/>
                </a:solidFill>
                <a:effectLst/>
                <a:latin typeface="inherit"/>
              </a:rPr>
              <a:t>"</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777777"/>
                </a:solidFill>
                <a:effectLst/>
                <a:latin typeface="inherit"/>
              </a:rPr>
              <a:t>)</a:t>
            </a:r>
            <a:endParaRPr lang="en-US" b="0" i="0" dirty="0">
              <a:solidFill>
                <a:srgbClr val="AAAAAA"/>
              </a:solidFill>
              <a:effectLst/>
              <a:latin typeface="inherit"/>
            </a:endParaRPr>
          </a:p>
          <a:p>
            <a:pPr algn="l" rtl="0" fontAlgn="base"/>
            <a:r>
              <a:rPr lang="en-US" b="0" i="0" dirty="0" err="1">
                <a:solidFill>
                  <a:srgbClr val="0086B3"/>
                </a:solidFill>
                <a:effectLst/>
                <a:latin typeface="inherit"/>
              </a:rPr>
              <a:t>has_element</a:t>
            </a:r>
            <a:r>
              <a:rPr lang="en-US" b="0" i="0" dirty="0">
                <a:solidFill>
                  <a:srgbClr val="777777"/>
                </a:solidFill>
                <a:effectLst/>
                <a:latin typeface="inherit"/>
              </a:rPr>
              <a:t>(</a:t>
            </a:r>
            <a:r>
              <a:rPr lang="en-US" b="0" i="0" dirty="0">
                <a:solidFill>
                  <a:srgbClr val="000000"/>
                </a:solidFill>
                <a:effectLst/>
                <a:latin typeface="inherit"/>
              </a:rPr>
              <a:t>sm2, </a:t>
            </a:r>
            <a:r>
              <a:rPr lang="en-US" b="0" i="0" dirty="0">
                <a:solidFill>
                  <a:srgbClr val="009999"/>
                </a:solidFill>
                <a:effectLst/>
                <a:latin typeface="inherit"/>
              </a:rPr>
              <a:t>2</a:t>
            </a:r>
            <a:r>
              <a:rPr lang="en-US" b="0" i="0" dirty="0">
                <a:solidFill>
                  <a:srgbClr val="777777"/>
                </a:solidFill>
                <a:effectLst/>
                <a:latin typeface="inherit"/>
              </a:rPr>
              <a:t>)</a:t>
            </a:r>
            <a:endParaRPr lang="en-US" b="0" i="0" dirty="0">
              <a:solidFill>
                <a:srgbClr val="AAAAAA"/>
              </a:solidFill>
              <a:effectLst/>
              <a:latin typeface="inherit"/>
            </a:endParaRPr>
          </a:p>
        </p:txBody>
      </p:sp>
      <p:sp>
        <p:nvSpPr>
          <p:cNvPr id="29" name="TextBox 28">
            <a:extLst>
              <a:ext uri="{FF2B5EF4-FFF2-40B4-BE49-F238E27FC236}">
                <a16:creationId xmlns:a16="http://schemas.microsoft.com/office/drawing/2014/main" id="{9CA44393-5FC7-4B7A-9712-C056E2E3105A}"/>
              </a:ext>
            </a:extLst>
          </p:cNvPr>
          <p:cNvSpPr txBox="1"/>
          <p:nvPr/>
        </p:nvSpPr>
        <p:spPr>
          <a:xfrm>
            <a:off x="5880555" y="5042629"/>
            <a:ext cx="6205490" cy="646331"/>
          </a:xfrm>
          <a:prstGeom prst="rect">
            <a:avLst/>
          </a:prstGeom>
          <a:noFill/>
        </p:spPr>
        <p:txBody>
          <a:bodyPr wrap="square">
            <a:spAutoFit/>
          </a:bodyPr>
          <a:lstStyle/>
          <a:p>
            <a:pPr algn="l" fontAlgn="base"/>
            <a:r>
              <a:rPr lang="en-US" b="0" i="0" dirty="0">
                <a:solidFill>
                  <a:srgbClr val="000000"/>
                </a:solidFill>
                <a:effectLst/>
                <a:latin typeface="inherit"/>
              </a:rPr>
              <a:t>sm3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DD1144"/>
                </a:solidFill>
                <a:effectLst/>
                <a:latin typeface="inherit"/>
              </a:rPr>
              <a:t>"R"</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DD1144"/>
                </a:solidFill>
                <a:effectLst/>
                <a:latin typeface="inherit"/>
              </a:rPr>
              <a:t>"</a:t>
            </a:r>
            <a:r>
              <a:rPr lang="en-US" b="0" i="0" dirty="0" err="1">
                <a:solidFill>
                  <a:srgbClr val="DD1144"/>
                </a:solidFill>
                <a:effectLst/>
                <a:latin typeface="inherit"/>
              </a:rPr>
              <a:t>Rstatistics</a:t>
            </a:r>
            <a:r>
              <a:rPr lang="en-US" b="0" i="0" dirty="0">
                <a:solidFill>
                  <a:srgbClr val="DD1144"/>
                </a:solidFill>
                <a:effectLst/>
                <a:latin typeface="inherit"/>
              </a:rPr>
              <a:t>"</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000000"/>
                </a:solidFill>
                <a:effectLst/>
                <a:latin typeface="inherit"/>
              </a:rPr>
              <a:t>, </a:t>
            </a:r>
            <a:r>
              <a:rPr lang="en-US" b="0" i="0" dirty="0">
                <a:solidFill>
                  <a:srgbClr val="009999"/>
                </a:solidFill>
                <a:effectLst/>
                <a:latin typeface="inherit"/>
              </a:rPr>
              <a:t>3</a:t>
            </a:r>
            <a:r>
              <a:rPr lang="en-US" b="0" i="0" dirty="0">
                <a:solidFill>
                  <a:srgbClr val="777777"/>
                </a:solidFill>
                <a:effectLst/>
                <a:latin typeface="inherit"/>
              </a:rPr>
              <a:t>)</a:t>
            </a:r>
            <a:endParaRPr lang="en-US" b="0" i="0" dirty="0">
              <a:solidFill>
                <a:srgbClr val="444444"/>
              </a:solidFill>
              <a:effectLst/>
              <a:latin typeface="Source Code Pro" panose="020B0509030403020204" pitchFamily="49" charset="0"/>
            </a:endParaRPr>
          </a:p>
          <a:p>
            <a:pPr algn="l" fontAlgn="base"/>
            <a:r>
              <a:rPr lang="en-US" b="0" i="0" dirty="0">
                <a:solidFill>
                  <a:srgbClr val="0086B3"/>
                </a:solidFill>
                <a:effectLst/>
                <a:latin typeface="inherit"/>
              </a:rPr>
              <a:t>detect</a:t>
            </a:r>
            <a:r>
              <a:rPr lang="en-US" b="0" i="0" dirty="0">
                <a:solidFill>
                  <a:srgbClr val="777777"/>
                </a:solidFill>
                <a:effectLst/>
                <a:latin typeface="inherit"/>
              </a:rPr>
              <a:t>(</a:t>
            </a:r>
            <a:r>
              <a:rPr lang="en-US" b="0" i="0" dirty="0">
                <a:solidFill>
                  <a:srgbClr val="000000"/>
                </a:solidFill>
                <a:effectLst/>
                <a:latin typeface="inherit"/>
              </a:rPr>
              <a:t>sm3, </a:t>
            </a:r>
            <a:r>
              <a:rPr lang="en-US" b="0" i="0" dirty="0" err="1">
                <a:solidFill>
                  <a:srgbClr val="000000"/>
                </a:solidFill>
                <a:effectLst/>
                <a:latin typeface="inherit"/>
              </a:rPr>
              <a:t>is.</a:t>
            </a:r>
            <a:r>
              <a:rPr lang="en-US" b="0" i="0" dirty="0" err="1">
                <a:solidFill>
                  <a:srgbClr val="0086B3"/>
                </a:solidFill>
                <a:effectLst/>
                <a:latin typeface="inherit"/>
              </a:rPr>
              <a:t>numeric</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p:txBody>
      </p:sp>
      <p:sp>
        <p:nvSpPr>
          <p:cNvPr id="34" name="TextBox 33">
            <a:extLst>
              <a:ext uri="{FF2B5EF4-FFF2-40B4-BE49-F238E27FC236}">
                <a16:creationId xmlns:a16="http://schemas.microsoft.com/office/drawing/2014/main" id="{FC0EA6C4-D9DA-400F-BD71-C941341E94F0}"/>
              </a:ext>
            </a:extLst>
          </p:cNvPr>
          <p:cNvSpPr txBox="1"/>
          <p:nvPr/>
        </p:nvSpPr>
        <p:spPr>
          <a:xfrm>
            <a:off x="5774600" y="4115995"/>
            <a:ext cx="6205490" cy="923330"/>
          </a:xfrm>
          <a:prstGeom prst="rect">
            <a:avLst/>
          </a:prstGeom>
          <a:noFill/>
        </p:spPr>
        <p:txBody>
          <a:bodyPr wrap="square">
            <a:spAutoFit/>
          </a:bodyPr>
          <a:lstStyle/>
          <a:p>
            <a:r>
              <a:rPr lang="en-US" b="1" i="0" dirty="0">
                <a:solidFill>
                  <a:srgbClr val="000000"/>
                </a:solidFill>
                <a:effectLst/>
                <a:latin typeface="open sans" panose="020B0606030504020204" pitchFamily="34" charset="0"/>
              </a:rPr>
              <a:t>detect()</a:t>
            </a:r>
            <a:r>
              <a:rPr lang="en-US" b="0" i="0" dirty="0">
                <a:solidFill>
                  <a:srgbClr val="000000"/>
                </a:solidFill>
                <a:effectLst/>
                <a:latin typeface="open sans" panose="020B0606030504020204" pitchFamily="34" charset="0"/>
              </a:rPr>
              <a:t> – Returns the first element that passes the test or logical condition. Here the function will return the element itself</a:t>
            </a:r>
            <a:endParaRPr lang="en-CA" dirty="0"/>
          </a:p>
        </p:txBody>
      </p:sp>
    </p:spTree>
    <p:extLst>
      <p:ext uri="{BB962C8B-B14F-4D97-AF65-F5344CB8AC3E}">
        <p14:creationId xmlns:p14="http://schemas.microsoft.com/office/powerpoint/2010/main" val="133364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E3C2C13-D691-458C-98DA-08CAA6A84FF3}"/>
              </a:ext>
            </a:extLst>
          </p:cNvPr>
          <p:cNvSpPr txBox="1"/>
          <p:nvPr/>
        </p:nvSpPr>
        <p:spPr>
          <a:xfrm>
            <a:off x="270769" y="896533"/>
            <a:ext cx="6205490" cy="1477328"/>
          </a:xfrm>
          <a:prstGeom prst="rect">
            <a:avLst/>
          </a:prstGeom>
          <a:noFill/>
        </p:spPr>
        <p:txBody>
          <a:bodyPr wrap="square">
            <a:spAutoFit/>
          </a:bodyPr>
          <a:lstStyle/>
          <a:p>
            <a:pPr algn="l" fontAlgn="base">
              <a:buFont typeface="+mj-lt"/>
              <a:buAutoNum type="arabicPeriod" startAt="4"/>
            </a:pPr>
            <a:r>
              <a:rPr lang="en-US" b="1" i="0" dirty="0" err="1">
                <a:solidFill>
                  <a:srgbClr val="000000"/>
                </a:solidFill>
                <a:effectLst/>
                <a:latin typeface="inherit"/>
              </a:rPr>
              <a:t>detect_index</a:t>
            </a:r>
            <a:r>
              <a:rPr lang="en-US" b="1" i="0" dirty="0">
                <a:solidFill>
                  <a:srgbClr val="000000"/>
                </a:solidFill>
                <a:effectLst/>
                <a:latin typeface="inherit"/>
              </a:rPr>
              <a:t>()</a:t>
            </a:r>
            <a:r>
              <a:rPr lang="en-US" b="0" i="0" dirty="0">
                <a:solidFill>
                  <a:srgbClr val="000000"/>
                </a:solidFill>
                <a:effectLst/>
                <a:latin typeface="open sans" panose="020B0606030504020204" pitchFamily="34" charset="0"/>
              </a:rPr>
              <a:t> – Just like detect this function, also checks for the elements which pass the test and return the index of the first element from the list.</a:t>
            </a:r>
          </a:p>
          <a:p>
            <a:pPr algn="l" rtl="0" fontAlgn="base"/>
            <a:r>
              <a:rPr lang="en-US" b="0" i="0" dirty="0">
                <a:solidFill>
                  <a:srgbClr val="000000"/>
                </a:solidFill>
                <a:effectLst/>
                <a:latin typeface="inherit"/>
              </a:rPr>
              <a:t>sm4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DD1144"/>
                </a:solidFill>
                <a:effectLst/>
                <a:latin typeface="inherit"/>
              </a:rPr>
              <a:t>"</a:t>
            </a:r>
            <a:r>
              <a:rPr lang="en-US" b="0" i="0" dirty="0" err="1">
                <a:solidFill>
                  <a:srgbClr val="DD1144"/>
                </a:solidFill>
                <a:effectLst/>
                <a:latin typeface="inherit"/>
              </a:rPr>
              <a:t>Rstatistics</a:t>
            </a:r>
            <a:r>
              <a:rPr lang="en-US" b="0" i="0" dirty="0">
                <a:solidFill>
                  <a:srgbClr val="DD1144"/>
                </a:solidFill>
                <a:effectLst/>
                <a:latin typeface="inherit"/>
              </a:rPr>
              <a:t>"</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000000"/>
                </a:solidFill>
                <a:effectLst/>
                <a:latin typeface="inherit"/>
              </a:rPr>
              <a:t>, </a:t>
            </a:r>
            <a:r>
              <a:rPr lang="en-US" b="1" i="0" dirty="0">
                <a:solidFill>
                  <a:srgbClr val="286491"/>
                </a:solidFill>
                <a:effectLst/>
                <a:latin typeface="inherit"/>
              </a:rPr>
              <a:t>TRUE</a:t>
            </a:r>
            <a:r>
              <a:rPr lang="en-US" b="0" i="0" dirty="0">
                <a:solidFill>
                  <a:srgbClr val="777777"/>
                </a:solidFill>
                <a:effectLst/>
                <a:latin typeface="inherit"/>
              </a:rPr>
              <a:t>)</a:t>
            </a:r>
            <a:endParaRPr lang="en-US" b="0" i="0" dirty="0">
              <a:solidFill>
                <a:srgbClr val="AAAAAA"/>
              </a:solidFill>
              <a:effectLst/>
              <a:latin typeface="inherit"/>
            </a:endParaRPr>
          </a:p>
          <a:p>
            <a:pPr algn="l" rtl="0" fontAlgn="base"/>
            <a:r>
              <a:rPr lang="en-US" b="0" i="0" dirty="0" err="1">
                <a:solidFill>
                  <a:srgbClr val="0086B3"/>
                </a:solidFill>
                <a:effectLst/>
                <a:latin typeface="inherit"/>
              </a:rPr>
              <a:t>detect_index</a:t>
            </a:r>
            <a:r>
              <a:rPr lang="en-US" b="0" i="0" dirty="0">
                <a:solidFill>
                  <a:srgbClr val="777777"/>
                </a:solidFill>
                <a:effectLst/>
                <a:latin typeface="inherit"/>
              </a:rPr>
              <a:t>(</a:t>
            </a:r>
            <a:r>
              <a:rPr lang="en-US" b="0" i="0" dirty="0">
                <a:solidFill>
                  <a:srgbClr val="000000"/>
                </a:solidFill>
                <a:effectLst/>
                <a:latin typeface="inherit"/>
              </a:rPr>
              <a:t>sm4, </a:t>
            </a:r>
            <a:r>
              <a:rPr lang="en-US" b="0" i="0" dirty="0" err="1">
                <a:solidFill>
                  <a:srgbClr val="000000"/>
                </a:solidFill>
                <a:effectLst/>
                <a:latin typeface="inherit"/>
              </a:rPr>
              <a:t>is.</a:t>
            </a:r>
            <a:r>
              <a:rPr lang="en-US" b="0" i="0" dirty="0" err="1">
                <a:solidFill>
                  <a:srgbClr val="0086B3"/>
                </a:solidFill>
                <a:effectLst/>
                <a:latin typeface="inherit"/>
              </a:rPr>
              <a:t>logical</a:t>
            </a:r>
            <a:r>
              <a:rPr lang="en-US" b="0" i="0" dirty="0">
                <a:solidFill>
                  <a:srgbClr val="777777"/>
                </a:solidFill>
                <a:effectLst/>
                <a:latin typeface="inherit"/>
              </a:rPr>
              <a:t>)</a:t>
            </a:r>
            <a:endParaRPr lang="en-US" b="0" i="0" dirty="0">
              <a:solidFill>
                <a:srgbClr val="AAAAAA"/>
              </a:solidFill>
              <a:effectLst/>
              <a:latin typeface="inherit"/>
            </a:endParaRPr>
          </a:p>
        </p:txBody>
      </p:sp>
    </p:spTree>
    <p:extLst>
      <p:ext uri="{BB962C8B-B14F-4D97-AF65-F5344CB8AC3E}">
        <p14:creationId xmlns:p14="http://schemas.microsoft.com/office/powerpoint/2010/main" val="298094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Dplyr Package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F0258C-0764-4B09-914A-6DB195553F36}"/>
              </a:ext>
            </a:extLst>
          </p:cNvPr>
          <p:cNvSpPr txBox="1"/>
          <p:nvPr/>
        </p:nvSpPr>
        <p:spPr>
          <a:xfrm>
            <a:off x="418179" y="824502"/>
            <a:ext cx="9570719" cy="4678204"/>
          </a:xfrm>
          <a:prstGeom prst="rect">
            <a:avLst/>
          </a:prstGeom>
          <a:noFill/>
        </p:spPr>
        <p:txBody>
          <a:bodyPr wrap="square">
            <a:spAutoFit/>
          </a:bodyPr>
          <a:lstStyle/>
          <a:p>
            <a:pPr marL="355600" indent="-355600">
              <a:buFont typeface="Wingdings" panose="05000000000000000000" pitchFamily="2" charset="2"/>
              <a:buChar char="q"/>
            </a:pPr>
            <a:r>
              <a:rPr lang="en-US" sz="2000" dirty="0"/>
              <a:t>The grammar of Dplyr </a:t>
            </a:r>
          </a:p>
          <a:p>
            <a:endParaRPr lang="en-US" sz="2000" dirty="0"/>
          </a:p>
          <a:p>
            <a:pPr marL="342900" indent="14288">
              <a:buFont typeface="Wingdings" panose="05000000000000000000" pitchFamily="2" charset="2"/>
              <a:buChar char="§"/>
            </a:pPr>
            <a:r>
              <a:rPr lang="en-US" sz="2000" dirty="0"/>
              <a:t>  select() : select columns</a:t>
            </a:r>
          </a:p>
          <a:p>
            <a:pPr marL="342900"/>
            <a:endParaRPr lang="en-US" sz="1300" dirty="0"/>
          </a:p>
          <a:p>
            <a:pPr marL="342900" indent="14288">
              <a:buFont typeface="Wingdings" panose="05000000000000000000" pitchFamily="2" charset="2"/>
              <a:buChar char="§"/>
            </a:pPr>
            <a:r>
              <a:rPr lang="en-US" sz="2000" dirty="0"/>
              <a:t>  Filter() : Select rows </a:t>
            </a:r>
          </a:p>
          <a:p>
            <a:pPr marL="342900"/>
            <a:endParaRPr lang="en-US" sz="1300" dirty="0"/>
          </a:p>
          <a:p>
            <a:pPr marL="342900" indent="14288">
              <a:buFont typeface="Wingdings" panose="05000000000000000000" pitchFamily="2" charset="2"/>
              <a:buChar char="§"/>
            </a:pPr>
            <a:r>
              <a:rPr lang="en-US" sz="2000" dirty="0"/>
              <a:t>  Arrange() : sort columns</a:t>
            </a:r>
          </a:p>
          <a:p>
            <a:pPr marL="342900"/>
            <a:endParaRPr lang="en-US" sz="1300" dirty="0"/>
          </a:p>
          <a:p>
            <a:pPr marL="342900" indent="14288">
              <a:buFont typeface="Wingdings" panose="05000000000000000000" pitchFamily="2" charset="2"/>
              <a:buChar char="§"/>
            </a:pPr>
            <a:r>
              <a:rPr lang="en-US" sz="2000" dirty="0"/>
              <a:t>  Rename() : Rename variables</a:t>
            </a:r>
          </a:p>
          <a:p>
            <a:pPr marL="342900"/>
            <a:endParaRPr lang="en-US" sz="1300" dirty="0"/>
          </a:p>
          <a:p>
            <a:pPr marL="342900" indent="14288">
              <a:buFont typeface="Wingdings" panose="05000000000000000000" pitchFamily="2" charset="2"/>
              <a:buChar char="§"/>
            </a:pPr>
            <a:r>
              <a:rPr lang="en-US" sz="2000" dirty="0"/>
              <a:t>  Mutate(): Transform existing columns or add new columns</a:t>
            </a:r>
          </a:p>
          <a:p>
            <a:pPr marL="342900"/>
            <a:endParaRPr lang="en-US" sz="1300" dirty="0"/>
          </a:p>
          <a:p>
            <a:pPr marL="342900" indent="14288">
              <a:buFont typeface="Wingdings" panose="05000000000000000000" pitchFamily="2" charset="2"/>
              <a:buChar char="§"/>
            </a:pPr>
            <a:r>
              <a:rPr lang="en-US" sz="2000" dirty="0"/>
              <a:t>  Group_by() : To conduct grouped data manipulations</a:t>
            </a:r>
          </a:p>
          <a:p>
            <a:pPr marL="342900"/>
            <a:endParaRPr lang="en-US" sz="1300" dirty="0"/>
          </a:p>
          <a:p>
            <a:pPr marL="342900" indent="14288">
              <a:buFont typeface="Wingdings" panose="05000000000000000000" pitchFamily="2" charset="2"/>
              <a:buChar char="§"/>
            </a:pPr>
            <a:r>
              <a:rPr lang="en-US" sz="2000" dirty="0"/>
              <a:t>  summarize(): Create summary statistics </a:t>
            </a:r>
          </a:p>
          <a:p>
            <a:pPr marL="342900"/>
            <a:endParaRPr lang="en-US" sz="1300" dirty="0"/>
          </a:p>
          <a:p>
            <a:pPr marL="342900" indent="14288">
              <a:buFont typeface="Wingdings" panose="05000000000000000000" pitchFamily="2" charset="2"/>
              <a:buChar char="§"/>
            </a:pPr>
            <a:r>
              <a:rPr lang="en-US" sz="2000" dirty="0"/>
              <a:t>  %&gt;% : Pipes which links multiple data manipulation actions together</a:t>
            </a:r>
          </a:p>
        </p:txBody>
      </p:sp>
    </p:spTree>
    <p:extLst>
      <p:ext uri="{BB962C8B-B14F-4D97-AF65-F5344CB8AC3E}">
        <p14:creationId xmlns:p14="http://schemas.microsoft.com/office/powerpoint/2010/main" val="19716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Dplyr Package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656E38A-6AA8-449E-9BA8-A6C20F09DD72}"/>
              </a:ext>
            </a:extLst>
          </p:cNvPr>
          <p:cNvGrpSpPr/>
          <p:nvPr/>
        </p:nvGrpSpPr>
        <p:grpSpPr>
          <a:xfrm>
            <a:off x="504252" y="707950"/>
            <a:ext cx="10223318" cy="5241999"/>
            <a:chOff x="548641" y="1049563"/>
            <a:chExt cx="10223318" cy="5241999"/>
          </a:xfrm>
        </p:grpSpPr>
        <p:sp>
          <p:nvSpPr>
            <p:cNvPr id="12" name="TextBox 11">
              <a:extLst>
                <a:ext uri="{FF2B5EF4-FFF2-40B4-BE49-F238E27FC236}">
                  <a16:creationId xmlns:a16="http://schemas.microsoft.com/office/drawing/2014/main" id="{A8228FA4-E523-4650-8892-7071A9E2542D}"/>
                </a:ext>
              </a:extLst>
            </p:cNvPr>
            <p:cNvSpPr txBox="1"/>
            <p:nvPr/>
          </p:nvSpPr>
          <p:spPr>
            <a:xfrm>
              <a:off x="548641" y="1049563"/>
              <a:ext cx="9570719" cy="1569660"/>
            </a:xfrm>
            <a:prstGeom prst="rect">
              <a:avLst/>
            </a:prstGeom>
            <a:noFill/>
          </p:spPr>
          <p:txBody>
            <a:bodyPr wrap="square">
              <a:spAutoFit/>
            </a:bodyPr>
            <a:lstStyle/>
            <a:p>
              <a:pPr marL="355600" indent="-355600">
                <a:buFont typeface="Wingdings" panose="05000000000000000000" pitchFamily="2" charset="2"/>
                <a:buChar char="q"/>
              </a:pPr>
              <a:r>
                <a:rPr lang="en-US" sz="2400" dirty="0"/>
                <a:t>It is an awesome package for working with tidy data</a:t>
              </a:r>
            </a:p>
            <a:p>
              <a:pPr marL="355600" indent="-355600">
                <a:buFont typeface="Wingdings" panose="05000000000000000000" pitchFamily="2" charset="2"/>
                <a:buChar char="q"/>
              </a:pPr>
              <a:endParaRPr lang="en-US" sz="2400" dirty="0"/>
            </a:p>
            <a:p>
              <a:pPr marL="355600" indent="-355600">
                <a:buFont typeface="Wingdings" panose="05000000000000000000" pitchFamily="2" charset="2"/>
                <a:buChar char="q"/>
              </a:pPr>
              <a:r>
                <a:rPr lang="en-US" sz="2400" dirty="0"/>
                <a:t>What is a tidy data. It has the following characteristics:</a:t>
              </a:r>
            </a:p>
            <a:p>
              <a:pPr marL="269875"/>
              <a:endParaRPr lang="en-US" sz="2400" dirty="0"/>
            </a:p>
          </p:txBody>
        </p:sp>
        <p:pic>
          <p:nvPicPr>
            <p:cNvPr id="13" name="Picture 4" descr="See the source image">
              <a:extLst>
                <a:ext uri="{FF2B5EF4-FFF2-40B4-BE49-F238E27FC236}">
                  <a16:creationId xmlns:a16="http://schemas.microsoft.com/office/drawing/2014/main" id="{7D182A8F-F85D-4DFE-98E3-80A9A2C78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35" y="2799426"/>
              <a:ext cx="9822724" cy="3492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047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Commenting</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657A71-A579-4CB1-92BC-17161319A083}"/>
              </a:ext>
            </a:extLst>
          </p:cNvPr>
          <p:cNvSpPr txBox="1"/>
          <p:nvPr/>
        </p:nvSpPr>
        <p:spPr>
          <a:xfrm>
            <a:off x="2512696" y="2134109"/>
            <a:ext cx="9228338" cy="369332"/>
          </a:xfrm>
          <a:prstGeom prst="rect">
            <a:avLst/>
          </a:prstGeom>
          <a:noFill/>
        </p:spPr>
        <p:txBody>
          <a:bodyPr wrap="square">
            <a:spAutoFit/>
          </a:bodyPr>
          <a:lstStyle>
            <a:defPPr>
              <a:defRPr lang="en-US"/>
            </a:defPPr>
            <a:lvl1pPr>
              <a:defRPr>
                <a:latin typeface="Cambria" panose="02040503050406030204" pitchFamily="18" charset="0"/>
                <a:ea typeface="Cambria" panose="02040503050406030204" pitchFamily="18" charset="0"/>
              </a:defRPr>
            </a:lvl1pPr>
          </a:lstStyle>
          <a:p>
            <a:r>
              <a:rPr lang="en-US" dirty="0">
                <a:hlinkClick r:id="rId3"/>
              </a:rPr>
              <a:t>Best practices for writing code comments - Stack Overflow Blog</a:t>
            </a:r>
            <a:endParaRPr lang="en-CA" dirty="0"/>
          </a:p>
        </p:txBody>
      </p:sp>
      <p:sp>
        <p:nvSpPr>
          <p:cNvPr id="15" name="Title 1">
            <a:extLst>
              <a:ext uri="{FF2B5EF4-FFF2-40B4-BE49-F238E27FC236}">
                <a16:creationId xmlns:a16="http://schemas.microsoft.com/office/drawing/2014/main" id="{EC0F7C4B-BF88-432B-B806-4FA4D868E058}"/>
              </a:ext>
            </a:extLst>
          </p:cNvPr>
          <p:cNvSpPr txBox="1">
            <a:spLocks/>
          </p:cNvSpPr>
          <p:nvPr/>
        </p:nvSpPr>
        <p:spPr>
          <a:xfrm>
            <a:off x="448714" y="894682"/>
            <a:ext cx="9729926" cy="5724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u="sng" dirty="0">
                <a:latin typeface="Cambria" panose="02040503050406030204" pitchFamily="18" charset="0"/>
                <a:ea typeface="Cambria" panose="02040503050406030204" pitchFamily="18" charset="0"/>
              </a:rPr>
              <a:t>Resources to review before next week’s class:</a:t>
            </a:r>
            <a:endParaRPr lang="en-CA" sz="2000" b="1" u="sng"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1949E569-D58E-4263-8D87-E08165DFAD20}"/>
              </a:ext>
            </a:extLst>
          </p:cNvPr>
          <p:cNvSpPr txBox="1"/>
          <p:nvPr/>
        </p:nvSpPr>
        <p:spPr>
          <a:xfrm>
            <a:off x="2588471" y="3776531"/>
            <a:ext cx="6205490" cy="369332"/>
          </a:xfrm>
          <a:prstGeom prst="rect">
            <a:avLst/>
          </a:prstGeom>
          <a:noFill/>
        </p:spPr>
        <p:txBody>
          <a:bodyPr wrap="square">
            <a:spAutoFit/>
          </a:bodyPr>
          <a:lstStyle/>
          <a:p>
            <a:r>
              <a:rPr lang="en-CA" dirty="0">
                <a:hlinkClick r:id="rId4"/>
              </a:rPr>
              <a:t>Code Reviews (github.com)</a:t>
            </a:r>
            <a:endParaRPr lang="en-CA" dirty="0"/>
          </a:p>
        </p:txBody>
      </p:sp>
      <p:sp>
        <p:nvSpPr>
          <p:cNvPr id="17" name="TextBox 16">
            <a:extLst>
              <a:ext uri="{FF2B5EF4-FFF2-40B4-BE49-F238E27FC236}">
                <a16:creationId xmlns:a16="http://schemas.microsoft.com/office/drawing/2014/main" id="{417AE44E-68ED-4C8C-A1F6-81102720A835}"/>
              </a:ext>
            </a:extLst>
          </p:cNvPr>
          <p:cNvSpPr txBox="1"/>
          <p:nvPr/>
        </p:nvSpPr>
        <p:spPr>
          <a:xfrm>
            <a:off x="66582" y="2110712"/>
            <a:ext cx="1664564" cy="369332"/>
          </a:xfrm>
          <a:prstGeom prst="rect">
            <a:avLst/>
          </a:prstGeom>
          <a:noFill/>
        </p:spPr>
        <p:txBody>
          <a:bodyPr wrap="square">
            <a:spAutoFit/>
          </a:bodyPr>
          <a:lstStyle/>
          <a:p>
            <a:r>
              <a:rPr lang="en-US" sz="1800" dirty="0">
                <a:latin typeface="Cambria" panose="02040503050406030204" pitchFamily="18" charset="0"/>
                <a:ea typeface="Cambria" panose="02040503050406030204" pitchFamily="18" charset="0"/>
              </a:rPr>
              <a:t>Commenting:</a:t>
            </a:r>
            <a:endParaRPr lang="en-CA" dirty="0"/>
          </a:p>
        </p:txBody>
      </p:sp>
      <p:sp>
        <p:nvSpPr>
          <p:cNvPr id="18" name="TextBox 17">
            <a:extLst>
              <a:ext uri="{FF2B5EF4-FFF2-40B4-BE49-F238E27FC236}">
                <a16:creationId xmlns:a16="http://schemas.microsoft.com/office/drawing/2014/main" id="{31DC3C0F-55AA-4B84-B877-FAF65504F612}"/>
              </a:ext>
            </a:extLst>
          </p:cNvPr>
          <p:cNvSpPr txBox="1"/>
          <p:nvPr/>
        </p:nvSpPr>
        <p:spPr>
          <a:xfrm>
            <a:off x="66582" y="3834356"/>
            <a:ext cx="1664564" cy="369332"/>
          </a:xfrm>
          <a:prstGeom prst="rect">
            <a:avLst/>
          </a:prstGeom>
          <a:noFill/>
        </p:spPr>
        <p:txBody>
          <a:bodyPr wrap="square">
            <a:spAutoFit/>
          </a:bodyPr>
          <a:lstStyle/>
          <a:p>
            <a:r>
              <a:rPr lang="en-US" sz="1800" dirty="0">
                <a:latin typeface="Cambria" panose="02040503050406030204" pitchFamily="18" charset="0"/>
                <a:ea typeface="Cambria" panose="02040503050406030204" pitchFamily="18" charset="0"/>
              </a:rPr>
              <a:t>Code review:</a:t>
            </a:r>
            <a:endParaRPr lang="en-CA" dirty="0"/>
          </a:p>
        </p:txBody>
      </p:sp>
      <p:sp>
        <p:nvSpPr>
          <p:cNvPr id="19" name="TextBox 18">
            <a:extLst>
              <a:ext uri="{FF2B5EF4-FFF2-40B4-BE49-F238E27FC236}">
                <a16:creationId xmlns:a16="http://schemas.microsoft.com/office/drawing/2014/main" id="{11B419D9-A737-4621-B2A5-27CE1A0083BA}"/>
              </a:ext>
            </a:extLst>
          </p:cNvPr>
          <p:cNvSpPr txBox="1"/>
          <p:nvPr/>
        </p:nvSpPr>
        <p:spPr>
          <a:xfrm>
            <a:off x="66582" y="3048211"/>
            <a:ext cx="10342643" cy="369332"/>
          </a:xfrm>
          <a:prstGeom prst="rect">
            <a:avLst/>
          </a:prstGeom>
          <a:noFill/>
        </p:spPr>
        <p:txBody>
          <a:bodyPr wrap="square">
            <a:spAutoFit/>
          </a:bodyPr>
          <a:lstStyle/>
          <a:p>
            <a:r>
              <a:rPr lang="en-US" sz="1800" dirty="0">
                <a:latin typeface="Cambria" panose="02040503050406030204" pitchFamily="18" charset="0"/>
                <a:ea typeface="Cambria" panose="02040503050406030204" pitchFamily="18" charset="0"/>
              </a:rPr>
              <a:t>GitHub and R-studio:     The pdf file is in the Advanced R week 3 folder</a:t>
            </a:r>
            <a:endParaRPr lang="en-CA" dirty="0"/>
          </a:p>
        </p:txBody>
      </p:sp>
      <p:sp>
        <p:nvSpPr>
          <p:cNvPr id="21" name="TextBox 20">
            <a:extLst>
              <a:ext uri="{FF2B5EF4-FFF2-40B4-BE49-F238E27FC236}">
                <a16:creationId xmlns:a16="http://schemas.microsoft.com/office/drawing/2014/main" id="{21922913-5113-4F41-8899-0B0E601E36BB}"/>
              </a:ext>
            </a:extLst>
          </p:cNvPr>
          <p:cNvSpPr txBox="1"/>
          <p:nvPr/>
        </p:nvSpPr>
        <p:spPr>
          <a:xfrm>
            <a:off x="2588471" y="4543940"/>
            <a:ext cx="8211529" cy="369332"/>
          </a:xfrm>
          <a:prstGeom prst="rect">
            <a:avLst/>
          </a:prstGeom>
          <a:noFill/>
        </p:spPr>
        <p:txBody>
          <a:bodyPr wrap="square">
            <a:spAutoFit/>
          </a:bodyPr>
          <a:lstStyle/>
          <a:p>
            <a:r>
              <a:rPr lang="en-US" dirty="0">
                <a:hlinkClick r:id="rId5"/>
              </a:rPr>
              <a:t>How to make your first pull request on GitHub (freecodecamp.org)</a:t>
            </a:r>
            <a:endParaRPr lang="en-CA" dirty="0"/>
          </a:p>
        </p:txBody>
      </p:sp>
      <p:sp>
        <p:nvSpPr>
          <p:cNvPr id="23" name="TextBox 22">
            <a:extLst>
              <a:ext uri="{FF2B5EF4-FFF2-40B4-BE49-F238E27FC236}">
                <a16:creationId xmlns:a16="http://schemas.microsoft.com/office/drawing/2014/main" id="{E65EFAD7-424B-4064-895E-F384992323CD}"/>
              </a:ext>
            </a:extLst>
          </p:cNvPr>
          <p:cNvSpPr txBox="1"/>
          <p:nvPr/>
        </p:nvSpPr>
        <p:spPr>
          <a:xfrm>
            <a:off x="66582" y="4623479"/>
            <a:ext cx="1664564" cy="369332"/>
          </a:xfrm>
          <a:prstGeom prst="rect">
            <a:avLst/>
          </a:prstGeom>
          <a:noFill/>
        </p:spPr>
        <p:txBody>
          <a:bodyPr wrap="square">
            <a:spAutoFit/>
          </a:bodyPr>
          <a:lstStyle/>
          <a:p>
            <a:r>
              <a:rPr lang="en-US" sz="1800" dirty="0">
                <a:latin typeface="Cambria" panose="02040503050406030204" pitchFamily="18" charset="0"/>
                <a:ea typeface="Cambria" panose="02040503050406030204" pitchFamily="18" charset="0"/>
              </a:rPr>
              <a:t>Pul</a:t>
            </a:r>
            <a:r>
              <a:rPr lang="en-US" dirty="0">
                <a:latin typeface="Cambria" panose="02040503050406030204" pitchFamily="18" charset="0"/>
                <a:ea typeface="Cambria" panose="02040503050406030204" pitchFamily="18" charset="0"/>
              </a:rPr>
              <a:t>l request</a:t>
            </a:r>
            <a:r>
              <a:rPr lang="en-US" sz="1800" dirty="0">
                <a:latin typeface="Cambria" panose="02040503050406030204" pitchFamily="18" charset="0"/>
                <a:ea typeface="Cambria" panose="02040503050406030204" pitchFamily="18" charset="0"/>
              </a:rPr>
              <a:t>:</a:t>
            </a:r>
            <a:endParaRPr lang="en-CA" dirty="0"/>
          </a:p>
        </p:txBody>
      </p:sp>
    </p:spTree>
    <p:extLst>
      <p:ext uri="{BB962C8B-B14F-4D97-AF65-F5344CB8AC3E}">
        <p14:creationId xmlns:p14="http://schemas.microsoft.com/office/powerpoint/2010/main" val="167747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Lab Section</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228FA4-E523-4650-8892-7071A9E2542D}"/>
              </a:ext>
            </a:extLst>
          </p:cNvPr>
          <p:cNvSpPr txBox="1"/>
          <p:nvPr/>
        </p:nvSpPr>
        <p:spPr>
          <a:xfrm>
            <a:off x="614640" y="1608911"/>
            <a:ext cx="9570719" cy="2677656"/>
          </a:xfrm>
          <a:prstGeom prst="rect">
            <a:avLst/>
          </a:prstGeom>
          <a:noFill/>
        </p:spPr>
        <p:txBody>
          <a:bodyPr wrap="square">
            <a:spAutoFit/>
          </a:bodyPr>
          <a:lstStyle/>
          <a:p>
            <a:pPr marL="342900" indent="-342900">
              <a:buFont typeface="Wingdings" panose="05000000000000000000" pitchFamily="2" charset="2"/>
              <a:buChar char="v"/>
            </a:pPr>
            <a:r>
              <a:rPr lang="en-US" sz="2400" dirty="0"/>
              <a:t>R folder management system.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Writing function scripts and sourcing.</a:t>
            </a:r>
          </a:p>
          <a:p>
            <a:endParaRPr lang="en-US" sz="2400" dirty="0"/>
          </a:p>
          <a:p>
            <a:pPr marL="342900" indent="-342900">
              <a:buFont typeface="Wingdings" panose="05000000000000000000" pitchFamily="2" charset="2"/>
              <a:buChar char="v"/>
            </a:pPr>
            <a:r>
              <a:rPr lang="en-US" sz="2400" dirty="0"/>
              <a:t>Apply Dplyr package on Gapminder Data.</a:t>
            </a:r>
          </a:p>
          <a:p>
            <a:pPr marL="355600" indent="-355600">
              <a:buFont typeface="Wingdings" panose="05000000000000000000" pitchFamily="2" charset="2"/>
              <a:buChar char="q"/>
            </a:pPr>
            <a:endParaRPr lang="en-US" sz="2400" dirty="0"/>
          </a:p>
          <a:p>
            <a:pPr marL="269875"/>
            <a:endParaRPr lang="en-US" sz="2400" dirty="0"/>
          </a:p>
        </p:txBody>
      </p:sp>
    </p:spTree>
    <p:extLst>
      <p:ext uri="{BB962C8B-B14F-4D97-AF65-F5344CB8AC3E}">
        <p14:creationId xmlns:p14="http://schemas.microsoft.com/office/powerpoint/2010/main" val="289500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Key resource future sessions</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4EE18C-D510-46AF-84C2-1118E016382B}"/>
              </a:ext>
            </a:extLst>
          </p:cNvPr>
          <p:cNvSpPr txBox="1"/>
          <p:nvPr/>
        </p:nvSpPr>
        <p:spPr>
          <a:xfrm>
            <a:off x="745724" y="1515408"/>
            <a:ext cx="11514338" cy="1015663"/>
          </a:xfrm>
          <a:prstGeom prst="rect">
            <a:avLst/>
          </a:prstGeom>
          <a:noFill/>
        </p:spPr>
        <p:txBody>
          <a:bodyPr wrap="square">
            <a:spAutoFit/>
          </a:bodyPr>
          <a:lstStyle/>
          <a:p>
            <a:r>
              <a:rPr lang="en-US" sz="6000" dirty="0">
                <a:hlinkClick r:id="rId3"/>
              </a:rPr>
              <a:t>Welcome | Advanced R (hadley.nz)</a:t>
            </a:r>
            <a:endParaRPr lang="en-CA" sz="6000" dirty="0"/>
          </a:p>
        </p:txBody>
      </p:sp>
      <p:sp>
        <p:nvSpPr>
          <p:cNvPr id="14" name="TextBox 13">
            <a:extLst>
              <a:ext uri="{FF2B5EF4-FFF2-40B4-BE49-F238E27FC236}">
                <a16:creationId xmlns:a16="http://schemas.microsoft.com/office/drawing/2014/main" id="{2D8E7949-B51C-4A6F-9150-3462886F0D4F}"/>
              </a:ext>
            </a:extLst>
          </p:cNvPr>
          <p:cNvSpPr txBox="1"/>
          <p:nvPr/>
        </p:nvSpPr>
        <p:spPr>
          <a:xfrm>
            <a:off x="973584" y="4189804"/>
            <a:ext cx="10244831" cy="1938992"/>
          </a:xfrm>
          <a:prstGeom prst="rect">
            <a:avLst/>
          </a:prstGeom>
          <a:noFill/>
        </p:spPr>
        <p:txBody>
          <a:bodyPr wrap="square">
            <a:spAutoFit/>
          </a:bodyPr>
          <a:lstStyle>
            <a:defPPr>
              <a:defRPr lang="en-US"/>
            </a:defPPr>
            <a:lvl1pPr>
              <a:defRPr sz="6000"/>
            </a:lvl1pPr>
          </a:lstStyle>
          <a:p>
            <a:r>
              <a:rPr lang="en-US" dirty="0">
                <a:hlinkClick r:id="rId4"/>
              </a:rPr>
              <a:t>Welcome | R for Data Science (had.co.nz)</a:t>
            </a:r>
            <a:endParaRPr lang="en-CA" dirty="0"/>
          </a:p>
        </p:txBody>
      </p:sp>
    </p:spTree>
    <p:extLst>
      <p:ext uri="{BB962C8B-B14F-4D97-AF65-F5344CB8AC3E}">
        <p14:creationId xmlns:p14="http://schemas.microsoft.com/office/powerpoint/2010/main" val="133789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3653" y="165074"/>
            <a:ext cx="1706998" cy="456772"/>
          </a:xfrm>
        </p:spPr>
      </p:pic>
      <p:sp>
        <p:nvSpPr>
          <p:cNvPr id="12" name="Title 1">
            <a:extLst>
              <a:ext uri="{FF2B5EF4-FFF2-40B4-BE49-F238E27FC236}">
                <a16:creationId xmlns:a16="http://schemas.microsoft.com/office/drawing/2014/main" id="{53F2BC63-31D4-475C-AD37-97677595A955}"/>
              </a:ext>
            </a:extLst>
          </p:cNvPr>
          <p:cNvSpPr txBox="1">
            <a:spLocks/>
          </p:cNvSpPr>
          <p:nvPr/>
        </p:nvSpPr>
        <p:spPr>
          <a:xfrm>
            <a:off x="0" y="-36831"/>
            <a:ext cx="7710361" cy="5859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Cambria" panose="02040503050406030204" pitchFamily="18" charset="0"/>
                <a:ea typeface="Cambria" panose="02040503050406030204" pitchFamily="18" charset="0"/>
              </a:rPr>
              <a:t>Recap of last’s week lesson</a:t>
            </a:r>
            <a:endParaRPr lang="en-CA" sz="3600" b="1" dirty="0"/>
          </a:p>
        </p:txBody>
      </p:sp>
      <p:cxnSp>
        <p:nvCxnSpPr>
          <p:cNvPr id="4" name="Straight Connector 3">
            <a:extLst>
              <a:ext uri="{FF2B5EF4-FFF2-40B4-BE49-F238E27FC236}">
                <a16:creationId xmlns:a16="http://schemas.microsoft.com/office/drawing/2014/main" id="{8819D051-C8E9-4BDE-9BB5-0249EA96AFAE}"/>
              </a:ext>
            </a:extLst>
          </p:cNvPr>
          <p:cNvCxnSpPr/>
          <p:nvPr/>
        </p:nvCxnSpPr>
        <p:spPr>
          <a:xfrm>
            <a:off x="-202302" y="494655"/>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BCD9B249-9F75-4239-B0F5-C095F8FD91DD}"/>
              </a:ext>
            </a:extLst>
          </p:cNvPr>
          <p:cNvGrpSpPr/>
          <p:nvPr/>
        </p:nvGrpSpPr>
        <p:grpSpPr>
          <a:xfrm>
            <a:off x="2610036" y="946990"/>
            <a:ext cx="4823841" cy="5326619"/>
            <a:chOff x="97655" y="1028236"/>
            <a:chExt cx="4823841" cy="5326619"/>
          </a:xfrm>
        </p:grpSpPr>
        <p:sp>
          <p:nvSpPr>
            <p:cNvPr id="3" name="TextBox 2">
              <a:extLst>
                <a:ext uri="{FF2B5EF4-FFF2-40B4-BE49-F238E27FC236}">
                  <a16:creationId xmlns:a16="http://schemas.microsoft.com/office/drawing/2014/main" id="{B5402DE5-DB51-4E0A-B26A-93E353846F79}"/>
                </a:ext>
              </a:extLst>
            </p:cNvPr>
            <p:cNvSpPr txBox="1"/>
            <p:nvPr/>
          </p:nvSpPr>
          <p:spPr>
            <a:xfrm>
              <a:off x="97655" y="3078395"/>
              <a:ext cx="3141881" cy="369332"/>
            </a:xfrm>
            <a:prstGeom prst="rect">
              <a:avLst/>
            </a:prstGeom>
            <a:noFill/>
            <a:ln>
              <a:solidFill>
                <a:srgbClr val="00B050"/>
              </a:solidFill>
            </a:ln>
          </p:spPr>
          <p:txBody>
            <a:bodyPr wrap="square" rtlCol="0">
              <a:spAutoFit/>
            </a:bodyPr>
            <a:lstStyle/>
            <a:p>
              <a:r>
                <a:rPr lang="en-US" dirty="0"/>
                <a:t>Apply family (</a:t>
              </a:r>
              <a:r>
                <a:rPr lang="en-US" b="1" dirty="0"/>
                <a:t>ALASVATM</a:t>
              </a:r>
              <a:r>
                <a:rPr lang="en-US" dirty="0"/>
                <a:t>)</a:t>
              </a:r>
            </a:p>
          </p:txBody>
        </p:sp>
        <p:sp>
          <p:nvSpPr>
            <p:cNvPr id="15" name="TextBox 14">
              <a:extLst>
                <a:ext uri="{FF2B5EF4-FFF2-40B4-BE49-F238E27FC236}">
                  <a16:creationId xmlns:a16="http://schemas.microsoft.com/office/drawing/2014/main" id="{75FC8643-6882-4FE6-A497-37394F9D271D}"/>
                </a:ext>
              </a:extLst>
            </p:cNvPr>
            <p:cNvSpPr txBox="1"/>
            <p:nvPr/>
          </p:nvSpPr>
          <p:spPr>
            <a:xfrm>
              <a:off x="3855180" y="1028237"/>
              <a:ext cx="859531" cy="369332"/>
            </a:xfrm>
            <a:prstGeom prst="rect">
              <a:avLst/>
            </a:prstGeom>
            <a:noFill/>
            <a:ln>
              <a:solidFill>
                <a:srgbClr val="00B050"/>
              </a:solidFill>
            </a:ln>
          </p:spPr>
          <p:txBody>
            <a:bodyPr wrap="none" rtlCol="0">
              <a:spAutoFit/>
            </a:bodyPr>
            <a:lstStyle/>
            <a:p>
              <a:r>
                <a:rPr lang="en-US" dirty="0"/>
                <a:t>Apply()</a:t>
              </a:r>
              <a:endParaRPr lang="en-CA" dirty="0"/>
            </a:p>
          </p:txBody>
        </p:sp>
        <p:sp>
          <p:nvSpPr>
            <p:cNvPr id="16" name="TextBox 15">
              <a:extLst>
                <a:ext uri="{FF2B5EF4-FFF2-40B4-BE49-F238E27FC236}">
                  <a16:creationId xmlns:a16="http://schemas.microsoft.com/office/drawing/2014/main" id="{897D3905-30F0-4906-92C3-D787D0AAF139}"/>
                </a:ext>
              </a:extLst>
            </p:cNvPr>
            <p:cNvSpPr txBox="1"/>
            <p:nvPr/>
          </p:nvSpPr>
          <p:spPr>
            <a:xfrm>
              <a:off x="3834339" y="4954973"/>
              <a:ext cx="931281" cy="369332"/>
            </a:xfrm>
            <a:prstGeom prst="rect">
              <a:avLst/>
            </a:prstGeom>
            <a:noFill/>
            <a:ln>
              <a:solidFill>
                <a:srgbClr val="00B050"/>
              </a:solidFill>
            </a:ln>
          </p:spPr>
          <p:txBody>
            <a:bodyPr wrap="none" rtlCol="0">
              <a:spAutoFit/>
            </a:bodyPr>
            <a:lstStyle/>
            <a:p>
              <a:r>
                <a:rPr lang="en-US" dirty="0"/>
                <a:t>Tapply()</a:t>
              </a:r>
              <a:endParaRPr lang="en-CA" dirty="0"/>
            </a:p>
          </p:txBody>
        </p:sp>
        <p:sp>
          <p:nvSpPr>
            <p:cNvPr id="17" name="TextBox 16">
              <a:extLst>
                <a:ext uri="{FF2B5EF4-FFF2-40B4-BE49-F238E27FC236}">
                  <a16:creationId xmlns:a16="http://schemas.microsoft.com/office/drawing/2014/main" id="{A3ADBB5F-4F97-43E3-996D-BB8B76AEDFCE}"/>
                </a:ext>
              </a:extLst>
            </p:cNvPr>
            <p:cNvSpPr txBox="1"/>
            <p:nvPr/>
          </p:nvSpPr>
          <p:spPr>
            <a:xfrm>
              <a:off x="3834339" y="4060549"/>
              <a:ext cx="955711" cy="369332"/>
            </a:xfrm>
            <a:prstGeom prst="rect">
              <a:avLst/>
            </a:prstGeom>
            <a:noFill/>
            <a:ln>
              <a:solidFill>
                <a:srgbClr val="00B050"/>
              </a:solidFill>
            </a:ln>
          </p:spPr>
          <p:txBody>
            <a:bodyPr wrap="none" rtlCol="0">
              <a:spAutoFit/>
            </a:bodyPr>
            <a:lstStyle/>
            <a:p>
              <a:r>
                <a:rPr lang="en-US" dirty="0"/>
                <a:t>Vapply()</a:t>
              </a:r>
              <a:endParaRPr lang="en-CA" dirty="0"/>
            </a:p>
          </p:txBody>
        </p:sp>
        <p:sp>
          <p:nvSpPr>
            <p:cNvPr id="18" name="TextBox 17">
              <a:extLst>
                <a:ext uri="{FF2B5EF4-FFF2-40B4-BE49-F238E27FC236}">
                  <a16:creationId xmlns:a16="http://schemas.microsoft.com/office/drawing/2014/main" id="{86590984-B4EE-4AB5-88A4-97391C314B17}"/>
                </a:ext>
              </a:extLst>
            </p:cNvPr>
            <p:cNvSpPr txBox="1"/>
            <p:nvPr/>
          </p:nvSpPr>
          <p:spPr>
            <a:xfrm>
              <a:off x="3855178" y="3059668"/>
              <a:ext cx="942887" cy="369332"/>
            </a:xfrm>
            <a:prstGeom prst="rect">
              <a:avLst/>
            </a:prstGeom>
            <a:noFill/>
            <a:ln>
              <a:solidFill>
                <a:srgbClr val="00B050"/>
              </a:solidFill>
            </a:ln>
          </p:spPr>
          <p:txBody>
            <a:bodyPr wrap="none" rtlCol="0">
              <a:spAutoFit/>
            </a:bodyPr>
            <a:lstStyle/>
            <a:p>
              <a:r>
                <a:rPr lang="en-US" dirty="0"/>
                <a:t>Sapply()</a:t>
              </a:r>
              <a:endParaRPr lang="en-CA" dirty="0"/>
            </a:p>
          </p:txBody>
        </p:sp>
        <p:sp>
          <p:nvSpPr>
            <p:cNvPr id="20" name="TextBox 19">
              <a:extLst>
                <a:ext uri="{FF2B5EF4-FFF2-40B4-BE49-F238E27FC236}">
                  <a16:creationId xmlns:a16="http://schemas.microsoft.com/office/drawing/2014/main" id="{0FF98FEF-5AE2-40BE-96D5-5F67F6F5E816}"/>
                </a:ext>
              </a:extLst>
            </p:cNvPr>
            <p:cNvSpPr txBox="1"/>
            <p:nvPr/>
          </p:nvSpPr>
          <p:spPr>
            <a:xfrm>
              <a:off x="3855179" y="2029118"/>
              <a:ext cx="934871" cy="369332"/>
            </a:xfrm>
            <a:prstGeom prst="rect">
              <a:avLst/>
            </a:prstGeom>
            <a:noFill/>
            <a:ln>
              <a:solidFill>
                <a:srgbClr val="00B050"/>
              </a:solidFill>
            </a:ln>
          </p:spPr>
          <p:txBody>
            <a:bodyPr wrap="none" rtlCol="0">
              <a:spAutoFit/>
            </a:bodyPr>
            <a:lstStyle/>
            <a:p>
              <a:r>
                <a:rPr lang="en-US" dirty="0"/>
                <a:t>Lapply()</a:t>
              </a:r>
              <a:endParaRPr lang="en-CA" dirty="0"/>
            </a:p>
          </p:txBody>
        </p:sp>
        <p:sp>
          <p:nvSpPr>
            <p:cNvPr id="21" name="TextBox 20">
              <a:extLst>
                <a:ext uri="{FF2B5EF4-FFF2-40B4-BE49-F238E27FC236}">
                  <a16:creationId xmlns:a16="http://schemas.microsoft.com/office/drawing/2014/main" id="{943BAF33-31D6-4F35-93EA-39F78A77952E}"/>
                </a:ext>
              </a:extLst>
            </p:cNvPr>
            <p:cNvSpPr txBox="1"/>
            <p:nvPr/>
          </p:nvSpPr>
          <p:spPr>
            <a:xfrm>
              <a:off x="3834339" y="5985523"/>
              <a:ext cx="1087157" cy="369332"/>
            </a:xfrm>
            <a:prstGeom prst="rect">
              <a:avLst/>
            </a:prstGeom>
            <a:noFill/>
            <a:ln>
              <a:solidFill>
                <a:srgbClr val="00B050"/>
              </a:solidFill>
            </a:ln>
          </p:spPr>
          <p:txBody>
            <a:bodyPr wrap="none" rtlCol="0">
              <a:spAutoFit/>
            </a:bodyPr>
            <a:lstStyle/>
            <a:p>
              <a:r>
                <a:rPr lang="en-US" dirty="0"/>
                <a:t>Mapply ()</a:t>
              </a:r>
              <a:endParaRPr lang="en-CA" dirty="0"/>
            </a:p>
          </p:txBody>
        </p:sp>
        <p:sp>
          <p:nvSpPr>
            <p:cNvPr id="6" name="Left Brace 5">
              <a:extLst>
                <a:ext uri="{FF2B5EF4-FFF2-40B4-BE49-F238E27FC236}">
                  <a16:creationId xmlns:a16="http://schemas.microsoft.com/office/drawing/2014/main" id="{D7E86649-AACB-4D4D-A957-79934DD572A8}"/>
                </a:ext>
              </a:extLst>
            </p:cNvPr>
            <p:cNvSpPr/>
            <p:nvPr/>
          </p:nvSpPr>
          <p:spPr>
            <a:xfrm>
              <a:off x="3239535" y="1028236"/>
              <a:ext cx="594803" cy="5159499"/>
            </a:xfrm>
            <a:prstGeom prst="leftBrace">
              <a:avLst>
                <a:gd name="adj1" fmla="val 8333"/>
                <a:gd name="adj2" fmla="val 439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8" name="Rectangle 1">
            <a:extLst>
              <a:ext uri="{FF2B5EF4-FFF2-40B4-BE49-F238E27FC236}">
                <a16:creationId xmlns:a16="http://schemas.microsoft.com/office/drawing/2014/main" id="{A7DB2726-CAE4-4EE7-B9EA-412C2051BC4F}"/>
              </a:ext>
            </a:extLst>
          </p:cNvPr>
          <p:cNvSpPr>
            <a:spLocks noChangeArrowheads="1"/>
          </p:cNvSpPr>
          <p:nvPr/>
        </p:nvSpPr>
        <p:spPr bwMode="auto">
          <a:xfrm>
            <a:off x="10508717" y="938721"/>
            <a:ext cx="1538107" cy="3776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224A87"/>
                </a:solidFill>
                <a:effectLst/>
                <a:latin typeface="Hack"/>
              </a:rPr>
              <a:t>apply</a:t>
            </a:r>
            <a:r>
              <a:rPr kumimoji="0" lang="en-US" altLang="en-US" sz="1100" b="0" i="0" u="none" strike="noStrike" cap="none" normalizeH="0" baseline="0">
                <a:ln>
                  <a:noFill/>
                </a:ln>
                <a:solidFill>
                  <a:srgbClr val="000000"/>
                </a:solidFill>
                <a:effectLst/>
                <a:latin typeface="Hack"/>
              </a:rPr>
              <a:t>(df[, </a:t>
            </a:r>
            <a:r>
              <a:rPr kumimoji="0" lang="en-US" altLang="en-US" sz="1100" b="1" i="0" u="none" strike="noStrike" cap="none" normalizeH="0" baseline="0">
                <a:ln>
                  <a:noFill/>
                </a:ln>
                <a:solidFill>
                  <a:srgbClr val="224A87"/>
                </a:solidFill>
                <a:effectLst/>
                <a:latin typeface="Hack"/>
              </a:rPr>
              <a:t>c</a:t>
            </a:r>
            <a:r>
              <a:rPr kumimoji="0" lang="en-US" altLang="en-US" sz="1100" b="0" i="0" u="none" strike="noStrike" cap="none" normalizeH="0" baseline="0">
                <a:ln>
                  <a:noFill/>
                </a:ln>
                <a:solidFill>
                  <a:srgbClr val="000000"/>
                </a:solidFill>
                <a:effectLst/>
                <a:latin typeface="Hack"/>
              </a:rPr>
              <a:t>(</a:t>
            </a:r>
            <a:r>
              <a:rPr kumimoji="0" lang="en-US" altLang="en-US" sz="1100" b="0" i="0" u="none" strike="noStrike" cap="none" normalizeH="0" baseline="0">
                <a:ln>
                  <a:noFill/>
                </a:ln>
                <a:solidFill>
                  <a:srgbClr val="0000D0"/>
                </a:solidFill>
                <a:effectLst/>
                <a:latin typeface="Hack"/>
              </a:rPr>
              <a:t>1</a:t>
            </a:r>
            <a:r>
              <a:rPr kumimoji="0" lang="en-US" altLang="en-US" sz="1100" b="0" i="0" u="none" strike="noStrike" cap="none" normalizeH="0" baseline="0">
                <a:ln>
                  <a:noFill/>
                </a:ln>
                <a:solidFill>
                  <a:srgbClr val="000000"/>
                </a:solidFill>
                <a:effectLst/>
                <a:latin typeface="Hack"/>
              </a:rPr>
              <a:t>, </a:t>
            </a:r>
            <a:r>
              <a:rPr kumimoji="0" lang="en-US" altLang="en-US" sz="1100" b="0" i="0" u="none" strike="noStrike" cap="none" normalizeH="0" baseline="0">
                <a:ln>
                  <a:noFill/>
                </a:ln>
                <a:solidFill>
                  <a:srgbClr val="0000D0"/>
                </a:solidFill>
                <a:effectLst/>
                <a:latin typeface="Hack"/>
              </a:rPr>
              <a:t>3</a:t>
            </a:r>
            <a:r>
              <a:rPr kumimoji="0" lang="en-US" altLang="en-US" sz="1100" b="0" i="0" u="none" strike="noStrike" cap="none" normalizeH="0" baseline="0">
                <a:ln>
                  <a:noFill/>
                </a:ln>
                <a:solidFill>
                  <a:srgbClr val="000000"/>
                </a:solidFill>
                <a:effectLst/>
                <a:latin typeface="Hack"/>
              </a:rPr>
              <a:t>)], </a:t>
            </a:r>
            <a:r>
              <a:rPr kumimoji="0" lang="en-US" altLang="en-US" sz="1100" b="0" i="0" u="none" strike="noStrike" cap="none" normalizeH="0" baseline="0">
                <a:ln>
                  <a:noFill/>
                </a:ln>
                <a:solidFill>
                  <a:srgbClr val="0000D0"/>
                </a:solidFill>
                <a:effectLst/>
                <a:latin typeface="Hack"/>
              </a:rPr>
              <a:t>2</a:t>
            </a:r>
            <a:r>
              <a:rPr kumimoji="0" lang="en-US" altLang="en-US" sz="1100" b="0" i="0" u="none" strike="noStrike" cap="none" normalizeH="0" baseline="0">
                <a:ln>
                  <a:noFill/>
                </a:ln>
                <a:solidFill>
                  <a:srgbClr val="000000"/>
                </a:solidFill>
                <a:effectLst/>
                <a:latin typeface="Hack"/>
              </a:rPr>
              <a:t>, sum)</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B5819032-E4E0-4686-A6D4-017AE816977D}"/>
              </a:ext>
            </a:extLst>
          </p:cNvPr>
          <p:cNvSpPr>
            <a:spLocks noChangeArrowheads="1"/>
          </p:cNvSpPr>
          <p:nvPr/>
        </p:nvSpPr>
        <p:spPr bwMode="auto">
          <a:xfrm>
            <a:off x="7594473" y="938721"/>
            <a:ext cx="1096084" cy="3776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24A87"/>
                </a:solidFill>
                <a:effectLst/>
                <a:latin typeface="Hack"/>
              </a:rPr>
              <a:t>apply</a:t>
            </a:r>
            <a:r>
              <a:rPr kumimoji="0" lang="en-US" altLang="en-US" sz="1100" b="0" i="0" u="none" strike="noStrike" cap="none" normalizeH="0" baseline="0" dirty="0">
                <a:ln>
                  <a:noFill/>
                </a:ln>
                <a:solidFill>
                  <a:srgbClr val="000000"/>
                </a:solidFill>
                <a:effectLst/>
                <a:latin typeface="Hack"/>
              </a:rPr>
              <a:t>(df, </a:t>
            </a:r>
            <a:r>
              <a:rPr kumimoji="0" lang="en-US" altLang="en-US" sz="1100" b="0" i="0" u="none" strike="noStrike" cap="none" normalizeH="0" baseline="0" dirty="0">
                <a:ln>
                  <a:noFill/>
                </a:ln>
                <a:solidFill>
                  <a:srgbClr val="0000D0"/>
                </a:solidFill>
                <a:effectLst/>
                <a:latin typeface="Hack"/>
              </a:rPr>
              <a:t>2</a:t>
            </a:r>
            <a:r>
              <a:rPr kumimoji="0" lang="en-US" altLang="en-US" sz="1100" b="0" i="0" u="none" strike="noStrike" cap="none" normalizeH="0" baseline="0" dirty="0">
                <a:ln>
                  <a:noFill/>
                </a:ln>
                <a:solidFill>
                  <a:srgbClr val="000000"/>
                </a:solidFill>
                <a:effectLst/>
                <a:latin typeface="Hack"/>
              </a:rPr>
              <a:t>, sum)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
            <a:extLst>
              <a:ext uri="{FF2B5EF4-FFF2-40B4-BE49-F238E27FC236}">
                <a16:creationId xmlns:a16="http://schemas.microsoft.com/office/drawing/2014/main" id="{F8393CD9-713A-4261-9F4F-63E17F2E5993}"/>
              </a:ext>
            </a:extLst>
          </p:cNvPr>
          <p:cNvSpPr>
            <a:spLocks noChangeArrowheads="1"/>
          </p:cNvSpPr>
          <p:nvPr/>
        </p:nvSpPr>
        <p:spPr bwMode="auto">
          <a:xfrm>
            <a:off x="8892859" y="938721"/>
            <a:ext cx="1538107" cy="37760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24A87"/>
                </a:solidFill>
                <a:effectLst/>
                <a:latin typeface="Hack"/>
              </a:rPr>
              <a:t>apply</a:t>
            </a:r>
            <a:r>
              <a:rPr kumimoji="0" lang="en-US" altLang="en-US" sz="1100" b="0" i="0" u="none" strike="noStrike" cap="none" normalizeH="0" baseline="0" dirty="0">
                <a:ln>
                  <a:noFill/>
                </a:ln>
                <a:solidFill>
                  <a:srgbClr val="000000"/>
                </a:solidFill>
                <a:effectLst/>
                <a:latin typeface="Hack"/>
              </a:rPr>
              <a:t>(df[ </a:t>
            </a:r>
            <a:r>
              <a:rPr kumimoji="0" lang="en-US" altLang="en-US" sz="1100" b="1" i="0" u="none" strike="noStrike" cap="none" normalizeH="0" baseline="0" dirty="0">
                <a:ln>
                  <a:noFill/>
                </a:ln>
                <a:solidFill>
                  <a:srgbClr val="224A87"/>
                </a:solidFill>
                <a:effectLst/>
                <a:latin typeface="Hack"/>
              </a:rPr>
              <a:t>c</a:t>
            </a:r>
            <a:r>
              <a:rPr kumimoji="0" lang="en-US" altLang="en-US" sz="1100" b="0" i="0" u="none" strike="noStrike" cap="none" normalizeH="0" baseline="0" dirty="0">
                <a:ln>
                  <a:noFill/>
                </a:ln>
                <a:solidFill>
                  <a:srgbClr val="000000"/>
                </a:solidFill>
                <a:effectLst/>
                <a:latin typeface="Hack"/>
              </a:rPr>
              <a:t>(</a:t>
            </a:r>
            <a:r>
              <a:rPr kumimoji="0" lang="en-US" altLang="en-US" sz="1100" b="0" i="0" u="none" strike="noStrike" cap="none" normalizeH="0" baseline="0" dirty="0">
                <a:ln>
                  <a:noFill/>
                </a:ln>
                <a:solidFill>
                  <a:srgbClr val="0000D0"/>
                </a:solidFill>
                <a:effectLst/>
                <a:latin typeface="Hack"/>
              </a:rPr>
              <a:t>1</a:t>
            </a:r>
            <a:r>
              <a:rPr kumimoji="0" lang="en-US" altLang="en-US" sz="1100" b="0" i="0" u="none" strike="noStrike" cap="none" normalizeH="0" baseline="0" dirty="0">
                <a:ln>
                  <a:noFill/>
                </a:ln>
                <a:solidFill>
                  <a:srgbClr val="000000"/>
                </a:solidFill>
                <a:effectLst/>
                <a:latin typeface="Hack"/>
              </a:rPr>
              <a:t>, </a:t>
            </a:r>
            <a:r>
              <a:rPr kumimoji="0" lang="en-US" altLang="en-US" sz="1100" b="0" i="0" u="none" strike="noStrike" cap="none" normalizeH="0" baseline="0" dirty="0">
                <a:ln>
                  <a:noFill/>
                </a:ln>
                <a:solidFill>
                  <a:srgbClr val="0000D0"/>
                </a:solidFill>
                <a:effectLst/>
                <a:latin typeface="Hack"/>
              </a:rPr>
              <a:t>3</a:t>
            </a:r>
            <a:r>
              <a:rPr kumimoji="0" lang="en-US" altLang="en-US" sz="1100" b="0" i="0" u="none" strike="noStrike" cap="none" normalizeH="0" baseline="0" dirty="0">
                <a:ln>
                  <a:noFill/>
                </a:ln>
                <a:solidFill>
                  <a:srgbClr val="000000"/>
                </a:solidFill>
                <a:effectLst/>
                <a:latin typeface="Hack"/>
              </a:rPr>
              <a:t>), ], </a:t>
            </a:r>
            <a:r>
              <a:rPr kumimoji="0" lang="en-US" altLang="en-US" sz="1100" b="0" i="0" u="none" strike="noStrike" cap="none" normalizeH="0" baseline="0" dirty="0">
                <a:ln>
                  <a:noFill/>
                </a:ln>
                <a:solidFill>
                  <a:srgbClr val="0000D0"/>
                </a:solidFill>
                <a:effectLst/>
                <a:latin typeface="Hack"/>
              </a:rPr>
              <a:t>1</a:t>
            </a:r>
            <a:r>
              <a:rPr kumimoji="0" lang="en-US" altLang="en-US" sz="1100" b="0" i="0" u="none" strike="noStrike" cap="none" normalizeH="0" baseline="0" dirty="0">
                <a:ln>
                  <a:noFill/>
                </a:ln>
                <a:solidFill>
                  <a:srgbClr val="000000"/>
                </a:solidFill>
                <a:effectLst/>
                <a:latin typeface="Hack"/>
              </a:rPr>
              <a:t>, sum)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12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Tidyverse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2" descr="Getting Started with tidyverse in R - Storybench">
            <a:extLst>
              <a:ext uri="{FF2B5EF4-FFF2-40B4-BE49-F238E27FC236}">
                <a16:creationId xmlns:a16="http://schemas.microsoft.com/office/drawing/2014/main" id="{D1CC75A5-D824-4C98-A14A-F03672088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438"/>
            <a:ext cx="12192000" cy="586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73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FF0309-A74F-4473-A61F-65D5005EAC8D}"/>
              </a:ext>
            </a:extLst>
          </p:cNvPr>
          <p:cNvSpPr txBox="1"/>
          <p:nvPr/>
        </p:nvSpPr>
        <p:spPr>
          <a:xfrm>
            <a:off x="536648" y="1595625"/>
            <a:ext cx="5956917"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t> Applying functions to a single list’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Applying functions to 2 lists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Applying functions to  more than 2 lists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CA" dirty="0"/>
          </a:p>
        </p:txBody>
      </p:sp>
    </p:spTree>
    <p:extLst>
      <p:ext uri="{BB962C8B-B14F-4D97-AF65-F5344CB8AC3E}">
        <p14:creationId xmlns:p14="http://schemas.microsoft.com/office/powerpoint/2010/main" val="313126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326863-B5DA-4219-BD9C-2F5E60CA316D}"/>
              </a:ext>
            </a:extLst>
          </p:cNvPr>
          <p:cNvSpPr txBox="1"/>
          <p:nvPr/>
        </p:nvSpPr>
        <p:spPr>
          <a:xfrm>
            <a:off x="612559" y="1705543"/>
            <a:ext cx="2845331" cy="1200329"/>
          </a:xfrm>
          <a:prstGeom prst="rect">
            <a:avLst/>
          </a:prstGeom>
          <a:noFill/>
        </p:spPr>
        <p:txBody>
          <a:bodyPr wrap="none" rtlCol="0">
            <a:spAutoFit/>
          </a:bodyPr>
          <a:lstStyle/>
          <a:p>
            <a:r>
              <a:rPr lang="en-US" dirty="0" err="1"/>
              <a:t>Square_root</a:t>
            </a:r>
            <a:r>
              <a:rPr lang="en-US" dirty="0"/>
              <a:t>  &lt;- function(x) {</a:t>
            </a:r>
          </a:p>
          <a:p>
            <a:endParaRPr lang="en-US" dirty="0"/>
          </a:p>
          <a:p>
            <a:r>
              <a:rPr lang="en-US" dirty="0"/>
              <a:t>	x^1/2</a:t>
            </a:r>
          </a:p>
          <a:p>
            <a:r>
              <a:rPr lang="en-US" dirty="0"/>
              <a:t>}</a:t>
            </a:r>
            <a:endParaRPr lang="en-CA" dirty="0"/>
          </a:p>
        </p:txBody>
      </p:sp>
      <p:sp>
        <p:nvSpPr>
          <p:cNvPr id="14" name="TextBox 13">
            <a:extLst>
              <a:ext uri="{FF2B5EF4-FFF2-40B4-BE49-F238E27FC236}">
                <a16:creationId xmlns:a16="http://schemas.microsoft.com/office/drawing/2014/main" id="{91E2531B-13F7-46BE-96A1-03E2E27A984D}"/>
              </a:ext>
            </a:extLst>
          </p:cNvPr>
          <p:cNvSpPr txBox="1"/>
          <p:nvPr/>
        </p:nvSpPr>
        <p:spPr>
          <a:xfrm>
            <a:off x="4591235" y="1676630"/>
            <a:ext cx="1890261" cy="369332"/>
          </a:xfrm>
          <a:prstGeom prst="rect">
            <a:avLst/>
          </a:prstGeom>
          <a:noFill/>
        </p:spPr>
        <p:txBody>
          <a:bodyPr wrap="none" rtlCol="0">
            <a:spAutoFit/>
          </a:bodyPr>
          <a:lstStyle/>
          <a:p>
            <a:r>
              <a:rPr lang="en-US" dirty="0"/>
              <a:t>Function(x)  x^1/2</a:t>
            </a:r>
            <a:endParaRPr lang="en-CA" dirty="0"/>
          </a:p>
        </p:txBody>
      </p:sp>
      <p:sp>
        <p:nvSpPr>
          <p:cNvPr id="15" name="TextBox 14">
            <a:extLst>
              <a:ext uri="{FF2B5EF4-FFF2-40B4-BE49-F238E27FC236}">
                <a16:creationId xmlns:a16="http://schemas.microsoft.com/office/drawing/2014/main" id="{0FC7EE95-F3C0-45C4-9743-58FFA4659CC2}"/>
              </a:ext>
            </a:extLst>
          </p:cNvPr>
          <p:cNvSpPr txBox="1"/>
          <p:nvPr/>
        </p:nvSpPr>
        <p:spPr>
          <a:xfrm>
            <a:off x="7904085" y="1705543"/>
            <a:ext cx="4071892" cy="1477328"/>
          </a:xfrm>
          <a:prstGeom prst="rect">
            <a:avLst/>
          </a:prstGeom>
          <a:noFill/>
        </p:spPr>
        <p:txBody>
          <a:bodyPr wrap="square" rtlCol="0">
            <a:spAutoFit/>
          </a:bodyPr>
          <a:lstStyle/>
          <a:p>
            <a:r>
              <a:rPr lang="en-US" dirty="0"/>
              <a:t>List %&gt;%</a:t>
            </a:r>
          </a:p>
          <a:p>
            <a:r>
              <a:rPr lang="en-US" dirty="0"/>
              <a:t>      map(~  . ^1/2)</a:t>
            </a:r>
          </a:p>
          <a:p>
            <a:endParaRPr lang="en-US" dirty="0"/>
          </a:p>
          <a:p>
            <a:r>
              <a:rPr lang="en-US" dirty="0"/>
              <a:t>~ : tells function is coming</a:t>
            </a:r>
          </a:p>
          <a:p>
            <a:r>
              <a:rPr lang="en-US" dirty="0"/>
              <a:t>. : function argument</a:t>
            </a:r>
          </a:p>
        </p:txBody>
      </p:sp>
    </p:spTree>
    <p:extLst>
      <p:ext uri="{BB962C8B-B14F-4D97-AF65-F5344CB8AC3E}">
        <p14:creationId xmlns:p14="http://schemas.microsoft.com/office/powerpoint/2010/main" val="37758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Map(): Applying functions to single list</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5C6F60-5C26-42F1-AAED-31611BC5CF4C}"/>
              </a:ext>
            </a:extLst>
          </p:cNvPr>
          <p:cNvSpPr txBox="1"/>
          <p:nvPr/>
        </p:nvSpPr>
        <p:spPr>
          <a:xfrm>
            <a:off x="6585339" y="1025046"/>
            <a:ext cx="6205490" cy="369332"/>
          </a:xfrm>
          <a:prstGeom prst="rect">
            <a:avLst/>
          </a:prstGeom>
          <a:noFill/>
        </p:spPr>
        <p:txBody>
          <a:bodyPr wrap="square">
            <a:spAutoFit/>
          </a:bodyPr>
          <a:lstStyle/>
          <a:p>
            <a:r>
              <a:rPr lang="en-US" b="0" i="0" dirty="0">
                <a:solidFill>
                  <a:srgbClr val="0086B3"/>
                </a:solidFill>
                <a:effectLst/>
                <a:latin typeface="inherit"/>
              </a:rPr>
              <a:t>The output of map() is always a list</a:t>
            </a:r>
            <a:endParaRPr lang="en-CA" dirty="0"/>
          </a:p>
        </p:txBody>
      </p:sp>
      <p:pic>
        <p:nvPicPr>
          <p:cNvPr id="1026" name="Picture 2" descr="See the source image">
            <a:extLst>
              <a:ext uri="{FF2B5EF4-FFF2-40B4-BE49-F238E27FC236}">
                <a16:creationId xmlns:a16="http://schemas.microsoft.com/office/drawing/2014/main" id="{45BA00FD-0BD3-4F5B-9762-332F4789A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0" y="935421"/>
            <a:ext cx="5607091" cy="48769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8CA8376-5F75-4AB4-8942-945FA612D9FE}"/>
              </a:ext>
            </a:extLst>
          </p:cNvPr>
          <p:cNvSpPr txBox="1"/>
          <p:nvPr/>
        </p:nvSpPr>
        <p:spPr>
          <a:xfrm>
            <a:off x="6566357" y="2883769"/>
            <a:ext cx="5295008" cy="1477328"/>
          </a:xfrm>
          <a:prstGeom prst="rect">
            <a:avLst/>
          </a:prstGeom>
          <a:noFill/>
        </p:spPr>
        <p:txBody>
          <a:bodyPr wrap="square">
            <a:spAutoFit/>
          </a:bodyPr>
          <a:lstStyle/>
          <a:p>
            <a:endParaRPr lang="en-US" dirty="0">
              <a:solidFill>
                <a:srgbClr val="0086B3"/>
              </a:solidFill>
              <a:latin typeface="inherit"/>
            </a:endParaRP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Map_int</a:t>
            </a:r>
            <a:r>
              <a:rPr lang="en-US" dirty="0">
                <a:solidFill>
                  <a:srgbClr val="0086B3"/>
                </a:solidFill>
                <a:latin typeface="inherit"/>
              </a:rPr>
              <a:t>(): returns an integer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Map_dbl</a:t>
            </a:r>
            <a:r>
              <a:rPr lang="en-US" dirty="0">
                <a:solidFill>
                  <a:srgbClr val="0086B3"/>
                </a:solidFill>
                <a:latin typeface="inherit"/>
              </a:rPr>
              <a:t>(): returns a double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Map_chr</a:t>
            </a:r>
            <a:r>
              <a:rPr lang="en-US" dirty="0">
                <a:solidFill>
                  <a:srgbClr val="0086B3"/>
                </a:solidFill>
                <a:latin typeface="inherit"/>
              </a:rPr>
              <a:t>(): character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Map_lgl</a:t>
            </a:r>
            <a:r>
              <a:rPr lang="en-US" dirty="0">
                <a:solidFill>
                  <a:srgbClr val="0086B3"/>
                </a:solidFill>
                <a:latin typeface="inherit"/>
              </a:rPr>
              <a:t>(): logical vector</a:t>
            </a:r>
            <a:endParaRPr lang="en-CA" dirty="0"/>
          </a:p>
        </p:txBody>
      </p:sp>
      <p:sp>
        <p:nvSpPr>
          <p:cNvPr id="14" name="TextBox 13">
            <a:extLst>
              <a:ext uri="{FF2B5EF4-FFF2-40B4-BE49-F238E27FC236}">
                <a16:creationId xmlns:a16="http://schemas.microsoft.com/office/drawing/2014/main" id="{E70D5901-07B4-4825-BBEB-E5C3D21983BC}"/>
              </a:ext>
            </a:extLst>
          </p:cNvPr>
          <p:cNvSpPr txBox="1"/>
          <p:nvPr/>
        </p:nvSpPr>
        <p:spPr>
          <a:xfrm>
            <a:off x="6566357" y="2306055"/>
            <a:ext cx="6364586" cy="646331"/>
          </a:xfrm>
          <a:prstGeom prst="rect">
            <a:avLst/>
          </a:prstGeom>
          <a:noFill/>
        </p:spPr>
        <p:txBody>
          <a:bodyPr wrap="square">
            <a:spAutoFit/>
          </a:bodyPr>
          <a:lstStyle/>
          <a:p>
            <a:r>
              <a:rPr lang="en-US" b="0" i="0" dirty="0">
                <a:solidFill>
                  <a:srgbClr val="0086B3"/>
                </a:solidFill>
                <a:effectLst/>
                <a:latin typeface="inherit"/>
              </a:rPr>
              <a:t>What if we want to return a vector output of</a:t>
            </a:r>
          </a:p>
          <a:p>
            <a:r>
              <a:rPr lang="en-US" b="0" i="0" dirty="0">
                <a:solidFill>
                  <a:srgbClr val="0086B3"/>
                </a:solidFill>
                <a:effectLst/>
                <a:latin typeface="inherit"/>
              </a:rPr>
              <a:t> a specific datatype?</a:t>
            </a:r>
          </a:p>
        </p:txBody>
      </p:sp>
    </p:spTree>
    <p:extLst>
      <p:ext uri="{BB962C8B-B14F-4D97-AF65-F5344CB8AC3E}">
        <p14:creationId xmlns:p14="http://schemas.microsoft.com/office/powerpoint/2010/main" val="375139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5C6F60-5C26-42F1-AAED-31611BC5CF4C}"/>
              </a:ext>
            </a:extLst>
          </p:cNvPr>
          <p:cNvSpPr txBox="1"/>
          <p:nvPr/>
        </p:nvSpPr>
        <p:spPr>
          <a:xfrm>
            <a:off x="6288537" y="1189720"/>
            <a:ext cx="8811537" cy="369332"/>
          </a:xfrm>
          <a:prstGeom prst="rect">
            <a:avLst/>
          </a:prstGeom>
          <a:noFill/>
        </p:spPr>
        <p:txBody>
          <a:bodyPr wrap="square">
            <a:spAutoFit/>
          </a:bodyPr>
          <a:lstStyle/>
          <a:p>
            <a:r>
              <a:rPr lang="en-US" dirty="0">
                <a:solidFill>
                  <a:srgbClr val="0086B3"/>
                </a:solidFill>
                <a:latin typeface="inherit"/>
              </a:rPr>
              <a:t>Output of map2() is a list. </a:t>
            </a:r>
            <a:endParaRPr lang="en-CA" dirty="0"/>
          </a:p>
        </p:txBody>
      </p:sp>
      <p:pic>
        <p:nvPicPr>
          <p:cNvPr id="2050" name="Picture 2" descr="See the source image">
            <a:extLst>
              <a:ext uri="{FF2B5EF4-FFF2-40B4-BE49-F238E27FC236}">
                <a16:creationId xmlns:a16="http://schemas.microsoft.com/office/drawing/2014/main" id="{BFFA7DCE-E6D1-4ABA-9274-33910FD55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83" y="1189720"/>
            <a:ext cx="5448300" cy="388238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9231C550-0DBC-4589-A0A9-63B49DFFDD34}"/>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Map2(): Applying functions to 2 lists</a:t>
            </a:r>
            <a:endParaRPr lang="en-CA"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51ED032A-557E-440D-A300-9D63B9549F25}"/>
              </a:ext>
            </a:extLst>
          </p:cNvPr>
          <p:cNvSpPr txBox="1"/>
          <p:nvPr/>
        </p:nvSpPr>
        <p:spPr>
          <a:xfrm>
            <a:off x="6288537" y="2887745"/>
            <a:ext cx="5295008" cy="1477328"/>
          </a:xfrm>
          <a:prstGeom prst="rect">
            <a:avLst/>
          </a:prstGeom>
          <a:noFill/>
        </p:spPr>
        <p:txBody>
          <a:bodyPr wrap="square">
            <a:spAutoFit/>
          </a:bodyPr>
          <a:lstStyle/>
          <a:p>
            <a:endParaRPr lang="en-US" dirty="0">
              <a:solidFill>
                <a:srgbClr val="0086B3"/>
              </a:solidFill>
              <a:latin typeface="inherit"/>
            </a:endParaRPr>
          </a:p>
          <a:p>
            <a:pPr marL="285750" indent="-285750">
              <a:buFont typeface="Wingdings" panose="05000000000000000000" pitchFamily="2" charset="2"/>
              <a:buChar char="v"/>
            </a:pPr>
            <a:r>
              <a:rPr lang="en-US" dirty="0">
                <a:solidFill>
                  <a:srgbClr val="0086B3"/>
                </a:solidFill>
                <a:latin typeface="inherit"/>
              </a:rPr>
              <a:t> Map2_int(): returns an integer vector</a:t>
            </a:r>
          </a:p>
          <a:p>
            <a:pPr marL="285750" indent="-285750">
              <a:buFont typeface="Wingdings" panose="05000000000000000000" pitchFamily="2" charset="2"/>
              <a:buChar char="v"/>
            </a:pPr>
            <a:r>
              <a:rPr lang="en-US" dirty="0">
                <a:solidFill>
                  <a:srgbClr val="0086B3"/>
                </a:solidFill>
                <a:latin typeface="inherit"/>
              </a:rPr>
              <a:t> Map2_dbl(): returns a double vector</a:t>
            </a:r>
          </a:p>
          <a:p>
            <a:pPr marL="285750" indent="-285750">
              <a:buFont typeface="Wingdings" panose="05000000000000000000" pitchFamily="2" charset="2"/>
              <a:buChar char="v"/>
            </a:pPr>
            <a:r>
              <a:rPr lang="en-US" dirty="0">
                <a:solidFill>
                  <a:srgbClr val="0086B3"/>
                </a:solidFill>
                <a:latin typeface="inherit"/>
              </a:rPr>
              <a:t> Map2_chr(): character vector</a:t>
            </a:r>
          </a:p>
          <a:p>
            <a:pPr marL="285750" indent="-285750">
              <a:buFont typeface="Wingdings" panose="05000000000000000000" pitchFamily="2" charset="2"/>
              <a:buChar char="v"/>
            </a:pPr>
            <a:r>
              <a:rPr lang="en-US" dirty="0">
                <a:solidFill>
                  <a:srgbClr val="0086B3"/>
                </a:solidFill>
                <a:latin typeface="inherit"/>
              </a:rPr>
              <a:t> Map2_lgl(): logical vector</a:t>
            </a:r>
            <a:endParaRPr lang="en-CA" dirty="0"/>
          </a:p>
        </p:txBody>
      </p:sp>
      <p:sp>
        <p:nvSpPr>
          <p:cNvPr id="14" name="TextBox 13">
            <a:extLst>
              <a:ext uri="{FF2B5EF4-FFF2-40B4-BE49-F238E27FC236}">
                <a16:creationId xmlns:a16="http://schemas.microsoft.com/office/drawing/2014/main" id="{D124AA4D-1696-45C5-BFF5-E551D6A6D790}"/>
              </a:ext>
            </a:extLst>
          </p:cNvPr>
          <p:cNvSpPr txBox="1"/>
          <p:nvPr/>
        </p:nvSpPr>
        <p:spPr>
          <a:xfrm>
            <a:off x="6288537" y="2323834"/>
            <a:ext cx="6364586" cy="646331"/>
          </a:xfrm>
          <a:prstGeom prst="rect">
            <a:avLst/>
          </a:prstGeom>
          <a:noFill/>
        </p:spPr>
        <p:txBody>
          <a:bodyPr wrap="square">
            <a:spAutoFit/>
          </a:bodyPr>
          <a:lstStyle/>
          <a:p>
            <a:r>
              <a:rPr lang="en-US" b="0" i="0" dirty="0">
                <a:solidFill>
                  <a:srgbClr val="0086B3"/>
                </a:solidFill>
                <a:effectLst/>
                <a:latin typeface="inherit"/>
              </a:rPr>
              <a:t>What if we want to return a vector output of</a:t>
            </a:r>
          </a:p>
          <a:p>
            <a:r>
              <a:rPr lang="en-US" b="0" i="0" dirty="0">
                <a:solidFill>
                  <a:srgbClr val="0086B3"/>
                </a:solidFill>
                <a:effectLst/>
                <a:latin typeface="inherit"/>
              </a:rPr>
              <a:t> a specific datatype?</a:t>
            </a:r>
          </a:p>
        </p:txBody>
      </p:sp>
    </p:spTree>
    <p:extLst>
      <p:ext uri="{BB962C8B-B14F-4D97-AF65-F5344CB8AC3E}">
        <p14:creationId xmlns:p14="http://schemas.microsoft.com/office/powerpoint/2010/main" val="82514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74" name="Picture 2" descr="See the source image">
            <a:extLst>
              <a:ext uri="{FF2B5EF4-FFF2-40B4-BE49-F238E27FC236}">
                <a16:creationId xmlns:a16="http://schemas.microsoft.com/office/drawing/2014/main" id="{198C8D23-7167-4321-ADEE-039A23E45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8662"/>
            <a:ext cx="6288537" cy="49434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2CC5D38-EE4D-4EF7-892F-8847225C879C}"/>
              </a:ext>
            </a:extLst>
          </p:cNvPr>
          <p:cNvSpPr txBox="1"/>
          <p:nvPr/>
        </p:nvSpPr>
        <p:spPr>
          <a:xfrm>
            <a:off x="6928313" y="1212971"/>
            <a:ext cx="5263685" cy="369332"/>
          </a:xfrm>
          <a:prstGeom prst="rect">
            <a:avLst/>
          </a:prstGeom>
          <a:noFill/>
        </p:spPr>
        <p:txBody>
          <a:bodyPr wrap="square">
            <a:spAutoFit/>
          </a:bodyPr>
          <a:lstStyle/>
          <a:p>
            <a:r>
              <a:rPr lang="en-US" dirty="0">
                <a:solidFill>
                  <a:srgbClr val="0086B3"/>
                </a:solidFill>
                <a:latin typeface="inherit"/>
              </a:rPr>
              <a:t>Output of map2() is a list. </a:t>
            </a:r>
            <a:endParaRPr lang="en-CA" dirty="0"/>
          </a:p>
        </p:txBody>
      </p:sp>
      <p:sp>
        <p:nvSpPr>
          <p:cNvPr id="14" name="TextBox 13">
            <a:extLst>
              <a:ext uri="{FF2B5EF4-FFF2-40B4-BE49-F238E27FC236}">
                <a16:creationId xmlns:a16="http://schemas.microsoft.com/office/drawing/2014/main" id="{01FAB6FD-A8BB-4A5C-AD8C-D723E4303F72}"/>
              </a:ext>
            </a:extLst>
          </p:cNvPr>
          <p:cNvSpPr txBox="1"/>
          <p:nvPr/>
        </p:nvSpPr>
        <p:spPr>
          <a:xfrm>
            <a:off x="6998751" y="2903220"/>
            <a:ext cx="3163041" cy="2308324"/>
          </a:xfrm>
          <a:prstGeom prst="rect">
            <a:avLst/>
          </a:prstGeom>
          <a:noFill/>
        </p:spPr>
        <p:txBody>
          <a:bodyPr wrap="square">
            <a:spAutoFit/>
          </a:bodyPr>
          <a:lstStyle/>
          <a:p>
            <a:endParaRPr lang="en-US" dirty="0">
              <a:solidFill>
                <a:srgbClr val="0086B3"/>
              </a:solidFill>
              <a:latin typeface="inherit"/>
            </a:endParaRP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pmap_int</a:t>
            </a:r>
            <a:r>
              <a:rPr lang="en-US" dirty="0">
                <a:solidFill>
                  <a:srgbClr val="0086B3"/>
                </a:solidFill>
                <a:latin typeface="inherit"/>
              </a:rPr>
              <a:t>(): returns an integer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pmap_dbl</a:t>
            </a:r>
            <a:r>
              <a:rPr lang="en-US" dirty="0">
                <a:solidFill>
                  <a:srgbClr val="0086B3"/>
                </a:solidFill>
                <a:latin typeface="inherit"/>
              </a:rPr>
              <a:t>(): returns a double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pmap_chr</a:t>
            </a:r>
            <a:r>
              <a:rPr lang="en-US" dirty="0">
                <a:solidFill>
                  <a:srgbClr val="0086B3"/>
                </a:solidFill>
                <a:latin typeface="inherit"/>
              </a:rPr>
              <a:t>(): character vector</a:t>
            </a:r>
          </a:p>
          <a:p>
            <a:pPr marL="285750" indent="-285750">
              <a:buFont typeface="Wingdings" panose="05000000000000000000" pitchFamily="2" charset="2"/>
              <a:buChar char="v"/>
            </a:pPr>
            <a:r>
              <a:rPr lang="en-US" dirty="0">
                <a:solidFill>
                  <a:srgbClr val="0086B3"/>
                </a:solidFill>
                <a:latin typeface="inherit"/>
              </a:rPr>
              <a:t> </a:t>
            </a:r>
            <a:r>
              <a:rPr lang="en-US" dirty="0" err="1">
                <a:solidFill>
                  <a:srgbClr val="0086B3"/>
                </a:solidFill>
                <a:latin typeface="inherit"/>
              </a:rPr>
              <a:t>pmap_lgl</a:t>
            </a:r>
            <a:r>
              <a:rPr lang="en-US" dirty="0">
                <a:solidFill>
                  <a:srgbClr val="0086B3"/>
                </a:solidFill>
                <a:latin typeface="inherit"/>
              </a:rPr>
              <a:t>(): logical vector</a:t>
            </a:r>
            <a:endParaRPr lang="en-CA" dirty="0"/>
          </a:p>
        </p:txBody>
      </p:sp>
      <p:sp>
        <p:nvSpPr>
          <p:cNvPr id="15" name="TextBox 14">
            <a:extLst>
              <a:ext uri="{FF2B5EF4-FFF2-40B4-BE49-F238E27FC236}">
                <a16:creationId xmlns:a16="http://schemas.microsoft.com/office/drawing/2014/main" id="{00F672AB-7206-4F5B-8576-E92EEB98396C}"/>
              </a:ext>
            </a:extLst>
          </p:cNvPr>
          <p:cNvSpPr txBox="1"/>
          <p:nvPr/>
        </p:nvSpPr>
        <p:spPr>
          <a:xfrm>
            <a:off x="6928313" y="2256889"/>
            <a:ext cx="5119269" cy="646331"/>
          </a:xfrm>
          <a:prstGeom prst="rect">
            <a:avLst/>
          </a:prstGeom>
          <a:noFill/>
        </p:spPr>
        <p:txBody>
          <a:bodyPr wrap="square">
            <a:spAutoFit/>
          </a:bodyPr>
          <a:lstStyle/>
          <a:p>
            <a:r>
              <a:rPr lang="en-US" b="0" i="0" dirty="0">
                <a:solidFill>
                  <a:srgbClr val="0086B3"/>
                </a:solidFill>
                <a:effectLst/>
                <a:latin typeface="inherit"/>
              </a:rPr>
              <a:t>What if we want to return a vector output of</a:t>
            </a:r>
          </a:p>
          <a:p>
            <a:r>
              <a:rPr lang="en-US" b="0" i="0" dirty="0">
                <a:solidFill>
                  <a:srgbClr val="0086B3"/>
                </a:solidFill>
                <a:effectLst/>
                <a:latin typeface="inherit"/>
              </a:rPr>
              <a:t> a specific datatype?</a:t>
            </a:r>
          </a:p>
        </p:txBody>
      </p:sp>
    </p:spTree>
    <p:extLst>
      <p:ext uri="{BB962C8B-B14F-4D97-AF65-F5344CB8AC3E}">
        <p14:creationId xmlns:p14="http://schemas.microsoft.com/office/powerpoint/2010/main" val="374965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Logo&#10;&#10;Description automatically generated with medium confidence">
            <a:extLst>
              <a:ext uri="{FF2B5EF4-FFF2-40B4-BE49-F238E27FC236}">
                <a16:creationId xmlns:a16="http://schemas.microsoft.com/office/drawing/2014/main" id="{D45B6C06-472A-4FAF-ABFC-9E549C7F0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5000" y="96676"/>
            <a:ext cx="1706998" cy="456772"/>
          </a:xfrm>
        </p:spPr>
      </p:pic>
      <p:sp>
        <p:nvSpPr>
          <p:cNvPr id="11" name="Title 1">
            <a:extLst>
              <a:ext uri="{FF2B5EF4-FFF2-40B4-BE49-F238E27FC236}">
                <a16:creationId xmlns:a16="http://schemas.microsoft.com/office/drawing/2014/main" id="{014E4B23-84A4-4D28-8148-5DA1923358C3}"/>
              </a:ext>
            </a:extLst>
          </p:cNvPr>
          <p:cNvSpPr txBox="1">
            <a:spLocks/>
          </p:cNvSpPr>
          <p:nvPr/>
        </p:nvSpPr>
        <p:spPr>
          <a:xfrm>
            <a:off x="0" y="38849"/>
            <a:ext cx="8983300" cy="5724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Today’s Outline</a:t>
            </a:r>
            <a:endParaRPr lang="en-CA" dirty="0">
              <a:latin typeface="Cambria" panose="02040503050406030204" pitchFamily="18" charset="0"/>
              <a:ea typeface="Cambria" panose="02040503050406030204" pitchFamily="18" charset="0"/>
            </a:endParaRPr>
          </a:p>
        </p:txBody>
      </p:sp>
      <p:cxnSp>
        <p:nvCxnSpPr>
          <p:cNvPr id="22" name="Straight Connector 21">
            <a:extLst>
              <a:ext uri="{FF2B5EF4-FFF2-40B4-BE49-F238E27FC236}">
                <a16:creationId xmlns:a16="http://schemas.microsoft.com/office/drawing/2014/main" id="{9AAA96B7-99DF-4292-A7CE-1E6B55682D98}"/>
              </a:ext>
            </a:extLst>
          </p:cNvPr>
          <p:cNvCxnSpPr/>
          <p:nvPr/>
        </p:nvCxnSpPr>
        <p:spPr>
          <a:xfrm>
            <a:off x="0" y="496604"/>
            <a:ext cx="1080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5C6F60-5C26-42F1-AAED-31611BC5CF4C}"/>
              </a:ext>
            </a:extLst>
          </p:cNvPr>
          <p:cNvSpPr txBox="1"/>
          <p:nvPr/>
        </p:nvSpPr>
        <p:spPr>
          <a:xfrm>
            <a:off x="678691" y="1435204"/>
            <a:ext cx="8811537" cy="369332"/>
          </a:xfrm>
          <a:prstGeom prst="rect">
            <a:avLst/>
          </a:prstGeom>
          <a:noFill/>
        </p:spPr>
        <p:txBody>
          <a:bodyPr wrap="square">
            <a:spAutoFit/>
          </a:bodyPr>
          <a:lstStyle/>
          <a:p>
            <a:r>
              <a:rPr lang="en-US" b="0" i="0" dirty="0">
                <a:solidFill>
                  <a:srgbClr val="0086B3"/>
                </a:solidFill>
                <a:effectLst/>
                <a:latin typeface="inherit"/>
              </a:rPr>
              <a:t>Filtering list</a:t>
            </a:r>
            <a:endParaRPr lang="en-CA" dirty="0"/>
          </a:p>
        </p:txBody>
      </p:sp>
      <p:sp>
        <p:nvSpPr>
          <p:cNvPr id="13" name="TextBox 12">
            <a:extLst>
              <a:ext uri="{FF2B5EF4-FFF2-40B4-BE49-F238E27FC236}">
                <a16:creationId xmlns:a16="http://schemas.microsoft.com/office/drawing/2014/main" id="{1C8CBC71-78AC-43AB-8B29-9A5DF08BC641}"/>
              </a:ext>
            </a:extLst>
          </p:cNvPr>
          <p:cNvSpPr txBox="1"/>
          <p:nvPr/>
        </p:nvSpPr>
        <p:spPr>
          <a:xfrm>
            <a:off x="678691" y="2305300"/>
            <a:ext cx="6205490" cy="646331"/>
          </a:xfrm>
          <a:prstGeom prst="rect">
            <a:avLst/>
          </a:prstGeom>
          <a:noFill/>
        </p:spPr>
        <p:txBody>
          <a:bodyPr wrap="square">
            <a:spAutoFit/>
          </a:bodyPr>
          <a:lstStyle/>
          <a:p>
            <a:pPr algn="l" fontAlgn="base"/>
            <a:r>
              <a:rPr lang="en-CA" b="0" i="0">
                <a:solidFill>
                  <a:srgbClr val="000000"/>
                </a:solidFill>
                <a:effectLst/>
                <a:latin typeface="inherit"/>
              </a:rPr>
              <a:t>ls1 </a:t>
            </a:r>
            <a:r>
              <a:rPr lang="en-CA" b="0" i="0">
                <a:solidFill>
                  <a:srgbClr val="777777"/>
                </a:solidFill>
                <a:effectLst/>
                <a:latin typeface="inherit"/>
              </a:rPr>
              <a:t>&lt;</a:t>
            </a:r>
            <a:r>
              <a:rPr lang="en-CA" b="0" i="0">
                <a:solidFill>
                  <a:srgbClr val="000000"/>
                </a:solidFill>
                <a:effectLst/>
                <a:latin typeface="inherit"/>
              </a:rPr>
              <a:t>- </a:t>
            </a:r>
            <a:r>
              <a:rPr lang="en-CA" b="0" i="0">
                <a:solidFill>
                  <a:srgbClr val="0086B3"/>
                </a:solidFill>
                <a:effectLst/>
                <a:latin typeface="inherit"/>
              </a:rPr>
              <a:t>list</a:t>
            </a:r>
            <a:r>
              <a:rPr lang="en-CA" b="0" i="0">
                <a:solidFill>
                  <a:srgbClr val="777777"/>
                </a:solidFill>
                <a:effectLst/>
                <a:latin typeface="inherit"/>
              </a:rPr>
              <a:t>(</a:t>
            </a:r>
            <a:r>
              <a:rPr lang="en-CA" b="0" i="0">
                <a:solidFill>
                  <a:srgbClr val="DD1144"/>
                </a:solidFill>
                <a:effectLst/>
                <a:latin typeface="inherit"/>
              </a:rPr>
              <a:t>"R"</a:t>
            </a:r>
            <a:r>
              <a:rPr lang="en-CA" b="0" i="0">
                <a:solidFill>
                  <a:srgbClr val="000000"/>
                </a:solidFill>
                <a:effectLst/>
                <a:latin typeface="inherit"/>
              </a:rPr>
              <a:t>, </a:t>
            </a:r>
            <a:r>
              <a:rPr lang="en-CA" b="0" i="0">
                <a:solidFill>
                  <a:srgbClr val="DD1144"/>
                </a:solidFill>
                <a:effectLst/>
                <a:latin typeface="inherit"/>
              </a:rPr>
              <a:t>"Statistics"</a:t>
            </a:r>
            <a:r>
              <a:rPr lang="en-CA" b="0" i="0">
                <a:solidFill>
                  <a:srgbClr val="000000"/>
                </a:solidFill>
                <a:effectLst/>
                <a:latin typeface="inherit"/>
              </a:rPr>
              <a:t>, </a:t>
            </a:r>
            <a:r>
              <a:rPr lang="en-CA" b="0" i="0">
                <a:solidFill>
                  <a:srgbClr val="DD1144"/>
                </a:solidFill>
                <a:effectLst/>
                <a:latin typeface="inherit"/>
              </a:rPr>
              <a:t>"Blog"</a:t>
            </a:r>
            <a:r>
              <a:rPr lang="en-CA" b="0" i="0">
                <a:solidFill>
                  <a:srgbClr val="777777"/>
                </a:solidFill>
                <a:effectLst/>
                <a:latin typeface="inherit"/>
              </a:rPr>
              <a:t>)</a:t>
            </a:r>
            <a:endParaRPr lang="en-CA" b="0" i="0">
              <a:solidFill>
                <a:srgbClr val="AAAAAA"/>
              </a:solidFill>
              <a:effectLst/>
              <a:latin typeface="Source Code Pro" panose="020B0509030403020204" pitchFamily="49" charset="0"/>
            </a:endParaRPr>
          </a:p>
          <a:p>
            <a:pPr algn="l" fontAlgn="base"/>
            <a:r>
              <a:rPr lang="en-CA" b="0" i="0">
                <a:solidFill>
                  <a:srgbClr val="0086B3"/>
                </a:solidFill>
                <a:effectLst/>
                <a:latin typeface="inherit"/>
              </a:rPr>
              <a:t>pluck</a:t>
            </a:r>
            <a:r>
              <a:rPr lang="en-CA" b="0" i="0">
                <a:solidFill>
                  <a:srgbClr val="777777"/>
                </a:solidFill>
                <a:effectLst/>
                <a:latin typeface="inherit"/>
              </a:rPr>
              <a:t>(</a:t>
            </a:r>
            <a:r>
              <a:rPr lang="en-CA" b="0" i="0">
                <a:solidFill>
                  <a:srgbClr val="000000"/>
                </a:solidFill>
                <a:effectLst/>
                <a:latin typeface="inherit"/>
              </a:rPr>
              <a:t>ls1, </a:t>
            </a:r>
            <a:r>
              <a:rPr lang="en-CA" b="0" i="0">
                <a:solidFill>
                  <a:srgbClr val="009999"/>
                </a:solidFill>
                <a:effectLst/>
                <a:latin typeface="inherit"/>
              </a:rPr>
              <a:t>2</a:t>
            </a:r>
            <a:r>
              <a:rPr lang="en-CA" b="0" i="0">
                <a:solidFill>
                  <a:srgbClr val="777777"/>
                </a:solidFill>
                <a:effectLst/>
                <a:latin typeface="inherit"/>
              </a:rPr>
              <a:t>)</a:t>
            </a:r>
            <a:endParaRPr lang="en-CA" b="0" i="0" dirty="0">
              <a:solidFill>
                <a:srgbClr val="444444"/>
              </a:solidFill>
              <a:effectLst/>
              <a:latin typeface="Source Code Pro" panose="020B0509030403020204" pitchFamily="49" charset="0"/>
            </a:endParaRPr>
          </a:p>
        </p:txBody>
      </p:sp>
      <p:sp>
        <p:nvSpPr>
          <p:cNvPr id="14" name="TextBox 13">
            <a:extLst>
              <a:ext uri="{FF2B5EF4-FFF2-40B4-BE49-F238E27FC236}">
                <a16:creationId xmlns:a16="http://schemas.microsoft.com/office/drawing/2014/main" id="{711A4CFD-66D7-4415-8625-B1A624EFE074}"/>
              </a:ext>
            </a:extLst>
          </p:cNvPr>
          <p:cNvSpPr txBox="1"/>
          <p:nvPr/>
        </p:nvSpPr>
        <p:spPr>
          <a:xfrm>
            <a:off x="678691" y="3622607"/>
            <a:ext cx="6205490" cy="646331"/>
          </a:xfrm>
          <a:prstGeom prst="rect">
            <a:avLst/>
          </a:prstGeom>
          <a:noFill/>
        </p:spPr>
        <p:txBody>
          <a:bodyPr wrap="square">
            <a:spAutoFit/>
          </a:bodyPr>
          <a:lstStyle/>
          <a:p>
            <a:pPr algn="l" fontAlgn="base"/>
            <a:r>
              <a:rPr lang="en-US" b="0" i="0" dirty="0">
                <a:solidFill>
                  <a:srgbClr val="000000"/>
                </a:solidFill>
                <a:effectLst/>
                <a:latin typeface="inherit"/>
              </a:rPr>
              <a:t>ls2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009999"/>
                </a:solidFill>
                <a:effectLst/>
                <a:latin typeface="inherit"/>
              </a:rPr>
              <a:t>23</a:t>
            </a:r>
            <a:r>
              <a:rPr lang="en-US" b="0" i="0" dirty="0">
                <a:solidFill>
                  <a:srgbClr val="000000"/>
                </a:solidFill>
                <a:effectLst/>
                <a:latin typeface="inherit"/>
              </a:rPr>
              <a:t>, </a:t>
            </a:r>
            <a:r>
              <a:rPr lang="en-US" b="0" i="0" dirty="0">
                <a:solidFill>
                  <a:srgbClr val="009999"/>
                </a:solidFill>
                <a:effectLst/>
                <a:latin typeface="inherit"/>
              </a:rPr>
              <a:t>12</a:t>
            </a:r>
            <a:r>
              <a:rPr lang="en-US" b="0" i="0" dirty="0">
                <a:solidFill>
                  <a:srgbClr val="000000"/>
                </a:solidFill>
                <a:effectLst/>
                <a:latin typeface="inherit"/>
              </a:rPr>
              <a:t>, </a:t>
            </a:r>
            <a:r>
              <a:rPr lang="en-US" b="0" i="0" dirty="0">
                <a:solidFill>
                  <a:srgbClr val="009999"/>
                </a:solidFill>
                <a:effectLst/>
                <a:latin typeface="inherit"/>
              </a:rPr>
              <a:t>14</a:t>
            </a:r>
            <a:r>
              <a:rPr lang="en-US" b="0" i="0" dirty="0">
                <a:solidFill>
                  <a:srgbClr val="000000"/>
                </a:solidFill>
                <a:effectLst/>
                <a:latin typeface="inherit"/>
              </a:rPr>
              <a:t>, </a:t>
            </a:r>
            <a:r>
              <a:rPr lang="en-US" b="0" i="0" dirty="0">
                <a:solidFill>
                  <a:srgbClr val="009999"/>
                </a:solidFill>
                <a:effectLst/>
                <a:latin typeface="inherit"/>
              </a:rPr>
              <a:t>7</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009999"/>
                </a:solidFill>
                <a:effectLst/>
                <a:latin typeface="inherit"/>
              </a:rPr>
              <a:t>0</a:t>
            </a:r>
            <a:r>
              <a:rPr lang="en-US" b="0" i="0" dirty="0">
                <a:solidFill>
                  <a:srgbClr val="000000"/>
                </a:solidFill>
                <a:effectLst/>
                <a:latin typeface="inherit"/>
              </a:rPr>
              <a:t>, </a:t>
            </a:r>
            <a:r>
              <a:rPr lang="en-US" b="0" i="0" dirty="0">
                <a:solidFill>
                  <a:srgbClr val="009999"/>
                </a:solidFill>
                <a:effectLst/>
                <a:latin typeface="inherit"/>
              </a:rPr>
              <a:t>24</a:t>
            </a:r>
            <a:r>
              <a:rPr lang="en-US" b="0" i="0" dirty="0">
                <a:solidFill>
                  <a:srgbClr val="000000"/>
                </a:solidFill>
                <a:effectLst/>
                <a:latin typeface="inherit"/>
              </a:rPr>
              <a:t>, </a:t>
            </a:r>
            <a:r>
              <a:rPr lang="en-US" b="0" i="0" dirty="0">
                <a:solidFill>
                  <a:srgbClr val="009999"/>
                </a:solidFill>
                <a:effectLst/>
                <a:latin typeface="inherit"/>
              </a:rPr>
              <a:t>98</a:t>
            </a:r>
            <a:r>
              <a:rPr lang="en-US" b="0" i="0" dirty="0">
                <a:solidFill>
                  <a:srgbClr val="777777"/>
                </a:solidFill>
                <a:effectLst/>
                <a:latin typeface="inherit"/>
              </a:rPr>
              <a:t>)</a:t>
            </a:r>
            <a:endParaRPr lang="en-US" b="0" i="0" dirty="0">
              <a:solidFill>
                <a:srgbClr val="444444"/>
              </a:solidFill>
              <a:effectLst/>
              <a:latin typeface="Source Code Pro" panose="020B0509030403020204" pitchFamily="49" charset="0"/>
            </a:endParaRPr>
          </a:p>
          <a:p>
            <a:pPr algn="l" fontAlgn="base"/>
            <a:r>
              <a:rPr lang="en-US" b="0" i="0" dirty="0">
                <a:solidFill>
                  <a:srgbClr val="0086B3"/>
                </a:solidFill>
                <a:effectLst/>
                <a:latin typeface="inherit"/>
              </a:rPr>
              <a:t>keep</a:t>
            </a:r>
            <a:r>
              <a:rPr lang="en-US" b="0" i="0" dirty="0">
                <a:solidFill>
                  <a:srgbClr val="777777"/>
                </a:solidFill>
                <a:effectLst/>
                <a:latin typeface="inherit"/>
              </a:rPr>
              <a:t>(</a:t>
            </a:r>
            <a:r>
              <a:rPr lang="en-US" b="0" i="0" dirty="0">
                <a:solidFill>
                  <a:srgbClr val="000000"/>
                </a:solidFill>
                <a:effectLst/>
                <a:latin typeface="inherit"/>
              </a:rPr>
              <a:t>ls2, </a:t>
            </a:r>
            <a:r>
              <a:rPr lang="en-US" b="1" i="0" dirty="0">
                <a:solidFill>
                  <a:srgbClr val="286491"/>
                </a:solidFill>
                <a:effectLst/>
                <a:latin typeface="inherit"/>
              </a:rPr>
              <a:t>function</a:t>
            </a:r>
            <a:r>
              <a:rPr lang="en-US" b="0" i="0" dirty="0">
                <a:solidFill>
                  <a:srgbClr val="777777"/>
                </a:solidFill>
                <a:effectLst/>
                <a:latin typeface="inherit"/>
              </a:rPr>
              <a:t>(</a:t>
            </a:r>
            <a:r>
              <a:rPr lang="en-US" b="0" i="0" dirty="0">
                <a:solidFill>
                  <a:srgbClr val="000000"/>
                </a:solidFill>
                <a:effectLst/>
                <a:latin typeface="inherit"/>
              </a:rPr>
              <a:t>x</a:t>
            </a:r>
            <a:r>
              <a:rPr lang="en-US" b="0" i="0" dirty="0">
                <a:solidFill>
                  <a:srgbClr val="777777"/>
                </a:solidFill>
                <a:effectLst/>
                <a:latin typeface="inherit"/>
              </a:rPr>
              <a:t>)</a:t>
            </a:r>
            <a:r>
              <a:rPr lang="en-US" b="0" i="0" dirty="0">
                <a:solidFill>
                  <a:srgbClr val="000000"/>
                </a:solidFill>
                <a:effectLst/>
                <a:latin typeface="inherit"/>
              </a:rPr>
              <a:t> x </a:t>
            </a:r>
            <a:r>
              <a:rPr lang="en-US" b="0" i="0" dirty="0">
                <a:solidFill>
                  <a:srgbClr val="777777"/>
                </a:solidFill>
                <a:effectLst/>
                <a:latin typeface="inherit"/>
              </a:rPr>
              <a:t>&gt;</a:t>
            </a:r>
            <a:r>
              <a:rPr lang="en-US" b="0" i="0" dirty="0">
                <a:solidFill>
                  <a:srgbClr val="000000"/>
                </a:solidFill>
                <a:effectLst/>
                <a:latin typeface="inherit"/>
              </a:rPr>
              <a:t> </a:t>
            </a:r>
            <a:r>
              <a:rPr lang="en-US" b="0" i="0" dirty="0">
                <a:solidFill>
                  <a:srgbClr val="009999"/>
                </a:solidFill>
                <a:effectLst/>
                <a:latin typeface="inherit"/>
              </a:rPr>
              <a:t>5</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p:txBody>
      </p:sp>
      <p:sp>
        <p:nvSpPr>
          <p:cNvPr id="15" name="TextBox 14">
            <a:extLst>
              <a:ext uri="{FF2B5EF4-FFF2-40B4-BE49-F238E27FC236}">
                <a16:creationId xmlns:a16="http://schemas.microsoft.com/office/drawing/2014/main" id="{3B4C421B-A8F8-4196-A0A6-A58BF8FA3225}"/>
              </a:ext>
            </a:extLst>
          </p:cNvPr>
          <p:cNvSpPr txBox="1"/>
          <p:nvPr/>
        </p:nvSpPr>
        <p:spPr>
          <a:xfrm>
            <a:off x="678691" y="4688537"/>
            <a:ext cx="6205490" cy="646331"/>
          </a:xfrm>
          <a:prstGeom prst="rect">
            <a:avLst/>
          </a:prstGeom>
          <a:noFill/>
        </p:spPr>
        <p:txBody>
          <a:bodyPr wrap="square">
            <a:spAutoFit/>
          </a:bodyPr>
          <a:lstStyle/>
          <a:p>
            <a:pPr algn="l" fontAlgn="base"/>
            <a:r>
              <a:rPr lang="en-CA" b="0" i="0" dirty="0">
                <a:solidFill>
                  <a:srgbClr val="000000"/>
                </a:solidFill>
                <a:effectLst/>
                <a:latin typeface="inherit"/>
              </a:rPr>
              <a:t>ls3 </a:t>
            </a:r>
            <a:r>
              <a:rPr lang="en-CA" b="0" i="0" dirty="0">
                <a:solidFill>
                  <a:srgbClr val="777777"/>
                </a:solidFill>
                <a:effectLst/>
                <a:latin typeface="inherit"/>
              </a:rPr>
              <a:t>&lt;</a:t>
            </a:r>
            <a:r>
              <a:rPr lang="en-CA" b="0" i="0" dirty="0">
                <a:solidFill>
                  <a:srgbClr val="000000"/>
                </a:solidFill>
                <a:effectLst/>
                <a:latin typeface="inherit"/>
              </a:rPr>
              <a:t>- </a:t>
            </a:r>
            <a:r>
              <a:rPr lang="en-CA" b="0" i="0" dirty="0">
                <a:solidFill>
                  <a:srgbClr val="0086B3"/>
                </a:solidFill>
                <a:effectLst/>
                <a:latin typeface="inherit"/>
              </a:rPr>
              <a:t>list</a:t>
            </a:r>
            <a:r>
              <a:rPr lang="en-CA" b="0" i="0" dirty="0">
                <a:solidFill>
                  <a:srgbClr val="777777"/>
                </a:solidFill>
                <a:effectLst/>
                <a:latin typeface="inherit"/>
              </a:rPr>
              <a:t>(</a:t>
            </a:r>
            <a:r>
              <a:rPr lang="en-CA" b="0" i="0" dirty="0">
                <a:solidFill>
                  <a:srgbClr val="009999"/>
                </a:solidFill>
                <a:effectLst/>
                <a:latin typeface="inherit"/>
              </a:rPr>
              <a:t>23</a:t>
            </a:r>
            <a:r>
              <a:rPr lang="en-CA" b="0" i="0" dirty="0">
                <a:solidFill>
                  <a:srgbClr val="000000"/>
                </a:solidFill>
                <a:effectLst/>
                <a:latin typeface="inherit"/>
              </a:rPr>
              <a:t>, NA, </a:t>
            </a:r>
            <a:r>
              <a:rPr lang="en-CA" b="0" i="0" dirty="0">
                <a:solidFill>
                  <a:srgbClr val="009999"/>
                </a:solidFill>
                <a:effectLst/>
                <a:latin typeface="inherit"/>
              </a:rPr>
              <a:t>14</a:t>
            </a:r>
            <a:r>
              <a:rPr lang="en-CA" b="0" i="0" dirty="0">
                <a:solidFill>
                  <a:srgbClr val="000000"/>
                </a:solidFill>
                <a:effectLst/>
                <a:latin typeface="inherit"/>
              </a:rPr>
              <a:t>, </a:t>
            </a:r>
            <a:r>
              <a:rPr lang="en-CA" b="0" i="0" dirty="0">
                <a:solidFill>
                  <a:srgbClr val="009999"/>
                </a:solidFill>
                <a:effectLst/>
                <a:latin typeface="inherit"/>
              </a:rPr>
              <a:t>7</a:t>
            </a:r>
            <a:r>
              <a:rPr lang="en-CA" b="0" i="0" dirty="0">
                <a:solidFill>
                  <a:srgbClr val="000000"/>
                </a:solidFill>
                <a:effectLst/>
                <a:latin typeface="inherit"/>
              </a:rPr>
              <a:t>, NA, NA, </a:t>
            </a:r>
            <a:r>
              <a:rPr lang="en-CA" b="0" i="0" dirty="0">
                <a:solidFill>
                  <a:srgbClr val="009999"/>
                </a:solidFill>
                <a:effectLst/>
                <a:latin typeface="inherit"/>
              </a:rPr>
              <a:t>24</a:t>
            </a:r>
            <a:r>
              <a:rPr lang="en-CA" b="0" i="0" dirty="0">
                <a:solidFill>
                  <a:srgbClr val="000000"/>
                </a:solidFill>
                <a:effectLst/>
                <a:latin typeface="inherit"/>
              </a:rPr>
              <a:t>, </a:t>
            </a:r>
            <a:r>
              <a:rPr lang="en-CA" b="0" i="0" dirty="0">
                <a:solidFill>
                  <a:srgbClr val="009999"/>
                </a:solidFill>
                <a:effectLst/>
                <a:latin typeface="inherit"/>
              </a:rPr>
              <a:t>98</a:t>
            </a:r>
            <a:r>
              <a:rPr lang="en-CA" b="0" i="0" dirty="0">
                <a:solidFill>
                  <a:srgbClr val="777777"/>
                </a:solidFill>
                <a:effectLst/>
                <a:latin typeface="inherit"/>
              </a:rPr>
              <a:t>)</a:t>
            </a:r>
            <a:endParaRPr lang="en-CA" b="0" i="0" dirty="0">
              <a:solidFill>
                <a:srgbClr val="444444"/>
              </a:solidFill>
              <a:effectLst/>
              <a:latin typeface="Source Code Pro" panose="020B0509030403020204" pitchFamily="49" charset="0"/>
            </a:endParaRPr>
          </a:p>
          <a:p>
            <a:pPr algn="l" fontAlgn="base"/>
            <a:r>
              <a:rPr lang="en-CA" b="0" i="0" dirty="0">
                <a:solidFill>
                  <a:srgbClr val="0086B3"/>
                </a:solidFill>
                <a:effectLst/>
                <a:latin typeface="inherit"/>
              </a:rPr>
              <a:t>discard</a:t>
            </a:r>
            <a:r>
              <a:rPr lang="en-CA" b="0" i="0" dirty="0">
                <a:solidFill>
                  <a:srgbClr val="777777"/>
                </a:solidFill>
                <a:effectLst/>
                <a:latin typeface="inherit"/>
              </a:rPr>
              <a:t>(</a:t>
            </a:r>
            <a:r>
              <a:rPr lang="en-CA" b="0" i="0" dirty="0">
                <a:solidFill>
                  <a:srgbClr val="000000"/>
                </a:solidFill>
                <a:effectLst/>
                <a:latin typeface="inherit"/>
              </a:rPr>
              <a:t>ls3, is.</a:t>
            </a:r>
            <a:r>
              <a:rPr lang="en-CA" b="0" i="0" dirty="0">
                <a:solidFill>
                  <a:srgbClr val="0086B3"/>
                </a:solidFill>
                <a:effectLst/>
                <a:latin typeface="inherit"/>
              </a:rPr>
              <a:t>na</a:t>
            </a:r>
            <a:r>
              <a:rPr lang="en-CA" b="0" i="0" dirty="0">
                <a:solidFill>
                  <a:srgbClr val="777777"/>
                </a:solidFill>
                <a:effectLst/>
                <a:latin typeface="inherit"/>
              </a:rPr>
              <a:t>)</a:t>
            </a:r>
            <a:endParaRPr lang="en-CA" b="0" i="0" dirty="0">
              <a:solidFill>
                <a:srgbClr val="AAAAAA"/>
              </a:solidFill>
              <a:effectLst/>
              <a:latin typeface="Source Code Pro" panose="020B0509030403020204" pitchFamily="49" charset="0"/>
            </a:endParaRPr>
          </a:p>
        </p:txBody>
      </p:sp>
      <p:sp>
        <p:nvSpPr>
          <p:cNvPr id="17" name="TextBox 16">
            <a:extLst>
              <a:ext uri="{FF2B5EF4-FFF2-40B4-BE49-F238E27FC236}">
                <a16:creationId xmlns:a16="http://schemas.microsoft.com/office/drawing/2014/main" id="{671CD509-AF04-490E-A3C8-653637B37547}"/>
              </a:ext>
            </a:extLst>
          </p:cNvPr>
          <p:cNvSpPr txBox="1"/>
          <p:nvPr/>
        </p:nvSpPr>
        <p:spPr>
          <a:xfrm>
            <a:off x="6665201" y="1239369"/>
            <a:ext cx="6205490" cy="646331"/>
          </a:xfrm>
          <a:prstGeom prst="rect">
            <a:avLst/>
          </a:prstGeom>
          <a:noFill/>
        </p:spPr>
        <p:txBody>
          <a:bodyPr wrap="square">
            <a:spAutoFit/>
          </a:bodyPr>
          <a:lstStyle/>
          <a:p>
            <a:pPr algn="l" fontAlgn="base"/>
            <a:r>
              <a:rPr lang="en-CA" b="0" i="0" dirty="0">
                <a:solidFill>
                  <a:srgbClr val="000000"/>
                </a:solidFill>
                <a:effectLst/>
                <a:latin typeface="inherit"/>
              </a:rPr>
              <a:t>ls4 </a:t>
            </a:r>
            <a:r>
              <a:rPr lang="en-CA" b="0" i="0" dirty="0">
                <a:solidFill>
                  <a:srgbClr val="777777"/>
                </a:solidFill>
                <a:effectLst/>
                <a:latin typeface="inherit"/>
              </a:rPr>
              <a:t>&lt;</a:t>
            </a:r>
            <a:r>
              <a:rPr lang="en-CA" b="0" i="0" dirty="0">
                <a:solidFill>
                  <a:srgbClr val="000000"/>
                </a:solidFill>
                <a:effectLst/>
                <a:latin typeface="inherit"/>
              </a:rPr>
              <a:t>- </a:t>
            </a:r>
            <a:r>
              <a:rPr lang="en-CA" b="0" i="0" dirty="0">
                <a:solidFill>
                  <a:srgbClr val="0086B3"/>
                </a:solidFill>
                <a:effectLst/>
                <a:latin typeface="inherit"/>
              </a:rPr>
              <a:t>list</a:t>
            </a:r>
            <a:r>
              <a:rPr lang="en-CA" b="0" i="0" dirty="0">
                <a:solidFill>
                  <a:srgbClr val="777777"/>
                </a:solidFill>
                <a:effectLst/>
                <a:latin typeface="inherit"/>
              </a:rPr>
              <a:t>(</a:t>
            </a:r>
            <a:r>
              <a:rPr lang="en-CA" b="0" i="0" dirty="0">
                <a:solidFill>
                  <a:srgbClr val="009999"/>
                </a:solidFill>
                <a:effectLst/>
                <a:latin typeface="inherit"/>
              </a:rPr>
              <a:t>23</a:t>
            </a:r>
            <a:r>
              <a:rPr lang="en-CA" b="0" i="0" dirty="0">
                <a:solidFill>
                  <a:srgbClr val="000000"/>
                </a:solidFill>
                <a:effectLst/>
                <a:latin typeface="inherit"/>
              </a:rPr>
              <a:t>, </a:t>
            </a:r>
            <a:r>
              <a:rPr lang="en-CA" b="1" i="0" dirty="0">
                <a:solidFill>
                  <a:srgbClr val="286491"/>
                </a:solidFill>
                <a:effectLst/>
                <a:latin typeface="inherit"/>
              </a:rPr>
              <a:t>NULL</a:t>
            </a:r>
            <a:r>
              <a:rPr lang="en-CA" b="0" i="0" dirty="0">
                <a:solidFill>
                  <a:srgbClr val="000000"/>
                </a:solidFill>
                <a:effectLst/>
                <a:latin typeface="inherit"/>
              </a:rPr>
              <a:t>, NA, </a:t>
            </a:r>
            <a:r>
              <a:rPr lang="en-CA" b="0" i="0" dirty="0">
                <a:solidFill>
                  <a:srgbClr val="009999"/>
                </a:solidFill>
                <a:effectLst/>
                <a:latin typeface="inherit"/>
              </a:rPr>
              <a:t>34</a:t>
            </a:r>
            <a:r>
              <a:rPr lang="en-CA" b="0" i="0" dirty="0">
                <a:solidFill>
                  <a:srgbClr val="777777"/>
                </a:solidFill>
                <a:effectLst/>
                <a:latin typeface="inherit"/>
              </a:rPr>
              <a:t>)</a:t>
            </a:r>
            <a:endParaRPr lang="en-CA" b="0" i="0" dirty="0">
              <a:solidFill>
                <a:srgbClr val="444444"/>
              </a:solidFill>
              <a:effectLst/>
              <a:latin typeface="Source Code Pro" panose="020B0509030403020204" pitchFamily="49" charset="0"/>
            </a:endParaRPr>
          </a:p>
          <a:p>
            <a:pPr algn="l" fontAlgn="base"/>
            <a:r>
              <a:rPr lang="en-CA" b="0" i="0" dirty="0">
                <a:solidFill>
                  <a:srgbClr val="0086B3"/>
                </a:solidFill>
                <a:effectLst/>
                <a:latin typeface="inherit"/>
              </a:rPr>
              <a:t>compact</a:t>
            </a:r>
            <a:r>
              <a:rPr lang="en-CA" b="0" i="0" dirty="0">
                <a:solidFill>
                  <a:srgbClr val="777777"/>
                </a:solidFill>
                <a:effectLst/>
                <a:latin typeface="inherit"/>
              </a:rPr>
              <a:t>(</a:t>
            </a:r>
            <a:r>
              <a:rPr lang="en-CA" b="0" i="0" dirty="0">
                <a:solidFill>
                  <a:srgbClr val="000000"/>
                </a:solidFill>
                <a:effectLst/>
                <a:latin typeface="inherit"/>
              </a:rPr>
              <a:t>ls4</a:t>
            </a:r>
            <a:r>
              <a:rPr lang="en-CA" b="0" i="0" dirty="0">
                <a:solidFill>
                  <a:srgbClr val="777777"/>
                </a:solidFill>
                <a:effectLst/>
                <a:latin typeface="inherit"/>
              </a:rPr>
              <a:t>)</a:t>
            </a:r>
            <a:endParaRPr lang="en-CA" b="0" i="0" dirty="0">
              <a:solidFill>
                <a:srgbClr val="AAAAAA"/>
              </a:solidFill>
              <a:effectLst/>
              <a:latin typeface="Source Code Pro" panose="020B0509030403020204" pitchFamily="49" charset="0"/>
            </a:endParaRPr>
          </a:p>
        </p:txBody>
      </p:sp>
      <p:sp>
        <p:nvSpPr>
          <p:cNvPr id="18" name="TextBox 17">
            <a:extLst>
              <a:ext uri="{FF2B5EF4-FFF2-40B4-BE49-F238E27FC236}">
                <a16:creationId xmlns:a16="http://schemas.microsoft.com/office/drawing/2014/main" id="{4D5F4693-90D8-4124-9D63-070EC3FC4183}"/>
              </a:ext>
            </a:extLst>
          </p:cNvPr>
          <p:cNvSpPr txBox="1"/>
          <p:nvPr/>
        </p:nvSpPr>
        <p:spPr>
          <a:xfrm>
            <a:off x="6665201" y="803080"/>
            <a:ext cx="3993471" cy="369332"/>
          </a:xfrm>
          <a:prstGeom prst="rect">
            <a:avLst/>
          </a:prstGeom>
          <a:noFill/>
        </p:spPr>
        <p:txBody>
          <a:bodyPr wrap="square">
            <a:spAutoFit/>
          </a:bodyPr>
          <a:lstStyle/>
          <a:p>
            <a:r>
              <a:rPr lang="en-US" b="0" i="0" dirty="0">
                <a:solidFill>
                  <a:srgbClr val="0086B3"/>
                </a:solidFill>
                <a:effectLst/>
                <a:latin typeface="inherit"/>
              </a:rPr>
              <a:t>Drops Null</a:t>
            </a:r>
            <a:endParaRPr lang="en-CA" dirty="0"/>
          </a:p>
        </p:txBody>
      </p:sp>
      <p:sp>
        <p:nvSpPr>
          <p:cNvPr id="19" name="TextBox 18">
            <a:extLst>
              <a:ext uri="{FF2B5EF4-FFF2-40B4-BE49-F238E27FC236}">
                <a16:creationId xmlns:a16="http://schemas.microsoft.com/office/drawing/2014/main" id="{E90C8874-06EA-472E-8965-A9EB1F40292E}"/>
              </a:ext>
            </a:extLst>
          </p:cNvPr>
          <p:cNvSpPr txBox="1"/>
          <p:nvPr/>
        </p:nvSpPr>
        <p:spPr>
          <a:xfrm>
            <a:off x="669812" y="3304564"/>
            <a:ext cx="3993471" cy="369332"/>
          </a:xfrm>
          <a:prstGeom prst="rect">
            <a:avLst/>
          </a:prstGeom>
          <a:noFill/>
        </p:spPr>
        <p:txBody>
          <a:bodyPr wrap="square">
            <a:spAutoFit/>
          </a:bodyPr>
          <a:lstStyle/>
          <a:p>
            <a:r>
              <a:rPr lang="en-US" b="0" i="0" dirty="0">
                <a:solidFill>
                  <a:srgbClr val="0086B3"/>
                </a:solidFill>
                <a:effectLst/>
                <a:latin typeface="inherit"/>
              </a:rPr>
              <a:t>Observe values that passes a test</a:t>
            </a:r>
            <a:endParaRPr lang="en-CA" dirty="0"/>
          </a:p>
        </p:txBody>
      </p:sp>
      <p:sp>
        <p:nvSpPr>
          <p:cNvPr id="20" name="TextBox 19">
            <a:extLst>
              <a:ext uri="{FF2B5EF4-FFF2-40B4-BE49-F238E27FC236}">
                <a16:creationId xmlns:a16="http://schemas.microsoft.com/office/drawing/2014/main" id="{17BEE417-A3D2-43AD-BF4A-0994996099DC}"/>
              </a:ext>
            </a:extLst>
          </p:cNvPr>
          <p:cNvSpPr txBox="1"/>
          <p:nvPr/>
        </p:nvSpPr>
        <p:spPr>
          <a:xfrm>
            <a:off x="669812" y="4402315"/>
            <a:ext cx="3993471" cy="369332"/>
          </a:xfrm>
          <a:prstGeom prst="rect">
            <a:avLst/>
          </a:prstGeom>
          <a:noFill/>
        </p:spPr>
        <p:txBody>
          <a:bodyPr wrap="square">
            <a:spAutoFit/>
          </a:bodyPr>
          <a:lstStyle/>
          <a:p>
            <a:r>
              <a:rPr lang="en-US" b="0" i="0" dirty="0">
                <a:solidFill>
                  <a:srgbClr val="0086B3"/>
                </a:solidFill>
                <a:effectLst/>
                <a:latin typeface="inherit"/>
              </a:rPr>
              <a:t>Observe values that  do not pass a test</a:t>
            </a:r>
            <a:endParaRPr lang="en-CA" dirty="0"/>
          </a:p>
        </p:txBody>
      </p:sp>
      <p:sp>
        <p:nvSpPr>
          <p:cNvPr id="23" name="TextBox 22">
            <a:extLst>
              <a:ext uri="{FF2B5EF4-FFF2-40B4-BE49-F238E27FC236}">
                <a16:creationId xmlns:a16="http://schemas.microsoft.com/office/drawing/2014/main" id="{7D3AE524-E5CB-4AF9-85FE-90AC753D2331}"/>
              </a:ext>
            </a:extLst>
          </p:cNvPr>
          <p:cNvSpPr txBox="1"/>
          <p:nvPr/>
        </p:nvSpPr>
        <p:spPr>
          <a:xfrm>
            <a:off x="6264451" y="3981382"/>
            <a:ext cx="6547280" cy="646331"/>
          </a:xfrm>
          <a:prstGeom prst="rect">
            <a:avLst/>
          </a:prstGeom>
          <a:noFill/>
        </p:spPr>
        <p:txBody>
          <a:bodyPr wrap="square">
            <a:spAutoFit/>
          </a:bodyPr>
          <a:lstStyle/>
          <a:p>
            <a:pPr algn="l" fontAlgn="base"/>
            <a:r>
              <a:rPr lang="en-US" b="0" i="0" dirty="0">
                <a:solidFill>
                  <a:srgbClr val="000000"/>
                </a:solidFill>
                <a:effectLst/>
                <a:latin typeface="inherit"/>
              </a:rPr>
              <a:t>ls5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0086B3"/>
                </a:solidFill>
                <a:effectLst/>
                <a:latin typeface="inherit"/>
              </a:rPr>
              <a:t>list</a:t>
            </a:r>
            <a:r>
              <a:rPr lang="en-US" b="0" i="0" dirty="0">
                <a:solidFill>
                  <a:srgbClr val="777777"/>
                </a:solidFill>
                <a:effectLst/>
                <a:latin typeface="inherit"/>
              </a:rPr>
              <a:t>(</a:t>
            </a:r>
            <a:r>
              <a:rPr lang="en-US" b="0" i="0" dirty="0">
                <a:solidFill>
                  <a:srgbClr val="DD1144"/>
                </a:solidFill>
                <a:effectLst/>
                <a:latin typeface="inherit"/>
              </a:rPr>
              <a:t>"R"</a:t>
            </a:r>
            <a:r>
              <a:rPr lang="en-US" b="0" i="0" dirty="0">
                <a:solidFill>
                  <a:srgbClr val="000000"/>
                </a:solidFill>
                <a:effectLst/>
                <a:latin typeface="inherit"/>
              </a:rPr>
              <a:t>, </a:t>
            </a:r>
            <a:r>
              <a:rPr lang="en-US" b="0" i="0" dirty="0">
                <a:solidFill>
                  <a:srgbClr val="DD1144"/>
                </a:solidFill>
                <a:effectLst/>
                <a:latin typeface="inherit"/>
              </a:rPr>
              <a:t>"Statistics"</a:t>
            </a:r>
            <a:r>
              <a:rPr lang="en-US" b="0" i="0" dirty="0">
                <a:solidFill>
                  <a:srgbClr val="000000"/>
                </a:solidFill>
                <a:effectLst/>
                <a:latin typeface="inherit"/>
              </a:rPr>
              <a:t>, </a:t>
            </a:r>
            <a:r>
              <a:rPr lang="en-US" b="0" i="0" dirty="0">
                <a:solidFill>
                  <a:srgbClr val="DD1144"/>
                </a:solidFill>
                <a:effectLst/>
                <a:latin typeface="inherit"/>
              </a:rPr>
              <a:t>"Blog"</a:t>
            </a:r>
            <a:r>
              <a:rPr lang="en-US" b="0" i="0" dirty="0">
                <a:solidFill>
                  <a:srgbClr val="000000"/>
                </a:solidFill>
                <a:effectLst/>
                <a:latin typeface="inherit"/>
              </a:rPr>
              <a:t>, </a:t>
            </a:r>
            <a:r>
              <a:rPr lang="en-US" b="0" i="0" dirty="0">
                <a:solidFill>
                  <a:srgbClr val="009999"/>
                </a:solidFill>
                <a:effectLst/>
                <a:latin typeface="inherit"/>
              </a:rPr>
              <a:t>2</a:t>
            </a:r>
            <a:r>
              <a:rPr lang="en-US" b="0" i="0" dirty="0">
                <a:solidFill>
                  <a:srgbClr val="000000"/>
                </a:solidFill>
                <a:effectLst/>
                <a:latin typeface="inherit"/>
              </a:rPr>
              <a:t>, </a:t>
            </a:r>
            <a:r>
              <a:rPr lang="en-US" b="0" i="0" dirty="0">
                <a:solidFill>
                  <a:srgbClr val="009999"/>
                </a:solidFill>
                <a:effectLst/>
                <a:latin typeface="inherit"/>
              </a:rPr>
              <a:t>3</a:t>
            </a:r>
            <a:r>
              <a:rPr lang="en-US" b="0" i="0" dirty="0">
                <a:solidFill>
                  <a:srgbClr val="000000"/>
                </a:solidFill>
                <a:effectLst/>
                <a:latin typeface="inherit"/>
              </a:rPr>
              <a:t>, </a:t>
            </a:r>
            <a:r>
              <a:rPr lang="en-US" b="0" i="0" dirty="0">
                <a:solidFill>
                  <a:srgbClr val="009999"/>
                </a:solidFill>
                <a:effectLst/>
                <a:latin typeface="inherit"/>
              </a:rPr>
              <a:t>1</a:t>
            </a:r>
            <a:r>
              <a:rPr lang="en-US" b="0" i="0" dirty="0">
                <a:solidFill>
                  <a:srgbClr val="777777"/>
                </a:solidFill>
                <a:effectLst/>
                <a:latin typeface="inherit"/>
              </a:rPr>
              <a:t>)</a:t>
            </a:r>
            <a:endParaRPr lang="en-US" b="0" i="0" dirty="0">
              <a:solidFill>
                <a:srgbClr val="444444"/>
              </a:solidFill>
              <a:effectLst/>
              <a:latin typeface="Source Code Pro" panose="020B0509030403020204" pitchFamily="49" charset="0"/>
            </a:endParaRPr>
          </a:p>
          <a:p>
            <a:pPr algn="l" fontAlgn="base"/>
            <a:r>
              <a:rPr lang="en-US" b="0" i="0" dirty="0" err="1">
                <a:solidFill>
                  <a:srgbClr val="0086B3"/>
                </a:solidFill>
                <a:effectLst/>
                <a:latin typeface="inherit"/>
              </a:rPr>
              <a:t>head_while</a:t>
            </a:r>
            <a:r>
              <a:rPr lang="en-US" b="0" i="0" dirty="0">
                <a:solidFill>
                  <a:srgbClr val="777777"/>
                </a:solidFill>
                <a:effectLst/>
                <a:latin typeface="inherit"/>
              </a:rPr>
              <a:t>(</a:t>
            </a:r>
            <a:r>
              <a:rPr lang="en-US" b="0" i="0" dirty="0">
                <a:solidFill>
                  <a:srgbClr val="000000"/>
                </a:solidFill>
                <a:effectLst/>
                <a:latin typeface="inherit"/>
              </a:rPr>
              <a:t>ls5, </a:t>
            </a:r>
            <a:r>
              <a:rPr lang="en-US" b="0" i="0" dirty="0" err="1">
                <a:solidFill>
                  <a:srgbClr val="000000"/>
                </a:solidFill>
                <a:effectLst/>
                <a:latin typeface="inherit"/>
              </a:rPr>
              <a:t>is.</a:t>
            </a:r>
            <a:r>
              <a:rPr lang="en-US" b="0" i="0" dirty="0" err="1">
                <a:solidFill>
                  <a:srgbClr val="0086B3"/>
                </a:solidFill>
                <a:effectLst/>
                <a:latin typeface="inherit"/>
              </a:rPr>
              <a:t>character</a:t>
            </a:r>
            <a:r>
              <a:rPr lang="en-US" b="0" i="0" dirty="0">
                <a:solidFill>
                  <a:srgbClr val="777777"/>
                </a:solidFill>
                <a:effectLst/>
                <a:latin typeface="inherit"/>
              </a:rPr>
              <a:t>)</a:t>
            </a:r>
            <a:endParaRPr lang="en-US" b="0" i="0" dirty="0">
              <a:solidFill>
                <a:srgbClr val="AAAAAA"/>
              </a:solidFill>
              <a:effectLst/>
              <a:latin typeface="Source Code Pro" panose="020B0509030403020204" pitchFamily="49" charset="0"/>
            </a:endParaRPr>
          </a:p>
        </p:txBody>
      </p:sp>
      <p:sp>
        <p:nvSpPr>
          <p:cNvPr id="24" name="TextBox 23">
            <a:extLst>
              <a:ext uri="{FF2B5EF4-FFF2-40B4-BE49-F238E27FC236}">
                <a16:creationId xmlns:a16="http://schemas.microsoft.com/office/drawing/2014/main" id="{ADA242FE-12F7-485D-A1B8-29079AB97BDB}"/>
              </a:ext>
            </a:extLst>
          </p:cNvPr>
          <p:cNvSpPr txBox="1"/>
          <p:nvPr/>
        </p:nvSpPr>
        <p:spPr>
          <a:xfrm>
            <a:off x="5625322" y="2724921"/>
            <a:ext cx="6715956" cy="1200329"/>
          </a:xfrm>
          <a:prstGeom prst="rect">
            <a:avLst/>
          </a:prstGeom>
          <a:noFill/>
        </p:spPr>
        <p:txBody>
          <a:bodyPr wrap="square">
            <a:spAutoFit/>
          </a:bodyPr>
          <a:lstStyle/>
          <a:p>
            <a:r>
              <a:rPr lang="en-US" b="1" i="0" dirty="0" err="1">
                <a:solidFill>
                  <a:srgbClr val="000000"/>
                </a:solidFill>
                <a:effectLst/>
                <a:latin typeface="open sans" panose="020B0606030504020204" pitchFamily="34" charset="0"/>
              </a:rPr>
              <a:t>head_while</a:t>
            </a:r>
            <a:r>
              <a:rPr lang="en-US" b="1" i="0" dirty="0">
                <a:solidFill>
                  <a:srgbClr val="000000"/>
                </a:solidFill>
                <a:effectLst/>
                <a:latin typeface="open sans" panose="020B0606030504020204" pitchFamily="34" charset="0"/>
              </a:rPr>
              <a:t>()</a:t>
            </a:r>
            <a:r>
              <a:rPr lang="en-US" b="0" i="0" dirty="0">
                <a:solidFill>
                  <a:srgbClr val="000000"/>
                </a:solidFill>
                <a:effectLst/>
                <a:latin typeface="open sans" panose="020B0606030504020204" pitchFamily="34" charset="0"/>
              </a:rPr>
              <a:t> – An interesting function, the function kind of checks for the logical condition for each element in the list starting from the top and returns head elements until one does not pass the logical test.</a:t>
            </a:r>
            <a:endParaRPr lang="en-CA" dirty="0"/>
          </a:p>
        </p:txBody>
      </p:sp>
    </p:spTree>
    <p:extLst>
      <p:ext uri="{BB962C8B-B14F-4D97-AF65-F5344CB8AC3E}">
        <p14:creationId xmlns:p14="http://schemas.microsoft.com/office/powerpoint/2010/main" val="1835948333"/>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4854</TotalTime>
  <Words>963</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Cambria</vt:lpstr>
      <vt:lpstr>Hack</vt:lpstr>
      <vt:lpstr>inherit</vt:lpstr>
      <vt:lpstr>Open Sans</vt:lpstr>
      <vt:lpstr>Source Code Pro</vt:lpstr>
      <vt:lpstr>Wingdings</vt:lpstr>
      <vt:lpstr>Office Theme</vt:lpstr>
      <vt:lpstr>Advanced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dc:title>
  <dc:creator>Asare, Eric</dc:creator>
  <cp:lastModifiedBy>Asare, Eric</cp:lastModifiedBy>
  <cp:revision>25</cp:revision>
  <dcterms:created xsi:type="dcterms:W3CDTF">2022-02-05T16:24:33Z</dcterms:created>
  <dcterms:modified xsi:type="dcterms:W3CDTF">2022-02-26T18:23:12Z</dcterms:modified>
</cp:coreProperties>
</file>