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71" r:id="rId4"/>
    <p:sldId id="279" r:id="rId5"/>
    <p:sldId id="275" r:id="rId6"/>
    <p:sldId id="277" r:id="rId7"/>
    <p:sldId id="278" r:id="rId8"/>
    <p:sldId id="281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28F1-F1F5-45F1-B3DD-DD98EC23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F5C69-A6C4-40F4-BDA3-FE87EF637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AACAF-B96C-4819-8F43-6353BEFD2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CABC-DEF9-4C0F-B459-6A5D5A03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142FE-1C16-4D61-BF46-88BCFC6A8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119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19C3-AD71-4E5D-AC67-F56A805D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681F-3254-4C7B-ACDB-C45E7864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FFF7-ED6E-4201-AF4D-019AC4DC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71EDE-8C5A-4D2D-B754-598D827D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16BC9-5B56-44A0-BD9C-3C1ACC59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596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CE9A2F-ED30-4D73-A249-44EE6E556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E2E32-3762-42BA-BBAE-5E76FE2BD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2ECD-0223-400E-B929-264042B9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D53E-261D-4F8C-80BC-1D3816B8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480C5-2299-472C-A189-4B615D1A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064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F0E0-53EC-41DF-983A-0D5D1E69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4C0C0-9A9D-414E-8995-A20D6B967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26C86-061C-40B6-8E3B-6A62E652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0773A-8638-4F6E-A6DE-C845785B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5C176-F3A5-45E6-8F05-B74EB8AA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852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3D43B-FB72-4718-99FF-B18F444A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5F234-B713-429E-93FE-6CBA708AA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20E0-2A5C-4FE6-A4A2-3BCA367F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F088-AF31-49BF-A5B1-5049C6A5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ADBE-64B6-424C-8412-7A834550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73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4D9-47FF-477B-825E-7A1FB6D7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C3F3-218F-4BCE-8DC1-311FBCCF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7B1C0-F469-44E7-A504-B7524B7D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2AD0D-7DD3-457A-941C-30164A816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57F8A-FC2B-4FAD-A85E-1A6A05E6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0E6-2F49-4DD7-AE10-7C13B258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0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4681-E650-498B-9E48-680C2215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BE51-D16C-4FFF-8F48-0A5E7D9B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18909-899E-40D3-A8BA-B49271F4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B64B7-E129-4697-BB0D-22E61C32C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A9C54-CDA6-4A03-8FE7-3E97F1083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6A0A2-2F07-42A3-AC79-2C77934D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66F49-0753-4005-BAF9-5A54D009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F0EF4-9BEC-4B5A-9116-0FA926CD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992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C615-D2B9-461F-BE3D-C2814656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4181A-F232-44EC-B86F-C84E8977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23AC1-4CAC-477F-99F2-631C97DB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B7FEA-9368-4319-A850-D56E5711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674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E1B01-32B0-4358-93A1-0A3AD2110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277BD-98B9-43EB-A46D-B4092225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4679-5651-49D7-90EC-3FDEC496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29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95A5-6BDF-4D12-A321-7C3B5593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4B688-0392-43B4-8F96-A0012279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C2B29-E6FB-4F93-89F5-977B89AF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B4074-DE44-4153-8310-7E64B1A94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7C25D-C177-448C-BDD0-BCB18A02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AF194-72A4-4258-A97A-44B80046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19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84049-DF3E-45B3-8B2C-FAC0591A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8906D-F362-4859-A7FC-C1932AE7E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22360-E7F9-4FE1-B544-AA21C0007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8B0AE-C211-4394-9025-78CCC7FD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01649-51A8-4219-BA9E-5B55B9948C88}" type="datetimeFigureOut">
              <a:rPr lang="en-CA" smtClean="0"/>
              <a:t>2022-02-12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3BD1C-78EC-4539-8DA5-4BCFF975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330A1-F72A-4330-A761-3069B700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4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21F16-CBC9-4579-B858-D51417BC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5E5CF-590C-4A52-AD19-9765B8C0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8718-E8EE-46C2-BEEF-F3604196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01649-51A8-4219-BA9E-5B55B9948C88}" type="datetimeFigureOut">
              <a:rPr lang="en-CA" smtClean="0"/>
              <a:t>2022-02-12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1FCBF-F195-498A-A391-3AEF0109F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474B-51FF-40C7-AC3B-A1C38C417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63A0-A69C-439E-8238-E797F373CFE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332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705BE-7EB4-4B32-A86B-6B0A7115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7080" y="278535"/>
            <a:ext cx="5593497" cy="749153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Advanced R</a:t>
            </a:r>
            <a:endParaRPr lang="en-CA" sz="7200" b="1" dirty="0">
              <a:solidFill>
                <a:srgbClr val="FFFF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2" y="0"/>
            <a:ext cx="1706998" cy="39739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A599F0-7097-452B-9777-2D94429B0941}"/>
              </a:ext>
            </a:extLst>
          </p:cNvPr>
          <p:cNvSpPr txBox="1"/>
          <p:nvPr/>
        </p:nvSpPr>
        <p:spPr>
          <a:xfrm>
            <a:off x="4137994" y="1043435"/>
            <a:ext cx="4227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for Advanced Data Analytics in R</a:t>
            </a:r>
            <a:endParaRPr lang="en-CA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F3113-1BEA-42CB-9F0C-2BE41ABA6CBD}"/>
              </a:ext>
            </a:extLst>
          </p:cNvPr>
          <p:cNvSpPr txBox="1"/>
          <p:nvPr/>
        </p:nvSpPr>
        <p:spPr>
          <a:xfrm>
            <a:off x="2071562" y="2042650"/>
            <a:ext cx="9313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A Course Designed by Data Smart Science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&amp; </a:t>
            </a:r>
          </a:p>
          <a:p>
            <a:pPr algn="ctr"/>
            <a:endParaRPr lang="en-US" sz="4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Presented by</a:t>
            </a:r>
            <a:endParaRPr lang="en-CA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D29F12-B085-423D-8EDB-295913CE65EB}"/>
              </a:ext>
            </a:extLst>
          </p:cNvPr>
          <p:cNvSpPr txBox="1"/>
          <p:nvPr/>
        </p:nvSpPr>
        <p:spPr>
          <a:xfrm>
            <a:off x="4137994" y="5786680"/>
            <a:ext cx="5735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Dr. Eric Asare &amp; Seth Appiah</a:t>
            </a:r>
            <a:endParaRPr lang="en-CA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6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653" y="165074"/>
            <a:ext cx="1706998" cy="456772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F2BC63-31D4-475C-AD37-97677595A955}"/>
              </a:ext>
            </a:extLst>
          </p:cNvPr>
          <p:cNvSpPr txBox="1">
            <a:spLocks/>
          </p:cNvSpPr>
          <p:nvPr/>
        </p:nvSpPr>
        <p:spPr>
          <a:xfrm>
            <a:off x="0" y="-36831"/>
            <a:ext cx="7710361" cy="58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Recap of last’s week lesson</a:t>
            </a:r>
            <a:endParaRPr lang="en-CA" sz="36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19D051-C8E9-4BDE-9BB5-0249EA96AFAE}"/>
              </a:ext>
            </a:extLst>
          </p:cNvPr>
          <p:cNvCxnSpPr/>
          <p:nvPr/>
        </p:nvCxnSpPr>
        <p:spPr>
          <a:xfrm>
            <a:off x="-202302" y="494655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191009-F392-4F5D-9F10-969D60A03ACA}"/>
              </a:ext>
            </a:extLst>
          </p:cNvPr>
          <p:cNvSpPr txBox="1"/>
          <p:nvPr/>
        </p:nvSpPr>
        <p:spPr>
          <a:xfrm>
            <a:off x="532132" y="3199274"/>
            <a:ext cx="9200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CA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EB88BA-F873-47A0-B33F-0B8D3A75CDA8}"/>
              </a:ext>
            </a:extLst>
          </p:cNvPr>
          <p:cNvSpPr txBox="1"/>
          <p:nvPr/>
        </p:nvSpPr>
        <p:spPr>
          <a:xfrm>
            <a:off x="159898" y="824237"/>
            <a:ext cx="88735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We defined a variable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Fundamental information we can use to create variables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Illustrated how to code functions in 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Illustrated how to control the flow of function codes with if-else statements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94012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-1528848" y="-40064"/>
            <a:ext cx="8236597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Creating Functions in R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25659F-22EC-41C8-94AE-F09AEF13692E}"/>
              </a:ext>
            </a:extLst>
          </p:cNvPr>
          <p:cNvSpPr txBox="1"/>
          <p:nvPr/>
        </p:nvSpPr>
        <p:spPr>
          <a:xfrm>
            <a:off x="247650" y="1182744"/>
            <a:ext cx="2341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What is a function?</a:t>
            </a:r>
            <a:endParaRPr lang="en-CA" b="1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46103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3C9C35B-B030-4AB4-A68C-39EED3A64D6E}"/>
              </a:ext>
            </a:extLst>
          </p:cNvPr>
          <p:cNvGrpSpPr/>
          <p:nvPr/>
        </p:nvGrpSpPr>
        <p:grpSpPr>
          <a:xfrm>
            <a:off x="222128" y="795531"/>
            <a:ext cx="2895600" cy="4123180"/>
            <a:chOff x="247651" y="1198856"/>
            <a:chExt cx="2895600" cy="4123180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17599BAC-F457-42A3-B50B-17C85062F8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637" r="63196" b="20227"/>
            <a:stretch/>
          </p:blipFill>
          <p:spPr bwMode="auto">
            <a:xfrm>
              <a:off x="247651" y="1664435"/>
              <a:ext cx="2895600" cy="3657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C0296A-7174-4193-96F4-92D44474DCF5}"/>
                </a:ext>
              </a:extLst>
            </p:cNvPr>
            <p:cNvSpPr txBox="1"/>
            <p:nvPr/>
          </p:nvSpPr>
          <p:spPr>
            <a:xfrm>
              <a:off x="247651" y="1198856"/>
              <a:ext cx="23418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Cambria" panose="02040503050406030204" pitchFamily="18" charset="0"/>
                  <a:ea typeface="Cambria" panose="02040503050406030204" pitchFamily="18" charset="0"/>
                </a:rPr>
                <a:t>What is a function?</a:t>
              </a:r>
              <a:endParaRPr lang="en-CA" b="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0C86F33-B948-4E34-A2F5-35E22A9C656C}"/>
              </a:ext>
            </a:extLst>
          </p:cNvPr>
          <p:cNvGrpSpPr/>
          <p:nvPr/>
        </p:nvGrpSpPr>
        <p:grpSpPr>
          <a:xfrm>
            <a:off x="3046341" y="1116001"/>
            <a:ext cx="4090833" cy="2254525"/>
            <a:chOff x="5351908" y="1295103"/>
            <a:chExt cx="4513148" cy="22545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A1B545F-DDC1-4924-A4BF-2089E5617B1A}"/>
                </a:ext>
              </a:extLst>
            </p:cNvPr>
            <p:cNvGrpSpPr/>
            <p:nvPr/>
          </p:nvGrpSpPr>
          <p:grpSpPr>
            <a:xfrm>
              <a:off x="5375638" y="1295103"/>
              <a:ext cx="4336499" cy="1609725"/>
              <a:chOff x="5375638" y="1295103"/>
              <a:chExt cx="4336499" cy="160972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88E7AAE-CAA3-4931-81FE-8F3D616D196A}"/>
                  </a:ext>
                </a:extLst>
              </p:cNvPr>
              <p:cNvSpPr txBox="1"/>
              <p:nvPr/>
            </p:nvSpPr>
            <p:spPr>
              <a:xfrm>
                <a:off x="5504825" y="1704499"/>
                <a:ext cx="42073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Function name &lt;- function(inputs){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rule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return (output of rule)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endParaRPr lang="en-CA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2A4F36A-8C08-4D6A-926A-E051269F1D7E}"/>
                  </a:ext>
                </a:extLst>
              </p:cNvPr>
              <p:cNvSpPr txBox="1"/>
              <p:nvPr/>
            </p:nvSpPr>
            <p:spPr>
              <a:xfrm>
                <a:off x="5375638" y="1295103"/>
                <a:ext cx="27396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u="sng" dirty="0">
                    <a:latin typeface="Cambria" panose="02040503050406030204" pitchFamily="18" charset="0"/>
                    <a:ea typeface="Cambria" panose="02040503050406030204" pitchFamily="18" charset="0"/>
                  </a:rPr>
                  <a:t>Function</a:t>
                </a:r>
                <a:endParaRPr lang="en-CA" b="1" u="sng" dirty="0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EB2648-CFBB-446A-8DE4-E8985851993C}"/>
                </a:ext>
              </a:extLst>
            </p:cNvPr>
            <p:cNvSpPr txBox="1"/>
            <p:nvPr/>
          </p:nvSpPr>
          <p:spPr>
            <a:xfrm>
              <a:off x="5351908" y="3180296"/>
              <a:ext cx="4513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Calculated&lt;- Function name (inputs) </a:t>
              </a:r>
              <a:endParaRPr lang="en-CA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5802FB-DA24-4A5D-A4DB-E0E6FAF426AE}"/>
              </a:ext>
            </a:extLst>
          </p:cNvPr>
          <p:cNvGrpSpPr/>
          <p:nvPr/>
        </p:nvGrpSpPr>
        <p:grpSpPr>
          <a:xfrm>
            <a:off x="7787510" y="1092115"/>
            <a:ext cx="4207312" cy="3174423"/>
            <a:chOff x="220962" y="3666308"/>
            <a:chExt cx="4207312" cy="317442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897F1F-D2D7-491A-995C-0F0EEC93300E}"/>
                </a:ext>
              </a:extLst>
            </p:cNvPr>
            <p:cNvSpPr txBox="1"/>
            <p:nvPr/>
          </p:nvSpPr>
          <p:spPr>
            <a:xfrm>
              <a:off x="282389" y="3666308"/>
              <a:ext cx="27396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latin typeface="Cambria" panose="02040503050406030204" pitchFamily="18" charset="0"/>
                  <a:ea typeface="Cambria" panose="02040503050406030204" pitchFamily="18" charset="0"/>
                </a:rPr>
                <a:t>Function with if-else</a:t>
              </a:r>
              <a:endParaRPr lang="en-CA" b="1" u="sng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0D4D58-2F88-40D7-94BA-F62E0E8AAAFB}"/>
                </a:ext>
              </a:extLst>
            </p:cNvPr>
            <p:cNvSpPr txBox="1"/>
            <p:nvPr/>
          </p:nvSpPr>
          <p:spPr>
            <a:xfrm>
              <a:off x="220962" y="3978409"/>
              <a:ext cx="4207312" cy="2862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Function name &lt;- function(inputs){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if(condition){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rule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return (output of rule)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}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else{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rule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return (output of rule)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}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}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04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-1402858" y="-20818"/>
            <a:ext cx="4607304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Loops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46103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B0F2F9-6501-4232-B3B1-9F39C54B3BA2}"/>
              </a:ext>
            </a:extLst>
          </p:cNvPr>
          <p:cNvSpPr txBox="1"/>
          <p:nvPr/>
        </p:nvSpPr>
        <p:spPr>
          <a:xfrm>
            <a:off x="143714" y="1414955"/>
            <a:ext cx="88735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An instruction that repeats until a specific condition is reached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When  the specific instruction is reached loop stops or exits.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Two main types are: For and while loops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3571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-1528848" y="-40064"/>
            <a:ext cx="8236597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Creating For Loops in R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46103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4B4F99-4B4E-41CF-BE32-512F27F4979B}"/>
              </a:ext>
            </a:extLst>
          </p:cNvPr>
          <p:cNvGrpSpPr/>
          <p:nvPr/>
        </p:nvGrpSpPr>
        <p:grpSpPr>
          <a:xfrm>
            <a:off x="6448044" y="892207"/>
            <a:ext cx="3930714" cy="1609725"/>
            <a:chOff x="5375638" y="1295103"/>
            <a:chExt cx="4336499" cy="160972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F602DE-E97B-48AF-86C8-B922DF1F2F47}"/>
                </a:ext>
              </a:extLst>
            </p:cNvPr>
            <p:cNvSpPr txBox="1"/>
            <p:nvPr/>
          </p:nvSpPr>
          <p:spPr>
            <a:xfrm>
              <a:off x="5504825" y="1704499"/>
              <a:ext cx="4207312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For(time in 1:10) {</a:t>
              </a: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print(2 * </a:t>
              </a:r>
              <a:r>
                <a:rPr lang="en-US" dirty="0" err="1"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}</a:t>
              </a:r>
              <a:endParaRPr lang="en-CA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24D60F-A57C-4E8A-B42B-CF18A110C487}"/>
                </a:ext>
              </a:extLst>
            </p:cNvPr>
            <p:cNvSpPr txBox="1"/>
            <p:nvPr/>
          </p:nvSpPr>
          <p:spPr>
            <a:xfrm>
              <a:off x="5375638" y="1295103"/>
              <a:ext cx="27396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latin typeface="Cambria" panose="02040503050406030204" pitchFamily="18" charset="0"/>
                  <a:ea typeface="Cambria" panose="02040503050406030204" pitchFamily="18" charset="0"/>
                </a:rPr>
                <a:t>Loop</a:t>
              </a:r>
              <a:endParaRPr lang="en-CA" b="1" u="sng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FBEB27-03CE-402F-80CD-795D7138AFD0}"/>
              </a:ext>
            </a:extLst>
          </p:cNvPr>
          <p:cNvGrpSpPr/>
          <p:nvPr/>
        </p:nvGrpSpPr>
        <p:grpSpPr>
          <a:xfrm>
            <a:off x="6448043" y="2821503"/>
            <a:ext cx="4273903" cy="2163722"/>
            <a:chOff x="5375638" y="1295103"/>
            <a:chExt cx="4591028" cy="216372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415516-B3B4-4EA5-98D3-2EF096996466}"/>
                </a:ext>
              </a:extLst>
            </p:cNvPr>
            <p:cNvSpPr txBox="1"/>
            <p:nvPr/>
          </p:nvSpPr>
          <p:spPr>
            <a:xfrm>
              <a:off x="5504825" y="1704499"/>
              <a:ext cx="4207312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when time is 1: it is 2 *1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     time is 2:   2*2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      …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      …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      …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      time is 10: 2*10 </a:t>
              </a:r>
              <a:endParaRPr lang="en-CA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B67B97-EA4C-4699-8840-B51C955AC213}"/>
                </a:ext>
              </a:extLst>
            </p:cNvPr>
            <p:cNvSpPr txBox="1"/>
            <p:nvPr/>
          </p:nvSpPr>
          <p:spPr>
            <a:xfrm>
              <a:off x="5375638" y="1295103"/>
              <a:ext cx="45910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latin typeface="Cambria" panose="02040503050406030204" pitchFamily="18" charset="0"/>
                  <a:ea typeface="Cambria" panose="02040503050406030204" pitchFamily="18" charset="0"/>
                </a:rPr>
                <a:t>Let’s manual solve the loop problem</a:t>
              </a:r>
              <a:endParaRPr lang="en-CA" b="1" u="sng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B929C0-B965-4314-B5E0-E81A112B244D}"/>
              </a:ext>
            </a:extLst>
          </p:cNvPr>
          <p:cNvGrpSpPr/>
          <p:nvPr/>
        </p:nvGrpSpPr>
        <p:grpSpPr>
          <a:xfrm>
            <a:off x="333457" y="978437"/>
            <a:ext cx="5531126" cy="4315395"/>
            <a:chOff x="333457" y="978437"/>
            <a:chExt cx="5531126" cy="4315395"/>
          </a:xfrm>
        </p:grpSpPr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99DD883E-8401-45E3-9D53-E890A8A22A7C}"/>
                </a:ext>
              </a:extLst>
            </p:cNvPr>
            <p:cNvSpPr/>
            <p:nvPr/>
          </p:nvSpPr>
          <p:spPr>
            <a:xfrm>
              <a:off x="2306554" y="992632"/>
              <a:ext cx="45719" cy="7219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61CA1DC-6ABE-47F1-BF69-B9D314C301B2}"/>
                </a:ext>
              </a:extLst>
            </p:cNvPr>
            <p:cNvSpPr/>
            <p:nvPr/>
          </p:nvSpPr>
          <p:spPr>
            <a:xfrm rot="19047293">
              <a:off x="1442369" y="2077178"/>
              <a:ext cx="1679818" cy="1663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Arrow: Down 41">
              <a:extLst>
                <a:ext uri="{FF2B5EF4-FFF2-40B4-BE49-F238E27FC236}">
                  <a16:creationId xmlns:a16="http://schemas.microsoft.com/office/drawing/2014/main" id="{1AC055CF-4D83-4ED4-A02E-51998E476073}"/>
                </a:ext>
              </a:extLst>
            </p:cNvPr>
            <p:cNvSpPr/>
            <p:nvPr/>
          </p:nvSpPr>
          <p:spPr>
            <a:xfrm flipH="1">
              <a:off x="2215499" y="4061150"/>
              <a:ext cx="68662" cy="8130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Arrow: Down 42">
              <a:extLst>
                <a:ext uri="{FF2B5EF4-FFF2-40B4-BE49-F238E27FC236}">
                  <a16:creationId xmlns:a16="http://schemas.microsoft.com/office/drawing/2014/main" id="{99BAEB5A-E015-46BE-91C8-A4E16D85CD5C}"/>
                </a:ext>
              </a:extLst>
            </p:cNvPr>
            <p:cNvSpPr/>
            <p:nvPr/>
          </p:nvSpPr>
          <p:spPr>
            <a:xfrm rot="16200000">
              <a:off x="4426386" y="1968743"/>
              <a:ext cx="45719" cy="188009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Arrow: Down 43">
              <a:extLst>
                <a:ext uri="{FF2B5EF4-FFF2-40B4-BE49-F238E27FC236}">
                  <a16:creationId xmlns:a16="http://schemas.microsoft.com/office/drawing/2014/main" id="{8EA0373C-2C4B-4552-BB31-13F8C31D858F}"/>
                </a:ext>
              </a:extLst>
            </p:cNvPr>
            <p:cNvSpPr/>
            <p:nvPr/>
          </p:nvSpPr>
          <p:spPr>
            <a:xfrm>
              <a:off x="5343030" y="2908793"/>
              <a:ext cx="45719" cy="7219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Arrow: Down 44">
              <a:extLst>
                <a:ext uri="{FF2B5EF4-FFF2-40B4-BE49-F238E27FC236}">
                  <a16:creationId xmlns:a16="http://schemas.microsoft.com/office/drawing/2014/main" id="{FF0E6F39-B6FF-46AE-97D2-A6ED413B8C40}"/>
                </a:ext>
              </a:extLst>
            </p:cNvPr>
            <p:cNvSpPr/>
            <p:nvPr/>
          </p:nvSpPr>
          <p:spPr>
            <a:xfrm rot="5400000">
              <a:off x="909372" y="4490471"/>
              <a:ext cx="90698" cy="12381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Arrow: Down 45">
              <a:extLst>
                <a:ext uri="{FF2B5EF4-FFF2-40B4-BE49-F238E27FC236}">
                  <a16:creationId xmlns:a16="http://schemas.microsoft.com/office/drawing/2014/main" id="{9B31E2EB-A79E-47DF-BB86-B291247E9AD7}"/>
                </a:ext>
              </a:extLst>
            </p:cNvPr>
            <p:cNvSpPr/>
            <p:nvPr/>
          </p:nvSpPr>
          <p:spPr>
            <a:xfrm rot="10800000">
              <a:off x="333457" y="2940632"/>
              <a:ext cx="48169" cy="20445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Arrow: Down 46">
              <a:extLst>
                <a:ext uri="{FF2B5EF4-FFF2-40B4-BE49-F238E27FC236}">
                  <a16:creationId xmlns:a16="http://schemas.microsoft.com/office/drawing/2014/main" id="{E02139D0-6988-42EE-9A69-A785C2CDA99D}"/>
                </a:ext>
              </a:extLst>
            </p:cNvPr>
            <p:cNvSpPr/>
            <p:nvPr/>
          </p:nvSpPr>
          <p:spPr>
            <a:xfrm rot="16200000">
              <a:off x="654045" y="2530336"/>
              <a:ext cx="80730" cy="7219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208AFE-962C-4E55-9C7D-21798E56EBC5}"/>
                </a:ext>
              </a:extLst>
            </p:cNvPr>
            <p:cNvSpPr txBox="1"/>
            <p:nvPr/>
          </p:nvSpPr>
          <p:spPr>
            <a:xfrm>
              <a:off x="2376290" y="978437"/>
              <a:ext cx="1695464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For each item in</a:t>
              </a:r>
            </a:p>
            <a:p>
              <a:r>
                <a:rPr lang="en-US" dirty="0"/>
                <a:t> the sequence </a:t>
              </a:r>
              <a:endParaRPr lang="en-CA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07B216E-16C0-4DB8-AC05-5FD0050E5C3F}"/>
                </a:ext>
              </a:extLst>
            </p:cNvPr>
            <p:cNvSpPr txBox="1"/>
            <p:nvPr/>
          </p:nvSpPr>
          <p:spPr>
            <a:xfrm>
              <a:off x="1294813" y="2706622"/>
              <a:ext cx="19575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Last item reached?</a:t>
              </a:r>
              <a:endParaRPr lang="en-CA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74EA309-6897-44AF-B7AC-B4A6EE78E2B7}"/>
                </a:ext>
              </a:extLst>
            </p:cNvPr>
            <p:cNvSpPr txBox="1"/>
            <p:nvPr/>
          </p:nvSpPr>
          <p:spPr>
            <a:xfrm>
              <a:off x="4809717" y="2560300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  <a:endParaRPr lang="en-CA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64A778F-910D-4E28-9DFF-61610A3A97BD}"/>
                </a:ext>
              </a:extLst>
            </p:cNvPr>
            <p:cNvSpPr txBox="1"/>
            <p:nvPr/>
          </p:nvSpPr>
          <p:spPr>
            <a:xfrm>
              <a:off x="4867194" y="3644283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Exit loop</a:t>
              </a:r>
              <a:endParaRPr lang="en-CA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032BC50-3335-4DB7-A058-4B40A16F277A}"/>
                </a:ext>
              </a:extLst>
            </p:cNvPr>
            <p:cNvSpPr txBox="1"/>
            <p:nvPr/>
          </p:nvSpPr>
          <p:spPr>
            <a:xfrm>
              <a:off x="1619507" y="4924500"/>
              <a:ext cx="137409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Body of loop</a:t>
              </a:r>
              <a:endParaRPr lang="en-CA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B9F6324-E3A9-4459-8C44-0F95E4BB3192}"/>
              </a:ext>
            </a:extLst>
          </p:cNvPr>
          <p:cNvSpPr txBox="1"/>
          <p:nvPr/>
        </p:nvSpPr>
        <p:spPr>
          <a:xfrm>
            <a:off x="2243293" y="421094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955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-868001" y="-8937"/>
            <a:ext cx="8983300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Wrapping For Loops in Functions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496604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4B4F99-4B4E-41CF-BE32-512F27F4979B}"/>
              </a:ext>
            </a:extLst>
          </p:cNvPr>
          <p:cNvGrpSpPr/>
          <p:nvPr/>
        </p:nvGrpSpPr>
        <p:grpSpPr>
          <a:xfrm>
            <a:off x="636928" y="1522516"/>
            <a:ext cx="5244947" cy="2487981"/>
            <a:chOff x="5375638" y="1295103"/>
            <a:chExt cx="4336499" cy="223049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F602DE-E97B-48AF-86C8-B922DF1F2F47}"/>
                </a:ext>
              </a:extLst>
            </p:cNvPr>
            <p:cNvSpPr txBox="1"/>
            <p:nvPr/>
          </p:nvSpPr>
          <p:spPr>
            <a:xfrm>
              <a:off x="5504825" y="1704499"/>
              <a:ext cx="4207312" cy="18211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Loop_function &lt;-  function(T){</a:t>
              </a: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For(time in 1:10) {</a:t>
              </a: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print(2 * </a:t>
              </a:r>
              <a:r>
                <a:rPr lang="en-US" dirty="0" err="1"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}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}</a:t>
              </a:r>
              <a:endParaRPr lang="en-CA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24D60F-A57C-4E8A-B42B-CF18A110C487}"/>
                </a:ext>
              </a:extLst>
            </p:cNvPr>
            <p:cNvSpPr txBox="1"/>
            <p:nvPr/>
          </p:nvSpPr>
          <p:spPr>
            <a:xfrm>
              <a:off x="5375638" y="1295103"/>
              <a:ext cx="36802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latin typeface="Cambria" panose="02040503050406030204" pitchFamily="18" charset="0"/>
                  <a:ea typeface="Cambria" panose="02040503050406030204" pitchFamily="18" charset="0"/>
                </a:rPr>
                <a:t>Loop wrapped in function</a:t>
              </a:r>
              <a:endParaRPr lang="en-CA" b="1" u="sng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FBEB27-03CE-402F-80CD-795D7138AFD0}"/>
              </a:ext>
            </a:extLst>
          </p:cNvPr>
          <p:cNvGrpSpPr/>
          <p:nvPr/>
        </p:nvGrpSpPr>
        <p:grpSpPr>
          <a:xfrm>
            <a:off x="6310127" y="1545119"/>
            <a:ext cx="4273903" cy="778728"/>
            <a:chOff x="5375638" y="1295103"/>
            <a:chExt cx="4591028" cy="77872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415516-B3B4-4EA5-98D3-2EF096996466}"/>
                </a:ext>
              </a:extLst>
            </p:cNvPr>
            <p:cNvSpPr txBox="1"/>
            <p:nvPr/>
          </p:nvSpPr>
          <p:spPr>
            <a:xfrm>
              <a:off x="5504825" y="1704499"/>
              <a:ext cx="42073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Loop_function (T=10)</a:t>
              </a:r>
              <a:endParaRPr lang="en-CA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B67B97-EA4C-4699-8840-B51C955AC213}"/>
                </a:ext>
              </a:extLst>
            </p:cNvPr>
            <p:cNvSpPr txBox="1"/>
            <p:nvPr/>
          </p:nvSpPr>
          <p:spPr>
            <a:xfrm>
              <a:off x="5375638" y="1295103"/>
              <a:ext cx="45910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latin typeface="Cambria" panose="02040503050406030204" pitchFamily="18" charset="0"/>
                  <a:ea typeface="Cambria" panose="02040503050406030204" pitchFamily="18" charset="0"/>
                </a:rPr>
                <a:t>Calling Loop function</a:t>
              </a:r>
              <a:endParaRPr lang="en-CA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8194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-1294178" y="-13586"/>
            <a:ext cx="6950512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Creating Loops in R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553448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4B4F99-4B4E-41CF-BE32-512F27F4979B}"/>
              </a:ext>
            </a:extLst>
          </p:cNvPr>
          <p:cNvGrpSpPr/>
          <p:nvPr/>
        </p:nvGrpSpPr>
        <p:grpSpPr>
          <a:xfrm>
            <a:off x="6448044" y="892207"/>
            <a:ext cx="3930714" cy="2136467"/>
            <a:chOff x="5375638" y="1295103"/>
            <a:chExt cx="4336499" cy="228884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6F602DE-E97B-48AF-86C8-B922DF1F2F47}"/>
                </a:ext>
              </a:extLst>
            </p:cNvPr>
            <p:cNvSpPr txBox="1"/>
            <p:nvPr/>
          </p:nvSpPr>
          <p:spPr>
            <a:xfrm>
              <a:off x="5504825" y="1704499"/>
              <a:ext cx="4207312" cy="18794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&lt;- 1</a:t>
              </a: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while(</a:t>
              </a:r>
              <a:r>
                <a:rPr lang="en-US" dirty="0" err="1"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&lt; 11) {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print(2 * </a:t>
              </a:r>
              <a:r>
                <a:rPr lang="en-US" dirty="0" err="1"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</a:t>
              </a:r>
              <a:r>
                <a:rPr lang="en-US" dirty="0" err="1"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= </a:t>
              </a:r>
              <a:r>
                <a:rPr lang="en-US" dirty="0" err="1"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+1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}</a:t>
              </a:r>
              <a:endParaRPr lang="en-CA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24D60F-A57C-4E8A-B42B-CF18A110C487}"/>
                </a:ext>
              </a:extLst>
            </p:cNvPr>
            <p:cNvSpPr txBox="1"/>
            <p:nvPr/>
          </p:nvSpPr>
          <p:spPr>
            <a:xfrm>
              <a:off x="5375638" y="1295103"/>
              <a:ext cx="27396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latin typeface="Cambria" panose="02040503050406030204" pitchFamily="18" charset="0"/>
                  <a:ea typeface="Cambria" panose="02040503050406030204" pitchFamily="18" charset="0"/>
                </a:rPr>
                <a:t>Loop</a:t>
              </a:r>
              <a:endParaRPr lang="en-CA" b="1" u="sng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EA3DD9B-F857-4B32-A79F-546AFA659096}"/>
              </a:ext>
            </a:extLst>
          </p:cNvPr>
          <p:cNvGrpSpPr/>
          <p:nvPr/>
        </p:nvGrpSpPr>
        <p:grpSpPr>
          <a:xfrm>
            <a:off x="333457" y="978437"/>
            <a:ext cx="5531126" cy="4315395"/>
            <a:chOff x="333457" y="978437"/>
            <a:chExt cx="5531126" cy="4315395"/>
          </a:xfrm>
        </p:grpSpPr>
        <p:sp>
          <p:nvSpPr>
            <p:cNvPr id="2" name="Arrow: Down 1">
              <a:extLst>
                <a:ext uri="{FF2B5EF4-FFF2-40B4-BE49-F238E27FC236}">
                  <a16:creationId xmlns:a16="http://schemas.microsoft.com/office/drawing/2014/main" id="{F8B984C3-AA8F-4D3C-960F-2D91FB1B9ED1}"/>
                </a:ext>
              </a:extLst>
            </p:cNvPr>
            <p:cNvSpPr/>
            <p:nvPr/>
          </p:nvSpPr>
          <p:spPr>
            <a:xfrm>
              <a:off x="2306554" y="992632"/>
              <a:ext cx="45719" cy="7219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CB52086-6C10-47C8-B45C-9B2392F36E4E}"/>
                </a:ext>
              </a:extLst>
            </p:cNvPr>
            <p:cNvSpPr/>
            <p:nvPr/>
          </p:nvSpPr>
          <p:spPr>
            <a:xfrm rot="19047293">
              <a:off x="1409921" y="2084143"/>
              <a:ext cx="1679818" cy="1663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A54FBCDA-018E-48CA-A21A-108DD5E7ED57}"/>
                </a:ext>
              </a:extLst>
            </p:cNvPr>
            <p:cNvSpPr/>
            <p:nvPr/>
          </p:nvSpPr>
          <p:spPr>
            <a:xfrm flipH="1">
              <a:off x="2165228" y="4110985"/>
              <a:ext cx="68662" cy="8130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4CEA9731-8AF4-46E3-ADFF-8B3B951AFDC9}"/>
                </a:ext>
              </a:extLst>
            </p:cNvPr>
            <p:cNvSpPr/>
            <p:nvPr/>
          </p:nvSpPr>
          <p:spPr>
            <a:xfrm rot="16200000">
              <a:off x="4426386" y="1968743"/>
              <a:ext cx="45719" cy="188009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1402E962-DAB8-4687-A513-F21FC3D468AE}"/>
                </a:ext>
              </a:extLst>
            </p:cNvPr>
            <p:cNvSpPr/>
            <p:nvPr/>
          </p:nvSpPr>
          <p:spPr>
            <a:xfrm>
              <a:off x="5343030" y="2908793"/>
              <a:ext cx="45719" cy="7219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AE16D006-C0B1-4540-B3F2-CEB994B9456B}"/>
                </a:ext>
              </a:extLst>
            </p:cNvPr>
            <p:cNvSpPr/>
            <p:nvPr/>
          </p:nvSpPr>
          <p:spPr>
            <a:xfrm rot="5400000">
              <a:off x="909372" y="4490471"/>
              <a:ext cx="90698" cy="123813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Arrow: Down 20">
              <a:extLst>
                <a:ext uri="{FF2B5EF4-FFF2-40B4-BE49-F238E27FC236}">
                  <a16:creationId xmlns:a16="http://schemas.microsoft.com/office/drawing/2014/main" id="{2C8BAD80-3BB4-4DE8-8AB8-1BEBDCEDC5FB}"/>
                </a:ext>
              </a:extLst>
            </p:cNvPr>
            <p:cNvSpPr/>
            <p:nvPr/>
          </p:nvSpPr>
          <p:spPr>
            <a:xfrm rot="10800000">
              <a:off x="333457" y="2940632"/>
              <a:ext cx="48169" cy="204459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A2445186-C65C-41E3-B55A-910F6B525A59}"/>
                </a:ext>
              </a:extLst>
            </p:cNvPr>
            <p:cNvSpPr/>
            <p:nvPr/>
          </p:nvSpPr>
          <p:spPr>
            <a:xfrm rot="16200000">
              <a:off x="654045" y="2530336"/>
              <a:ext cx="80730" cy="72190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069277-3DFD-4651-95F4-B6223C95BDFC}"/>
                </a:ext>
              </a:extLst>
            </p:cNvPr>
            <p:cNvSpPr txBox="1"/>
            <p:nvPr/>
          </p:nvSpPr>
          <p:spPr>
            <a:xfrm>
              <a:off x="2376290" y="978437"/>
              <a:ext cx="1718932" cy="36933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Enter while loop</a:t>
              </a:r>
              <a:endParaRPr lang="en-CA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B5D61A-5445-49BD-996B-C12D075B809E}"/>
                </a:ext>
              </a:extLst>
            </p:cNvPr>
            <p:cNvSpPr txBox="1"/>
            <p:nvPr/>
          </p:nvSpPr>
          <p:spPr>
            <a:xfrm>
              <a:off x="1294813" y="2706622"/>
              <a:ext cx="19861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expression valid?</a:t>
              </a:r>
              <a:endParaRPr lang="en-CA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BF3BF1-8A9C-49AC-8C29-1770FEA85770}"/>
                </a:ext>
              </a:extLst>
            </p:cNvPr>
            <p:cNvSpPr txBox="1"/>
            <p:nvPr/>
          </p:nvSpPr>
          <p:spPr>
            <a:xfrm>
              <a:off x="5026674" y="2567164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  <a:endParaRPr lang="en-CA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7F2D770-04B9-4528-A2D1-825378C9AEA4}"/>
                </a:ext>
              </a:extLst>
            </p:cNvPr>
            <p:cNvSpPr txBox="1"/>
            <p:nvPr/>
          </p:nvSpPr>
          <p:spPr>
            <a:xfrm>
              <a:off x="4867194" y="3644283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Exit loop</a:t>
              </a:r>
              <a:endParaRPr lang="en-CA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760A3A-B34A-4A3B-AF4E-CC86EDF90E43}"/>
                </a:ext>
              </a:extLst>
            </p:cNvPr>
            <p:cNvSpPr txBox="1"/>
            <p:nvPr/>
          </p:nvSpPr>
          <p:spPr>
            <a:xfrm>
              <a:off x="1619507" y="4924500"/>
              <a:ext cx="193514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Body of while loop</a:t>
              </a:r>
              <a:endParaRPr lang="en-CA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596683B-D408-4154-9DD1-7B8BC50DA93E}"/>
              </a:ext>
            </a:extLst>
          </p:cNvPr>
          <p:cNvSpPr txBox="1"/>
          <p:nvPr/>
        </p:nvSpPr>
        <p:spPr>
          <a:xfrm>
            <a:off x="2243293" y="4210946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  <a:endParaRPr lang="en-CA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0E6D03-4381-437B-8BD0-9FE9EBE6BD77}"/>
              </a:ext>
            </a:extLst>
          </p:cNvPr>
          <p:cNvGrpSpPr/>
          <p:nvPr/>
        </p:nvGrpSpPr>
        <p:grpSpPr>
          <a:xfrm>
            <a:off x="6506593" y="3221418"/>
            <a:ext cx="4118249" cy="2440721"/>
            <a:chOff x="5375638" y="1295103"/>
            <a:chExt cx="4543394" cy="24407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887346-A627-436C-8F33-EB90651BF149}"/>
                </a:ext>
              </a:extLst>
            </p:cNvPr>
            <p:cNvSpPr txBox="1"/>
            <p:nvPr/>
          </p:nvSpPr>
          <p:spPr>
            <a:xfrm>
              <a:off x="5504825" y="1704499"/>
              <a:ext cx="420731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latin typeface="Cambria" panose="02040503050406030204" pitchFamily="18" charset="0"/>
                  <a:ea typeface="Cambria" panose="02040503050406030204" pitchFamily="18" charset="0"/>
                </a:rPr>
                <a:t>while_function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&lt;- function(){</a:t>
              </a:r>
            </a:p>
            <a:p>
              <a:r>
                <a:rPr lang="en-US" dirty="0" err="1"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&lt;- 1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while(</a:t>
              </a:r>
              <a:r>
                <a:rPr lang="en-US" dirty="0" err="1"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&lt; 11) {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print(2 * </a:t>
              </a:r>
              <a:r>
                <a:rPr lang="en-US" dirty="0" err="1"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      </a:t>
              </a:r>
              <a:r>
                <a:rPr lang="en-US" dirty="0" err="1"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= </a:t>
              </a:r>
              <a:r>
                <a:rPr lang="en-US" dirty="0" err="1"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 +1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}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  <a:endParaRPr lang="en-CA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4568343-5C10-4B08-B797-E11ABE03D37E}"/>
                </a:ext>
              </a:extLst>
            </p:cNvPr>
            <p:cNvSpPr txBox="1"/>
            <p:nvPr/>
          </p:nvSpPr>
          <p:spPr>
            <a:xfrm>
              <a:off x="5375638" y="1295103"/>
              <a:ext cx="45433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u="sng" dirty="0">
                  <a:latin typeface="Cambria" panose="02040503050406030204" pitchFamily="18" charset="0"/>
                  <a:ea typeface="Cambria" panose="02040503050406030204" pitchFamily="18" charset="0"/>
                </a:rPr>
                <a:t>Wrapping while loop in function</a:t>
              </a:r>
              <a:endParaRPr lang="en-CA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14520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76000"/>
                </a:srgbClr>
              </a:gs>
              <a:gs pos="100000">
                <a:schemeClr val="accent1"/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 with medium confidence">
            <a:extLst>
              <a:ext uri="{FF2B5EF4-FFF2-40B4-BE49-F238E27FC236}">
                <a16:creationId xmlns:a16="http://schemas.microsoft.com/office/drawing/2014/main" id="{D45B6C06-472A-4FAF-ABFC-9E549C7F0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00" y="96676"/>
            <a:ext cx="1706998" cy="456772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4E4B23-84A4-4D28-8148-5DA1923358C3}"/>
              </a:ext>
            </a:extLst>
          </p:cNvPr>
          <p:cNvSpPr txBox="1">
            <a:spLocks/>
          </p:cNvSpPr>
          <p:nvPr/>
        </p:nvSpPr>
        <p:spPr>
          <a:xfrm>
            <a:off x="0" y="17797"/>
            <a:ext cx="6950512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 and Python Comparisons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AA96B7-99DF-4292-A7CE-1E6B55682D98}"/>
              </a:ext>
            </a:extLst>
          </p:cNvPr>
          <p:cNvCxnSpPr/>
          <p:nvPr/>
        </p:nvCxnSpPr>
        <p:spPr>
          <a:xfrm>
            <a:off x="0" y="553448"/>
            <a:ext cx="1080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EFC3B0F5-D2B1-4978-9B56-70C735628DD1}"/>
              </a:ext>
            </a:extLst>
          </p:cNvPr>
          <p:cNvSpPr txBox="1">
            <a:spLocks/>
          </p:cNvSpPr>
          <p:nvPr/>
        </p:nvSpPr>
        <p:spPr>
          <a:xfrm>
            <a:off x="111940" y="839660"/>
            <a:ext cx="11670064" cy="572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R function                                                    Python Function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594B9A-5F08-442F-A7B8-F48048356C3D}"/>
              </a:ext>
            </a:extLst>
          </p:cNvPr>
          <p:cNvCxnSpPr>
            <a:cxnSpLocks/>
          </p:cNvCxnSpPr>
          <p:nvPr/>
        </p:nvCxnSpPr>
        <p:spPr>
          <a:xfrm>
            <a:off x="5506626" y="756539"/>
            <a:ext cx="8766" cy="5561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313C83-E2CD-4A04-8B22-F1CCA58820F2}"/>
              </a:ext>
            </a:extLst>
          </p:cNvPr>
          <p:cNvCxnSpPr>
            <a:cxnSpLocks/>
          </p:cNvCxnSpPr>
          <p:nvPr/>
        </p:nvCxnSpPr>
        <p:spPr>
          <a:xfrm>
            <a:off x="399207" y="1327094"/>
            <a:ext cx="11113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6E4D8BE-E763-4275-B486-4B5E5B7F1858}"/>
              </a:ext>
            </a:extLst>
          </p:cNvPr>
          <p:cNvGrpSpPr/>
          <p:nvPr/>
        </p:nvGrpSpPr>
        <p:grpSpPr>
          <a:xfrm>
            <a:off x="6152384" y="1768672"/>
            <a:ext cx="5680609" cy="4253714"/>
            <a:chOff x="5465816" y="1704499"/>
            <a:chExt cx="4513148" cy="4253714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000653-8BDC-4E8A-ABD6-3C93BB5D43CB}"/>
                </a:ext>
              </a:extLst>
            </p:cNvPr>
            <p:cNvSpPr txBox="1"/>
            <p:nvPr/>
          </p:nvSpPr>
          <p:spPr>
            <a:xfrm>
              <a:off x="5504824" y="1704499"/>
              <a:ext cx="420731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def  function_name(inputs):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	rule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	return (output of rule)</a:t>
              </a:r>
            </a:p>
            <a:p>
              <a:endParaRPr lang="en-C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A7DFF-3C75-4D86-91FE-E68546C0E224}"/>
                </a:ext>
              </a:extLst>
            </p:cNvPr>
            <p:cNvSpPr txBox="1"/>
            <p:nvPr/>
          </p:nvSpPr>
          <p:spPr>
            <a:xfrm>
              <a:off x="5465816" y="5588881"/>
              <a:ext cx="4513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Calculated&lt;- Function_name (inputs) </a:t>
              </a:r>
              <a:endParaRPr lang="en-CA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86779FF-D11A-412C-8799-9060A97FB907}"/>
              </a:ext>
            </a:extLst>
          </p:cNvPr>
          <p:cNvGrpSpPr/>
          <p:nvPr/>
        </p:nvGrpSpPr>
        <p:grpSpPr>
          <a:xfrm>
            <a:off x="622029" y="1796895"/>
            <a:ext cx="4125678" cy="4285306"/>
            <a:chOff x="5504824" y="1704499"/>
            <a:chExt cx="4551590" cy="428530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6850036-8713-411B-AF4E-2FF4AA9BD300}"/>
                </a:ext>
              </a:extLst>
            </p:cNvPr>
            <p:cNvSpPr txBox="1"/>
            <p:nvPr/>
          </p:nvSpPr>
          <p:spPr>
            <a:xfrm>
              <a:off x="5504824" y="1704499"/>
              <a:ext cx="4207313" cy="42473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Function_name &lt;- function(inputs){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rule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return (output of rule)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}</a:t>
              </a: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Or</a:t>
              </a: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Function_name &lt;- function(inputs){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	rule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	return (output of rule)</a:t>
              </a:r>
            </a:p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}</a:t>
              </a: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endParaRPr lang="en-CA" dirty="0"/>
            </a:p>
            <a:p>
              <a:endParaRPr lang="en-CA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487B2A7-38C1-4AAC-B8D0-7E286675B643}"/>
                </a:ext>
              </a:extLst>
            </p:cNvPr>
            <p:cNvSpPr txBox="1"/>
            <p:nvPr/>
          </p:nvSpPr>
          <p:spPr>
            <a:xfrm>
              <a:off x="5543266" y="5620473"/>
              <a:ext cx="45131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Calculated&lt;- Function_name (inputs) </a:t>
              </a:r>
              <a:endParaRPr lang="en-CA" dirty="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47FE5A2-6110-4B45-823C-1CE2D4C35FD2}"/>
              </a:ext>
            </a:extLst>
          </p:cNvPr>
          <p:cNvSpPr txBox="1"/>
          <p:nvPr/>
        </p:nvSpPr>
        <p:spPr>
          <a:xfrm>
            <a:off x="6040378" y="3709323"/>
            <a:ext cx="6206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*instead of {} python functions uses positions and spacing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to define the structure of the function.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4322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F314-01E1-44A1-974C-FB78BE52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51018" cy="1325563"/>
          </a:xfrm>
        </p:spPr>
        <p:txBody>
          <a:bodyPr/>
          <a:lstStyle/>
          <a:p>
            <a:r>
              <a:rPr lang="en-US" dirty="0"/>
              <a:t>R &amp; Python Comparisons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083A8-6D7A-49FA-BB2B-9ABA02410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23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1822</TotalTime>
  <Words>473</Words>
  <Application>Microsoft Office PowerPoint</Application>
  <PresentationFormat>Widescreen</PresentationFormat>
  <Paragraphs>122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Wingdings</vt:lpstr>
      <vt:lpstr>Office Theme</vt:lpstr>
      <vt:lpstr>Advanced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&amp; Python Comparisons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</dc:title>
  <dc:creator>Asare, Eric</dc:creator>
  <cp:lastModifiedBy>Asare, Eric</cp:lastModifiedBy>
  <cp:revision>13</cp:revision>
  <dcterms:created xsi:type="dcterms:W3CDTF">2022-02-05T16:24:33Z</dcterms:created>
  <dcterms:modified xsi:type="dcterms:W3CDTF">2022-02-12T16:45:58Z</dcterms:modified>
</cp:coreProperties>
</file>