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9" r:id="rId4"/>
    <p:sldId id="275" r:id="rId5"/>
    <p:sldId id="277" r:id="rId6"/>
    <p:sldId id="278" r:id="rId7"/>
    <p:sldId id="281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2022-02-12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17797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 Lab Section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D3FDA2-7C84-4C67-AEC3-D4230049D514}"/>
              </a:ext>
            </a:extLst>
          </p:cNvPr>
          <p:cNvSpPr txBox="1"/>
          <p:nvPr/>
        </p:nvSpPr>
        <p:spPr>
          <a:xfrm>
            <a:off x="265151" y="906518"/>
            <a:ext cx="1165755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Let’s get back to our Ericus Convenient Store example: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Assume Akua, the world-renowned investor, wants to buy the convenient store. He gives you a $10,000 contract to design a function that will allow him to estimate the present value of the store’s profit over a 10-year period starting. He will want to know if it will be worthwhile buying the store. 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Assumptions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odd years price is $10 and quantity is $30; otherwise, price is $5, and quantity is $15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Total cost is $40, and it is the same over the 10-year period.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Discount rate is 7%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Some formula to consider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Profit = total revenue – total cost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Total revenue is product price * product quantity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Total cost is the cost of running the store, including labor cost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Present value = profit/(1+(r/100))^t ;  where r is discount rate and t is time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0427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Recap of last’s week lesson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202302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191009-F392-4F5D-9F10-969D60A03ACA}"/>
              </a:ext>
            </a:extLst>
          </p:cNvPr>
          <p:cNvSpPr txBox="1"/>
          <p:nvPr/>
        </p:nvSpPr>
        <p:spPr>
          <a:xfrm>
            <a:off x="532132" y="3199274"/>
            <a:ext cx="9200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CA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EB88BA-F873-47A0-B33F-0B8D3A75CDA8}"/>
              </a:ext>
            </a:extLst>
          </p:cNvPr>
          <p:cNvSpPr txBox="1"/>
          <p:nvPr/>
        </p:nvSpPr>
        <p:spPr>
          <a:xfrm>
            <a:off x="184174" y="699950"/>
            <a:ext cx="88735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We defined a variable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Fundamental information we can use to create variables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Illustrated how to code functions in 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Illustrated how to control the flow of function codes with if-else statements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EF75FD-072D-4E8C-9CC7-DB812F2A9830}"/>
              </a:ext>
            </a:extLst>
          </p:cNvPr>
          <p:cNvGrpSpPr/>
          <p:nvPr/>
        </p:nvGrpSpPr>
        <p:grpSpPr>
          <a:xfrm>
            <a:off x="329076" y="3236097"/>
            <a:ext cx="5236628" cy="2254525"/>
            <a:chOff x="5351908" y="1295103"/>
            <a:chExt cx="4513148" cy="22545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93C0DF-F175-4524-A416-904B77ECC25D}"/>
                </a:ext>
              </a:extLst>
            </p:cNvPr>
            <p:cNvGrpSpPr/>
            <p:nvPr/>
          </p:nvGrpSpPr>
          <p:grpSpPr>
            <a:xfrm>
              <a:off x="5375638" y="1295103"/>
              <a:ext cx="4336499" cy="1609725"/>
              <a:chOff x="5375638" y="1295103"/>
              <a:chExt cx="4336499" cy="16097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4BE784-D114-4F09-9874-0E9D3657A6C9}"/>
                  </a:ext>
                </a:extLst>
              </p:cNvPr>
              <p:cNvSpPr txBox="1"/>
              <p:nvPr/>
            </p:nvSpPr>
            <p:spPr>
              <a:xfrm>
                <a:off x="5504825" y="1704499"/>
                <a:ext cx="42073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 name &lt;- function(inputs){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rule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 (output of rule)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D153F3-523F-49CF-9F11-BCF0D0587444}"/>
                  </a:ext>
                </a:extLst>
              </p:cNvPr>
              <p:cNvSpPr txBox="1"/>
              <p:nvPr/>
            </p:nvSpPr>
            <p:spPr>
              <a:xfrm>
                <a:off x="5375638" y="1295103"/>
                <a:ext cx="2739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</a:t>
                </a:r>
                <a:endParaRPr lang="en-CA" b="1" u="sng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E4229-9BCD-481F-84F8-51EA95BD541B}"/>
                </a:ext>
              </a:extLst>
            </p:cNvPr>
            <p:cNvSpPr txBox="1"/>
            <p:nvPr/>
          </p:nvSpPr>
          <p:spPr>
            <a:xfrm>
              <a:off x="5351908" y="3180296"/>
              <a:ext cx="4513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Calculated&lt;- Function name (inputs) </a:t>
              </a:r>
              <a:endParaRPr lang="en-C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C379B5-5A02-4385-A79F-6859E71863B7}"/>
              </a:ext>
            </a:extLst>
          </p:cNvPr>
          <p:cNvGrpSpPr/>
          <p:nvPr/>
        </p:nvGrpSpPr>
        <p:grpSpPr>
          <a:xfrm>
            <a:off x="6096000" y="3208205"/>
            <a:ext cx="5563868" cy="3174178"/>
            <a:chOff x="81803" y="3666553"/>
            <a:chExt cx="4346471" cy="31741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B74D00-1422-4245-B18C-E8C5AF89C431}"/>
                </a:ext>
              </a:extLst>
            </p:cNvPr>
            <p:cNvSpPr txBox="1"/>
            <p:nvPr/>
          </p:nvSpPr>
          <p:spPr>
            <a:xfrm>
              <a:off x="81803" y="3666553"/>
              <a:ext cx="27396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Function with if-else</a:t>
              </a:r>
              <a:endParaRPr lang="en-CA" b="1" u="sn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D5D08D-E66A-4B7D-B944-438D1DD69A67}"/>
                </a:ext>
              </a:extLst>
            </p:cNvPr>
            <p:cNvSpPr txBox="1"/>
            <p:nvPr/>
          </p:nvSpPr>
          <p:spPr>
            <a:xfrm>
              <a:off x="220962" y="3978409"/>
              <a:ext cx="4207312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Function name &lt;- function(inputs){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if(condition){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else{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402858" y="-20818"/>
            <a:ext cx="4607304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Loops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B0F2F9-6501-4232-B3B1-9F39C54B3BA2}"/>
              </a:ext>
            </a:extLst>
          </p:cNvPr>
          <p:cNvSpPr txBox="1"/>
          <p:nvPr/>
        </p:nvSpPr>
        <p:spPr>
          <a:xfrm>
            <a:off x="170347" y="1432711"/>
            <a:ext cx="88735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An instruction that repeats until a specific condition is reached.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When  the specific instruction is reached loop stops or exits.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Two main types are: For and while loops.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3571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528848" y="-40064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Creating For Loops in 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AFBB161-2C48-407C-AF4D-048F0D844958}"/>
              </a:ext>
            </a:extLst>
          </p:cNvPr>
          <p:cNvGrpSpPr/>
          <p:nvPr/>
        </p:nvGrpSpPr>
        <p:grpSpPr>
          <a:xfrm>
            <a:off x="6448043" y="892207"/>
            <a:ext cx="4273903" cy="4093018"/>
            <a:chOff x="6448043" y="892207"/>
            <a:chExt cx="4273903" cy="409301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4B4F99-4B4E-41CF-BE32-512F27F4979B}"/>
                </a:ext>
              </a:extLst>
            </p:cNvPr>
            <p:cNvGrpSpPr/>
            <p:nvPr/>
          </p:nvGrpSpPr>
          <p:grpSpPr>
            <a:xfrm>
              <a:off x="6448044" y="892207"/>
              <a:ext cx="3930714" cy="1609725"/>
              <a:chOff x="5375638" y="1295103"/>
              <a:chExt cx="4336499" cy="160972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F602DE-E97B-48AF-86C8-B922DF1F2F47}"/>
                  </a:ext>
                </a:extLst>
              </p:cNvPr>
              <p:cNvSpPr txBox="1"/>
              <p:nvPr/>
            </p:nvSpPr>
            <p:spPr>
              <a:xfrm>
                <a:off x="5504825" y="1704499"/>
                <a:ext cx="42073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For(time in 1:10) {</a:t>
                </a: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print(2 * time)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endParaRPr lang="en-CA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24D60F-A57C-4E8A-B42B-CF18A110C487}"/>
                  </a:ext>
                </a:extLst>
              </p:cNvPr>
              <p:cNvSpPr txBox="1"/>
              <p:nvPr/>
            </p:nvSpPr>
            <p:spPr>
              <a:xfrm>
                <a:off x="5375638" y="1295103"/>
                <a:ext cx="2739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Loop</a:t>
                </a:r>
                <a:endParaRPr lang="en-CA" b="1" u="sng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7FBEB27-03CE-402F-80CD-795D7138AFD0}"/>
                </a:ext>
              </a:extLst>
            </p:cNvPr>
            <p:cNvGrpSpPr/>
            <p:nvPr/>
          </p:nvGrpSpPr>
          <p:grpSpPr>
            <a:xfrm>
              <a:off x="6448043" y="2821503"/>
              <a:ext cx="4273903" cy="2163722"/>
              <a:chOff x="5375638" y="1295103"/>
              <a:chExt cx="4591028" cy="21637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415516-B3B4-4EA5-98D3-2EF096996466}"/>
                  </a:ext>
                </a:extLst>
              </p:cNvPr>
              <p:cNvSpPr txBox="1"/>
              <p:nvPr/>
            </p:nvSpPr>
            <p:spPr>
              <a:xfrm>
                <a:off x="5504825" y="1704499"/>
                <a:ext cx="420731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time is 1: it is 2 *1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time is 2:   2*2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…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…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…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time is 10: 2*10 </a:t>
                </a:r>
                <a:endParaRPr lang="en-CA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B67B97-EA4C-4699-8840-B51C955AC213}"/>
                  </a:ext>
                </a:extLst>
              </p:cNvPr>
              <p:cNvSpPr txBox="1"/>
              <p:nvPr/>
            </p:nvSpPr>
            <p:spPr>
              <a:xfrm>
                <a:off x="5375638" y="1295103"/>
                <a:ext cx="45910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Let’s manual solve the loop problem</a:t>
                </a:r>
                <a:endParaRPr lang="en-CA" b="1" u="sng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7BFF8F-2BF6-42A4-8A34-6B489D8F064D}"/>
              </a:ext>
            </a:extLst>
          </p:cNvPr>
          <p:cNvGrpSpPr/>
          <p:nvPr/>
        </p:nvGrpSpPr>
        <p:grpSpPr>
          <a:xfrm>
            <a:off x="333457" y="978437"/>
            <a:ext cx="5531126" cy="4315395"/>
            <a:chOff x="333457" y="978437"/>
            <a:chExt cx="5531126" cy="4315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2B929C0-B965-4314-B5E0-E81A112B244D}"/>
                </a:ext>
              </a:extLst>
            </p:cNvPr>
            <p:cNvGrpSpPr/>
            <p:nvPr/>
          </p:nvGrpSpPr>
          <p:grpSpPr>
            <a:xfrm>
              <a:off x="333457" y="978437"/>
              <a:ext cx="5531126" cy="4315395"/>
              <a:chOff x="333457" y="978437"/>
              <a:chExt cx="5531126" cy="4315395"/>
            </a:xfrm>
          </p:grpSpPr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99DD883E-8401-45E3-9D53-E890A8A22A7C}"/>
                  </a:ext>
                </a:extLst>
              </p:cNvPr>
              <p:cNvSpPr/>
              <p:nvPr/>
            </p:nvSpPr>
            <p:spPr>
              <a:xfrm>
                <a:off x="2306554" y="992632"/>
                <a:ext cx="45719" cy="7219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61CA1DC-6ABE-47F1-BF69-B9D314C301B2}"/>
                  </a:ext>
                </a:extLst>
              </p:cNvPr>
              <p:cNvSpPr/>
              <p:nvPr/>
            </p:nvSpPr>
            <p:spPr>
              <a:xfrm rot="19047293">
                <a:off x="1442369" y="2077178"/>
                <a:ext cx="1679818" cy="16632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1AC055CF-4D83-4ED4-A02E-51998E476073}"/>
                  </a:ext>
                </a:extLst>
              </p:cNvPr>
              <p:cNvSpPr/>
              <p:nvPr/>
            </p:nvSpPr>
            <p:spPr>
              <a:xfrm flipH="1">
                <a:off x="2215499" y="4061150"/>
                <a:ext cx="68662" cy="8130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99BAEB5A-E015-46BE-91C8-A4E16D85CD5C}"/>
                  </a:ext>
                </a:extLst>
              </p:cNvPr>
              <p:cNvSpPr/>
              <p:nvPr/>
            </p:nvSpPr>
            <p:spPr>
              <a:xfrm rot="16200000">
                <a:off x="4426386" y="1968743"/>
                <a:ext cx="45719" cy="188009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8EA0373C-2C4B-4552-BB31-13F8C31D858F}"/>
                  </a:ext>
                </a:extLst>
              </p:cNvPr>
              <p:cNvSpPr/>
              <p:nvPr/>
            </p:nvSpPr>
            <p:spPr>
              <a:xfrm>
                <a:off x="5343030" y="2908793"/>
                <a:ext cx="45719" cy="7219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FF0E6F39-B6FF-46AE-97D2-A6ED413B8C40}"/>
                  </a:ext>
                </a:extLst>
              </p:cNvPr>
              <p:cNvSpPr/>
              <p:nvPr/>
            </p:nvSpPr>
            <p:spPr>
              <a:xfrm rot="5400000">
                <a:off x="909372" y="4490471"/>
                <a:ext cx="90698" cy="123813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9B31E2EB-A79E-47DF-BB86-B291247E9AD7}"/>
                  </a:ext>
                </a:extLst>
              </p:cNvPr>
              <p:cNvSpPr/>
              <p:nvPr/>
            </p:nvSpPr>
            <p:spPr>
              <a:xfrm rot="10800000">
                <a:off x="333457" y="2940632"/>
                <a:ext cx="48169" cy="204459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E02139D0-6988-42EE-9A69-A785C2CDA99D}"/>
                  </a:ext>
                </a:extLst>
              </p:cNvPr>
              <p:cNvSpPr/>
              <p:nvPr/>
            </p:nvSpPr>
            <p:spPr>
              <a:xfrm rot="16200000">
                <a:off x="654045" y="2530336"/>
                <a:ext cx="80730" cy="7219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208AFE-962C-4E55-9C7D-21798E56EBC5}"/>
                  </a:ext>
                </a:extLst>
              </p:cNvPr>
              <p:cNvSpPr txBox="1"/>
              <p:nvPr/>
            </p:nvSpPr>
            <p:spPr>
              <a:xfrm>
                <a:off x="2376290" y="978437"/>
                <a:ext cx="1695464" cy="6463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each item in</a:t>
                </a:r>
              </a:p>
              <a:p>
                <a:r>
                  <a:rPr lang="en-US" dirty="0"/>
                  <a:t> the sequence </a:t>
                </a:r>
                <a:endParaRPr lang="en-CA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7B216E-16C0-4DB8-AC05-5FD0050E5C3F}"/>
                  </a:ext>
                </a:extLst>
              </p:cNvPr>
              <p:cNvSpPr txBox="1"/>
              <p:nvPr/>
            </p:nvSpPr>
            <p:spPr>
              <a:xfrm>
                <a:off x="1294813" y="2706622"/>
                <a:ext cx="19575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item reached?</a:t>
                </a:r>
                <a:endParaRPr lang="en-CA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4EA309-6897-44AF-B7AC-B4A6EE78E2B7}"/>
                  </a:ext>
                </a:extLst>
              </p:cNvPr>
              <p:cNvSpPr txBox="1"/>
              <p:nvPr/>
            </p:nvSpPr>
            <p:spPr>
              <a:xfrm>
                <a:off x="4809717" y="2560300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  <a:endParaRPr lang="en-CA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4A778F-910D-4E28-9DFF-61610A3A97BD}"/>
                  </a:ext>
                </a:extLst>
              </p:cNvPr>
              <p:cNvSpPr txBox="1"/>
              <p:nvPr/>
            </p:nvSpPr>
            <p:spPr>
              <a:xfrm>
                <a:off x="4867194" y="3644283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loop</a:t>
                </a:r>
                <a:endParaRPr lang="en-CA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32BC50-3335-4DB7-A058-4B40A16F277A}"/>
                  </a:ext>
                </a:extLst>
              </p:cNvPr>
              <p:cNvSpPr txBox="1"/>
              <p:nvPr/>
            </p:nvSpPr>
            <p:spPr>
              <a:xfrm>
                <a:off x="1619507" y="4924500"/>
                <a:ext cx="13740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Body of loop</a:t>
                </a:r>
                <a:endParaRPr lang="en-CA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9F6324-E3A9-4459-8C44-0F95E4BB3192}"/>
                </a:ext>
              </a:extLst>
            </p:cNvPr>
            <p:cNvSpPr txBox="1"/>
            <p:nvPr/>
          </p:nvSpPr>
          <p:spPr>
            <a:xfrm>
              <a:off x="2243293" y="42109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5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868001" y="-8937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Wrapping For Loops in Functions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4B4F99-4B4E-41CF-BE32-512F27F4979B}"/>
              </a:ext>
            </a:extLst>
          </p:cNvPr>
          <p:cNvGrpSpPr/>
          <p:nvPr/>
        </p:nvGrpSpPr>
        <p:grpSpPr>
          <a:xfrm>
            <a:off x="636928" y="1522516"/>
            <a:ext cx="5244947" cy="2487981"/>
            <a:chOff x="5375638" y="1295103"/>
            <a:chExt cx="4336499" cy="22304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F602DE-E97B-48AF-86C8-B922DF1F2F47}"/>
                </a:ext>
              </a:extLst>
            </p:cNvPr>
            <p:cNvSpPr txBox="1"/>
            <p:nvPr/>
          </p:nvSpPr>
          <p:spPr>
            <a:xfrm>
              <a:off x="5504825" y="1704499"/>
              <a:ext cx="4207312" cy="1821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Loop_function &lt;-  function(T){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For(time in 1:10) {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print(2 *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24D60F-A57C-4E8A-B42B-CF18A110C487}"/>
                </a:ext>
              </a:extLst>
            </p:cNvPr>
            <p:cNvSpPr txBox="1"/>
            <p:nvPr/>
          </p:nvSpPr>
          <p:spPr>
            <a:xfrm>
              <a:off x="5375638" y="1295103"/>
              <a:ext cx="368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Loop wrapped in function</a:t>
              </a:r>
              <a:endParaRPr lang="en-CA" b="1" u="sng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FBEB27-03CE-402F-80CD-795D7138AFD0}"/>
              </a:ext>
            </a:extLst>
          </p:cNvPr>
          <p:cNvGrpSpPr/>
          <p:nvPr/>
        </p:nvGrpSpPr>
        <p:grpSpPr>
          <a:xfrm>
            <a:off x="6310127" y="1545119"/>
            <a:ext cx="4273903" cy="778728"/>
            <a:chOff x="5375638" y="1295103"/>
            <a:chExt cx="4591028" cy="7787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415516-B3B4-4EA5-98D3-2EF096996466}"/>
                </a:ext>
              </a:extLst>
            </p:cNvPr>
            <p:cNvSpPr txBox="1"/>
            <p:nvPr/>
          </p:nvSpPr>
          <p:spPr>
            <a:xfrm>
              <a:off x="5504825" y="1704499"/>
              <a:ext cx="42073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Loop_function (T=10)</a:t>
              </a:r>
              <a:endParaRPr lang="en-CA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B67B97-EA4C-4699-8840-B51C955AC213}"/>
                </a:ext>
              </a:extLst>
            </p:cNvPr>
            <p:cNvSpPr txBox="1"/>
            <p:nvPr/>
          </p:nvSpPr>
          <p:spPr>
            <a:xfrm>
              <a:off x="5375638" y="1295103"/>
              <a:ext cx="4591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Calling Loop function</a:t>
              </a:r>
              <a:endParaRPr lang="en-CA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4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294178" y="-13586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Creating Loops in 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1004FCA-93C4-4228-96EE-99517C58EBF8}"/>
              </a:ext>
            </a:extLst>
          </p:cNvPr>
          <p:cNvGrpSpPr/>
          <p:nvPr/>
        </p:nvGrpSpPr>
        <p:grpSpPr>
          <a:xfrm>
            <a:off x="333457" y="978437"/>
            <a:ext cx="5531126" cy="4315395"/>
            <a:chOff x="333457" y="978437"/>
            <a:chExt cx="5531126" cy="43153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A3DD9B-F857-4B32-A79F-546AFA659096}"/>
                </a:ext>
              </a:extLst>
            </p:cNvPr>
            <p:cNvGrpSpPr/>
            <p:nvPr/>
          </p:nvGrpSpPr>
          <p:grpSpPr>
            <a:xfrm>
              <a:off x="333457" y="978437"/>
              <a:ext cx="5531126" cy="4315395"/>
              <a:chOff x="333457" y="978437"/>
              <a:chExt cx="5531126" cy="4315395"/>
            </a:xfrm>
          </p:grpSpPr>
          <p:sp>
            <p:nvSpPr>
              <p:cNvPr id="2" name="Arrow: Down 1">
                <a:extLst>
                  <a:ext uri="{FF2B5EF4-FFF2-40B4-BE49-F238E27FC236}">
                    <a16:creationId xmlns:a16="http://schemas.microsoft.com/office/drawing/2014/main" id="{F8B984C3-AA8F-4D3C-960F-2D91FB1B9ED1}"/>
                  </a:ext>
                </a:extLst>
              </p:cNvPr>
              <p:cNvSpPr/>
              <p:nvPr/>
            </p:nvSpPr>
            <p:spPr>
              <a:xfrm>
                <a:off x="2306554" y="992632"/>
                <a:ext cx="45719" cy="7219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B52086-6C10-47C8-B45C-9B2392F36E4E}"/>
                  </a:ext>
                </a:extLst>
              </p:cNvPr>
              <p:cNvSpPr/>
              <p:nvPr/>
            </p:nvSpPr>
            <p:spPr>
              <a:xfrm rot="19047293">
                <a:off x="1409921" y="2084143"/>
                <a:ext cx="1679818" cy="16632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A54FBCDA-018E-48CA-A21A-108DD5E7ED57}"/>
                  </a:ext>
                </a:extLst>
              </p:cNvPr>
              <p:cNvSpPr/>
              <p:nvPr/>
            </p:nvSpPr>
            <p:spPr>
              <a:xfrm flipH="1">
                <a:off x="2165228" y="4110985"/>
                <a:ext cx="68662" cy="8130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4CEA9731-8AF4-46E3-ADFF-8B3B951AFDC9}"/>
                  </a:ext>
                </a:extLst>
              </p:cNvPr>
              <p:cNvSpPr/>
              <p:nvPr/>
            </p:nvSpPr>
            <p:spPr>
              <a:xfrm rot="16200000">
                <a:off x="4426386" y="1968743"/>
                <a:ext cx="45719" cy="188009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1402E962-DAB8-4687-A513-F21FC3D468AE}"/>
                  </a:ext>
                </a:extLst>
              </p:cNvPr>
              <p:cNvSpPr/>
              <p:nvPr/>
            </p:nvSpPr>
            <p:spPr>
              <a:xfrm>
                <a:off x="5343030" y="2908793"/>
                <a:ext cx="45719" cy="7219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AE16D006-C0B1-4540-B3F2-CEB994B9456B}"/>
                  </a:ext>
                </a:extLst>
              </p:cNvPr>
              <p:cNvSpPr/>
              <p:nvPr/>
            </p:nvSpPr>
            <p:spPr>
              <a:xfrm rot="5400000">
                <a:off x="909372" y="4490471"/>
                <a:ext cx="90698" cy="123813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2C8BAD80-3BB4-4DE8-8AB8-1BEBDCEDC5FB}"/>
                  </a:ext>
                </a:extLst>
              </p:cNvPr>
              <p:cNvSpPr/>
              <p:nvPr/>
            </p:nvSpPr>
            <p:spPr>
              <a:xfrm rot="10800000">
                <a:off x="333457" y="2940632"/>
                <a:ext cx="48169" cy="204459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A2445186-C65C-41E3-B55A-910F6B525A59}"/>
                  </a:ext>
                </a:extLst>
              </p:cNvPr>
              <p:cNvSpPr/>
              <p:nvPr/>
            </p:nvSpPr>
            <p:spPr>
              <a:xfrm rot="16200000">
                <a:off x="654045" y="2530336"/>
                <a:ext cx="80730" cy="7219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069277-3DFD-4651-95F4-B6223C95BDFC}"/>
                  </a:ext>
                </a:extLst>
              </p:cNvPr>
              <p:cNvSpPr txBox="1"/>
              <p:nvPr/>
            </p:nvSpPr>
            <p:spPr>
              <a:xfrm>
                <a:off x="2376290" y="978437"/>
                <a:ext cx="1718932" cy="36933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Enter while loop</a:t>
                </a:r>
                <a:endParaRPr lang="en-CA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B5D61A-5445-49BD-996B-C12D075B809E}"/>
                  </a:ext>
                </a:extLst>
              </p:cNvPr>
              <p:cNvSpPr txBox="1"/>
              <p:nvPr/>
            </p:nvSpPr>
            <p:spPr>
              <a:xfrm>
                <a:off x="1294813" y="2706622"/>
                <a:ext cx="198618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expression valid?</a:t>
                </a:r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BF3BF1-8A9C-49AC-8C29-1770FEA85770}"/>
                  </a:ext>
                </a:extLst>
              </p:cNvPr>
              <p:cNvSpPr txBox="1"/>
              <p:nvPr/>
            </p:nvSpPr>
            <p:spPr>
              <a:xfrm>
                <a:off x="5026674" y="2567164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  <a:endParaRPr lang="en-CA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F2D770-04B9-4528-A2D1-825378C9AEA4}"/>
                  </a:ext>
                </a:extLst>
              </p:cNvPr>
              <p:cNvSpPr txBox="1"/>
              <p:nvPr/>
            </p:nvSpPr>
            <p:spPr>
              <a:xfrm>
                <a:off x="4867194" y="3644283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loop</a:t>
                </a:r>
                <a:endParaRPr lang="en-CA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760A3A-B34A-4A3B-AF4E-CC86EDF90E43}"/>
                  </a:ext>
                </a:extLst>
              </p:cNvPr>
              <p:cNvSpPr txBox="1"/>
              <p:nvPr/>
            </p:nvSpPr>
            <p:spPr>
              <a:xfrm>
                <a:off x="1619507" y="4924500"/>
                <a:ext cx="19351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Body of while loop</a:t>
                </a:r>
                <a:endParaRPr lang="en-CA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96683B-D408-4154-9DD1-7B8BC50DA93E}"/>
                </a:ext>
              </a:extLst>
            </p:cNvPr>
            <p:cNvSpPr txBox="1"/>
            <p:nvPr/>
          </p:nvSpPr>
          <p:spPr>
            <a:xfrm>
              <a:off x="2243293" y="4210946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3EC5FD-F128-42AD-AA24-CF93143BD9B5}"/>
              </a:ext>
            </a:extLst>
          </p:cNvPr>
          <p:cNvGrpSpPr/>
          <p:nvPr/>
        </p:nvGrpSpPr>
        <p:grpSpPr>
          <a:xfrm>
            <a:off x="6448044" y="892207"/>
            <a:ext cx="4176798" cy="4769932"/>
            <a:chOff x="6448044" y="892207"/>
            <a:chExt cx="4176798" cy="47699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4B4F99-4B4E-41CF-BE32-512F27F4979B}"/>
                </a:ext>
              </a:extLst>
            </p:cNvPr>
            <p:cNvGrpSpPr/>
            <p:nvPr/>
          </p:nvGrpSpPr>
          <p:grpSpPr>
            <a:xfrm>
              <a:off x="6448044" y="892207"/>
              <a:ext cx="3930714" cy="2136467"/>
              <a:chOff x="5375638" y="1295103"/>
              <a:chExt cx="4336499" cy="228884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F602DE-E97B-48AF-86C8-B922DF1F2F47}"/>
                  </a:ext>
                </a:extLst>
              </p:cNvPr>
              <p:cNvSpPr txBox="1"/>
              <p:nvPr/>
            </p:nvSpPr>
            <p:spPr>
              <a:xfrm>
                <a:off x="5504825" y="1704499"/>
                <a:ext cx="4207312" cy="1879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&lt;- 1</a:t>
                </a: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while(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&lt; 11) {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print(2 *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+1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endParaRPr lang="en-CA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24D60F-A57C-4E8A-B42B-CF18A110C487}"/>
                  </a:ext>
                </a:extLst>
              </p:cNvPr>
              <p:cNvSpPr txBox="1"/>
              <p:nvPr/>
            </p:nvSpPr>
            <p:spPr>
              <a:xfrm>
                <a:off x="5375638" y="1295103"/>
                <a:ext cx="2739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Loop</a:t>
                </a:r>
                <a:endParaRPr lang="en-CA" b="1" u="sng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0E6D03-4381-437B-8BD0-9FE9EBE6BD77}"/>
                </a:ext>
              </a:extLst>
            </p:cNvPr>
            <p:cNvGrpSpPr/>
            <p:nvPr/>
          </p:nvGrpSpPr>
          <p:grpSpPr>
            <a:xfrm>
              <a:off x="6506593" y="3221418"/>
              <a:ext cx="4118249" cy="2440721"/>
              <a:chOff x="5375638" y="1295103"/>
              <a:chExt cx="4543394" cy="244072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887346-A627-436C-8F33-EB90651BF149}"/>
                  </a:ext>
                </a:extLst>
              </p:cNvPr>
              <p:cNvSpPr txBox="1"/>
              <p:nvPr/>
            </p:nvSpPr>
            <p:spPr>
              <a:xfrm>
                <a:off x="5504825" y="1704499"/>
                <a:ext cx="4207312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while_function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&lt;- function(){</a:t>
                </a:r>
              </a:p>
              <a:p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&lt;- 1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while(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&lt; 11) {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print(2 *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+1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endParaRPr lang="en-CA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568343-5C10-4B08-B797-E11ABE03D37E}"/>
                  </a:ext>
                </a:extLst>
              </p:cNvPr>
              <p:cNvSpPr txBox="1"/>
              <p:nvPr/>
            </p:nvSpPr>
            <p:spPr>
              <a:xfrm>
                <a:off x="5375638" y="1295103"/>
                <a:ext cx="4543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Wrapping while loop in function</a:t>
                </a:r>
                <a:endParaRPr lang="en-CA" b="1" u="sn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17797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 and Python Comparisons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2C5EFF-56FD-4359-9962-048037009D6A}"/>
              </a:ext>
            </a:extLst>
          </p:cNvPr>
          <p:cNvGrpSpPr/>
          <p:nvPr/>
        </p:nvGrpSpPr>
        <p:grpSpPr>
          <a:xfrm>
            <a:off x="111940" y="756539"/>
            <a:ext cx="11670064" cy="5561139"/>
            <a:chOff x="111940" y="756539"/>
            <a:chExt cx="11670064" cy="5561139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EFC3B0F5-D2B1-4978-9B56-70C735628DD1}"/>
                </a:ext>
              </a:extLst>
            </p:cNvPr>
            <p:cNvSpPr txBox="1">
              <a:spLocks/>
            </p:cNvSpPr>
            <p:nvPr/>
          </p:nvSpPr>
          <p:spPr>
            <a:xfrm>
              <a:off x="111940" y="839660"/>
              <a:ext cx="11670064" cy="5724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R function                                                    Python Function</a:t>
              </a:r>
              <a:endParaRPr lang="en-CA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594B9A-5F08-442F-A7B8-F48048356C3D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26" y="756539"/>
              <a:ext cx="8766" cy="5561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313C83-E2CD-4A04-8B22-F1CCA58820F2}"/>
                </a:ext>
              </a:extLst>
            </p:cNvPr>
            <p:cNvCxnSpPr>
              <a:cxnSpLocks/>
            </p:cNvCxnSpPr>
            <p:nvPr/>
          </p:nvCxnSpPr>
          <p:spPr>
            <a:xfrm>
              <a:off x="399207" y="1327094"/>
              <a:ext cx="111130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6779FF-D11A-412C-8799-9060A97FB907}"/>
              </a:ext>
            </a:extLst>
          </p:cNvPr>
          <p:cNvGrpSpPr/>
          <p:nvPr/>
        </p:nvGrpSpPr>
        <p:grpSpPr>
          <a:xfrm>
            <a:off x="622029" y="1796895"/>
            <a:ext cx="4125678" cy="4285306"/>
            <a:chOff x="5504824" y="1704499"/>
            <a:chExt cx="4551590" cy="42853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850036-8713-411B-AF4E-2FF4AA9BD300}"/>
                </a:ext>
              </a:extLst>
            </p:cNvPr>
            <p:cNvSpPr txBox="1"/>
            <p:nvPr/>
          </p:nvSpPr>
          <p:spPr>
            <a:xfrm>
              <a:off x="5504824" y="1704499"/>
              <a:ext cx="4207313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Function_name &lt;- function(inputs){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Or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Function_name &lt;- function(inputs){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	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	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endParaRPr lang="en-CA" dirty="0"/>
            </a:p>
            <a:p>
              <a:endParaRPr lang="en-CA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87B2A7-38C1-4AAC-B8D0-7E286675B643}"/>
                </a:ext>
              </a:extLst>
            </p:cNvPr>
            <p:cNvSpPr txBox="1"/>
            <p:nvPr/>
          </p:nvSpPr>
          <p:spPr>
            <a:xfrm>
              <a:off x="5543266" y="5620473"/>
              <a:ext cx="4513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Calculated&lt;- Function_name (inputs) </a:t>
              </a:r>
              <a:endParaRPr lang="en-CA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B88081-61FB-4ADD-BC59-E539CFA4AC87}"/>
              </a:ext>
            </a:extLst>
          </p:cNvPr>
          <p:cNvGrpSpPr/>
          <p:nvPr/>
        </p:nvGrpSpPr>
        <p:grpSpPr>
          <a:xfrm>
            <a:off x="6040378" y="1768672"/>
            <a:ext cx="6206590" cy="4253714"/>
            <a:chOff x="6040378" y="1768672"/>
            <a:chExt cx="6206590" cy="425371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6E4D8BE-E763-4275-B486-4B5E5B7F1858}"/>
                </a:ext>
              </a:extLst>
            </p:cNvPr>
            <p:cNvGrpSpPr/>
            <p:nvPr/>
          </p:nvGrpSpPr>
          <p:grpSpPr>
            <a:xfrm>
              <a:off x="6152384" y="1768672"/>
              <a:ext cx="5680609" cy="4253714"/>
              <a:chOff x="5465816" y="1704499"/>
              <a:chExt cx="4513148" cy="425371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000653-8BDC-4E8A-ABD6-3C93BB5D43CB}"/>
                  </a:ext>
                </a:extLst>
              </p:cNvPr>
              <p:cNvSpPr txBox="1"/>
              <p:nvPr/>
            </p:nvSpPr>
            <p:spPr>
              <a:xfrm>
                <a:off x="5504824" y="1704499"/>
                <a:ext cx="420731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def  function_name(inputs):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	rule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	return (output of rule)</a:t>
                </a:r>
              </a:p>
              <a:p>
                <a:endParaRPr lang="en-CA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9A7DFF-3C75-4D86-91FE-E68546C0E224}"/>
                  </a:ext>
                </a:extLst>
              </p:cNvPr>
              <p:cNvSpPr txBox="1"/>
              <p:nvPr/>
            </p:nvSpPr>
            <p:spPr>
              <a:xfrm>
                <a:off x="5465816" y="5588881"/>
                <a:ext cx="4513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Calculated &lt;- Function_name (inputs) </a:t>
                </a:r>
                <a:endParaRPr lang="en-CA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7FE5A2-6110-4B45-823C-1CE2D4C35FD2}"/>
                </a:ext>
              </a:extLst>
            </p:cNvPr>
            <p:cNvSpPr txBox="1"/>
            <p:nvPr/>
          </p:nvSpPr>
          <p:spPr>
            <a:xfrm>
              <a:off x="6040378" y="3709323"/>
              <a:ext cx="62065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*instead of {} python functions uses positions and spacing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to define the structure of the function.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2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17797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 and Python Comparisons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3825-9C3A-4FD5-969D-9A46A0070887}"/>
              </a:ext>
            </a:extLst>
          </p:cNvPr>
          <p:cNvGrpSpPr/>
          <p:nvPr/>
        </p:nvGrpSpPr>
        <p:grpSpPr>
          <a:xfrm>
            <a:off x="111940" y="756539"/>
            <a:ext cx="11670064" cy="5561139"/>
            <a:chOff x="111940" y="756539"/>
            <a:chExt cx="11670064" cy="5561139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EFC3B0F5-D2B1-4978-9B56-70C735628DD1}"/>
                </a:ext>
              </a:extLst>
            </p:cNvPr>
            <p:cNvSpPr txBox="1">
              <a:spLocks/>
            </p:cNvSpPr>
            <p:nvPr/>
          </p:nvSpPr>
          <p:spPr>
            <a:xfrm>
              <a:off x="111940" y="839660"/>
              <a:ext cx="11670064" cy="5724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R if-else                                           Python if-else</a:t>
              </a:r>
              <a:endParaRPr lang="en-CA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594B9A-5F08-442F-A7B8-F48048356C3D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26" y="756539"/>
              <a:ext cx="8766" cy="5561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313C83-E2CD-4A04-8B22-F1CCA58820F2}"/>
                </a:ext>
              </a:extLst>
            </p:cNvPr>
            <p:cNvCxnSpPr>
              <a:cxnSpLocks/>
            </p:cNvCxnSpPr>
            <p:nvPr/>
          </p:nvCxnSpPr>
          <p:spPr>
            <a:xfrm>
              <a:off x="399207" y="1327094"/>
              <a:ext cx="111130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94A7C10-A779-4E9A-97AF-8D83D80B4C68}"/>
              </a:ext>
            </a:extLst>
          </p:cNvPr>
          <p:cNvSpPr txBox="1"/>
          <p:nvPr/>
        </p:nvSpPr>
        <p:spPr>
          <a:xfrm>
            <a:off x="981763" y="1818600"/>
            <a:ext cx="42073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if(condition){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rule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return (output of rule)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elseif(condition){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else{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rule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return (output of rule)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6CD588-3FDB-4548-8425-2113DE698B43}"/>
              </a:ext>
            </a:extLst>
          </p:cNvPr>
          <p:cNvGrpSpPr/>
          <p:nvPr/>
        </p:nvGrpSpPr>
        <p:grpSpPr>
          <a:xfrm>
            <a:off x="5955738" y="1678933"/>
            <a:ext cx="6206590" cy="4357140"/>
            <a:chOff x="5955738" y="1678933"/>
            <a:chExt cx="6206590" cy="435714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7FE5A2-6110-4B45-823C-1CE2D4C35FD2}"/>
                </a:ext>
              </a:extLst>
            </p:cNvPr>
            <p:cNvSpPr txBox="1"/>
            <p:nvPr/>
          </p:nvSpPr>
          <p:spPr>
            <a:xfrm>
              <a:off x="5955738" y="5389742"/>
              <a:ext cx="62065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*instead of { } python functions uses positions and spacing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to define the structure of the function.</a:t>
              </a:r>
              <a:endParaRPr lang="en-CA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D9B06-400A-4AB7-8616-CD68FAF718E9}"/>
                </a:ext>
              </a:extLst>
            </p:cNvPr>
            <p:cNvSpPr txBox="1"/>
            <p:nvPr/>
          </p:nvSpPr>
          <p:spPr>
            <a:xfrm>
              <a:off x="6277688" y="1678933"/>
              <a:ext cx="4207312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If  condition: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      	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elif: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	rule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else: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	rule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7888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17797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 and Python Comparisons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6727023-A4DA-44FE-ADBD-63F3FDAD9509}"/>
              </a:ext>
            </a:extLst>
          </p:cNvPr>
          <p:cNvGrpSpPr/>
          <p:nvPr/>
        </p:nvGrpSpPr>
        <p:grpSpPr>
          <a:xfrm>
            <a:off x="111940" y="756539"/>
            <a:ext cx="11670064" cy="5561139"/>
            <a:chOff x="111940" y="756539"/>
            <a:chExt cx="11670064" cy="5561139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EFC3B0F5-D2B1-4978-9B56-70C735628DD1}"/>
                </a:ext>
              </a:extLst>
            </p:cNvPr>
            <p:cNvSpPr txBox="1">
              <a:spLocks/>
            </p:cNvSpPr>
            <p:nvPr/>
          </p:nvSpPr>
          <p:spPr>
            <a:xfrm>
              <a:off x="111940" y="839660"/>
              <a:ext cx="11670064" cy="5724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R For-loop                                Python For-loop</a:t>
              </a:r>
              <a:endParaRPr lang="en-CA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594B9A-5F08-442F-A7B8-F48048356C3D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26" y="756539"/>
              <a:ext cx="8766" cy="5561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313C83-E2CD-4A04-8B22-F1CCA58820F2}"/>
                </a:ext>
              </a:extLst>
            </p:cNvPr>
            <p:cNvCxnSpPr>
              <a:cxnSpLocks/>
            </p:cNvCxnSpPr>
            <p:nvPr/>
          </p:nvCxnSpPr>
          <p:spPr>
            <a:xfrm>
              <a:off x="399207" y="1327094"/>
              <a:ext cx="111130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871D8C-82B8-43A8-BB14-17C9D5F6EA47}"/>
              </a:ext>
            </a:extLst>
          </p:cNvPr>
          <p:cNvSpPr txBox="1"/>
          <p:nvPr/>
        </p:nvSpPr>
        <p:spPr>
          <a:xfrm>
            <a:off x="1046109" y="2295181"/>
            <a:ext cx="3813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For(t in 1:10) {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print(2 *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A75967-2233-4D3F-B7A5-4E06BE8A5336}"/>
              </a:ext>
            </a:extLst>
          </p:cNvPr>
          <p:cNvGrpSpPr/>
          <p:nvPr/>
        </p:nvGrpSpPr>
        <p:grpSpPr>
          <a:xfrm>
            <a:off x="5955738" y="2262972"/>
            <a:ext cx="6206590" cy="3773101"/>
            <a:chOff x="5955738" y="2262972"/>
            <a:chExt cx="6206590" cy="37731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7FE5A2-6110-4B45-823C-1CE2D4C35FD2}"/>
                </a:ext>
              </a:extLst>
            </p:cNvPr>
            <p:cNvSpPr txBox="1"/>
            <p:nvPr/>
          </p:nvSpPr>
          <p:spPr>
            <a:xfrm>
              <a:off x="5955738" y="5389742"/>
              <a:ext cx="62065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*instead of { } python functions uses positions and spacing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to define the structure of the function.</a:t>
              </a:r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0A32B0-20FF-45C3-B849-9049600C8683}"/>
                </a:ext>
              </a:extLst>
            </p:cNvPr>
            <p:cNvSpPr txBox="1"/>
            <p:nvPr/>
          </p:nvSpPr>
          <p:spPr>
            <a:xfrm>
              <a:off x="6552735" y="2262972"/>
              <a:ext cx="381361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For (time in 1:10): 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print(2 *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4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760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15</cp:revision>
  <dcterms:created xsi:type="dcterms:W3CDTF">2022-02-05T16:24:33Z</dcterms:created>
  <dcterms:modified xsi:type="dcterms:W3CDTF">2022-02-13T06:52:32Z</dcterms:modified>
</cp:coreProperties>
</file>