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6" r:id="rId3"/>
    <p:sldId id="285" r:id="rId4"/>
    <p:sldId id="304" r:id="rId5"/>
    <p:sldId id="305" r:id="rId6"/>
    <p:sldId id="306" r:id="rId7"/>
    <p:sldId id="307" r:id="rId8"/>
    <p:sldId id="310" r:id="rId9"/>
    <p:sldId id="312" r:id="rId10"/>
    <p:sldId id="313" r:id="rId11"/>
    <p:sldId id="309" r:id="rId12"/>
    <p:sldId id="315" r:id="rId13"/>
    <p:sldId id="316" r:id="rId14"/>
    <p:sldId id="317" r:id="rId15"/>
    <p:sldId id="319" r:id="rId16"/>
    <p:sldId id="320" r:id="rId17"/>
    <p:sldId id="321" r:id="rId18"/>
    <p:sldId id="32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6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28F1-F1F5-45F1-B3DD-DD98EC237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F5C69-A6C4-40F4-BDA3-FE87EF637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AACAF-B96C-4819-8F43-6353BEFD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2022-04-03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CABC-DEF9-4C0F-B459-6A5D5A03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142FE-1C16-4D61-BF46-88BCFC6A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119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19C3-AD71-4E5D-AC67-F56A805D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681F-3254-4C7B-ACDB-C45E7864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FFF7-ED6E-4201-AF4D-019AC4DC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2022-04-03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1EDE-8C5A-4D2D-B754-598D827D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6BC9-5B56-44A0-BD9C-3C1ACC59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596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E9A2F-ED30-4D73-A249-44EE6E556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E2E32-3762-42BA-BBAE-5E76FE2BD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2ECD-0223-400E-B929-264042B9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2022-04-03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D53E-261D-4F8C-80BC-1D3816B8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80C5-2299-472C-A189-4B615D1A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64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F0E0-53EC-41DF-983A-0D5D1E69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C0C0-9A9D-414E-8995-A20D6B967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6C86-061C-40B6-8E3B-6A62E652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2022-04-03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773A-8638-4F6E-A6DE-C845785B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C176-F3A5-45E6-8F05-B74EB8AA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485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D43B-FB72-4718-99FF-B18F444A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5F234-B713-429E-93FE-6CBA708A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20E0-2A5C-4FE6-A4A2-3BCA367F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2022-04-03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F088-AF31-49BF-A5B1-5049C6A5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ADBE-64B6-424C-8412-7A83455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273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F4D9-47FF-477B-825E-7A1FB6D7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C3F3-218F-4BCE-8DC1-311FBCCFF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7B1C0-F469-44E7-A504-B7524B7D6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2AD0D-7DD3-457A-941C-30164A81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2022-04-03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57F8A-FC2B-4FAD-A85E-1A6A05E6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00E6-2F49-4DD7-AE10-7C13B258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20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4681-E650-498B-9E48-680C2215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7BE51-D16C-4FFF-8F48-0A5E7D9BF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18909-899E-40D3-A8BA-B49271F4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B64B7-E129-4697-BB0D-22E61C32C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A9C54-CDA6-4A03-8FE7-3E97F1083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6A0A2-2F07-42A3-AC79-2C77934D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2022-04-03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66F49-0753-4005-BAF9-5A54D009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F0EF4-9BEC-4B5A-9116-0FA926CD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99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C615-D2B9-461F-BE3D-C2814656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4181A-F232-44EC-B86F-C84E8977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2022-04-03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23AC1-4CAC-477F-99F2-631C97DB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B7FEA-9368-4319-A850-D56E5711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674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E1B01-32B0-4358-93A1-0A3AD211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2022-04-03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277BD-98B9-43EB-A46D-B4092225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A4679-5651-49D7-90EC-3FDEC496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29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95A5-6BDF-4D12-A321-7C3B5593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B688-0392-43B4-8F96-A0012279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C2B29-E6FB-4F93-89F5-977B89AF4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B4074-DE44-4153-8310-7E64B1A9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2022-04-03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7C25D-C177-448C-BDD0-BCB18A02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AF194-72A4-4258-A97A-44B8004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9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4049-DF3E-45B3-8B2C-FAC0591A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8906D-F362-4859-A7FC-C1932AE7E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22360-E7F9-4FE1-B544-AA21C0007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B0AE-C211-4394-9025-78CCC7FD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2022-04-03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3BD1C-78EC-4539-8DA5-4BCFF975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330A1-F72A-4330-A761-3069B700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44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21F16-CBC9-4579-B858-D51417BC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5E5CF-590C-4A52-AD19-9765B8C0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8718-E8EE-46C2-BEEF-F3604196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1649-51A8-4219-BA9E-5B55B9948C88}" type="datetimeFigureOut">
              <a:rPr lang="en-CA" smtClean="0"/>
              <a:t>2022-04-03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FCBF-F195-498A-A391-3AEF0109F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474B-51FF-40C7-AC3B-A1C38C417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133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\\.0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705BE-7EB4-4B32-A86B-6B0A7115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080" y="278535"/>
            <a:ext cx="5593497" cy="749153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Advanced R</a:t>
            </a:r>
            <a:endParaRPr lang="en-CA" sz="7200" b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2" y="0"/>
            <a:ext cx="1706998" cy="3973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599F0-7097-452B-9777-2D94429B0941}"/>
              </a:ext>
            </a:extLst>
          </p:cNvPr>
          <p:cNvSpPr txBox="1"/>
          <p:nvPr/>
        </p:nvSpPr>
        <p:spPr>
          <a:xfrm>
            <a:off x="4137994" y="1043435"/>
            <a:ext cx="422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Tools for Advanced Data Analytics in R</a:t>
            </a:r>
            <a:endParaRPr lang="en-CA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F3113-1BEA-42CB-9F0C-2BE41ABA6CBD}"/>
              </a:ext>
            </a:extLst>
          </p:cNvPr>
          <p:cNvSpPr txBox="1"/>
          <p:nvPr/>
        </p:nvSpPr>
        <p:spPr>
          <a:xfrm>
            <a:off x="2071562" y="2042650"/>
            <a:ext cx="93139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A Course Designed by Data Smart Science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&amp; 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Presented by</a:t>
            </a:r>
            <a:endParaRPr lang="en-CA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29F12-B085-423D-8EDB-295913CE65EB}"/>
              </a:ext>
            </a:extLst>
          </p:cNvPr>
          <p:cNvSpPr txBox="1"/>
          <p:nvPr/>
        </p:nvSpPr>
        <p:spPr>
          <a:xfrm>
            <a:off x="4137994" y="5786680"/>
            <a:ext cx="573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Dr. Eric Asare &amp; Seth Appiah</a:t>
            </a:r>
            <a:endParaRPr lang="en-CA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65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Meta-characters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90652F-147C-4A25-9EA3-8E36AEC4317F}"/>
              </a:ext>
            </a:extLst>
          </p:cNvPr>
          <p:cNvSpPr txBox="1"/>
          <p:nvPr/>
        </p:nvSpPr>
        <p:spPr>
          <a:xfrm>
            <a:off x="701650" y="909545"/>
            <a:ext cx="1032916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 </a:t>
            </a:r>
            <a:r>
              <a:rPr lang="en-US" dirty="0"/>
              <a:t> All characters that are not literal characters.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They are: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dirty="0"/>
              <a:t>.   				\   				|   </a:t>
            </a:r>
          </a:p>
          <a:p>
            <a:endParaRPr lang="en-US" dirty="0"/>
          </a:p>
          <a:p>
            <a:r>
              <a:rPr lang="en-US" dirty="0"/>
              <a:t>(  				)   				[ 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]   				{  				}  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$   				-   				^ 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*   				+   				 ?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To turn MC into literal characters, use back slatch “\” but in R it is “\\”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726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210391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400" b="1" dirty="0"/>
              <a:t>Meta-characters --- Wild Character</a:t>
            </a:r>
          </a:p>
          <a:p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90652F-147C-4A25-9EA3-8E36AEC4317F}"/>
              </a:ext>
            </a:extLst>
          </p:cNvPr>
          <p:cNvSpPr txBox="1"/>
          <p:nvPr/>
        </p:nvSpPr>
        <p:spPr>
          <a:xfrm>
            <a:off x="931415" y="763839"/>
            <a:ext cx="1032916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/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 Dot  or  “ . ” </a:t>
            </a:r>
          </a:p>
          <a:p>
            <a:endParaRPr lang="en-CA" dirty="0"/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The “ . ” is used to match any character except new line</a:t>
            </a:r>
          </a:p>
          <a:p>
            <a:r>
              <a:rPr lang="en-CA" dirty="0"/>
              <a:t>                   word &lt;- c(“goat”, “good”, “main”)</a:t>
            </a:r>
          </a:p>
          <a:p>
            <a:r>
              <a:rPr lang="en-CA" dirty="0"/>
              <a:t>	pattern &lt;- “G o . t” </a:t>
            </a:r>
          </a:p>
          <a:p>
            <a:r>
              <a:rPr lang="en-CA" dirty="0"/>
              <a:t>	</a:t>
            </a:r>
            <a:r>
              <a:rPr lang="en-CA" dirty="0" err="1"/>
              <a:t>str_detect</a:t>
            </a:r>
            <a:r>
              <a:rPr lang="en-CA" dirty="0"/>
              <a:t>(word, pattern) : </a:t>
            </a:r>
          </a:p>
          <a:p>
            <a:endParaRPr lang="en-CA" dirty="0"/>
          </a:p>
          <a:p>
            <a:r>
              <a:rPr lang="en-CA" dirty="0"/>
              <a:t>	Ex.2.  The “.” in “G o . t” : could be “goat”, “good”</a:t>
            </a:r>
          </a:p>
          <a:p>
            <a:r>
              <a:rPr lang="en-CA" dirty="0"/>
              <a:t> </a:t>
            </a:r>
          </a:p>
          <a:p>
            <a:r>
              <a:rPr lang="en-CA" dirty="0"/>
              <a:t>	Ex.3.  “5.00” : could be 5000, 5.00, 5-00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* To escape “.” in R: “5 </a:t>
            </a:r>
            <a:r>
              <a:rPr lang="en-CA" dirty="0">
                <a:hlinkClick r:id="rId3" action="ppaction://hlinkfile"/>
              </a:rPr>
              <a:t>\\.00</a:t>
            </a:r>
            <a:r>
              <a:rPr lang="en-CA" dirty="0"/>
              <a:t>” : 5.00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27787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210391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400" b="1" dirty="0"/>
              <a:t>Meta-characters --- Character </a:t>
            </a:r>
            <a:r>
              <a:rPr lang="en-CA" b="1" dirty="0"/>
              <a:t>sets</a:t>
            </a:r>
            <a:endParaRPr lang="en-CA" sz="4400" b="1" dirty="0"/>
          </a:p>
          <a:p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90652F-147C-4A25-9EA3-8E36AEC4317F}"/>
              </a:ext>
            </a:extLst>
          </p:cNvPr>
          <p:cNvSpPr txBox="1"/>
          <p:nvPr/>
        </p:nvSpPr>
        <p:spPr>
          <a:xfrm>
            <a:off x="270768" y="744803"/>
            <a:ext cx="1032916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/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They are described by : [   ]</a:t>
            </a:r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Any character in [ ] can be a match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  <a:p>
            <a:r>
              <a:rPr lang="en-CA" dirty="0"/>
              <a:t>	Ex3. “go[</a:t>
            </a:r>
            <a:r>
              <a:rPr lang="en-CA" dirty="0" err="1"/>
              <a:t>ao</a:t>
            </a:r>
            <a:r>
              <a:rPr lang="en-CA" dirty="0"/>
              <a:t>]d”  : could be “good” or “goad”</a:t>
            </a:r>
          </a:p>
          <a:p>
            <a:endParaRPr lang="en-CA" dirty="0"/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To describe a range of characters use: “-”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  <a:p>
            <a:r>
              <a:rPr lang="en-CA" dirty="0"/>
              <a:t>	“[0123456789]3067134413”</a:t>
            </a:r>
          </a:p>
          <a:p>
            <a:endParaRPr lang="en-CA" dirty="0"/>
          </a:p>
          <a:p>
            <a:r>
              <a:rPr lang="en-CA" dirty="0"/>
              <a:t>   	Ex4. “[0-9]3067134413”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31572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210391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400" b="1" dirty="0"/>
              <a:t>Meta-characters --- Negative Character Sets</a:t>
            </a:r>
          </a:p>
          <a:p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90652F-147C-4A25-9EA3-8E36AEC4317F}"/>
              </a:ext>
            </a:extLst>
          </p:cNvPr>
          <p:cNvSpPr txBox="1"/>
          <p:nvPr/>
        </p:nvSpPr>
        <p:spPr>
          <a:xfrm>
            <a:off x="270768" y="744803"/>
            <a:ext cx="103291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/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Match characters that are not defined in  [  ]: this is how it is specified [^…]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  <a:p>
            <a:r>
              <a:rPr lang="en-CA" dirty="0"/>
              <a:t>	</a:t>
            </a:r>
          </a:p>
          <a:p>
            <a:r>
              <a:rPr lang="en-CA" dirty="0"/>
              <a:t>	Match Canada country code: “[^023456789]3067134413”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197436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210391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400" b="1" dirty="0"/>
              <a:t>Character Classes</a:t>
            </a:r>
          </a:p>
          <a:p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90652F-147C-4A25-9EA3-8E36AEC4317F}"/>
              </a:ext>
            </a:extLst>
          </p:cNvPr>
          <p:cNvSpPr txBox="1"/>
          <p:nvPr/>
        </p:nvSpPr>
        <p:spPr>
          <a:xfrm>
            <a:off x="270768" y="744803"/>
            <a:ext cx="1032916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Already defined classes that can be used as short-cuts to match patterns</a:t>
            </a:r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  <a:p>
            <a:r>
              <a:rPr lang="en-CA" b="1" dirty="0"/>
              <a:t>Class  			Meaning    				Character Sets	</a:t>
            </a:r>
          </a:p>
          <a:p>
            <a:endParaRPr lang="en-CA" dirty="0"/>
          </a:p>
          <a:p>
            <a:r>
              <a:rPr lang="en-US" dirty="0"/>
              <a:t>\\d      			any digit    				 [0-9]</a:t>
            </a:r>
          </a:p>
          <a:p>
            <a:endParaRPr lang="en-US" dirty="0"/>
          </a:p>
          <a:p>
            <a:r>
              <a:rPr lang="en-US" dirty="0"/>
              <a:t>\\D       			 any non-digit   				[^0-9]</a:t>
            </a:r>
          </a:p>
          <a:p>
            <a:endParaRPr lang="en-US" dirty="0"/>
          </a:p>
          <a:p>
            <a:r>
              <a:rPr lang="en-US" dirty="0"/>
              <a:t> \\w     			any character which is part of a word    		[a-zA-Z0-9]</a:t>
            </a:r>
          </a:p>
          <a:p>
            <a:endParaRPr lang="en-US" dirty="0"/>
          </a:p>
          <a:p>
            <a:r>
              <a:rPr lang="en-US" dirty="0"/>
              <a:t> \\W        			not part of a word          			[^a-zA-Z0-9]</a:t>
            </a:r>
          </a:p>
          <a:p>
            <a:endParaRPr lang="en-US" dirty="0"/>
          </a:p>
          <a:p>
            <a:r>
              <a:rPr lang="en-US" dirty="0"/>
              <a:t> \\s    			any white space      				[\f\n\r\t\v]</a:t>
            </a:r>
          </a:p>
          <a:p>
            <a:endParaRPr lang="en-US" dirty="0"/>
          </a:p>
          <a:p>
            <a:r>
              <a:rPr lang="en-US" dirty="0"/>
              <a:t> \\S  			any non-white character   			[^\f\n\r\t\v]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79760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210391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400" b="1" dirty="0"/>
              <a:t>POSIX Character Classes</a:t>
            </a:r>
          </a:p>
          <a:p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90652F-147C-4A25-9EA3-8E36AEC4317F}"/>
              </a:ext>
            </a:extLst>
          </p:cNvPr>
          <p:cNvSpPr txBox="1"/>
          <p:nvPr/>
        </p:nvSpPr>
        <p:spPr>
          <a:xfrm>
            <a:off x="270768" y="744803"/>
            <a:ext cx="1032916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b="1" dirty="0"/>
              <a:t>Class  			Meaning    				Character Sets	</a:t>
            </a:r>
          </a:p>
          <a:p>
            <a:endParaRPr lang="en-US" dirty="0"/>
          </a:p>
          <a:p>
            <a:r>
              <a:rPr lang="en-US" dirty="0"/>
              <a:t> [:</a:t>
            </a:r>
            <a:r>
              <a:rPr lang="en-US" dirty="0" err="1"/>
              <a:t>alnum</a:t>
            </a:r>
            <a:r>
              <a:rPr lang="en-US" dirty="0"/>
              <a:t>:]			any letter or digit				[a-zA-Z0-9]</a:t>
            </a:r>
          </a:p>
          <a:p>
            <a:r>
              <a:rPr lang="en-US" dirty="0"/>
              <a:t> [:alpha:]			any letter					[a-</a:t>
            </a:r>
            <a:r>
              <a:rPr lang="en-US" dirty="0" err="1"/>
              <a:t>zA</a:t>
            </a:r>
            <a:r>
              <a:rPr lang="en-US" dirty="0"/>
              <a:t>-Z]</a:t>
            </a:r>
          </a:p>
          <a:p>
            <a:r>
              <a:rPr lang="en-US" dirty="0"/>
              <a:t> [:digit:]	 		any digit					[0-9]</a:t>
            </a:r>
          </a:p>
          <a:p>
            <a:r>
              <a:rPr lang="en-US" dirty="0"/>
              <a:t> [:lower:]			any lower case letter			[a-z]</a:t>
            </a:r>
          </a:p>
          <a:p>
            <a:r>
              <a:rPr lang="en-US" dirty="0"/>
              <a:t> [:upper:]			any upper case letter			[A-Z]</a:t>
            </a:r>
          </a:p>
          <a:p>
            <a:r>
              <a:rPr lang="en-US" dirty="0"/>
              <a:t> [:space:]			any whitespace 				[\f\n\r\t\v ]</a:t>
            </a:r>
          </a:p>
          <a:p>
            <a:r>
              <a:rPr lang="en-US" dirty="0"/>
              <a:t> [:</a:t>
            </a:r>
            <a:r>
              <a:rPr lang="en-US" dirty="0" err="1"/>
              <a:t>punct</a:t>
            </a:r>
            <a:r>
              <a:rPr lang="en-US" dirty="0"/>
              <a:t>:]			any punctuation symbol	</a:t>
            </a:r>
          </a:p>
          <a:p>
            <a:r>
              <a:rPr lang="en-US" dirty="0"/>
              <a:t> [:print:]			any printable character	</a:t>
            </a:r>
          </a:p>
          <a:p>
            <a:r>
              <a:rPr lang="en-US" dirty="0"/>
              <a:t> [:graph:]			any printable character excluding space	</a:t>
            </a:r>
          </a:p>
          <a:p>
            <a:r>
              <a:rPr lang="en-US" dirty="0"/>
              <a:t> [:</a:t>
            </a:r>
            <a:r>
              <a:rPr lang="en-US" dirty="0" err="1"/>
              <a:t>xdigit</a:t>
            </a:r>
            <a:r>
              <a:rPr lang="en-US" dirty="0"/>
              <a:t>:]			any hexadecimal digit			[a-fA-F0-9]</a:t>
            </a:r>
          </a:p>
          <a:p>
            <a:r>
              <a:rPr lang="en-US" dirty="0"/>
              <a:t> [:</a:t>
            </a:r>
            <a:r>
              <a:rPr lang="en-US" dirty="0" err="1"/>
              <a:t>cntrl</a:t>
            </a:r>
            <a:r>
              <a:rPr lang="en-US" dirty="0"/>
              <a:t>:]			ASCII control characters	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80743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210391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400" b="1" dirty="0"/>
              <a:t>POSIX Character Classes</a:t>
            </a:r>
          </a:p>
          <a:p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90652F-147C-4A25-9EA3-8E36AEC4317F}"/>
              </a:ext>
            </a:extLst>
          </p:cNvPr>
          <p:cNvSpPr txBox="1"/>
          <p:nvPr/>
        </p:nvSpPr>
        <p:spPr>
          <a:xfrm>
            <a:off x="270768" y="744803"/>
            <a:ext cx="1032916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b="1" dirty="0"/>
              <a:t>Class  			Meaning    				Character Sets	</a:t>
            </a:r>
          </a:p>
          <a:p>
            <a:endParaRPr lang="en-US" dirty="0"/>
          </a:p>
          <a:p>
            <a:r>
              <a:rPr lang="en-US" dirty="0"/>
              <a:t> [:</a:t>
            </a:r>
            <a:r>
              <a:rPr lang="en-US" dirty="0" err="1"/>
              <a:t>alnum</a:t>
            </a:r>
            <a:r>
              <a:rPr lang="en-US" dirty="0"/>
              <a:t>:]			any letter or digit				[a-zA-Z0-9]</a:t>
            </a:r>
          </a:p>
          <a:p>
            <a:r>
              <a:rPr lang="en-US" dirty="0"/>
              <a:t> [:alpha:]			any letter					[a-</a:t>
            </a:r>
            <a:r>
              <a:rPr lang="en-US" dirty="0" err="1"/>
              <a:t>zA</a:t>
            </a:r>
            <a:r>
              <a:rPr lang="en-US" dirty="0"/>
              <a:t>-Z]</a:t>
            </a:r>
          </a:p>
          <a:p>
            <a:r>
              <a:rPr lang="en-US" dirty="0"/>
              <a:t> [:digit:]	 		any digit					[0-9]</a:t>
            </a:r>
          </a:p>
          <a:p>
            <a:r>
              <a:rPr lang="en-US" dirty="0"/>
              <a:t> [:lower:]			any lower case letter			[a-z]</a:t>
            </a:r>
          </a:p>
          <a:p>
            <a:r>
              <a:rPr lang="en-US" dirty="0"/>
              <a:t> [:upper:]			any upper case letter			[A-Z]</a:t>
            </a:r>
          </a:p>
          <a:p>
            <a:r>
              <a:rPr lang="en-US" dirty="0"/>
              <a:t> [:space:]			any whitespace 				[\f\n\r\t\v ]</a:t>
            </a:r>
          </a:p>
          <a:p>
            <a:r>
              <a:rPr lang="en-US" dirty="0"/>
              <a:t> [:</a:t>
            </a:r>
            <a:r>
              <a:rPr lang="en-US" dirty="0" err="1"/>
              <a:t>punct</a:t>
            </a:r>
            <a:r>
              <a:rPr lang="en-US" dirty="0"/>
              <a:t>:]			any punctuation symbol	</a:t>
            </a:r>
          </a:p>
          <a:p>
            <a:r>
              <a:rPr lang="en-US" dirty="0"/>
              <a:t> [:print:]			any printable character	</a:t>
            </a:r>
          </a:p>
          <a:p>
            <a:r>
              <a:rPr lang="en-US" dirty="0"/>
              <a:t> [:graph:]			any printable character excluding space	</a:t>
            </a:r>
          </a:p>
          <a:p>
            <a:r>
              <a:rPr lang="en-US" dirty="0"/>
              <a:t> [:</a:t>
            </a:r>
            <a:r>
              <a:rPr lang="en-US" dirty="0" err="1"/>
              <a:t>xdigit</a:t>
            </a:r>
            <a:r>
              <a:rPr lang="en-US" dirty="0"/>
              <a:t>:]			any hexadecimal digit			[a-fA-F0-9]</a:t>
            </a:r>
          </a:p>
          <a:p>
            <a:r>
              <a:rPr lang="en-US" dirty="0"/>
              <a:t> [:</a:t>
            </a:r>
            <a:r>
              <a:rPr lang="en-US" dirty="0" err="1"/>
              <a:t>cntrl</a:t>
            </a:r>
            <a:r>
              <a:rPr lang="en-US" dirty="0"/>
              <a:t>:]			ASCII control characters	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568137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210391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400" b="1" dirty="0"/>
              <a:t>Positional Meta-characters</a:t>
            </a:r>
          </a:p>
          <a:p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90652F-147C-4A25-9EA3-8E36AEC4317F}"/>
              </a:ext>
            </a:extLst>
          </p:cNvPr>
          <p:cNvSpPr txBox="1"/>
          <p:nvPr/>
        </p:nvSpPr>
        <p:spPr>
          <a:xfrm>
            <a:off x="270768" y="744803"/>
            <a:ext cx="111814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b="1" dirty="0"/>
              <a:t>Character		Meaning							 	Ex</a:t>
            </a:r>
          </a:p>
          <a:p>
            <a:endParaRPr lang="en-CA" b="1" dirty="0"/>
          </a:p>
          <a:p>
            <a:r>
              <a:rPr lang="en-US" dirty="0"/>
              <a:t>^..		Matches a line starting with the substring.                                                	^You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..$		Matches a line ending with the substring. 				You$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^ .. $		Matches a line that starts and ends with substring, i.e., exact match.		^God is great$</a:t>
            </a:r>
          </a:p>
          <a:p>
            <a:r>
              <a:rPr lang="en-US" dirty="0"/>
              <a:t>	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809953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267235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400" b="1" dirty="0"/>
              <a:t>Quantifiers characters</a:t>
            </a:r>
          </a:p>
          <a:p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90652F-147C-4A25-9EA3-8E36AEC4317F}"/>
              </a:ext>
            </a:extLst>
          </p:cNvPr>
          <p:cNvSpPr txBox="1"/>
          <p:nvPr/>
        </p:nvSpPr>
        <p:spPr>
          <a:xfrm>
            <a:off x="572609" y="839660"/>
            <a:ext cx="1118142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Say character : q</a:t>
            </a:r>
          </a:p>
          <a:p>
            <a:endParaRPr lang="en-CA" dirty="0"/>
          </a:p>
          <a:p>
            <a:r>
              <a:rPr lang="en-CA" b="1" dirty="0"/>
              <a:t>Character		Meaning	  			Examples				</a:t>
            </a:r>
          </a:p>
          <a:p>
            <a:endParaRPr lang="en-CA" b="1" dirty="0"/>
          </a:p>
          <a:p>
            <a:r>
              <a:rPr lang="en-US" dirty="0"/>
              <a:t>..*		0 or more instances ..		[</a:t>
            </a:r>
            <a:r>
              <a:rPr lang="en-US" dirty="0" err="1"/>
              <a:t>eu</a:t>
            </a:r>
            <a:r>
              <a:rPr lang="en-US" dirty="0"/>
              <a:t>]*         : no e or no u; e or u, eeeeeeeee or uuuuuuuu…</a:t>
            </a:r>
          </a:p>
          <a:p>
            <a:endParaRPr lang="en-US" dirty="0"/>
          </a:p>
          <a:p>
            <a:r>
              <a:rPr lang="en-US" dirty="0"/>
              <a:t>..+		1 or more instances of ..  		[</a:t>
            </a:r>
            <a:r>
              <a:rPr lang="en-US" dirty="0" err="1"/>
              <a:t>eu</a:t>
            </a:r>
            <a:r>
              <a:rPr lang="en-US" dirty="0"/>
              <a:t>]+          : e or u, </a:t>
            </a:r>
            <a:r>
              <a:rPr lang="en-US" dirty="0" err="1"/>
              <a:t>ee</a:t>
            </a:r>
            <a:r>
              <a:rPr lang="en-US" dirty="0"/>
              <a:t> or </a:t>
            </a:r>
            <a:r>
              <a:rPr lang="en-US" dirty="0" err="1"/>
              <a:t>uu</a:t>
            </a:r>
            <a:r>
              <a:rPr lang="en-US" dirty="0"/>
              <a:t> … eeeeeeeee or uuuuuuuu…</a:t>
            </a:r>
          </a:p>
          <a:p>
            <a:endParaRPr lang="en-US" dirty="0"/>
          </a:p>
          <a:p>
            <a:r>
              <a:rPr lang="en-US" dirty="0"/>
              <a:t>..?		0 or 1 instance of ..			[</a:t>
            </a:r>
            <a:r>
              <a:rPr lang="en-US" dirty="0" err="1"/>
              <a:t>eu</a:t>
            </a:r>
            <a:r>
              <a:rPr lang="en-US" dirty="0"/>
              <a:t>]?          : no e or no u; e or u</a:t>
            </a:r>
          </a:p>
          <a:p>
            <a:endParaRPr lang="en-US" dirty="0"/>
          </a:p>
          <a:p>
            <a:r>
              <a:rPr lang="en-US" dirty="0"/>
              <a:t>..{m}		Exactly m instances of .. 		[</a:t>
            </a:r>
            <a:r>
              <a:rPr lang="en-US" dirty="0" err="1"/>
              <a:t>eu</a:t>
            </a:r>
            <a:r>
              <a:rPr lang="en-US" dirty="0"/>
              <a:t>]{2}  : </a:t>
            </a:r>
            <a:r>
              <a:rPr lang="en-US" dirty="0" err="1"/>
              <a:t>ee</a:t>
            </a:r>
            <a:r>
              <a:rPr lang="en-US" dirty="0"/>
              <a:t> or </a:t>
            </a:r>
            <a:r>
              <a:rPr lang="en-US" dirty="0" err="1"/>
              <a:t>uu</a:t>
            </a:r>
            <a:r>
              <a:rPr lang="en-US" dirty="0"/>
              <a:t>;  [</a:t>
            </a:r>
            <a:r>
              <a:rPr lang="en-US" dirty="0" err="1"/>
              <a:t>eu</a:t>
            </a:r>
            <a:r>
              <a:rPr lang="en-US" dirty="0"/>
              <a:t>]{1} same as [</a:t>
            </a:r>
            <a:r>
              <a:rPr lang="en-US" dirty="0" err="1"/>
              <a:t>eu</a:t>
            </a:r>
            <a:r>
              <a:rPr lang="en-US" dirty="0"/>
              <a:t>] </a:t>
            </a:r>
          </a:p>
          <a:p>
            <a:endParaRPr lang="en-US" dirty="0"/>
          </a:p>
          <a:p>
            <a:r>
              <a:rPr lang="en-US" dirty="0"/>
              <a:t>..{m,}		At least m instances of .. 	  	[</a:t>
            </a:r>
            <a:r>
              <a:rPr lang="en-US" dirty="0" err="1"/>
              <a:t>eu</a:t>
            </a:r>
            <a:r>
              <a:rPr lang="en-US" dirty="0"/>
              <a:t>]{3,}</a:t>
            </a:r>
          </a:p>
          <a:p>
            <a:endParaRPr lang="en-US" dirty="0"/>
          </a:p>
          <a:p>
            <a:r>
              <a:rPr lang="en-US" dirty="0"/>
              <a:t>..{</a:t>
            </a:r>
            <a:r>
              <a:rPr lang="en-US" dirty="0" err="1"/>
              <a:t>m,n</a:t>
            </a:r>
            <a:r>
              <a:rPr lang="en-US" dirty="0"/>
              <a:t>}		Between m and n instances of .. 	[</a:t>
            </a:r>
            <a:r>
              <a:rPr lang="en-US" dirty="0" err="1"/>
              <a:t>eu</a:t>
            </a:r>
            <a:r>
              <a:rPr lang="en-US" dirty="0"/>
              <a:t>]{3, 5}: </a:t>
            </a:r>
            <a:r>
              <a:rPr lang="en-US" dirty="0" err="1"/>
              <a:t>eee</a:t>
            </a:r>
            <a:r>
              <a:rPr lang="en-US" dirty="0"/>
              <a:t>, </a:t>
            </a:r>
            <a:r>
              <a:rPr lang="en-US" dirty="0" err="1"/>
              <a:t>eeee</a:t>
            </a:r>
            <a:r>
              <a:rPr lang="en-US" dirty="0"/>
              <a:t>, </a:t>
            </a:r>
            <a:r>
              <a:rPr lang="en-US" dirty="0" err="1"/>
              <a:t>eeeee</a:t>
            </a:r>
            <a:r>
              <a:rPr lang="en-US" dirty="0"/>
              <a:t> </a:t>
            </a:r>
          </a:p>
          <a:p>
            <a:r>
              <a:rPr lang="en-US" dirty="0"/>
              <a:t>							</a:t>
            </a:r>
            <a:r>
              <a:rPr lang="en-US" dirty="0" err="1"/>
              <a:t>uuu,uuuu,uuuuu</a:t>
            </a:r>
            <a:endParaRPr lang="en-US" dirty="0"/>
          </a:p>
          <a:p>
            <a:r>
              <a:rPr lang="en-US" dirty="0"/>
              <a:t>	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62281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Tidyverse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Getting Started with tidyverse in R - Storybench">
            <a:extLst>
              <a:ext uri="{FF2B5EF4-FFF2-40B4-BE49-F238E27FC236}">
                <a16:creationId xmlns:a16="http://schemas.microsoft.com/office/drawing/2014/main" id="{D1CC75A5-D824-4C98-A14A-F0367208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438"/>
            <a:ext cx="12192000" cy="586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73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Character manipulations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B808D9-482C-4111-97A1-90D701185000}"/>
              </a:ext>
            </a:extLst>
          </p:cNvPr>
          <p:cNvSpPr txBox="1"/>
          <p:nvPr/>
        </p:nvSpPr>
        <p:spPr>
          <a:xfrm>
            <a:off x="324035" y="797044"/>
            <a:ext cx="1110152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  What is a character?</a:t>
            </a:r>
          </a:p>
          <a:p>
            <a:endParaRPr lang="en-CA" dirty="0"/>
          </a:p>
          <a:p>
            <a:r>
              <a:rPr lang="en-CA" dirty="0"/>
              <a:t>What functions in Stringr that can help us work with characters” </a:t>
            </a:r>
          </a:p>
          <a:p>
            <a:endParaRPr lang="en-CA" dirty="0"/>
          </a:p>
          <a:p>
            <a:pPr marL="342900" indent="-342900">
              <a:buAutoNum type="arabicPeriod"/>
            </a:pPr>
            <a:r>
              <a:rPr lang="en-CA" sz="2800" dirty="0"/>
              <a:t>STR_LENGTH() </a:t>
            </a:r>
            <a:r>
              <a:rPr lang="en-CA" dirty="0"/>
              <a:t>: counts the number of characters in a string.</a:t>
            </a:r>
          </a:p>
          <a:p>
            <a:r>
              <a:rPr lang="en-CA" dirty="0"/>
              <a:t>                                                 name &lt;- “eric”     --- number of characters are 4 which are: 1:e 2:r 3:I 4:c</a:t>
            </a:r>
          </a:p>
          <a:p>
            <a:r>
              <a:rPr lang="en-CA" dirty="0"/>
              <a:t>                                                 </a:t>
            </a:r>
            <a:r>
              <a:rPr lang="en-CA" dirty="0" err="1"/>
              <a:t>str_length</a:t>
            </a:r>
            <a:r>
              <a:rPr lang="en-CA" dirty="0"/>
              <a:t>(name) will be 4.</a:t>
            </a:r>
          </a:p>
          <a:p>
            <a:endParaRPr lang="en-CA" dirty="0"/>
          </a:p>
          <a:p>
            <a:r>
              <a:rPr lang="en-CA" sz="2800" dirty="0"/>
              <a:t>2. STR_SUB(string, start, end): </a:t>
            </a:r>
            <a:r>
              <a:rPr lang="en-CA" dirty="0"/>
              <a:t>access individual characters in a string from the specified position.</a:t>
            </a:r>
          </a:p>
          <a:p>
            <a:r>
              <a:rPr lang="en-CA" dirty="0"/>
              <a:t>                                       Ex. Access character “r” in eric. It is in the 2</a:t>
            </a:r>
            <a:r>
              <a:rPr lang="en-CA" baseline="30000" dirty="0"/>
              <a:t>rd</a:t>
            </a:r>
            <a:r>
              <a:rPr lang="en-CA" dirty="0"/>
              <a:t> position.</a:t>
            </a:r>
          </a:p>
          <a:p>
            <a:r>
              <a:rPr lang="en-CA" dirty="0"/>
              <a:t>                                       </a:t>
            </a:r>
            <a:r>
              <a:rPr lang="en-CA" dirty="0" err="1"/>
              <a:t>str_sub</a:t>
            </a:r>
            <a:r>
              <a:rPr lang="en-CA" dirty="0"/>
              <a:t>(name, start =2, end =2)  : “r”</a:t>
            </a:r>
          </a:p>
          <a:p>
            <a:endParaRPr lang="en-CA" dirty="0"/>
          </a:p>
          <a:p>
            <a:r>
              <a:rPr lang="en-CA" dirty="0"/>
              <a:t>3. Replace characters in a string</a:t>
            </a:r>
          </a:p>
          <a:p>
            <a:r>
              <a:rPr lang="en-CA" dirty="0"/>
              <a:t>    Ex. Replace the “c” in eric with “K”</a:t>
            </a:r>
          </a:p>
          <a:p>
            <a:r>
              <a:rPr lang="en-CA" dirty="0"/>
              <a:t>   </a:t>
            </a:r>
            <a:r>
              <a:rPr lang="en-CA" dirty="0" err="1"/>
              <a:t>str_sub</a:t>
            </a:r>
            <a:r>
              <a:rPr lang="en-CA" dirty="0"/>
              <a:t>(name, 4) &lt;- “k”</a:t>
            </a:r>
          </a:p>
        </p:txBody>
      </p:sp>
    </p:spTree>
    <p:extLst>
      <p:ext uri="{BB962C8B-B14F-4D97-AF65-F5344CB8AC3E}">
        <p14:creationId xmlns:p14="http://schemas.microsoft.com/office/powerpoint/2010/main" val="313126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Whitespace manipulations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B808D9-482C-4111-97A1-90D701185000}"/>
              </a:ext>
            </a:extLst>
          </p:cNvPr>
          <p:cNvSpPr txBox="1"/>
          <p:nvPr/>
        </p:nvSpPr>
        <p:spPr>
          <a:xfrm>
            <a:off x="324035" y="797044"/>
            <a:ext cx="10089472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  What is a whitespace?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  <a:p>
            <a:r>
              <a:rPr lang="en-CA" dirty="0"/>
              <a:t>What functions in Stringr that can help us work with whitespaces” </a:t>
            </a:r>
          </a:p>
          <a:p>
            <a:endParaRPr lang="en-CA" dirty="0"/>
          </a:p>
          <a:p>
            <a:pPr marL="342900" indent="-342900">
              <a:buAutoNum type="arabicPeriod"/>
            </a:pPr>
            <a:r>
              <a:rPr lang="en-CA" sz="2800" dirty="0" err="1"/>
              <a:t>str_trim</a:t>
            </a:r>
            <a:r>
              <a:rPr lang="en-CA" sz="2800" dirty="0"/>
              <a:t>(arguments) </a:t>
            </a:r>
            <a:r>
              <a:rPr lang="en-CA" dirty="0"/>
              <a:t>: removes leading and trailing whitespaces.</a:t>
            </a:r>
          </a:p>
          <a:p>
            <a:r>
              <a:rPr lang="en-CA" dirty="0"/>
              <a:t>                                   name &lt;- c(“eric”,    “is    “, “good”    )</a:t>
            </a:r>
          </a:p>
          <a:p>
            <a:r>
              <a:rPr lang="en-CA" dirty="0"/>
              <a:t>                                   </a:t>
            </a:r>
            <a:r>
              <a:rPr lang="en-CA" dirty="0" err="1"/>
              <a:t>str_trim</a:t>
            </a:r>
            <a:r>
              <a:rPr lang="en-CA" dirty="0"/>
              <a:t>(name) : “eric” “is    “ “good” </a:t>
            </a:r>
          </a:p>
          <a:p>
            <a:endParaRPr lang="en-CA" dirty="0"/>
          </a:p>
          <a:p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531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Pattern matching &amp; manipulations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B808D9-482C-4111-97A1-90D701185000}"/>
              </a:ext>
            </a:extLst>
          </p:cNvPr>
          <p:cNvSpPr txBox="1"/>
          <p:nvPr/>
        </p:nvSpPr>
        <p:spPr>
          <a:xfrm>
            <a:off x="324035" y="797044"/>
            <a:ext cx="10089472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  What is a pattern?</a:t>
            </a:r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 General structure: </a:t>
            </a:r>
            <a:r>
              <a:rPr lang="en-CA" sz="2800" dirty="0" err="1"/>
              <a:t>str_”pattern</a:t>
            </a:r>
            <a:r>
              <a:rPr lang="en-CA" sz="2800" dirty="0"/>
              <a:t> function” </a:t>
            </a:r>
            <a:r>
              <a:rPr lang="en-CA" dirty="0"/>
              <a:t>(string to process, pattern to search)</a:t>
            </a:r>
          </a:p>
          <a:p>
            <a:endParaRPr lang="en-CA" dirty="0"/>
          </a:p>
          <a:p>
            <a:r>
              <a:rPr lang="en-CA" dirty="0"/>
              <a:t>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5182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Pattern matching: Detect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90652F-147C-4A25-9EA3-8E36AEC4317F}"/>
              </a:ext>
            </a:extLst>
          </p:cNvPr>
          <p:cNvSpPr txBox="1"/>
          <p:nvPr/>
        </p:nvSpPr>
        <p:spPr>
          <a:xfrm>
            <a:off x="270768" y="744803"/>
            <a:ext cx="1032916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Detect: If the pattern is present in the string or text, returns true. </a:t>
            </a:r>
          </a:p>
          <a:p>
            <a:r>
              <a:rPr lang="en-CA" dirty="0"/>
              <a:t>       Similar to </a:t>
            </a:r>
            <a:r>
              <a:rPr lang="en-CA" dirty="0" err="1"/>
              <a:t>str_subset</a:t>
            </a:r>
            <a:r>
              <a:rPr lang="en-CA" dirty="0"/>
              <a:t>() which returns the actual element(s) of the character vector.</a:t>
            </a:r>
          </a:p>
          <a:p>
            <a:endParaRPr lang="en-CA" dirty="0"/>
          </a:p>
          <a:p>
            <a:r>
              <a:rPr lang="en-CA" dirty="0"/>
              <a:t>Ex. Lets define a character vector: names</a:t>
            </a:r>
          </a:p>
          <a:p>
            <a:r>
              <a:rPr lang="en-CA" dirty="0"/>
              <a:t>   names &lt;- c(“eric”, “</a:t>
            </a:r>
            <a:r>
              <a:rPr lang="en-CA" dirty="0" err="1"/>
              <a:t>jacob</a:t>
            </a:r>
            <a:r>
              <a:rPr lang="en-CA" dirty="0"/>
              <a:t>”, “</a:t>
            </a:r>
            <a:r>
              <a:rPr lang="en-CA" dirty="0" err="1"/>
              <a:t>seth</a:t>
            </a:r>
            <a:r>
              <a:rPr lang="en-CA" dirty="0"/>
              <a:t>”, Sammy”)</a:t>
            </a:r>
          </a:p>
          <a:p>
            <a:r>
              <a:rPr lang="en-CA" dirty="0"/>
              <a:t>   pattern &lt;- “eric”</a:t>
            </a:r>
          </a:p>
          <a:p>
            <a:endParaRPr lang="en-CA" dirty="0"/>
          </a:p>
          <a:p>
            <a:r>
              <a:rPr lang="en-CA" dirty="0"/>
              <a:t>a) Is “eric” present in names? </a:t>
            </a:r>
            <a:r>
              <a:rPr lang="en-CA" dirty="0" err="1"/>
              <a:t>Str_detect</a:t>
            </a:r>
            <a:r>
              <a:rPr lang="en-CA" dirty="0"/>
              <a:t>(names, pattern):   True   False  </a:t>
            </a:r>
            <a:r>
              <a:rPr lang="en-CA" dirty="0" err="1"/>
              <a:t>False</a:t>
            </a:r>
            <a:r>
              <a:rPr lang="en-CA" dirty="0"/>
              <a:t>  </a:t>
            </a:r>
            <a:r>
              <a:rPr lang="en-CA" dirty="0" err="1"/>
              <a:t>False</a:t>
            </a:r>
            <a:endParaRPr lang="en-CA" dirty="0"/>
          </a:p>
          <a:p>
            <a:endParaRPr lang="en-CA" dirty="0"/>
          </a:p>
          <a:p>
            <a:r>
              <a:rPr lang="en-CA" dirty="0"/>
              <a:t>Or </a:t>
            </a:r>
            <a:r>
              <a:rPr lang="en-CA" dirty="0" err="1"/>
              <a:t>str_subset</a:t>
            </a:r>
            <a:r>
              <a:rPr lang="en-CA" dirty="0"/>
              <a:t>(names, pattern): “eric”</a:t>
            </a:r>
          </a:p>
          <a:p>
            <a:endParaRPr lang="en-CA" dirty="0"/>
          </a:p>
          <a:p>
            <a:r>
              <a:rPr lang="en-CA" dirty="0"/>
              <a:t>b) Count number of matches: </a:t>
            </a:r>
            <a:r>
              <a:rPr lang="en-CA" dirty="0" err="1"/>
              <a:t>str_count</a:t>
            </a:r>
            <a:r>
              <a:rPr lang="en-CA" dirty="0"/>
              <a:t>(names, pattern): 1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257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Pattern matching: Extract, replace, split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90652F-147C-4A25-9EA3-8E36AEC4317F}"/>
              </a:ext>
            </a:extLst>
          </p:cNvPr>
          <p:cNvSpPr txBox="1"/>
          <p:nvPr/>
        </p:nvSpPr>
        <p:spPr>
          <a:xfrm>
            <a:off x="270768" y="744803"/>
            <a:ext cx="1032916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Extract: extract the first match in the string.</a:t>
            </a:r>
          </a:p>
          <a:p>
            <a:r>
              <a:rPr lang="en-CA" dirty="0" err="1"/>
              <a:t>str_extract</a:t>
            </a:r>
            <a:r>
              <a:rPr lang="en-CA" dirty="0"/>
              <a:t>(string, pattern)</a:t>
            </a:r>
          </a:p>
          <a:p>
            <a:endParaRPr lang="en-CA" dirty="0"/>
          </a:p>
          <a:p>
            <a:r>
              <a:rPr lang="en-CA" dirty="0"/>
              <a:t>2) Replace the match pattern: </a:t>
            </a:r>
            <a:r>
              <a:rPr lang="en-CA" dirty="0" err="1"/>
              <a:t>str_replace</a:t>
            </a:r>
            <a:r>
              <a:rPr lang="en-CA" dirty="0"/>
              <a:t>()</a:t>
            </a:r>
          </a:p>
          <a:p>
            <a:r>
              <a:rPr lang="en-CA" dirty="0"/>
              <a:t>Pattern &lt;- “eric”</a:t>
            </a:r>
          </a:p>
          <a:p>
            <a:r>
              <a:rPr lang="en-CA" dirty="0"/>
              <a:t> </a:t>
            </a:r>
            <a:r>
              <a:rPr lang="en-CA" dirty="0" err="1"/>
              <a:t>str_replace</a:t>
            </a:r>
            <a:r>
              <a:rPr lang="en-CA" dirty="0"/>
              <a:t>(names, pattern, “</a:t>
            </a:r>
            <a:r>
              <a:rPr lang="en-CA" dirty="0" err="1"/>
              <a:t>erik</a:t>
            </a:r>
            <a:r>
              <a:rPr lang="en-CA" dirty="0"/>
              <a:t>”)</a:t>
            </a:r>
          </a:p>
          <a:p>
            <a:endParaRPr lang="en-CA" dirty="0"/>
          </a:p>
          <a:p>
            <a:r>
              <a:rPr lang="en-CA" dirty="0"/>
              <a:t>3) Split text based on a pattern</a:t>
            </a:r>
          </a:p>
          <a:p>
            <a:r>
              <a:rPr lang="en-CA" dirty="0"/>
              <a:t> let say you have a date: </a:t>
            </a:r>
            <a:r>
              <a:rPr lang="en-CA" dirty="0" err="1"/>
              <a:t>today_date</a:t>
            </a:r>
            <a:r>
              <a:rPr lang="en-CA" dirty="0"/>
              <a:t> &lt;- “2022 - March - 28” </a:t>
            </a:r>
          </a:p>
          <a:p>
            <a:r>
              <a:rPr lang="en-CA" dirty="0"/>
              <a:t>separator &lt;- “-”</a:t>
            </a:r>
          </a:p>
          <a:p>
            <a:endParaRPr lang="en-CA" dirty="0"/>
          </a:p>
          <a:p>
            <a:r>
              <a:rPr lang="en-CA" dirty="0" err="1"/>
              <a:t>str_split</a:t>
            </a:r>
            <a:r>
              <a:rPr lang="en-CA" dirty="0"/>
              <a:t>(</a:t>
            </a:r>
            <a:r>
              <a:rPr lang="en-CA" dirty="0" err="1"/>
              <a:t>today_date</a:t>
            </a:r>
            <a:r>
              <a:rPr lang="en-CA" dirty="0"/>
              <a:t>, separator)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436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Regular Expressions (Regex)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90652F-147C-4A25-9EA3-8E36AEC4317F}"/>
              </a:ext>
            </a:extLst>
          </p:cNvPr>
          <p:cNvSpPr txBox="1"/>
          <p:nvPr/>
        </p:nvSpPr>
        <p:spPr>
          <a:xfrm>
            <a:off x="701650" y="909545"/>
            <a:ext cx="1032916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 </a:t>
            </a:r>
            <a:r>
              <a:rPr lang="en-US" dirty="0"/>
              <a:t> Regex are sequence of characters that specify a search pattern in text.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 The foundation for forming these regex patterns are: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Literal Characters</a:t>
            </a:r>
          </a:p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Meta-characters</a:t>
            </a:r>
          </a:p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Posit Character classes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504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Literal Characters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90652F-147C-4A25-9EA3-8E36AEC4317F}"/>
              </a:ext>
            </a:extLst>
          </p:cNvPr>
          <p:cNvSpPr txBox="1"/>
          <p:nvPr/>
        </p:nvSpPr>
        <p:spPr>
          <a:xfrm>
            <a:off x="701650" y="909545"/>
            <a:ext cx="1032916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 </a:t>
            </a:r>
            <a:r>
              <a:rPr lang="en-US" dirty="0"/>
              <a:t> All letters in the English alphabet.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Usually used to form words, sentences, paragraphs 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dirty="0"/>
              <a:t>	Ex. 1: “ Sammy and Seth are best friends”  : This sentence is also called a string</a:t>
            </a:r>
          </a:p>
          <a:p>
            <a:r>
              <a:rPr lang="en-US" dirty="0"/>
              <a:t>              </a:t>
            </a:r>
          </a:p>
          <a:p>
            <a:r>
              <a:rPr lang="en-US" dirty="0"/>
              <a:t>	 “Sammy”, “and”, “Seth”, “are”, “best”, “friends” are substrings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All digits in the number system. :0, 1, 2,.., 9</a:t>
            </a:r>
          </a:p>
          <a:p>
            <a:endParaRPr lang="en-US" dirty="0"/>
          </a:p>
          <a:p>
            <a:r>
              <a:rPr lang="en-US" dirty="0"/>
              <a:t>	Ex.2 : “2020-04-03”</a:t>
            </a:r>
            <a:endParaRPr lang="en-CA" dirty="0"/>
          </a:p>
          <a:p>
            <a:endParaRPr lang="en-CA" dirty="0"/>
          </a:p>
          <a:p>
            <a:r>
              <a:rPr lang="en-CA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53745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5640</TotalTime>
  <Words>1713</Words>
  <Application>Microsoft Office PowerPoint</Application>
  <PresentationFormat>Widescreen</PresentationFormat>
  <Paragraphs>293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Wingdings</vt:lpstr>
      <vt:lpstr>Office Theme</vt:lpstr>
      <vt:lpstr>Advanced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</dc:title>
  <dc:creator>Asare, Eric</dc:creator>
  <cp:lastModifiedBy>Asare, Eric</cp:lastModifiedBy>
  <cp:revision>32</cp:revision>
  <dcterms:created xsi:type="dcterms:W3CDTF">2022-02-05T16:24:33Z</dcterms:created>
  <dcterms:modified xsi:type="dcterms:W3CDTF">2022-04-03T20:37:13Z</dcterms:modified>
</cp:coreProperties>
</file>