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69" r:id="rId7"/>
    <p:sldId id="270" r:id="rId8"/>
    <p:sldId id="259" r:id="rId9"/>
    <p:sldId id="261" r:id="rId10"/>
    <p:sldId id="262" r:id="rId11"/>
    <p:sldId id="263" r:id="rId12"/>
    <p:sldId id="271" r:id="rId13"/>
    <p:sldId id="265" r:id="rId14"/>
    <p:sldId id="272" r:id="rId15"/>
    <p:sldId id="273" r:id="rId16"/>
    <p:sldId id="274" r:id="rId17"/>
    <p:sldId id="275" r:id="rId18"/>
    <p:sldId id="276" r:id="rId19"/>
    <p:sldId id="277" r:id="rId20"/>
    <p:sldId id="278" r:id="rId21"/>
    <p:sldId id="279" r:id="rId22"/>
    <p:sldId id="280" r:id="rId23"/>
    <p:sldId id="281" r:id="rId24"/>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2316" autoAdjust="0"/>
  </p:normalViewPr>
  <p:slideViewPr>
    <p:cSldViewPr>
      <p:cViewPr varScale="1">
        <p:scale>
          <a:sx n="119" d="100"/>
          <a:sy n="119" d="100"/>
        </p:scale>
        <p:origin x="108" y="102"/>
      </p:cViewPr>
      <p:guideLst>
        <p:guide orient="horz" pos="2160"/>
        <p:guide pos="3839"/>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2018/6/4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2018/6/4</a:t>
            </a:fld>
            <a:endParaRPr lang="zh-CN" altLang="en-US" dirty="0">
              <a:latin typeface="微软雅黑" panose="020B0503020204020204" pitchFamily="34" charset="-122"/>
              <a:ea typeface="微软雅黑" panose="020B0503020204020204" pitchFamily="34" charset="-122"/>
            </a:endParaRPr>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002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10</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45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13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804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722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157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6</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48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7</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260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71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9</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49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1" name="对角线"/>
          <p:cNvGrpSpPr/>
          <p:nvPr/>
        </p:nvGrpSpPr>
        <p:grpSpPr>
          <a:xfrm>
            <a:off x="7516443" y="4145281"/>
            <a:ext cx="4686117" cy="2731407"/>
            <a:chOff x="5638800" y="3108960"/>
            <a:chExt cx="3515503" cy="2048555"/>
          </a:xfrm>
        </p:grpSpPr>
        <p:cxnSp>
          <p:nvCxnSpPr>
            <p:cNvPr id="14" name="直接连接符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基线"/>
          <p:cNvGrpSpPr/>
          <p:nvPr/>
        </p:nvGrpSpPr>
        <p:grpSpPr>
          <a:xfrm>
            <a:off x="-8916" y="6057149"/>
            <a:ext cx="5498726" cy="820207"/>
            <a:chOff x="-6689" y="4553748"/>
            <a:chExt cx="4125119" cy="615155"/>
          </a:xfrm>
        </p:grpSpPr>
        <p:sp>
          <p:nvSpPr>
            <p:cNvPr id="9" name="任意多边形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0" name="任意多边形(F)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ctrTitle"/>
          </p:nvPr>
        </p:nvSpPr>
        <p:spPr>
          <a:xfrm>
            <a:off x="1625176" y="584200"/>
            <a:ext cx="8735325" cy="2000251"/>
          </a:xfrm>
        </p:spPr>
        <p:txBody>
          <a:bodyPr rtlCol="0">
            <a:normAutofit/>
          </a:bodyPr>
          <a:lstStyle>
            <a:lvl1pPr algn="l" rtl="0">
              <a:defRPr sz="5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latin typeface="微软雅黑" panose="020B0503020204020204" pitchFamily="34" charset="-122"/>
                <a:ea typeface="微软雅黑" panose="020B0503020204020204" pitchFamily="34" charset="-122"/>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a:t>单击以编辑母版副标题样式</a:t>
            </a:r>
            <a:endParaRPr lang="zh-CN" altLang="en-US" dirty="0"/>
          </a:p>
        </p:txBody>
      </p:sp>
      <p:sp>
        <p:nvSpPr>
          <p:cNvPr id="22" name="日期占位符 2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2018/6/4</a:t>
            </a:fld>
            <a:endParaRPr lang="zh-CN" altLang="en-US" dirty="0"/>
          </a:p>
        </p:txBody>
      </p:sp>
      <p:sp>
        <p:nvSpPr>
          <p:cNvPr id="23" name="页脚占位符 2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24" name="幻灯片编号占位符 23"/>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584200"/>
            <a:ext cx="2742486" cy="55880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对角线"/>
          <p:cNvGrpSpPr/>
          <p:nvPr/>
        </p:nvGrpSpPr>
        <p:grpSpPr>
          <a:xfrm>
            <a:off x="7516443" y="4145281"/>
            <a:ext cx="4686117" cy="2731407"/>
            <a:chOff x="5638800" y="3108960"/>
            <a:chExt cx="3515503" cy="2048555"/>
          </a:xfrm>
        </p:grpSpPr>
        <p:cxnSp>
          <p:nvCxnSpPr>
            <p:cNvPr id="12" name="直接连接符​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标题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编辑母版文本样式</a:t>
            </a:r>
          </a:p>
        </p:txBody>
      </p:sp>
      <p:sp>
        <p:nvSpPr>
          <p:cNvPr id="4" name="内容占位符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编辑母版文本样式</a:t>
            </a:r>
          </a:p>
        </p:txBody>
      </p:sp>
      <p:sp>
        <p:nvSpPr>
          <p:cNvPr id="6" name="内容占位符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9" name="灯片编号占位符 8"/>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5" name="灯片编号占位符 4"/>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4" name="灯片编号占位符 3"/>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编辑母版文本样式</a:t>
            </a:r>
          </a:p>
        </p:txBody>
      </p:sp>
      <p:sp>
        <p:nvSpPr>
          <p:cNvPr id="3" name="内容占位符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编辑母版文本样式</a:t>
            </a:r>
          </a:p>
        </p:txBody>
      </p:sp>
      <p:sp>
        <p:nvSpPr>
          <p:cNvPr id="3" name="图片占位符 2" descr="为添加图像预留的空占位符。单击占位符，选择要添加的图像。"/>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a:t>单击图标添加图片</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2018/6/4</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侧行"/>
          <p:cNvGrpSpPr/>
          <p:nvPr/>
        </p:nvGrpSpPr>
        <p:grpSpPr>
          <a:xfrm>
            <a:off x="-15870" y="-3174"/>
            <a:ext cx="819993" cy="5229225"/>
            <a:chOff x="-11906" y="-2381"/>
            <a:chExt cx="615155" cy="3921919"/>
          </a:xfrm>
        </p:grpSpPr>
        <p:sp>
          <p:nvSpPr>
            <p:cNvPr id="10" name="任意多边形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4" name="任意多边形(F)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grpSp>
      <p:sp>
        <p:nvSpPr>
          <p:cNvPr id="2" name="标题占位符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2018/6/4</a:t>
            </a:fld>
            <a:endParaRPr lang="zh-CN" altLang="en-US" dirty="0"/>
          </a:p>
        </p:txBody>
      </p:sp>
      <p:sp>
        <p:nvSpPr>
          <p:cNvPr id="5" name="页脚占位符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860" y="1412776"/>
            <a:ext cx="10360501" cy="1223963"/>
          </a:xfrm>
        </p:spPr>
        <p:txBody>
          <a:bodyPr rtlCol="0"/>
          <a:lstStyle/>
          <a:p>
            <a:pPr rtl="0"/>
            <a:r>
              <a:rPr lang="zh-CN" altLang="en-US" dirty="0">
                <a:latin typeface="Salesforce Sans"/>
                <a:ea typeface="微软雅黑" panose="020B0503020204020204" pitchFamily="34" charset="-122"/>
                <a:sym typeface="Salesforce Sans"/>
              </a:rPr>
              <a:t>基于</a:t>
            </a:r>
            <a:r>
              <a:rPr lang="en-US" altLang="zh-CN" dirty="0" err="1">
                <a:latin typeface="Salesforce Sans"/>
                <a:ea typeface="微软雅黑" panose="020B0503020204020204" pitchFamily="34" charset="-122"/>
                <a:sym typeface="Salesforce Sans"/>
              </a:rPr>
              <a:t>Keras</a:t>
            </a:r>
            <a:r>
              <a:rPr lang="zh-CN" altLang="en-US" dirty="0">
                <a:latin typeface="Salesforce Sans"/>
                <a:ea typeface="微软雅黑" panose="020B0503020204020204" pitchFamily="34" charset="-122"/>
                <a:sym typeface="Salesforce Sans"/>
              </a:rPr>
              <a:t>的图片分类</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Salesforce Sans"/>
              </a:rPr>
              <a:t>激励层</a:t>
            </a:r>
          </a:p>
        </p:txBody>
      </p:sp>
      <p:sp>
        <p:nvSpPr>
          <p:cNvPr id="11" name="文本占位符 10">
            <a:extLst>
              <a:ext uri="{FF2B5EF4-FFF2-40B4-BE49-F238E27FC236}">
                <a16:creationId xmlns:a16="http://schemas.microsoft.com/office/drawing/2014/main" id="{589F45B9-B73F-4A3C-8315-5C57586467A5}"/>
              </a:ext>
            </a:extLst>
          </p:cNvPr>
          <p:cNvSpPr>
            <a:spLocks noGrp="1"/>
          </p:cNvSpPr>
          <p:nvPr>
            <p:ph type="body" idx="1"/>
          </p:nvPr>
        </p:nvSpPr>
        <p:spPr>
          <a:xfrm>
            <a:off x="1218883" y="1701800"/>
            <a:ext cx="5277761" cy="914400"/>
          </a:xfrm>
        </p:spPr>
        <p:txBody>
          <a:bodyPr>
            <a:normAutofit/>
          </a:bodyPr>
          <a:lstStyle/>
          <a:p>
            <a:r>
              <a:rPr lang="en-US" altLang="zh-CN" sz="2400" dirty="0" err="1">
                <a:solidFill>
                  <a:schemeClr val="tx1"/>
                </a:solidFill>
                <a:latin typeface="宋体" panose="02010600030101010101" pitchFamily="2" charset="-122"/>
                <a:ea typeface="宋体" panose="02010600030101010101" pitchFamily="2" charset="-122"/>
              </a:rPr>
              <a:t>R</a:t>
            </a:r>
            <a:r>
              <a:rPr lang="en-US" altLang="zh-CN" sz="2400" cap="none" dirty="0" err="1">
                <a:solidFill>
                  <a:schemeClr val="tx1"/>
                </a:solidFill>
                <a:latin typeface="宋体" panose="02010600030101010101" pitchFamily="2" charset="-122"/>
                <a:ea typeface="宋体" panose="02010600030101010101" pitchFamily="2" charset="-122"/>
              </a:rPr>
              <a:t>elu</a:t>
            </a:r>
            <a:r>
              <a:rPr lang="zh-CN" altLang="en-US" sz="2400" dirty="0">
                <a:solidFill>
                  <a:schemeClr val="tx1"/>
                </a:solidFill>
                <a:latin typeface="宋体" panose="02010600030101010101" pitchFamily="2" charset="-122"/>
                <a:ea typeface="宋体" panose="02010600030101010101" pitchFamily="2" charset="-122"/>
              </a:rPr>
              <a:t>函数相对于</a:t>
            </a:r>
            <a:r>
              <a:rPr lang="en-US" altLang="zh-CN" sz="2400" cap="none" dirty="0">
                <a:solidFill>
                  <a:schemeClr val="tx1"/>
                </a:solidFill>
                <a:latin typeface="宋体" panose="02010600030101010101" pitchFamily="2" charset="-122"/>
                <a:ea typeface="宋体" panose="02010600030101010101" pitchFamily="2" charset="-122"/>
              </a:rPr>
              <a:t>Sigmoid</a:t>
            </a:r>
            <a:r>
              <a:rPr lang="zh-CN" altLang="en-US" sz="2400" dirty="0">
                <a:solidFill>
                  <a:schemeClr val="tx1"/>
                </a:solidFill>
                <a:latin typeface="宋体" panose="02010600030101010101" pitchFamily="2" charset="-122"/>
                <a:ea typeface="宋体" panose="02010600030101010101" pitchFamily="2" charset="-122"/>
              </a:rPr>
              <a:t>函数来说</a:t>
            </a:r>
          </a:p>
        </p:txBody>
      </p:sp>
      <p:sp>
        <p:nvSpPr>
          <p:cNvPr id="12" name="文本占位符 11">
            <a:extLst>
              <a:ext uri="{FF2B5EF4-FFF2-40B4-BE49-F238E27FC236}">
                <a16:creationId xmlns:a16="http://schemas.microsoft.com/office/drawing/2014/main" id="{15F7F425-0F17-4818-B7D8-C1FE40086884}"/>
              </a:ext>
            </a:extLst>
          </p:cNvPr>
          <p:cNvSpPr>
            <a:spLocks noGrp="1"/>
          </p:cNvSpPr>
          <p:nvPr>
            <p:ph type="body" sz="quarter" idx="3"/>
          </p:nvPr>
        </p:nvSpPr>
        <p:spPr>
          <a:xfrm>
            <a:off x="6166420" y="1701800"/>
            <a:ext cx="5412964" cy="914400"/>
          </a:xfrm>
        </p:spPr>
        <p:txBody>
          <a:bodyPr>
            <a:normAutofit/>
          </a:bodyPr>
          <a:lstStyle/>
          <a:p>
            <a:r>
              <a:rPr lang="zh-CN" altLang="en-US" sz="2400" cap="none" dirty="0">
                <a:solidFill>
                  <a:schemeClr val="tx1"/>
                </a:solidFill>
                <a:latin typeface="宋体" panose="02010600030101010101" pitchFamily="2" charset="-122"/>
                <a:ea typeface="宋体" panose="02010600030101010101" pitchFamily="2" charset="-122"/>
              </a:rPr>
              <a:t>没有梯度消失的缺陷</a:t>
            </a:r>
          </a:p>
        </p:txBody>
      </p:sp>
      <p:pic>
        <p:nvPicPr>
          <p:cNvPr id="18" name="内容占位符 17">
            <a:extLst>
              <a:ext uri="{FF2B5EF4-FFF2-40B4-BE49-F238E27FC236}">
                <a16:creationId xmlns:a16="http://schemas.microsoft.com/office/drawing/2014/main" id="{F051D26D-2756-4311-BC85-8356B56B0F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301263" y="3330714"/>
            <a:ext cx="2914286" cy="2228571"/>
          </a:xfrm>
        </p:spPr>
      </p:pic>
      <p:pic>
        <p:nvPicPr>
          <p:cNvPr id="20" name="内容占位符 19">
            <a:extLst>
              <a:ext uri="{FF2B5EF4-FFF2-40B4-BE49-F238E27FC236}">
                <a16:creationId xmlns:a16="http://schemas.microsoft.com/office/drawing/2014/main" id="{9106FC40-FC10-472D-9D77-BB4564F4862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390556" y="3330715"/>
            <a:ext cx="3320892" cy="2213927"/>
          </a:xfr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1780-3EEC-4C50-9920-4B6FAA5BEC19}"/>
              </a:ext>
            </a:extLst>
          </p:cNvPr>
          <p:cNvSpPr>
            <a:spLocks noGrp="1"/>
          </p:cNvSpPr>
          <p:nvPr>
            <p:ph type="title"/>
          </p:nvPr>
        </p:nvSpPr>
        <p:spPr/>
        <p:txBody>
          <a:bodyPr/>
          <a:lstStyle/>
          <a:p>
            <a:r>
              <a:rPr lang="zh-CN" altLang="en-US" dirty="0"/>
              <a:t>池化层</a:t>
            </a:r>
          </a:p>
        </p:txBody>
      </p:sp>
      <p:sp>
        <p:nvSpPr>
          <p:cNvPr id="7" name="内容占位符 6">
            <a:extLst>
              <a:ext uri="{FF2B5EF4-FFF2-40B4-BE49-F238E27FC236}">
                <a16:creationId xmlns:a16="http://schemas.microsoft.com/office/drawing/2014/main" id="{62754CAC-30FA-420A-A071-9F27020A226B}"/>
              </a:ext>
            </a:extLst>
          </p:cNvPr>
          <p:cNvSpPr>
            <a:spLocks noGrp="1"/>
          </p:cNvSpPr>
          <p:nvPr>
            <p:ph sz="half" idx="1"/>
          </p:nvPr>
        </p:nvSpPr>
        <p:spPr/>
        <p:txBody>
          <a:bodyPr>
            <a:normAutofit/>
          </a:bodyPr>
          <a:lstStyle/>
          <a:p>
            <a:r>
              <a:rPr lang="zh-CN" altLang="zh-CN" sz="2200" dirty="0">
                <a:latin typeface="宋体" panose="02010600030101010101" pitchFamily="2" charset="-122"/>
                <a:ea typeface="宋体" panose="02010600030101010101" pitchFamily="2" charset="-122"/>
              </a:rPr>
              <a:t>当输入经过卷积层时，若感受视野比较小，布长</a:t>
            </a:r>
            <a:r>
              <a:rPr lang="en-US" altLang="zh-CN" sz="2200" dirty="0">
                <a:latin typeface="宋体" panose="02010600030101010101" pitchFamily="2" charset="-122"/>
                <a:ea typeface="宋体" panose="02010600030101010101" pitchFamily="2" charset="-122"/>
              </a:rPr>
              <a:t>stride</a:t>
            </a:r>
            <a:r>
              <a:rPr lang="zh-CN" altLang="zh-CN" sz="2200" dirty="0">
                <a:latin typeface="宋体" panose="02010600030101010101" pitchFamily="2" charset="-122"/>
                <a:ea typeface="宋体" panose="02010600030101010101" pitchFamily="2" charset="-122"/>
              </a:rPr>
              <a:t>比较小，得到的</a:t>
            </a:r>
            <a:r>
              <a:rPr lang="en-US" altLang="zh-CN" sz="2200" dirty="0">
                <a:latin typeface="宋体" panose="02010600030101010101" pitchFamily="2" charset="-122"/>
                <a:ea typeface="宋体" panose="02010600030101010101" pitchFamily="2" charset="-122"/>
              </a:rPr>
              <a:t>feature map </a:t>
            </a:r>
            <a:r>
              <a:rPr lang="zh-CN" altLang="zh-CN" sz="2200" dirty="0">
                <a:latin typeface="宋体" panose="02010600030101010101" pitchFamily="2" charset="-122"/>
                <a:ea typeface="宋体" panose="02010600030101010101" pitchFamily="2" charset="-122"/>
              </a:rPr>
              <a:t>（特征图）还是比较大，可以通过池化层来对每一个</a:t>
            </a:r>
            <a:r>
              <a:rPr lang="en-US" altLang="zh-CN" sz="2200" dirty="0">
                <a:latin typeface="宋体" panose="02010600030101010101" pitchFamily="2" charset="-122"/>
                <a:ea typeface="宋体" panose="02010600030101010101" pitchFamily="2" charset="-122"/>
              </a:rPr>
              <a:t> feature map </a:t>
            </a:r>
            <a:r>
              <a:rPr lang="zh-CN" altLang="zh-CN" sz="2200" dirty="0">
                <a:latin typeface="宋体" panose="02010600030101010101" pitchFamily="2" charset="-122"/>
                <a:ea typeface="宋体" panose="02010600030101010101" pitchFamily="2" charset="-122"/>
              </a:rPr>
              <a:t>进行降维操作，输出的深度还是不变的，依然为</a:t>
            </a:r>
            <a:r>
              <a:rPr lang="en-US" altLang="zh-CN" sz="2200" dirty="0">
                <a:latin typeface="宋体" panose="02010600030101010101" pitchFamily="2" charset="-122"/>
                <a:ea typeface="宋体" panose="02010600030101010101" pitchFamily="2" charset="-122"/>
              </a:rPr>
              <a:t> feature map </a:t>
            </a:r>
            <a:r>
              <a:rPr lang="zh-CN" altLang="zh-CN" sz="2200" dirty="0">
                <a:latin typeface="宋体" panose="02010600030101010101" pitchFamily="2" charset="-122"/>
                <a:ea typeface="宋体" panose="02010600030101010101" pitchFamily="2" charset="-122"/>
              </a:rPr>
              <a:t>的个数。</a:t>
            </a:r>
          </a:p>
          <a:p>
            <a:r>
              <a:rPr lang="zh-CN" altLang="zh-CN" sz="2200" dirty="0">
                <a:latin typeface="宋体" panose="02010600030101010101" pitchFamily="2" charset="-122"/>
                <a:ea typeface="宋体" panose="02010600030101010101" pitchFamily="2" charset="-122"/>
              </a:rPr>
              <a:t>池化层也有一个</a:t>
            </a:r>
            <a:r>
              <a:rPr lang="en-US" altLang="zh-CN" sz="2200" dirty="0">
                <a:latin typeface="宋体" panose="02010600030101010101" pitchFamily="2" charset="-122"/>
                <a:ea typeface="宋体" panose="02010600030101010101" pitchFamily="2" charset="-122"/>
              </a:rPr>
              <a:t>filter</a:t>
            </a:r>
            <a:r>
              <a:rPr lang="zh-CN" altLang="zh-CN" sz="2200" dirty="0">
                <a:latin typeface="宋体" panose="02010600030101010101" pitchFamily="2" charset="-122"/>
                <a:ea typeface="宋体" panose="02010600030101010101" pitchFamily="2" charset="-122"/>
              </a:rPr>
              <a:t>对</a:t>
            </a:r>
            <a:r>
              <a:rPr lang="en-US" altLang="zh-CN" sz="2200" dirty="0">
                <a:latin typeface="宋体" panose="02010600030101010101" pitchFamily="2" charset="-122"/>
                <a:ea typeface="宋体" panose="02010600030101010101" pitchFamily="2" charset="-122"/>
              </a:rPr>
              <a:t>feature map</a:t>
            </a:r>
            <a:r>
              <a:rPr lang="zh-CN" altLang="zh-CN" sz="2200" dirty="0">
                <a:latin typeface="宋体" panose="02010600030101010101" pitchFamily="2" charset="-122"/>
                <a:ea typeface="宋体" panose="02010600030101010101" pitchFamily="2" charset="-122"/>
              </a:rPr>
              <a:t>进行扫描，同时对矩阵值进行计算，池化层有两种计算方法：</a:t>
            </a:r>
            <a:r>
              <a:rPr lang="en-US" altLang="zh-CN" sz="2200" dirty="0">
                <a:latin typeface="宋体" panose="02010600030101010101" pitchFamily="2" charset="-122"/>
                <a:ea typeface="宋体" panose="02010600030101010101" pitchFamily="2" charset="-122"/>
              </a:rPr>
              <a:t>max pooling</a:t>
            </a:r>
            <a:r>
              <a:rPr lang="zh-CN" altLang="zh-CN"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average pooling</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max pooling</a:t>
            </a:r>
            <a:r>
              <a:rPr lang="zh-CN" altLang="zh-CN" sz="2200" dirty="0">
                <a:latin typeface="宋体" panose="02010600030101010101" pitchFamily="2" charset="-122"/>
                <a:ea typeface="宋体" panose="02010600030101010101" pitchFamily="2" charset="-122"/>
              </a:rPr>
              <a:t>取</a:t>
            </a:r>
            <a:r>
              <a:rPr lang="en-US" altLang="zh-CN" sz="2200" dirty="0">
                <a:latin typeface="宋体" panose="02010600030101010101" pitchFamily="2" charset="-122"/>
                <a:ea typeface="宋体" panose="02010600030101010101" pitchFamily="2" charset="-122"/>
              </a:rPr>
              <a:t>filter</a:t>
            </a:r>
            <a:r>
              <a:rPr lang="zh-CN" altLang="zh-CN" sz="2200" dirty="0">
                <a:latin typeface="宋体" panose="02010600030101010101" pitchFamily="2" charset="-122"/>
                <a:ea typeface="宋体" panose="02010600030101010101" pitchFamily="2" charset="-122"/>
              </a:rPr>
              <a:t>中最大值，</a:t>
            </a:r>
            <a:r>
              <a:rPr lang="en-US" altLang="zh-CN" sz="2200" dirty="0">
                <a:latin typeface="宋体" panose="02010600030101010101" pitchFamily="2" charset="-122"/>
                <a:ea typeface="宋体" panose="02010600030101010101" pitchFamily="2" charset="-122"/>
              </a:rPr>
              <a:t>average pooling</a:t>
            </a:r>
            <a:r>
              <a:rPr lang="zh-CN" altLang="zh-CN" sz="2200" dirty="0">
                <a:latin typeface="宋体" panose="02010600030101010101" pitchFamily="2" charset="-122"/>
                <a:ea typeface="宋体" panose="02010600030101010101" pitchFamily="2" charset="-122"/>
              </a:rPr>
              <a:t>取</a:t>
            </a:r>
            <a:r>
              <a:rPr lang="en-US" altLang="zh-CN" sz="2200" dirty="0">
                <a:latin typeface="宋体" panose="02010600030101010101" pitchFamily="2" charset="-122"/>
                <a:ea typeface="宋体" panose="02010600030101010101" pitchFamily="2" charset="-122"/>
              </a:rPr>
              <a:t>filter</a:t>
            </a:r>
            <a:r>
              <a:rPr lang="zh-CN" altLang="zh-CN" sz="2200" dirty="0">
                <a:latin typeface="宋体" panose="02010600030101010101" pitchFamily="2" charset="-122"/>
                <a:ea typeface="宋体" panose="02010600030101010101" pitchFamily="2" charset="-122"/>
              </a:rPr>
              <a:t>中平均值。</a:t>
            </a:r>
          </a:p>
          <a:p>
            <a:endParaRPr lang="zh-CN" altLang="en-US" sz="2200" dirty="0">
              <a:latin typeface="宋体" panose="02010600030101010101" pitchFamily="2" charset="-122"/>
              <a:ea typeface="宋体" panose="02010600030101010101" pitchFamily="2" charset="-122"/>
            </a:endParaRPr>
          </a:p>
        </p:txBody>
      </p:sp>
      <p:sp>
        <p:nvSpPr>
          <p:cNvPr id="8" name="内容占位符 7">
            <a:extLst>
              <a:ext uri="{FF2B5EF4-FFF2-40B4-BE49-F238E27FC236}">
                <a16:creationId xmlns:a16="http://schemas.microsoft.com/office/drawing/2014/main" id="{74DC1404-FF41-4B08-89C1-4F9C1D070F74}"/>
              </a:ext>
            </a:extLst>
          </p:cNvPr>
          <p:cNvSpPr>
            <a:spLocks noGrp="1"/>
          </p:cNvSpPr>
          <p:nvPr>
            <p:ph sz="half" idx="2"/>
          </p:nvPr>
        </p:nvSpPr>
        <p:spPr/>
        <p:txBody>
          <a:bodyPr>
            <a:normAutofit/>
          </a:bodyPr>
          <a:lstStyle/>
          <a:p>
            <a:r>
              <a:rPr lang="zh-CN" altLang="en-US" sz="2200" dirty="0">
                <a:latin typeface="宋体" panose="02010600030101010101" pitchFamily="2" charset="-122"/>
                <a:ea typeface="宋体" panose="02010600030101010101" pitchFamily="2" charset="-122"/>
              </a:rPr>
              <a:t>下</a:t>
            </a:r>
            <a:r>
              <a:rPr lang="zh-CN" altLang="zh-CN" sz="2200" dirty="0">
                <a:latin typeface="宋体" panose="02010600030101010101" pitchFamily="2" charset="-122"/>
                <a:ea typeface="宋体" panose="02010600030101010101" pitchFamily="2" charset="-122"/>
              </a:rPr>
              <a:t>图为</a:t>
            </a:r>
            <a:r>
              <a:rPr lang="en-US" altLang="zh-CN" sz="2200" dirty="0">
                <a:latin typeface="宋体" panose="02010600030101010101" pitchFamily="2" charset="-122"/>
                <a:ea typeface="宋体" panose="02010600030101010101" pitchFamily="2" charset="-122"/>
              </a:rPr>
              <a:t>max pool</a:t>
            </a:r>
            <a:r>
              <a:rPr lang="zh-CN" altLang="zh-CN" sz="2200" dirty="0">
                <a:latin typeface="宋体" panose="02010600030101010101" pitchFamily="2" charset="-122"/>
                <a:ea typeface="宋体" panose="02010600030101010101" pitchFamily="2" charset="-122"/>
              </a:rPr>
              <a:t>操作过程：</a:t>
            </a:r>
            <a:r>
              <a:rPr lang="en-US" altLang="zh-CN" sz="2200" dirty="0">
                <a:latin typeface="宋体" panose="02010600030101010101" pitchFamily="2" charset="-122"/>
                <a:ea typeface="宋体" panose="02010600030101010101" pitchFamily="2" charset="-122"/>
              </a:rPr>
              <a:t>filter</a:t>
            </a:r>
            <a:r>
              <a:rPr lang="zh-CN" altLang="zh-CN" sz="2200" dirty="0">
                <a:latin typeface="宋体" panose="02010600030101010101" pitchFamily="2" charset="-122"/>
                <a:ea typeface="宋体" panose="02010600030101010101" pitchFamily="2" charset="-122"/>
              </a:rPr>
              <a:t>大小为</a:t>
            </a:r>
            <a:r>
              <a:rPr lang="en-US" altLang="zh-CN" sz="2200" dirty="0">
                <a:latin typeface="宋体" panose="02010600030101010101" pitchFamily="2" charset="-122"/>
                <a:ea typeface="宋体" panose="02010600030101010101" pitchFamily="2" charset="-122"/>
              </a:rPr>
              <a:t>2*2</a:t>
            </a:r>
            <a:r>
              <a:rPr lang="zh-CN" altLang="zh-CN" sz="2200" dirty="0">
                <a:latin typeface="宋体" panose="02010600030101010101" pitchFamily="2" charset="-122"/>
                <a:ea typeface="宋体" panose="02010600030101010101" pitchFamily="2" charset="-122"/>
              </a:rPr>
              <a:t>，步长为</a:t>
            </a:r>
            <a:r>
              <a:rPr lang="en-US" altLang="zh-CN" sz="2200" dirty="0">
                <a:latin typeface="宋体" panose="02010600030101010101" pitchFamily="2" charset="-122"/>
                <a:ea typeface="宋体" panose="02010600030101010101" pitchFamily="2" charset="-122"/>
              </a:rPr>
              <a:t>2</a:t>
            </a:r>
            <a:r>
              <a:rPr lang="zh-CN" altLang="zh-CN" sz="2200" dirty="0">
                <a:latin typeface="宋体" panose="02010600030101010101" pitchFamily="2" charset="-122"/>
                <a:ea typeface="宋体" panose="02010600030101010101" pitchFamily="2" charset="-122"/>
              </a:rPr>
              <a:t>。</a:t>
            </a:r>
          </a:p>
          <a:p>
            <a:endParaRPr lang="zh-CN" altLang="en-US" sz="2200"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5D3C40ED-2C44-4FB7-8416-9F64E992B9B2}"/>
              </a:ext>
            </a:extLst>
          </p:cNvPr>
          <p:cNvPicPr/>
          <p:nvPr/>
        </p:nvPicPr>
        <p:blipFill rotWithShape="1">
          <a:blip r:embed="rId2">
            <a:extLst>
              <a:ext uri="{28A0092B-C50C-407E-A947-70E740481C1C}">
                <a14:useLocalDpi xmlns:a14="http://schemas.microsoft.com/office/drawing/2010/main" val="0"/>
              </a:ext>
            </a:extLst>
          </a:blip>
          <a:srcRect l="41910"/>
          <a:stretch/>
        </p:blipFill>
        <p:spPr bwMode="auto">
          <a:xfrm>
            <a:off x="7174532" y="2924944"/>
            <a:ext cx="3927336" cy="22322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908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8AC85BD-981B-4A2C-B52A-6CE1C47237FD}"/>
              </a:ext>
            </a:extLst>
          </p:cNvPr>
          <p:cNvSpPr>
            <a:spLocks noGrp="1"/>
          </p:cNvSpPr>
          <p:nvPr>
            <p:ph type="title"/>
          </p:nvPr>
        </p:nvSpPr>
        <p:spPr/>
        <p:txBody>
          <a:bodyPr/>
          <a:lstStyle/>
          <a:p>
            <a:br>
              <a:rPr lang="zh-CN" altLang="zh-CN" dirty="0"/>
            </a:br>
            <a:r>
              <a:rPr lang="zh-CN" altLang="en-US" dirty="0"/>
              <a:t>全连接层和输出层</a:t>
            </a:r>
          </a:p>
        </p:txBody>
      </p:sp>
      <p:sp>
        <p:nvSpPr>
          <p:cNvPr id="6" name="内容占位符 5">
            <a:extLst>
              <a:ext uri="{FF2B5EF4-FFF2-40B4-BE49-F238E27FC236}">
                <a16:creationId xmlns:a16="http://schemas.microsoft.com/office/drawing/2014/main" id="{8BBE2B58-89C1-4DE3-A0AF-617D9C0DB22F}"/>
              </a:ext>
            </a:extLst>
          </p:cNvPr>
          <p:cNvSpPr>
            <a:spLocks noGrp="1"/>
          </p:cNvSpPr>
          <p:nvPr>
            <p:ph idx="1"/>
          </p:nvPr>
        </p:nvSpPr>
        <p:spPr/>
        <p:txBody>
          <a:bodyPr/>
          <a:lstStyle/>
          <a:p>
            <a:r>
              <a:rPr lang="zh-CN" altLang="zh-CN" dirty="0"/>
              <a:t>全连接层主要对特征进行重新拟合，减少特征信息的丢失；输出层主要准备做好最后目标结果的输出。</a:t>
            </a:r>
            <a:endParaRPr lang="zh-CN" altLang="en-US" dirty="0"/>
          </a:p>
        </p:txBody>
      </p:sp>
    </p:spTree>
    <p:extLst>
      <p:ext uri="{BB962C8B-B14F-4D97-AF65-F5344CB8AC3E}">
        <p14:creationId xmlns:p14="http://schemas.microsoft.com/office/powerpoint/2010/main" val="204780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20B0E-17C7-4312-8964-9D5FE72A3D7C}"/>
              </a:ext>
            </a:extLst>
          </p:cNvPr>
          <p:cNvSpPr>
            <a:spLocks noGrp="1"/>
          </p:cNvSpPr>
          <p:nvPr>
            <p:ph type="title"/>
          </p:nvPr>
        </p:nvSpPr>
        <p:spPr/>
        <p:txBody>
          <a:bodyPr/>
          <a:lstStyle/>
          <a:p>
            <a:r>
              <a:rPr lang="zh-CN" altLang="en-US" dirty="0"/>
              <a:t>网络训练步骤</a:t>
            </a:r>
          </a:p>
        </p:txBody>
      </p:sp>
      <p:sp>
        <p:nvSpPr>
          <p:cNvPr id="3" name="内容占位符 2">
            <a:extLst>
              <a:ext uri="{FF2B5EF4-FFF2-40B4-BE49-F238E27FC236}">
                <a16:creationId xmlns:a16="http://schemas.microsoft.com/office/drawing/2014/main" id="{57FC3E19-8E3E-434F-9D64-BD63FFE7A035}"/>
              </a:ext>
            </a:extLst>
          </p:cNvPr>
          <p:cNvSpPr>
            <a:spLocks noGrp="1"/>
          </p:cNvSpPr>
          <p:nvPr>
            <p:ph idx="1"/>
          </p:nvPr>
        </p:nvSpPr>
        <p:spPr>
          <a:xfrm>
            <a:off x="837828" y="1701796"/>
            <a:ext cx="11449271" cy="5039572"/>
          </a:xfrm>
        </p:spPr>
        <p:txBody>
          <a:bodyPr>
            <a:normAutofit fontScale="77500" lnSpcReduction="20000"/>
          </a:bodyPr>
          <a:lstStyle/>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选定训练组，从样本集中分别随机地寻求</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个样本作为训练组；</a:t>
            </a: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将各权值、阈值，置成小的接近于</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的随机值，并初始化精度控制参数和学习率；</a:t>
            </a: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从训练组中取一个输入模式加到网络，并给出它的目标输出向量；</a:t>
            </a: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计算出中间层输出向量，计算出网络的实际输出向量；</a:t>
            </a: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将输出向量中的元素与目标向量中的元素进行比较，计算出输出误差；对于中间层的隐单元也需要计算出误差</a:t>
            </a:r>
            <a:endParaRPr lang="en-US" altLang="zh-CN" dirty="0">
              <a:latin typeface="宋体" panose="02010600030101010101" pitchFamily="2" charset="-122"/>
              <a:ea typeface="宋体" panose="02010600030101010101" pitchFamily="2" charset="-122"/>
            </a:endParaRP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依次计算出各权值的调整量和阈值的调整量；</a:t>
            </a:r>
            <a:endParaRPr lang="en-US" altLang="zh-CN" dirty="0">
              <a:latin typeface="宋体" panose="02010600030101010101" pitchFamily="2" charset="-122"/>
              <a:ea typeface="宋体" panose="02010600030101010101" pitchFamily="2" charset="-122"/>
            </a:endParaRP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调整权值和调整阈值；</a:t>
            </a: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当经历</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后，判断指标是否满足精度要求，如果不满足，则返回</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，继续迭代；如果满足就进入下一步；</a:t>
            </a:r>
            <a:endParaRPr lang="en-US" altLang="zh-CN" dirty="0">
              <a:latin typeface="宋体" panose="02010600030101010101" pitchFamily="2" charset="-122"/>
              <a:ea typeface="宋体" panose="02010600030101010101" pitchFamily="2" charset="-122"/>
            </a:endParaRPr>
          </a:p>
          <a:p>
            <a:pPr marL="514350" indent="-514350">
              <a:lnSpc>
                <a:spcPts val="2000"/>
              </a:lnSpc>
              <a:buFont typeface="+mj-lt"/>
              <a:buAutoNum type="arabicPeriod"/>
            </a:pPr>
            <a:r>
              <a:rPr lang="zh-CN" altLang="en-US" dirty="0">
                <a:latin typeface="宋体" panose="02010600030101010101" pitchFamily="2" charset="-122"/>
                <a:ea typeface="宋体" panose="02010600030101010101" pitchFamily="2" charset="-122"/>
              </a:rPr>
              <a:t>训练结束，将权值和阈值保存在文件中。这时可以认为各个权值已经达到稳定，分类器已经形成。再一次进行训练，直接从文件导出权值和阈值进行训练，不需要进行初始化。</a:t>
            </a:r>
          </a:p>
          <a:p>
            <a:pPr marL="514350" indent="-514350">
              <a:lnSpc>
                <a:spcPts val="2000"/>
              </a:lnSpc>
              <a:buFont typeface="+mj-lt"/>
              <a:buAutoNum type="arabicPeriod"/>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212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8F9C7-B99F-4675-BC06-248676DAFDA2}"/>
              </a:ext>
            </a:extLst>
          </p:cNvPr>
          <p:cNvSpPr>
            <a:spLocks noGrp="1"/>
          </p:cNvSpPr>
          <p:nvPr>
            <p:ph type="title"/>
          </p:nvPr>
        </p:nvSpPr>
        <p:spPr/>
        <p:txBody>
          <a:bodyPr>
            <a:normAutofit fontScale="90000"/>
          </a:bodyPr>
          <a:lstStyle/>
          <a:p>
            <a:br>
              <a:rPr lang="en-US" altLang="zh-CN" b="1" dirty="0"/>
            </a:br>
            <a:br>
              <a:rPr lang="en-US" altLang="zh-CN" b="1" dirty="0"/>
            </a:br>
            <a:br>
              <a:rPr lang="en-US" altLang="zh-CN" b="1" dirty="0"/>
            </a:br>
            <a:br>
              <a:rPr lang="en-US" altLang="zh-CN" b="1" dirty="0"/>
            </a:br>
            <a:br>
              <a:rPr lang="en-US" altLang="zh-CN" b="1" dirty="0"/>
            </a:br>
            <a:br>
              <a:rPr lang="en-US" altLang="zh-CN" b="1" dirty="0"/>
            </a:br>
            <a:br>
              <a:rPr lang="en-US" altLang="zh-CN" b="1" dirty="0"/>
            </a:br>
            <a:r>
              <a:rPr lang="en-US" altLang="zh-CN" b="1" dirty="0"/>
              <a:t>							</a:t>
            </a:r>
            <a:br>
              <a:rPr lang="zh-CN" altLang="zh-CN" dirty="0"/>
            </a:br>
            <a:r>
              <a:rPr lang="zh-CN" altLang="zh-CN" dirty="0"/>
              <a:t>利用</a:t>
            </a:r>
            <a:r>
              <a:rPr lang="en-US" altLang="zh-CN" dirty="0" err="1"/>
              <a:t>Keras</a:t>
            </a:r>
            <a:r>
              <a:rPr lang="zh-CN" altLang="zh-CN" dirty="0"/>
              <a:t>对图像进行分类</a:t>
            </a:r>
            <a:endParaRPr lang="zh-CN" altLang="en-US" dirty="0"/>
          </a:p>
        </p:txBody>
      </p:sp>
      <p:sp>
        <p:nvSpPr>
          <p:cNvPr id="3" name="内容占位符 2">
            <a:extLst>
              <a:ext uri="{FF2B5EF4-FFF2-40B4-BE49-F238E27FC236}">
                <a16:creationId xmlns:a16="http://schemas.microsoft.com/office/drawing/2014/main" id="{477CCCB6-1921-455A-9C23-C510E2F94C7D}"/>
              </a:ext>
            </a:extLst>
          </p:cNvPr>
          <p:cNvSpPr>
            <a:spLocks noGrp="1"/>
          </p:cNvSpPr>
          <p:nvPr>
            <p:ph idx="1"/>
          </p:nvPr>
        </p:nvSpPr>
        <p:spPr/>
        <p:txBody>
          <a:bodyPr/>
          <a:lstStyle/>
          <a:p>
            <a:r>
              <a:rPr lang="en-US" altLang="zh-CN" dirty="0" err="1">
                <a:latin typeface="宋体" panose="02010600030101010101" pitchFamily="2" charset="-122"/>
                <a:ea typeface="宋体" panose="02010600030101010101" pitchFamily="2" charset="-122"/>
              </a:rPr>
              <a:t>Keras</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是一个用</a:t>
            </a:r>
            <a:r>
              <a:rPr lang="en-US" altLang="zh-CN" dirty="0">
                <a:latin typeface="宋体" panose="02010600030101010101" pitchFamily="2" charset="-122"/>
                <a:ea typeface="宋体" panose="02010600030101010101" pitchFamily="2" charset="-122"/>
              </a:rPr>
              <a:t> Python </a:t>
            </a:r>
            <a:r>
              <a:rPr lang="zh-CN" altLang="zh-CN" dirty="0">
                <a:latin typeface="宋体" panose="02010600030101010101" pitchFamily="2" charset="-122"/>
                <a:ea typeface="宋体" panose="02010600030101010101" pitchFamily="2" charset="-122"/>
              </a:rPr>
              <a:t>编写的高级神经网络</a:t>
            </a:r>
            <a:r>
              <a:rPr lang="en-US" altLang="zh-CN" dirty="0">
                <a:latin typeface="宋体" panose="02010600030101010101" pitchFamily="2" charset="-122"/>
                <a:ea typeface="宋体" panose="02010600030101010101" pitchFamily="2" charset="-122"/>
              </a:rPr>
              <a:t> API</a:t>
            </a:r>
            <a:r>
              <a:rPr lang="zh-CN" altLang="zh-CN" dirty="0">
                <a:latin typeface="宋体" panose="02010600030101010101" pitchFamily="2" charset="-122"/>
                <a:ea typeface="宋体" panose="02010600030101010101" pitchFamily="2" charset="-122"/>
              </a:rPr>
              <a:t>，它能够以</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TensorFlow</a:t>
            </a:r>
            <a:r>
              <a:rPr lang="en-US" altLang="zh-CN" dirty="0">
                <a:latin typeface="宋体" panose="02010600030101010101" pitchFamily="2" charset="-122"/>
                <a:ea typeface="宋体" panose="02010600030101010101" pitchFamily="2" charset="-122"/>
              </a:rPr>
              <a:t>, CNTK, </a:t>
            </a:r>
            <a:r>
              <a:rPr lang="zh-CN" altLang="zh-CN"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Theano</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作为后端运行。</a:t>
            </a:r>
            <a:r>
              <a:rPr lang="en-US" altLang="zh-CN" dirty="0" err="1">
                <a:latin typeface="宋体" panose="02010600030101010101" pitchFamily="2" charset="-122"/>
                <a:ea typeface="宋体" panose="02010600030101010101" pitchFamily="2" charset="-122"/>
              </a:rPr>
              <a:t>Keras</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的开发重点是支持快速的实验。</a:t>
            </a:r>
          </a:p>
          <a:p>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593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2216A-8EAA-47D9-B570-33C1D6FFA406}"/>
              </a:ext>
            </a:extLst>
          </p:cNvPr>
          <p:cNvSpPr>
            <a:spLocks noGrp="1"/>
          </p:cNvSpPr>
          <p:nvPr>
            <p:ph type="title"/>
          </p:nvPr>
        </p:nvSpPr>
        <p:spPr/>
        <p:txBody>
          <a:bodyPr/>
          <a:lstStyle/>
          <a:p>
            <a:r>
              <a:rPr lang="zh-CN" altLang="en-US" dirty="0"/>
              <a:t>预训练模型</a:t>
            </a:r>
          </a:p>
        </p:txBody>
      </p:sp>
      <p:sp>
        <p:nvSpPr>
          <p:cNvPr id="3" name="内容占位符 2">
            <a:extLst>
              <a:ext uri="{FF2B5EF4-FFF2-40B4-BE49-F238E27FC236}">
                <a16:creationId xmlns:a16="http://schemas.microsoft.com/office/drawing/2014/main" id="{428AD83A-0D95-4EB5-8BCC-6522FE5325FA}"/>
              </a:ext>
            </a:extLst>
          </p:cNvPr>
          <p:cNvSpPr>
            <a:spLocks noGrp="1"/>
          </p:cNvSpPr>
          <p:nvPr>
            <p:ph idx="1"/>
          </p:nvPr>
        </p:nvSpPr>
        <p:spPr/>
        <p:txBody>
          <a:bodyPr/>
          <a:lstStyle/>
          <a:p>
            <a:r>
              <a:rPr lang="en-US" altLang="zh-CN" dirty="0" err="1"/>
              <a:t>Keras</a:t>
            </a:r>
            <a:r>
              <a:rPr lang="zh-CN" altLang="en-US" dirty="0"/>
              <a:t>提供了五种预训练模型：</a:t>
            </a:r>
            <a:endParaRPr lang="en-US" altLang="zh-CN" dirty="0"/>
          </a:p>
          <a:p>
            <a:r>
              <a:rPr lang="en-US" altLang="zh-CN" dirty="0"/>
              <a:t>      1. VGG16</a:t>
            </a:r>
          </a:p>
          <a:p>
            <a:r>
              <a:rPr lang="en-US" altLang="zh-CN" dirty="0"/>
              <a:t>      2. VGG19</a:t>
            </a:r>
          </a:p>
          <a:p>
            <a:r>
              <a:rPr lang="en-US" altLang="zh-CN" dirty="0"/>
              <a:t>      3. ResNet50</a:t>
            </a:r>
          </a:p>
          <a:p>
            <a:r>
              <a:rPr lang="en-US" altLang="zh-CN" dirty="0"/>
              <a:t>      4. Inception V3</a:t>
            </a:r>
          </a:p>
          <a:p>
            <a:r>
              <a:rPr lang="en-US" altLang="zh-CN" dirty="0"/>
              <a:t>      5. </a:t>
            </a:r>
            <a:r>
              <a:rPr lang="en-US" altLang="zh-CN" dirty="0" err="1"/>
              <a:t>Xception</a:t>
            </a:r>
            <a:endParaRPr lang="en-US" altLang="zh-CN" dirty="0"/>
          </a:p>
          <a:p>
            <a:endParaRPr lang="zh-CN" altLang="en-US" dirty="0"/>
          </a:p>
        </p:txBody>
      </p:sp>
    </p:spTree>
    <p:extLst>
      <p:ext uri="{BB962C8B-B14F-4D97-AF65-F5344CB8AC3E}">
        <p14:creationId xmlns:p14="http://schemas.microsoft.com/office/powerpoint/2010/main" val="389841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83029-F4A0-4F2F-8DD6-00821AB03E89}"/>
              </a:ext>
            </a:extLst>
          </p:cNvPr>
          <p:cNvSpPr>
            <a:spLocks noGrp="1"/>
          </p:cNvSpPr>
          <p:nvPr>
            <p:ph type="title"/>
          </p:nvPr>
        </p:nvSpPr>
        <p:spPr/>
        <p:txBody>
          <a:bodyPr/>
          <a:lstStyle/>
          <a:p>
            <a:r>
              <a:rPr lang="en-US" altLang="zh-CN" dirty="0"/>
              <a:t>VGG16</a:t>
            </a:r>
            <a:endParaRPr lang="zh-CN" altLang="en-US" dirty="0"/>
          </a:p>
        </p:txBody>
      </p:sp>
      <p:sp>
        <p:nvSpPr>
          <p:cNvPr id="3" name="内容占位符 2">
            <a:extLst>
              <a:ext uri="{FF2B5EF4-FFF2-40B4-BE49-F238E27FC236}">
                <a16:creationId xmlns:a16="http://schemas.microsoft.com/office/drawing/2014/main" id="{99B6C68A-8944-4934-B23D-2871B3067966}"/>
              </a:ext>
            </a:extLst>
          </p:cNvPr>
          <p:cNvSpPr>
            <a:spLocks noGrp="1"/>
          </p:cNvSpPr>
          <p:nvPr>
            <p:ph sz="half" idx="1"/>
          </p:nvPr>
        </p:nvSpPr>
        <p:spPr/>
        <p:txBody>
          <a:bodyPr>
            <a:normAutofit/>
          </a:bodyPr>
          <a:lstStyle/>
          <a:p>
            <a:r>
              <a:rPr lang="en-US" altLang="zh-CN" sz="2400" dirty="0">
                <a:latin typeface="宋体" panose="02010600030101010101" pitchFamily="2" charset="-122"/>
                <a:ea typeface="宋体" panose="02010600030101010101" pitchFamily="2" charset="-122"/>
              </a:rPr>
              <a:t>VGG-16</a:t>
            </a:r>
            <a:r>
              <a:rPr lang="zh-CN" altLang="zh-CN" sz="2400" dirty="0">
                <a:latin typeface="宋体" panose="02010600030101010101" pitchFamily="2" charset="-122"/>
                <a:ea typeface="宋体" panose="02010600030101010101" pitchFamily="2" charset="-122"/>
              </a:rPr>
              <a:t>又称为</a:t>
            </a:r>
            <a:r>
              <a:rPr lang="en-US" altLang="zh-CN" sz="2400" dirty="0" err="1">
                <a:latin typeface="宋体" panose="02010600030101010101" pitchFamily="2" charset="-122"/>
                <a:ea typeface="宋体" panose="02010600030101010101" pitchFamily="2" charset="-122"/>
              </a:rPr>
              <a:t>OxfordNet</a:t>
            </a:r>
            <a:r>
              <a:rPr lang="zh-CN" altLang="zh-CN" sz="2400" dirty="0">
                <a:latin typeface="宋体" panose="02010600030101010101" pitchFamily="2" charset="-122"/>
                <a:ea typeface="宋体" panose="02010600030101010101" pitchFamily="2" charset="-122"/>
              </a:rPr>
              <a:t>，是由牛津视觉几何组（</a:t>
            </a:r>
            <a:r>
              <a:rPr lang="en-US" altLang="zh-CN" sz="2400" dirty="0">
                <a:latin typeface="宋体" panose="02010600030101010101" pitchFamily="2" charset="-122"/>
                <a:ea typeface="宋体" panose="02010600030101010101" pitchFamily="2" charset="-122"/>
              </a:rPr>
              <a:t>Visual Geometry Group</a:t>
            </a:r>
            <a:r>
              <a:rPr lang="zh-CN" altLang="zh-CN" sz="2400" dirty="0">
                <a:latin typeface="宋体" panose="02010600030101010101" pitchFamily="2" charset="-122"/>
                <a:ea typeface="宋体" panose="02010600030101010101" pitchFamily="2" charset="-122"/>
              </a:rPr>
              <a:t>）开发的卷积神经网络结构。该网络在</a:t>
            </a:r>
            <a:r>
              <a:rPr lang="en-US" altLang="zh-CN" sz="2400" dirty="0">
                <a:latin typeface="宋体" panose="02010600030101010101" pitchFamily="2" charset="-122"/>
                <a:ea typeface="宋体" panose="02010600030101010101" pitchFamily="2" charset="-122"/>
              </a:rPr>
              <a:t>ImageNet</a:t>
            </a:r>
            <a:r>
              <a:rPr lang="zh-CN" altLang="zh-CN" sz="2400" dirty="0">
                <a:latin typeface="宋体" panose="02010600030101010101" pitchFamily="2" charset="-122"/>
                <a:ea typeface="宋体" panose="02010600030101010101" pitchFamily="2" charset="-122"/>
              </a:rPr>
              <a:t>数据集上进行训练。</a:t>
            </a:r>
            <a:r>
              <a:rPr lang="en-US" altLang="zh-CN" sz="2400" dirty="0">
                <a:latin typeface="宋体" panose="02010600030101010101" pitchFamily="2" charset="-122"/>
                <a:ea typeface="宋体" panose="02010600030101010101" pitchFamily="2" charset="-122"/>
              </a:rPr>
              <a:t>VGG-16</a:t>
            </a:r>
            <a:r>
              <a:rPr lang="zh-CN" altLang="zh-CN" sz="2400" dirty="0">
                <a:latin typeface="宋体" panose="02010600030101010101" pitchFamily="2" charset="-122"/>
                <a:ea typeface="宋体" panose="02010600030101010101" pitchFamily="2" charset="-122"/>
              </a:rPr>
              <a:t>网络结构：</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pic>
        <p:nvPicPr>
          <p:cNvPr id="14" name="内容占位符 13">
            <a:extLst>
              <a:ext uri="{FF2B5EF4-FFF2-40B4-BE49-F238E27FC236}">
                <a16:creationId xmlns:a16="http://schemas.microsoft.com/office/drawing/2014/main" id="{915C3EC0-4D27-4319-86AD-2BE4C4F274C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15674" y="1795957"/>
            <a:ext cx="4048690" cy="4286848"/>
          </a:xfrm>
        </p:spPr>
      </p:pic>
    </p:spTree>
    <p:extLst>
      <p:ext uri="{BB962C8B-B14F-4D97-AF65-F5344CB8AC3E}">
        <p14:creationId xmlns:p14="http://schemas.microsoft.com/office/powerpoint/2010/main" val="5932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0A2B556-8A27-4704-B884-21C9DA39E2B3}"/>
              </a:ext>
            </a:extLst>
          </p:cNvPr>
          <p:cNvSpPr>
            <a:spLocks noGrp="1"/>
          </p:cNvSpPr>
          <p:nvPr>
            <p:ph type="title"/>
          </p:nvPr>
        </p:nvSpPr>
        <p:spPr/>
        <p:txBody>
          <a:bodyPr/>
          <a:lstStyle/>
          <a:p>
            <a:r>
              <a:rPr lang="zh-CN" altLang="en-US" dirty="0"/>
              <a:t>迁移学习</a:t>
            </a:r>
          </a:p>
        </p:txBody>
      </p:sp>
      <p:sp>
        <p:nvSpPr>
          <p:cNvPr id="6" name="内容占位符 5">
            <a:extLst>
              <a:ext uri="{FF2B5EF4-FFF2-40B4-BE49-F238E27FC236}">
                <a16:creationId xmlns:a16="http://schemas.microsoft.com/office/drawing/2014/main" id="{291EFC66-8385-4940-9FE6-348FEBC64B2E}"/>
              </a:ext>
            </a:extLst>
          </p:cNvPr>
          <p:cNvSpPr>
            <a:spLocks noGrp="1"/>
          </p:cNvSpPr>
          <p:nvPr>
            <p:ph idx="1"/>
          </p:nvPr>
        </p:nvSpPr>
        <p:spPr/>
        <p:txBody>
          <a:bodyPr/>
          <a:lstStyle/>
          <a:p>
            <a:r>
              <a:rPr lang="zh-CN" altLang="en-US" dirty="0"/>
              <a:t>通过使用之前在大数据集上经过训练的预训练模型，我们可以直接使用相应的结构和权重，将它们应用到我们正在面对的问题上。这被称作是“迁移学习”，即将预训练的模型“迁移”到我们正在应对的特定问题中。</a:t>
            </a:r>
          </a:p>
        </p:txBody>
      </p:sp>
    </p:spTree>
    <p:extLst>
      <p:ext uri="{BB962C8B-B14F-4D97-AF65-F5344CB8AC3E}">
        <p14:creationId xmlns:p14="http://schemas.microsoft.com/office/powerpoint/2010/main" val="29919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81683-29A9-4342-863B-FE70A6758D05}"/>
              </a:ext>
            </a:extLst>
          </p:cNvPr>
          <p:cNvSpPr>
            <a:spLocks noGrp="1"/>
          </p:cNvSpPr>
          <p:nvPr>
            <p:ph type="title"/>
          </p:nvPr>
        </p:nvSpPr>
        <p:spPr/>
        <p:txBody>
          <a:bodyPr/>
          <a:lstStyle/>
          <a:p>
            <a:r>
              <a:rPr lang="zh-CN" altLang="en-US" dirty="0"/>
              <a:t>方法一：提取</a:t>
            </a:r>
            <a:r>
              <a:rPr lang="en-US" altLang="zh-CN" dirty="0"/>
              <a:t>bottleneck</a:t>
            </a:r>
            <a:endParaRPr lang="zh-CN" altLang="en-US" dirty="0"/>
          </a:p>
        </p:txBody>
      </p:sp>
      <p:sp>
        <p:nvSpPr>
          <p:cNvPr id="3" name="内容占位符 2">
            <a:extLst>
              <a:ext uri="{FF2B5EF4-FFF2-40B4-BE49-F238E27FC236}">
                <a16:creationId xmlns:a16="http://schemas.microsoft.com/office/drawing/2014/main" id="{1BAE100F-790A-4785-8E32-D1F3938B4659}"/>
              </a:ext>
            </a:extLst>
          </p:cNvPr>
          <p:cNvSpPr>
            <a:spLocks noGrp="1"/>
          </p:cNvSpPr>
          <p:nvPr>
            <p:ph sz="half" idx="1"/>
          </p:nvPr>
        </p:nvSpPr>
        <p:spPr/>
        <p:txBody>
          <a:bodyPr/>
          <a:lstStyle/>
          <a:p>
            <a:pPr marL="0" indent="0">
              <a:buNone/>
            </a:pPr>
            <a:r>
              <a:rPr lang="zh-CN" altLang="en-US" dirty="0">
                <a:latin typeface="宋体" panose="02010600030101010101" pitchFamily="2" charset="-122"/>
                <a:ea typeface="宋体" panose="02010600030101010101" pitchFamily="2" charset="-122"/>
              </a:rPr>
              <a:t>我们将预训练模型的全连接层去掉，把自己的训练集放在</a:t>
            </a:r>
            <a:r>
              <a:rPr lang="en-US" altLang="zh-CN" dirty="0" err="1">
                <a:latin typeface="宋体" panose="02010600030101010101" pitchFamily="2" charset="-122"/>
                <a:ea typeface="宋体" panose="02010600030101010101" pitchFamily="2" charset="-122"/>
              </a:rPr>
              <a:t>no_top</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VGG16</a:t>
            </a:r>
            <a:r>
              <a:rPr lang="zh-CN" altLang="en-US" dirty="0">
                <a:latin typeface="宋体" panose="02010600030101010101" pitchFamily="2" charset="-122"/>
                <a:ea typeface="宋体" panose="02010600030101010101" pitchFamily="2" charset="-122"/>
              </a:rPr>
              <a:t>模型上跑一遍，提取我们自己的图片权重，然后构建我们自己的全连接网络训练模型进行训练。</a:t>
            </a:r>
          </a:p>
        </p:txBody>
      </p:sp>
      <p:pic>
        <p:nvPicPr>
          <p:cNvPr id="5" name="内容占位符 4">
            <a:extLst>
              <a:ext uri="{FF2B5EF4-FFF2-40B4-BE49-F238E27FC236}">
                <a16:creationId xmlns:a16="http://schemas.microsoft.com/office/drawing/2014/main" id="{46F0E3C1-40E9-49A0-9544-47789F6116A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834394" y="1706563"/>
            <a:ext cx="2411250" cy="4465637"/>
          </a:xfrm>
          <a:prstGeom prst="rect">
            <a:avLst/>
          </a:prstGeom>
        </p:spPr>
      </p:pic>
    </p:spTree>
    <p:extLst>
      <p:ext uri="{BB962C8B-B14F-4D97-AF65-F5344CB8AC3E}">
        <p14:creationId xmlns:p14="http://schemas.microsoft.com/office/powerpoint/2010/main" val="40938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AEDF0-9BD4-477A-A10A-1BA8CEC40213}"/>
              </a:ext>
            </a:extLst>
          </p:cNvPr>
          <p:cNvSpPr>
            <a:spLocks noGrp="1"/>
          </p:cNvSpPr>
          <p:nvPr>
            <p:ph type="title"/>
          </p:nvPr>
        </p:nvSpPr>
        <p:spPr/>
        <p:txBody>
          <a:bodyPr/>
          <a:lstStyle/>
          <a:p>
            <a:r>
              <a:rPr lang="zh-CN" altLang="en-US" dirty="0"/>
              <a:t>方法二：</a:t>
            </a:r>
            <a:r>
              <a:rPr lang="en-US" altLang="zh-CN" dirty="0"/>
              <a:t>fine-tune</a:t>
            </a:r>
            <a:r>
              <a:rPr lang="zh-CN" altLang="en-US" dirty="0"/>
              <a:t>（微调）</a:t>
            </a:r>
          </a:p>
        </p:txBody>
      </p:sp>
      <p:sp>
        <p:nvSpPr>
          <p:cNvPr id="3" name="内容占位符 2">
            <a:extLst>
              <a:ext uri="{FF2B5EF4-FFF2-40B4-BE49-F238E27FC236}">
                <a16:creationId xmlns:a16="http://schemas.microsoft.com/office/drawing/2014/main" id="{6895D9CC-0512-412D-A9A3-6AA59F1F6B10}"/>
              </a:ext>
            </a:extLst>
          </p:cNvPr>
          <p:cNvSpPr>
            <a:spLocks noGrp="1"/>
          </p:cNvSpPr>
          <p:nvPr>
            <p:ph idx="1"/>
          </p:nvPr>
        </p:nvSpPr>
        <p:spPr/>
        <p:txBody>
          <a:bodyPr/>
          <a:lstStyle/>
          <a:p>
            <a:r>
              <a:rPr lang="zh-CN" altLang="en-US" dirty="0"/>
              <a:t>第一种方法没有重新训练模型，只是修改了全连接层输出，这种方法用在数据集与</a:t>
            </a:r>
            <a:r>
              <a:rPr lang="en-US" altLang="zh-CN" dirty="0"/>
              <a:t>ImageNet</a:t>
            </a:r>
            <a:r>
              <a:rPr lang="zh-CN" altLang="en-US" dirty="0"/>
              <a:t>数据集相似的情况下比较好；如果数据集与</a:t>
            </a:r>
            <a:r>
              <a:rPr lang="en-US" altLang="zh-CN" dirty="0"/>
              <a:t>ImageNet</a:t>
            </a:r>
            <a:r>
              <a:rPr lang="zh-CN" altLang="en-US" dirty="0"/>
              <a:t>数据集相似度不高，则需要</a:t>
            </a:r>
            <a:r>
              <a:rPr lang="en-US" altLang="zh-CN" dirty="0"/>
              <a:t>fine-tune</a:t>
            </a:r>
            <a:r>
              <a:rPr lang="zh-CN" altLang="en-US" dirty="0"/>
              <a:t>。</a:t>
            </a:r>
            <a:endParaRPr lang="en-US" altLang="zh-CN" dirty="0"/>
          </a:p>
          <a:p>
            <a:r>
              <a:rPr lang="zh-CN" altLang="en-US" dirty="0"/>
              <a:t>根据数据集图片的特点进行选择冻结某几层的参数，以确保学习到一般特征，然后训练剩余的几层，学习我们训练集的特殊特征。</a:t>
            </a:r>
          </a:p>
        </p:txBody>
      </p:sp>
    </p:spTree>
    <p:extLst>
      <p:ext uri="{BB962C8B-B14F-4D97-AF65-F5344CB8AC3E}">
        <p14:creationId xmlns:p14="http://schemas.microsoft.com/office/powerpoint/2010/main" val="322760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Salesforce Sans"/>
                <a:ea typeface="微软雅黑" panose="020B0503020204020204" pitchFamily="34" charset="-122"/>
                <a:sym typeface="Salesforce Sans"/>
              </a:rPr>
              <a:t>卷积神经网络（</a:t>
            </a:r>
            <a:r>
              <a:rPr lang="en-US" altLang="zh-CN" dirty="0">
                <a:latin typeface="Salesforce Sans"/>
                <a:sym typeface="Salesforce Sans"/>
              </a:rPr>
              <a:t>Convolutional Neural Network, CNN</a:t>
            </a:r>
            <a:r>
              <a:rPr lang="zh-CN" altLang="en-US" dirty="0">
                <a:latin typeface="Salesforce Sans"/>
                <a:ea typeface="微软雅黑" panose="020B0503020204020204" pitchFamily="34" charset="-122"/>
                <a:sym typeface="Salesforce Sans"/>
              </a:rPr>
              <a:t>）</a:t>
            </a:r>
          </a:p>
        </p:txBody>
      </p:sp>
      <p:sp>
        <p:nvSpPr>
          <p:cNvPr id="14" name="内容占位符 13"/>
          <p:cNvSpPr>
            <a:spLocks noGrp="1"/>
          </p:cNvSpPr>
          <p:nvPr>
            <p:ph sz="half" idx="1"/>
          </p:nvPr>
        </p:nvSpPr>
        <p:spPr/>
        <p:txBody>
          <a:bodyPr rtlCol="0">
            <a:normAutofit fontScale="92500" lnSpcReduction="20000"/>
          </a:bodyPr>
          <a:lstStyle/>
          <a:p>
            <a:pPr marL="0" indent="0">
              <a:buNone/>
            </a:pPr>
            <a:r>
              <a:rPr lang="zh-CN" altLang="en-US"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卷积神经网络是多层感知机</a:t>
            </a:r>
            <a:r>
              <a:rPr lang="en-US" altLang="zh-CN" sz="2400" dirty="0">
                <a:latin typeface="宋体" panose="02010600030101010101" pitchFamily="2" charset="-122"/>
                <a:ea typeface="宋体" panose="02010600030101010101" pitchFamily="2" charset="-122"/>
              </a:rPr>
              <a:t>(MLP)</a:t>
            </a:r>
            <a:r>
              <a:rPr lang="zh-CN" altLang="en-US" sz="2400" dirty="0">
                <a:latin typeface="宋体" panose="02010600030101010101" pitchFamily="2" charset="-122"/>
                <a:ea typeface="宋体" panose="02010600030101010101" pitchFamily="2" charset="-122"/>
              </a:rPr>
              <a:t>的变种，是一种多层的监督学习神经网络。</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CNN</a:t>
            </a:r>
            <a:r>
              <a:rPr lang="zh-CN" altLang="zh-CN" sz="2400" dirty="0">
                <a:latin typeface="宋体" panose="02010600030101010101" pitchFamily="2" charset="-122"/>
                <a:ea typeface="宋体" panose="02010600030101010101" pitchFamily="2" charset="-122"/>
              </a:rPr>
              <a:t>结构一般包括</a:t>
            </a:r>
            <a:r>
              <a:rPr lang="en-US" altLang="zh-CN" sz="2400" dirty="0">
                <a:latin typeface="宋体" panose="02010600030101010101" pitchFamily="2" charset="-122"/>
                <a:ea typeface="宋体" panose="02010600030101010101" pitchFamily="2" charset="-122"/>
              </a:rPr>
              <a:t>6</a:t>
            </a:r>
            <a:r>
              <a:rPr lang="zh-CN" altLang="zh-CN" sz="2400" dirty="0">
                <a:latin typeface="宋体" panose="02010600030101010101" pitchFamily="2" charset="-122"/>
                <a:ea typeface="宋体" panose="02010600030101010101" pitchFamily="2" charset="-122"/>
              </a:rPr>
              <a:t>个层：</a:t>
            </a:r>
          </a:p>
          <a:p>
            <a:r>
              <a:rPr lang="zh-CN" altLang="zh-CN" sz="2200" dirty="0">
                <a:latin typeface="宋体" panose="02010600030101010101" pitchFamily="2" charset="-122"/>
                <a:ea typeface="宋体" panose="02010600030101010101" pitchFamily="2" charset="-122"/>
              </a:rPr>
              <a:t>输入层：用于数据的输入</a:t>
            </a:r>
          </a:p>
          <a:p>
            <a:r>
              <a:rPr lang="zh-CN" altLang="zh-CN" sz="2200" dirty="0">
                <a:latin typeface="宋体" panose="02010600030101010101" pitchFamily="2" charset="-122"/>
                <a:ea typeface="宋体" panose="02010600030101010101" pitchFamily="2" charset="-122"/>
              </a:rPr>
              <a:t>卷积层：使用卷积核进行特征提取和特征映射</a:t>
            </a:r>
          </a:p>
          <a:p>
            <a:r>
              <a:rPr lang="zh-CN" altLang="zh-CN" sz="2200" dirty="0">
                <a:latin typeface="宋体" panose="02010600030101010101" pitchFamily="2" charset="-122"/>
                <a:ea typeface="宋体" panose="02010600030101010101" pitchFamily="2" charset="-122"/>
              </a:rPr>
              <a:t>激励层：由于卷积也是一种线性运算，因此需要增加非线性映射</a:t>
            </a:r>
          </a:p>
          <a:p>
            <a:r>
              <a:rPr lang="zh-CN" altLang="zh-CN" sz="2200" dirty="0">
                <a:latin typeface="宋体" panose="02010600030101010101" pitchFamily="2" charset="-122"/>
                <a:ea typeface="宋体" panose="02010600030101010101" pitchFamily="2" charset="-122"/>
              </a:rPr>
              <a:t>池化层：进行下采样，对特征图稀疏处理，减少数据运算量。</a:t>
            </a:r>
          </a:p>
          <a:p>
            <a:r>
              <a:rPr lang="zh-CN" altLang="zh-CN" sz="2200" dirty="0">
                <a:latin typeface="宋体" panose="02010600030101010101" pitchFamily="2" charset="-122"/>
                <a:ea typeface="宋体" panose="02010600030101010101" pitchFamily="2" charset="-122"/>
              </a:rPr>
              <a:t>全连接层：通常在</a:t>
            </a:r>
            <a:r>
              <a:rPr lang="en-US" altLang="zh-CN" sz="2200" dirty="0">
                <a:latin typeface="宋体" panose="02010600030101010101" pitchFamily="2" charset="-122"/>
                <a:ea typeface="宋体" panose="02010600030101010101" pitchFamily="2" charset="-122"/>
              </a:rPr>
              <a:t>CNN</a:t>
            </a:r>
            <a:r>
              <a:rPr lang="zh-CN" altLang="zh-CN" sz="2200" dirty="0">
                <a:latin typeface="宋体" panose="02010600030101010101" pitchFamily="2" charset="-122"/>
                <a:ea typeface="宋体" panose="02010600030101010101" pitchFamily="2" charset="-122"/>
              </a:rPr>
              <a:t>的尾部进行重新拟合，减少特征信息的损失</a:t>
            </a:r>
          </a:p>
          <a:p>
            <a:r>
              <a:rPr lang="zh-CN" altLang="zh-CN" sz="2200" dirty="0">
                <a:latin typeface="宋体" panose="02010600030101010101" pitchFamily="2" charset="-122"/>
                <a:ea typeface="宋体" panose="02010600030101010101" pitchFamily="2" charset="-122"/>
              </a:rPr>
              <a:t>输出层：用于输出结果</a:t>
            </a:r>
          </a:p>
          <a:p>
            <a:pPr marL="0" indent="0">
              <a:buNone/>
            </a:pPr>
            <a:endParaRPr lang="zh-CN" altLang="en-US" dirty="0">
              <a:latin typeface="宋体" panose="02010600030101010101" pitchFamily="2" charset="-122"/>
              <a:ea typeface="宋体" panose="02010600030101010101" pitchFamily="2" charset="-122"/>
              <a:sym typeface="Salesforce Sans"/>
            </a:endParaRPr>
          </a:p>
        </p:txBody>
      </p:sp>
      <p:pic>
        <p:nvPicPr>
          <p:cNvPr id="4" name="内容占位符 3">
            <a:extLst>
              <a:ext uri="{FF2B5EF4-FFF2-40B4-BE49-F238E27FC236}">
                <a16:creationId xmlns:a16="http://schemas.microsoft.com/office/drawing/2014/main" id="{1C992291-821B-4E62-A0DC-4D462D58BC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8468" y="2708920"/>
            <a:ext cx="5078412" cy="2157965"/>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061F5-4517-48B1-99F5-E931E5354A7C}"/>
              </a:ext>
            </a:extLst>
          </p:cNvPr>
          <p:cNvSpPr>
            <a:spLocks noGrp="1"/>
          </p:cNvSpPr>
          <p:nvPr>
            <p:ph type="title"/>
          </p:nvPr>
        </p:nvSpPr>
        <p:spPr/>
        <p:txBody>
          <a:bodyPr/>
          <a:lstStyle/>
          <a:p>
            <a:r>
              <a:rPr lang="zh-CN" altLang="en-US" dirty="0"/>
              <a:t>结果比较</a:t>
            </a:r>
          </a:p>
        </p:txBody>
      </p:sp>
      <p:sp>
        <p:nvSpPr>
          <p:cNvPr id="6" name="文本占位符 5">
            <a:extLst>
              <a:ext uri="{FF2B5EF4-FFF2-40B4-BE49-F238E27FC236}">
                <a16:creationId xmlns:a16="http://schemas.microsoft.com/office/drawing/2014/main" id="{447F0572-DCAB-48C2-B3FF-CA284A6AFCE5}"/>
              </a:ext>
            </a:extLst>
          </p:cNvPr>
          <p:cNvSpPr>
            <a:spLocks noGrp="1"/>
          </p:cNvSpPr>
          <p:nvPr>
            <p:ph type="body" idx="1"/>
          </p:nvPr>
        </p:nvSpPr>
        <p:spPr/>
        <p:txBody>
          <a:bodyPr>
            <a:normAutofit/>
          </a:bodyPr>
          <a:lstStyle/>
          <a:p>
            <a:r>
              <a:rPr lang="en-US" altLang="zh-CN" sz="2400" cap="none" dirty="0">
                <a:solidFill>
                  <a:schemeClr val="tx1"/>
                </a:solidFill>
              </a:rPr>
              <a:t>Bottleneck</a:t>
            </a:r>
            <a:endParaRPr lang="zh-CN" altLang="en-US" sz="2400" cap="none" dirty="0">
              <a:solidFill>
                <a:schemeClr val="tx1"/>
              </a:solidFill>
            </a:endParaRPr>
          </a:p>
        </p:txBody>
      </p:sp>
      <p:sp>
        <p:nvSpPr>
          <p:cNvPr id="7" name="内容占位符 6">
            <a:extLst>
              <a:ext uri="{FF2B5EF4-FFF2-40B4-BE49-F238E27FC236}">
                <a16:creationId xmlns:a16="http://schemas.microsoft.com/office/drawing/2014/main" id="{12CD69DC-BD3D-49C5-AD25-F491AEC8C48F}"/>
              </a:ext>
            </a:extLst>
          </p:cNvPr>
          <p:cNvSpPr>
            <a:spLocks noGrp="1"/>
          </p:cNvSpPr>
          <p:nvPr>
            <p:ph sz="half" idx="2"/>
          </p:nvPr>
        </p:nvSpPr>
        <p:spPr/>
        <p:txBody>
          <a:bodyPr/>
          <a:lstStyle/>
          <a:p>
            <a:r>
              <a:rPr lang="en-US" altLang="zh-CN" dirty="0"/>
              <a:t>Test </a:t>
            </a:r>
            <a:r>
              <a:rPr lang="en-US" altLang="zh-CN" dirty="0" err="1"/>
              <a:t>acc</a:t>
            </a:r>
            <a:r>
              <a:rPr lang="en-US" altLang="zh-CN" dirty="0"/>
              <a:t>:</a:t>
            </a:r>
          </a:p>
          <a:p>
            <a:endParaRPr lang="en-US" altLang="zh-CN" dirty="0"/>
          </a:p>
          <a:p>
            <a:endParaRPr lang="zh-CN" altLang="en-US" dirty="0"/>
          </a:p>
        </p:txBody>
      </p:sp>
      <p:sp>
        <p:nvSpPr>
          <p:cNvPr id="8" name="文本占位符 7">
            <a:extLst>
              <a:ext uri="{FF2B5EF4-FFF2-40B4-BE49-F238E27FC236}">
                <a16:creationId xmlns:a16="http://schemas.microsoft.com/office/drawing/2014/main" id="{CFF6A1E3-97D2-4B89-913C-11B758F72C0C}"/>
              </a:ext>
            </a:extLst>
          </p:cNvPr>
          <p:cNvSpPr>
            <a:spLocks noGrp="1"/>
          </p:cNvSpPr>
          <p:nvPr>
            <p:ph type="body" sz="quarter" idx="3"/>
          </p:nvPr>
        </p:nvSpPr>
        <p:spPr/>
        <p:txBody>
          <a:bodyPr>
            <a:normAutofit/>
          </a:bodyPr>
          <a:lstStyle/>
          <a:p>
            <a:r>
              <a:rPr lang="en-US" altLang="zh-CN" sz="2400" cap="none" dirty="0">
                <a:solidFill>
                  <a:schemeClr val="tx1"/>
                </a:solidFill>
              </a:rPr>
              <a:t>Fine-tune</a:t>
            </a:r>
            <a:endParaRPr lang="zh-CN" altLang="en-US" sz="2400" cap="none" dirty="0">
              <a:solidFill>
                <a:schemeClr val="tx1"/>
              </a:solidFill>
            </a:endParaRPr>
          </a:p>
        </p:txBody>
      </p:sp>
      <p:sp>
        <p:nvSpPr>
          <p:cNvPr id="15" name="内容占位符 14">
            <a:extLst>
              <a:ext uri="{FF2B5EF4-FFF2-40B4-BE49-F238E27FC236}">
                <a16:creationId xmlns:a16="http://schemas.microsoft.com/office/drawing/2014/main" id="{AA7598AD-4E4D-4C0B-BF49-2E992915C2C5}"/>
              </a:ext>
            </a:extLst>
          </p:cNvPr>
          <p:cNvSpPr>
            <a:spLocks noGrp="1"/>
          </p:cNvSpPr>
          <p:nvPr>
            <p:ph sz="quarter" idx="4"/>
          </p:nvPr>
        </p:nvSpPr>
        <p:spPr/>
        <p:txBody>
          <a:bodyPr/>
          <a:lstStyle/>
          <a:p>
            <a:r>
              <a:rPr lang="en-US" altLang="zh-CN" dirty="0"/>
              <a:t>Test </a:t>
            </a:r>
            <a:r>
              <a:rPr lang="en-US" altLang="zh-CN" dirty="0" err="1"/>
              <a:t>acc</a:t>
            </a:r>
            <a:r>
              <a:rPr lang="en-US" altLang="zh-CN" dirty="0"/>
              <a:t>:</a:t>
            </a:r>
          </a:p>
          <a:p>
            <a:endParaRPr lang="en-US" altLang="zh-CN" dirty="0"/>
          </a:p>
          <a:p>
            <a:endParaRPr lang="zh-CN" altLang="en-US" dirty="0"/>
          </a:p>
        </p:txBody>
      </p:sp>
      <p:pic>
        <p:nvPicPr>
          <p:cNvPr id="17" name="图片 16">
            <a:extLst>
              <a:ext uri="{FF2B5EF4-FFF2-40B4-BE49-F238E27FC236}">
                <a16:creationId xmlns:a16="http://schemas.microsoft.com/office/drawing/2014/main" id="{83868B2D-35C9-4A4F-8B3E-EF6B0D36D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532" y="3861048"/>
            <a:ext cx="4334272" cy="2889515"/>
          </a:xfrm>
          <a:prstGeom prst="rect">
            <a:avLst/>
          </a:prstGeom>
        </p:spPr>
      </p:pic>
      <p:pic>
        <p:nvPicPr>
          <p:cNvPr id="19" name="图片 18">
            <a:extLst>
              <a:ext uri="{FF2B5EF4-FFF2-40B4-BE49-F238E27FC236}">
                <a16:creationId xmlns:a16="http://schemas.microsoft.com/office/drawing/2014/main" id="{6EF7E731-1E2B-469A-8796-914E4A8F1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644" y="3833755"/>
            <a:ext cx="4375212" cy="2916808"/>
          </a:xfrm>
          <a:prstGeom prst="rect">
            <a:avLst/>
          </a:prstGeom>
        </p:spPr>
      </p:pic>
      <p:pic>
        <p:nvPicPr>
          <p:cNvPr id="21" name="图片 20">
            <a:extLst>
              <a:ext uri="{FF2B5EF4-FFF2-40B4-BE49-F238E27FC236}">
                <a16:creationId xmlns:a16="http://schemas.microsoft.com/office/drawing/2014/main" id="{D03FCC23-63EB-4926-9281-C7D437A6F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998" y="3282685"/>
            <a:ext cx="2210108" cy="362001"/>
          </a:xfrm>
          <a:prstGeom prst="rect">
            <a:avLst/>
          </a:prstGeom>
        </p:spPr>
      </p:pic>
      <p:pic>
        <p:nvPicPr>
          <p:cNvPr id="23" name="图片 22">
            <a:extLst>
              <a:ext uri="{FF2B5EF4-FFF2-40B4-BE49-F238E27FC236}">
                <a16:creationId xmlns:a16="http://schemas.microsoft.com/office/drawing/2014/main" id="{0EF94B64-9198-4232-B044-5FB21B2B9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484" y="3297317"/>
            <a:ext cx="3172268" cy="295316"/>
          </a:xfrm>
          <a:prstGeom prst="rect">
            <a:avLst/>
          </a:prstGeom>
        </p:spPr>
      </p:pic>
    </p:spTree>
    <p:extLst>
      <p:ext uri="{BB962C8B-B14F-4D97-AF65-F5344CB8AC3E}">
        <p14:creationId xmlns:p14="http://schemas.microsoft.com/office/powerpoint/2010/main" val="16360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alesforce Sans"/>
              </a:rPr>
              <a:t>输入层</a:t>
            </a:r>
          </a:p>
        </p:txBody>
      </p:sp>
      <p:sp>
        <p:nvSpPr>
          <p:cNvPr id="10" name="内容占位符 9">
            <a:extLst>
              <a:ext uri="{FF2B5EF4-FFF2-40B4-BE49-F238E27FC236}">
                <a16:creationId xmlns:a16="http://schemas.microsoft.com/office/drawing/2014/main" id="{381E3D68-62FF-457F-A315-4E9920CA9360}"/>
              </a:ext>
            </a:extLst>
          </p:cNvPr>
          <p:cNvSpPr>
            <a:spLocks noGrp="1"/>
          </p:cNvSpPr>
          <p:nvPr>
            <p:ph idx="1"/>
          </p:nvPr>
        </p:nvSpPr>
        <p:spPr/>
        <p:txBody>
          <a:bodyPr/>
          <a:lstStyle/>
          <a:p>
            <a:pPr marL="0" indent="0">
              <a:buNone/>
            </a:pPr>
            <a:r>
              <a:rPr lang="zh-CN" altLang="en-US" dirty="0">
                <a:latin typeface="宋体" panose="02010600030101010101" pitchFamily="2" charset="-122"/>
                <a:ea typeface="宋体" panose="02010600030101010101" pitchFamily="2" charset="-122"/>
              </a:rPr>
              <a:t>     卷积神经网络与普通的神经网络不同的地方在于默认输入是图像，可以让我们把特定的性质编码入网络结构，使是我们的前馈函数更加有效率，并减少了大量参数。</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如果是</a:t>
            </a:r>
            <a:r>
              <a:rPr lang="en-US" altLang="zh-CN" dirty="0">
                <a:latin typeface="宋体" panose="02010600030101010101" pitchFamily="2" charset="-122"/>
                <a:ea typeface="宋体" panose="02010600030101010101" pitchFamily="2" charset="-122"/>
              </a:rPr>
              <a:t>50*50</a:t>
            </a:r>
            <a:r>
              <a:rPr lang="zh-CN" altLang="zh-CN" dirty="0">
                <a:latin typeface="宋体" panose="02010600030101010101" pitchFamily="2" charset="-122"/>
                <a:ea typeface="宋体" panose="02010600030101010101" pitchFamily="2" charset="-122"/>
              </a:rPr>
              <a:t>的黑白图片，则输入的是</a:t>
            </a:r>
            <a:r>
              <a:rPr lang="en-US" altLang="zh-CN" dirty="0">
                <a:latin typeface="宋体" panose="02010600030101010101" pitchFamily="2" charset="-122"/>
                <a:ea typeface="宋体" panose="02010600030101010101" pitchFamily="2" charset="-122"/>
              </a:rPr>
              <a:t>50*50</a:t>
            </a:r>
            <a:r>
              <a:rPr lang="zh-CN" altLang="zh-CN" dirty="0">
                <a:latin typeface="宋体" panose="02010600030101010101" pitchFamily="2" charset="-122"/>
                <a:ea typeface="宋体" panose="02010600030101010101" pitchFamily="2" charset="-122"/>
              </a:rPr>
              <a:t>的二维神经元；如果是</a:t>
            </a:r>
            <a:r>
              <a:rPr lang="en-US" altLang="zh-CN" dirty="0">
                <a:latin typeface="宋体" panose="02010600030101010101" pitchFamily="2" charset="-122"/>
                <a:ea typeface="宋体" panose="02010600030101010101" pitchFamily="2" charset="-122"/>
              </a:rPr>
              <a:t>RGB</a:t>
            </a:r>
            <a:r>
              <a:rPr lang="zh-CN" altLang="zh-CN" dirty="0">
                <a:latin typeface="宋体" panose="02010600030101010101" pitchFamily="2" charset="-122"/>
                <a:ea typeface="宋体" panose="02010600030101010101" pitchFamily="2" charset="-122"/>
              </a:rPr>
              <a:t>彩色图，则输入的是</a:t>
            </a:r>
            <a:r>
              <a:rPr lang="en-US" altLang="zh-CN" dirty="0">
                <a:latin typeface="宋体" panose="02010600030101010101" pitchFamily="2" charset="-122"/>
                <a:ea typeface="宋体" panose="02010600030101010101" pitchFamily="2" charset="-122"/>
              </a:rPr>
              <a:t>3*50*50</a:t>
            </a:r>
            <a:r>
              <a:rPr lang="zh-CN" altLang="zh-CN" dirty="0">
                <a:latin typeface="宋体" panose="02010600030101010101" pitchFamily="2" charset="-122"/>
                <a:ea typeface="宋体" panose="02010600030101010101" pitchFamily="2" charset="-122"/>
              </a:rPr>
              <a:t>的三维神经元。</a:t>
            </a:r>
          </a:p>
          <a:p>
            <a:pPr marL="0" indent="0">
              <a:buNone/>
            </a:pPr>
            <a:endParaRPr lang="zh-CN" altLang="zh-CN"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Salesforce Sans"/>
              </a:rPr>
              <a:t>卷积层</a:t>
            </a:r>
          </a:p>
        </p:txBody>
      </p:sp>
      <p:sp>
        <p:nvSpPr>
          <p:cNvPr id="4" name="内容占位符 3">
            <a:extLst>
              <a:ext uri="{FF2B5EF4-FFF2-40B4-BE49-F238E27FC236}">
                <a16:creationId xmlns:a16="http://schemas.microsoft.com/office/drawing/2014/main" id="{3BE577FF-8D05-477B-BD15-6EE701F6972E}"/>
              </a:ext>
            </a:extLst>
          </p:cNvPr>
          <p:cNvSpPr>
            <a:spLocks noGrp="1"/>
          </p:cNvSpPr>
          <p:nvPr>
            <p:ph sz="half" idx="1"/>
          </p:nvPr>
        </p:nvSpPr>
        <p:spPr/>
        <p:txBody>
          <a:bodyPr>
            <a:normAutofit fontScale="92500"/>
          </a:bodyPr>
          <a:lstStyle/>
          <a:p>
            <a:r>
              <a:rPr lang="zh-CN" altLang="zh-CN" sz="2400" dirty="0">
                <a:latin typeface="宋体" panose="02010600030101010101" pitchFamily="2" charset="-122"/>
                <a:ea typeface="宋体" panose="02010600030101010101" pitchFamily="2" charset="-122"/>
              </a:rPr>
              <a:t>卷积神经网络中核心就是卷积操作，所谓卷积操作就是对图像（不同的数据窗口数据）和滤波矩阵（一组固定的权重：因为每个神经元的权重固定，所以又可以看做一个恒定的滤波器</a:t>
            </a:r>
            <a:r>
              <a:rPr lang="en-US" altLang="zh-CN" sz="2400" dirty="0">
                <a:latin typeface="宋体" panose="02010600030101010101" pitchFamily="2" charset="-122"/>
                <a:ea typeface="宋体" panose="02010600030101010101" pitchFamily="2" charset="-122"/>
              </a:rPr>
              <a:t>filter</a:t>
            </a:r>
            <a:r>
              <a:rPr lang="zh-CN" altLang="zh-CN" sz="2400" dirty="0">
                <a:latin typeface="宋体" panose="02010600030101010101" pitchFamily="2" charset="-122"/>
                <a:ea typeface="宋体" panose="02010600030101010101" pitchFamily="2" charset="-122"/>
              </a:rPr>
              <a:t>）做内积（逐个元素相乘再求和）的操作。</a:t>
            </a:r>
          </a:p>
          <a:p>
            <a:r>
              <a:rPr lang="zh-CN" altLang="zh-CN" sz="2400" dirty="0">
                <a:latin typeface="宋体" panose="02010600030101010101" pitchFamily="2" charset="-122"/>
                <a:ea typeface="宋体" panose="02010600030101010101" pitchFamily="2" charset="-122"/>
              </a:rPr>
              <a:t>如</a:t>
            </a:r>
            <a:r>
              <a:rPr lang="zh-CN" altLang="en-US" sz="2400" dirty="0">
                <a:latin typeface="宋体" panose="02010600030101010101" pitchFamily="2" charset="-122"/>
                <a:ea typeface="宋体" panose="02010600030101010101" pitchFamily="2" charset="-122"/>
              </a:rPr>
              <a:t>右</a:t>
            </a:r>
            <a:r>
              <a:rPr lang="zh-CN" altLang="zh-CN" sz="2400" dirty="0">
                <a:latin typeface="宋体" panose="02010600030101010101" pitchFamily="2" charset="-122"/>
                <a:ea typeface="宋体" panose="02010600030101010101" pitchFamily="2" charset="-122"/>
              </a:rPr>
              <a:t>图中，图中左边部分是原始输入数据，图中中间部分是滤波器</a:t>
            </a:r>
            <a:r>
              <a:rPr lang="en-US" altLang="zh-CN" sz="2400" dirty="0">
                <a:latin typeface="宋体" panose="02010600030101010101" pitchFamily="2" charset="-122"/>
                <a:ea typeface="宋体" panose="02010600030101010101" pitchFamily="2" charset="-122"/>
              </a:rPr>
              <a:t>filter</a:t>
            </a:r>
            <a:r>
              <a:rPr lang="zh-CN" altLang="zh-CN" sz="2400" dirty="0">
                <a:latin typeface="宋体" panose="02010600030101010101" pitchFamily="2" charset="-122"/>
                <a:ea typeface="宋体" panose="02010600030101010101" pitchFamily="2" charset="-122"/>
              </a:rPr>
              <a:t>，图中右边是输出的新的二维数据。具体计算方法为滤波器中每一个数与原始窗口中每一个数相乘，然后将所有的积相加。</a:t>
            </a:r>
          </a:p>
          <a:p>
            <a:pPr marL="0" indent="0">
              <a:buNone/>
            </a:pPr>
            <a:endParaRPr lang="zh-CN" altLang="en-US" dirty="0">
              <a:latin typeface="宋体" panose="02010600030101010101" pitchFamily="2" charset="-122"/>
              <a:ea typeface="宋体" panose="02010600030101010101" pitchFamily="2" charset="-122"/>
            </a:endParaRPr>
          </a:p>
        </p:txBody>
      </p:sp>
      <p:pic>
        <p:nvPicPr>
          <p:cNvPr id="8" name="内容占位符 5">
            <a:extLst>
              <a:ext uri="{FF2B5EF4-FFF2-40B4-BE49-F238E27FC236}">
                <a16:creationId xmlns:a16="http://schemas.microsoft.com/office/drawing/2014/main" id="{C4106B37-C19C-417E-96DD-A9EA54FB37B6}"/>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500813" y="1935892"/>
            <a:ext cx="5078412" cy="4006979"/>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Salesforce Sans"/>
              </a:rPr>
              <a:t>卷积层</a:t>
            </a:r>
          </a:p>
        </p:txBody>
      </p:sp>
      <p:sp>
        <p:nvSpPr>
          <p:cNvPr id="8" name="内容占位符 7">
            <a:extLst>
              <a:ext uri="{FF2B5EF4-FFF2-40B4-BE49-F238E27FC236}">
                <a16:creationId xmlns:a16="http://schemas.microsoft.com/office/drawing/2014/main" id="{BB0AC62F-90BB-4C0C-8F5B-7F96ACE145FC}"/>
              </a:ext>
            </a:extLst>
          </p:cNvPr>
          <p:cNvSpPr>
            <a:spLocks noGrp="1"/>
          </p:cNvSpPr>
          <p:nvPr>
            <p:ph idx="1"/>
          </p:nvPr>
        </p:nvSpPr>
        <p:spPr/>
        <p:txBody>
          <a:bodyPr>
            <a:normAutofit/>
          </a:bodyPr>
          <a:lstStyle/>
          <a:p>
            <a:r>
              <a:rPr lang="zh-CN" altLang="zh-CN" sz="2400" dirty="0">
                <a:latin typeface="宋体" panose="02010600030101010101" pitchFamily="2" charset="-122"/>
                <a:ea typeface="宋体" panose="02010600030101010101" pitchFamily="2" charset="-122"/>
              </a:rPr>
              <a:t>卷积层中有两个重要的概念：感受野（</a:t>
            </a:r>
            <a:r>
              <a:rPr lang="en-US" altLang="zh-CN" sz="2400" dirty="0">
                <a:latin typeface="宋体" panose="02010600030101010101" pitchFamily="2" charset="-122"/>
                <a:ea typeface="宋体" panose="02010600030101010101" pitchFamily="2" charset="-122"/>
              </a:rPr>
              <a:t>local receptive fields</a:t>
            </a:r>
            <a:r>
              <a:rPr lang="zh-CN" altLang="zh-CN" sz="2400" dirty="0">
                <a:latin typeface="宋体" panose="02010600030101010101" pitchFamily="2" charset="-122"/>
                <a:ea typeface="宋体" panose="02010600030101010101" pitchFamily="2" charset="-122"/>
              </a:rPr>
              <a:t>）和权值共享（</a:t>
            </a:r>
            <a:r>
              <a:rPr lang="en-US" altLang="zh-CN" sz="2400" dirty="0">
                <a:latin typeface="宋体" panose="02010600030101010101" pitchFamily="2" charset="-122"/>
                <a:ea typeface="宋体" panose="02010600030101010101" pitchFamily="2" charset="-122"/>
              </a:rPr>
              <a:t>shared weights</a:t>
            </a:r>
            <a:r>
              <a:rPr lang="zh-CN" altLang="zh-CN" sz="2400" dirty="0">
                <a:latin typeface="宋体" panose="02010600030101010101" pitchFamily="2" charset="-122"/>
                <a:ea typeface="宋体" panose="02010600030101010101" pitchFamily="2" charset="-122"/>
              </a:rPr>
              <a:t>）。</a:t>
            </a:r>
          </a:p>
          <a:p>
            <a:r>
              <a:rPr lang="zh-CN" altLang="zh-CN" sz="2400" dirty="0">
                <a:latin typeface="宋体" panose="02010600030101010101" pitchFamily="2" charset="-122"/>
                <a:ea typeface="宋体" panose="02010600030101010101" pitchFamily="2" charset="-122"/>
              </a:rPr>
              <a:t>由于一张图片像素很多，所以我们会定义一个感受野，一般为</a:t>
            </a:r>
            <a:r>
              <a:rPr lang="en-US" altLang="zh-CN" sz="2400" dirty="0">
                <a:latin typeface="宋体" panose="02010600030101010101" pitchFamily="2" charset="-122"/>
                <a:ea typeface="宋体" panose="02010600030101010101" pitchFamily="2" charset="-122"/>
              </a:rPr>
              <a:t>1*1,3*3,5*5</a:t>
            </a:r>
            <a:r>
              <a:rPr lang="zh-CN" altLang="zh-CN" sz="2400" dirty="0">
                <a:latin typeface="宋体" panose="02010600030101010101" pitchFamily="2" charset="-122"/>
                <a:ea typeface="宋体" panose="02010600030101010101" pitchFamily="2" charset="-122"/>
              </a:rPr>
              <a:t>，这里的感受野可以看做上面卷积操作的原始数据窗口。这样我们可以通过在图片上平移这个感受野来扫描全图。扫描时平移的格数称为步长（</a:t>
            </a:r>
            <a:r>
              <a:rPr lang="en-US" altLang="zh-CN" sz="2400" dirty="0">
                <a:latin typeface="宋体" panose="02010600030101010101" pitchFamily="2" charset="-122"/>
                <a:ea typeface="宋体" panose="02010600030101010101" pitchFamily="2" charset="-122"/>
              </a:rPr>
              <a:t>stride</a:t>
            </a:r>
            <a:r>
              <a:rPr lang="zh-CN" altLang="zh-CN" sz="2400" dirty="0">
                <a:latin typeface="宋体" panose="02010600030101010101" pitchFamily="2" charset="-122"/>
                <a:ea typeface="宋体" panose="02010600030101010101" pitchFamily="2" charset="-122"/>
              </a:rPr>
              <a:t>），当扫描至边缘时，感受野可能会出界，这时需要对边界扩充（</a:t>
            </a:r>
            <a:r>
              <a:rPr lang="en-US" altLang="zh-CN" sz="2400" dirty="0">
                <a:latin typeface="宋体" panose="02010600030101010101" pitchFamily="2" charset="-122"/>
                <a:ea typeface="宋体" panose="02010600030101010101" pitchFamily="2" charset="-122"/>
              </a:rPr>
              <a:t>pad</a:t>
            </a:r>
            <a:r>
              <a:rPr lang="zh-CN" altLang="zh-CN" sz="2400" dirty="0">
                <a:latin typeface="宋体" panose="02010600030101010101" pitchFamily="2" charset="-122"/>
                <a:ea typeface="宋体" panose="02010600030101010101" pitchFamily="2" charset="-122"/>
              </a:rPr>
              <a:t>），步长值和边界扩充值由用户定义。为了实现卷积，我们还要定义一个滤波器，为了与感受野同步，滤波器的大小，步长和边界扩充值与感受野相同，滤波器中的每个值称之为权重，而此滤波器称之为卷积核。</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Salesforce Sans"/>
              </a:rPr>
              <a:t>卷积层</a:t>
            </a:r>
          </a:p>
        </p:txBody>
      </p:sp>
      <p:sp>
        <p:nvSpPr>
          <p:cNvPr id="2" name="内容占位符 1">
            <a:extLst>
              <a:ext uri="{FF2B5EF4-FFF2-40B4-BE49-F238E27FC236}">
                <a16:creationId xmlns:a16="http://schemas.microsoft.com/office/drawing/2014/main" id="{0BF22A7C-71C3-4B00-B7A9-4C92F9F74C08}"/>
              </a:ext>
            </a:extLst>
          </p:cNvPr>
          <p:cNvSpPr>
            <a:spLocks noGrp="1"/>
          </p:cNvSpPr>
          <p:nvPr>
            <p:ph idx="1"/>
          </p:nvPr>
        </p:nvSpPr>
        <p:spPr/>
        <p:txBody>
          <a:bodyPr/>
          <a:lstStyle/>
          <a:p>
            <a:pPr marL="0" indent="0">
              <a:buNone/>
            </a:pPr>
            <a:r>
              <a:rPr lang="zh-CN" altLang="zh-CN" dirty="0"/>
              <a:t>如下图所示，经过不同卷积核卷积后得到不同的输出。</a:t>
            </a:r>
            <a:endParaRPr lang="zh-CN" altLang="en-US" dirty="0"/>
          </a:p>
          <a:p>
            <a:endParaRPr lang="zh-CN" altLang="en-US" dirty="0"/>
          </a:p>
        </p:txBody>
      </p:sp>
      <p:pic>
        <p:nvPicPr>
          <p:cNvPr id="4" name="图片 3">
            <a:extLst>
              <a:ext uri="{FF2B5EF4-FFF2-40B4-BE49-F238E27FC236}">
                <a16:creationId xmlns:a16="http://schemas.microsoft.com/office/drawing/2014/main" id="{9E01E6B7-0AC7-4B0A-A889-7D98C48E6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044" y="2276872"/>
            <a:ext cx="5333039" cy="4293096"/>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sym typeface="Salesforce Sans"/>
              </a:rPr>
              <a:t>卷积层</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2" name="内容占位符 1">
            <a:extLst>
              <a:ext uri="{FF2B5EF4-FFF2-40B4-BE49-F238E27FC236}">
                <a16:creationId xmlns:a16="http://schemas.microsoft.com/office/drawing/2014/main" id="{D47AD1C4-9169-4962-AC96-0640171F8FE6}"/>
              </a:ext>
            </a:extLst>
          </p:cNvPr>
          <p:cNvSpPr>
            <a:spLocks noGrp="1"/>
          </p:cNvSpPr>
          <p:nvPr>
            <p:ph idx="1"/>
          </p:nvPr>
        </p:nvSpPr>
        <p:spPr/>
        <p:txBody>
          <a:bodyPr/>
          <a:lstStyle/>
          <a:p>
            <a:r>
              <a:rPr lang="zh-CN" altLang="zh-CN" dirty="0">
                <a:latin typeface="宋体" panose="02010600030101010101" pitchFamily="2" charset="-122"/>
                <a:ea typeface="宋体" panose="02010600030101010101" pitchFamily="2" charset="-122"/>
              </a:rPr>
              <a:t>我们将通过一个带有卷积核的感受视野扫描生成的下一层神经元矩阵称为一个</a:t>
            </a:r>
            <a:r>
              <a:rPr lang="en-US" altLang="zh-CN" dirty="0">
                <a:latin typeface="宋体" panose="02010600030101010101" pitchFamily="2" charset="-122"/>
                <a:ea typeface="宋体" panose="02010600030101010101" pitchFamily="2" charset="-122"/>
              </a:rPr>
              <a:t>feature map (</a:t>
            </a:r>
            <a:r>
              <a:rPr lang="zh-CN" altLang="zh-CN" dirty="0">
                <a:latin typeface="宋体" panose="02010600030101010101" pitchFamily="2" charset="-122"/>
                <a:ea typeface="宋体" panose="02010600030101010101" pitchFamily="2" charset="-122"/>
              </a:rPr>
              <a:t>特征映射图</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，因此在同一个</a:t>
            </a:r>
            <a:r>
              <a:rPr lang="en-US" altLang="zh-CN" dirty="0">
                <a:latin typeface="宋体" panose="02010600030101010101" pitchFamily="2" charset="-122"/>
                <a:ea typeface="宋体" panose="02010600030101010101" pitchFamily="2" charset="-122"/>
              </a:rPr>
              <a:t>feature map</a:t>
            </a:r>
            <a:r>
              <a:rPr lang="zh-CN" altLang="zh-CN" dirty="0">
                <a:latin typeface="宋体" panose="02010600030101010101" pitchFamily="2" charset="-122"/>
                <a:ea typeface="宋体" panose="02010600030101010101" pitchFamily="2" charset="-122"/>
              </a:rPr>
              <a:t>上的神经元使用的卷积核是相同的，因此这些神经元共享卷积核中的权值和附带的偏移。</a:t>
            </a:r>
          </a:p>
          <a:p>
            <a:endParaRPr lang="zh-CN" alt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FC3E9-C989-4528-A536-3925325023A1}"/>
              </a:ext>
            </a:extLst>
          </p:cNvPr>
          <p:cNvSpPr>
            <a:spLocks noGrp="1"/>
          </p:cNvSpPr>
          <p:nvPr>
            <p:ph type="title"/>
          </p:nvPr>
        </p:nvSpPr>
        <p:spPr/>
        <p:txBody>
          <a:bodyPr/>
          <a:lstStyle/>
          <a:p>
            <a:r>
              <a:rPr lang="zh-CN" altLang="en-US" dirty="0"/>
              <a:t>激励层</a:t>
            </a:r>
          </a:p>
        </p:txBody>
      </p:sp>
      <p:sp>
        <p:nvSpPr>
          <p:cNvPr id="3" name="内容占位符 2">
            <a:extLst>
              <a:ext uri="{FF2B5EF4-FFF2-40B4-BE49-F238E27FC236}">
                <a16:creationId xmlns:a16="http://schemas.microsoft.com/office/drawing/2014/main" id="{449548DC-03BE-493A-809F-6C3360062F56}"/>
              </a:ext>
            </a:extLst>
          </p:cNvPr>
          <p:cNvSpPr>
            <a:spLocks noGrp="1"/>
          </p:cNvSpPr>
          <p:nvPr>
            <p:ph sz="half" idx="1"/>
          </p:nvPr>
        </p:nvSpPr>
        <p:spPr/>
        <p:txBody>
          <a:bodyPr>
            <a:normAutofit/>
          </a:bodyPr>
          <a:lstStyle/>
          <a:p>
            <a:r>
              <a:rPr lang="zh-CN" altLang="zh-CN" sz="2400" dirty="0">
                <a:latin typeface="宋体" panose="02010600030101010101" pitchFamily="2" charset="-122"/>
                <a:ea typeface="宋体" panose="02010600030101010101" pitchFamily="2" charset="-122"/>
              </a:rPr>
              <a:t>激励层主要对卷积层的输出进行一个非线性映射，因为卷积层的计算还是一种线性计算。使用的激励函数一般为</a:t>
            </a:r>
            <a:r>
              <a:rPr lang="en-US" altLang="zh-CN" sz="2400" dirty="0" err="1">
                <a:latin typeface="宋体" panose="02010600030101010101" pitchFamily="2" charset="-122"/>
                <a:ea typeface="宋体" panose="02010600030101010101" pitchFamily="2" charset="-122"/>
              </a:rPr>
              <a:t>ReLu</a:t>
            </a:r>
            <a:r>
              <a:rPr lang="zh-CN" altLang="zh-CN" sz="2400" dirty="0">
                <a:latin typeface="宋体" panose="02010600030101010101" pitchFamily="2" charset="-122"/>
                <a:ea typeface="宋体" panose="02010600030101010101" pitchFamily="2" charset="-122"/>
              </a:rPr>
              <a:t>函数：</a:t>
            </a:r>
          </a:p>
          <a:p>
            <a:pPr marL="0" indent="0">
              <a:buNone/>
            </a:pPr>
            <a:r>
              <a:rPr lang="en-US" altLang="zh-CN" sz="2400" i="1" dirty="0">
                <a:latin typeface="宋体" panose="02010600030101010101" pitchFamily="2" charset="-122"/>
                <a:ea typeface="宋体" panose="02010600030101010101" pitchFamily="2" charset="-122"/>
              </a:rPr>
              <a:t>  f</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x</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max</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x</a:t>
            </a:r>
            <a:r>
              <a:rPr lang="en-US" altLang="zh-CN" sz="2400" dirty="0">
                <a:latin typeface="宋体" panose="02010600030101010101" pitchFamily="2" charset="-122"/>
                <a:ea typeface="宋体" panose="02010600030101010101" pitchFamily="2" charset="-122"/>
              </a:rPr>
              <a:t>,0)</a:t>
            </a:r>
          </a:p>
          <a:p>
            <a:pPr marL="0" indent="0">
              <a:buNone/>
            </a:pPr>
            <a:endParaRPr lang="zh-CN" altLang="zh-CN" sz="2400" dirty="0">
              <a:latin typeface="宋体" panose="02010600030101010101" pitchFamily="2" charset="-122"/>
              <a:ea typeface="宋体" panose="02010600030101010101" pitchFamily="2" charset="-122"/>
            </a:endParaRPr>
          </a:p>
          <a:p>
            <a:r>
              <a:rPr lang="zh-CN" altLang="zh-CN" sz="2400" dirty="0">
                <a:latin typeface="宋体" panose="02010600030101010101" pitchFamily="2" charset="-122"/>
                <a:ea typeface="宋体" panose="02010600030101010101" pitchFamily="2" charset="-122"/>
              </a:rPr>
              <a:t>卷积层和激励层通常合并在一起称为</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卷积层</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a:t>
            </a:r>
          </a:p>
          <a:p>
            <a:endParaRPr lang="zh-CN" altLang="en-US" sz="2400" dirty="0">
              <a:latin typeface="宋体" panose="02010600030101010101" pitchFamily="2" charset="-122"/>
              <a:ea typeface="宋体" panose="02010600030101010101" pitchFamily="2" charset="-122"/>
            </a:endParaRPr>
          </a:p>
        </p:txBody>
      </p:sp>
      <p:pic>
        <p:nvPicPr>
          <p:cNvPr id="16" name="内容占位符 15">
            <a:extLst>
              <a:ext uri="{FF2B5EF4-FFF2-40B4-BE49-F238E27FC236}">
                <a16:creationId xmlns:a16="http://schemas.microsoft.com/office/drawing/2014/main" id="{BB26C245-2CBE-4DA9-A09B-C459EC42E0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54452" y="2227230"/>
            <a:ext cx="4824536" cy="3689350"/>
          </a:xfr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Salesforce Sans"/>
              </a:rPr>
              <a:t>激励层</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E57E7F6B-EA91-438A-9B16-327D74022815}"/>
                  </a:ext>
                </a:extLst>
              </p:cNvPr>
              <p:cNvSpPr>
                <a:spLocks noGrp="1"/>
              </p:cNvSpPr>
              <p:nvPr>
                <p:ph sz="half" idx="1"/>
              </p:nvPr>
            </p:nvSpPr>
            <p:spPr>
              <a:xfrm>
                <a:off x="1336631" y="1977289"/>
                <a:ext cx="5041671" cy="6620728"/>
              </a:xfrm>
            </p:spPr>
            <p:txBody>
              <a:bodyPr/>
              <a:lstStyle/>
              <a:p>
                <a:r>
                  <a:rPr lang="en-US" altLang="zh-CN" dirty="0">
                    <a:latin typeface="宋体" panose="02010600030101010101" pitchFamily="2" charset="-122"/>
                    <a:ea typeface="宋体" panose="02010600030101010101" pitchFamily="2" charset="-122"/>
                  </a:rPr>
                  <a:t>Sigmoid</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Sigmoid</a:t>
                </a:r>
                <a:r>
                  <a:rPr lang="zh-CN" altLang="en-US" dirty="0">
                    <a:latin typeface="宋体" panose="02010600030101010101" pitchFamily="2" charset="-122"/>
                    <a:ea typeface="宋体" panose="02010600030101010101" pitchFamily="2" charset="-122"/>
                  </a:rPr>
                  <a:t>函数为传统神经网络经常使用的激活函数，它在浅层网络上具有很好的效果</a:t>
                </a:r>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zh-CN" altLang="en-US" i="1" dirty="0" smtClean="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e>
                    </m:d>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r>
                          <a:rPr lang="zh-CN" altLang="en-US" i="0" dirty="0">
                            <a:latin typeface="Cambria Math" panose="02040503050406030204" pitchFamily="18" charset="0"/>
                          </a:rPr>
                          <m:t>1</m:t>
                        </m:r>
                      </m:num>
                      <m:den>
                        <m:r>
                          <a:rPr lang="zh-CN" altLang="en-US" i="0" dirty="0">
                            <a:latin typeface="Cambria Math" panose="02040503050406030204" pitchFamily="18" charset="0"/>
                          </a:rPr>
                          <m:t>1+</m:t>
                        </m:r>
                        <m:sSup>
                          <m:sSupPr>
                            <m:ctrlPr>
                              <a:rPr lang="zh-CN" altLang="en-US" i="1" dirty="0">
                                <a:latin typeface="Cambria Math" panose="02040503050406030204" pitchFamily="18" charset="0"/>
                              </a:rPr>
                            </m:ctrlPr>
                          </m:sSupPr>
                          <m:e>
                            <m:r>
                              <a:rPr lang="zh-CN" altLang="en-US" i="0" dirty="0">
                                <a:latin typeface="Cambria Math" panose="02040503050406030204" pitchFamily="18" charset="0"/>
                              </a:rPr>
                              <m:t>ⅇ</m:t>
                            </m:r>
                          </m:e>
                          <m:sup>
                            <m:r>
                              <a:rPr lang="zh-CN" altLang="en-US" i="0" dirty="0">
                                <a:latin typeface="Cambria Math" panose="02040503050406030204" pitchFamily="18" charset="0"/>
                              </a:rPr>
                              <m:t>−</m:t>
                            </m:r>
                            <m:r>
                              <a:rPr lang="zh-CN" altLang="en-US" i="1" dirty="0">
                                <a:latin typeface="Cambria Math" panose="02040503050406030204" pitchFamily="18" charset="0"/>
                              </a:rPr>
                              <m:t>𝑥</m:t>
                            </m:r>
                          </m:sup>
                        </m:sSup>
                      </m:den>
                    </m:f>
                  </m:oMath>
                </a14:m>
                <a:endParaRPr lang="zh-CN" altLang="en-US" dirty="0">
                  <a:latin typeface="宋体" panose="02010600030101010101" pitchFamily="2" charset="-122"/>
                  <a:ea typeface="宋体" panose="02010600030101010101" pitchFamily="2" charset="-122"/>
                </a:endParaRPr>
              </a:p>
            </p:txBody>
          </p:sp>
        </mc:Choice>
        <mc:Fallback xmlns="">
          <p:sp>
            <p:nvSpPr>
              <p:cNvPr id="5" name="内容占位符 4">
                <a:extLst>
                  <a:ext uri="{FF2B5EF4-FFF2-40B4-BE49-F238E27FC236}">
                    <a16:creationId xmlns:a16="http://schemas.microsoft.com/office/drawing/2014/main" id="{E57E7F6B-EA91-438A-9B16-327D74022815}"/>
                  </a:ext>
                </a:extLst>
              </p:cNvPr>
              <p:cNvSpPr>
                <a:spLocks noGrp="1" noRot="1" noChangeAspect="1" noMove="1" noResize="1" noEditPoints="1" noAdjustHandles="1" noChangeArrowheads="1" noChangeShapeType="1" noTextEdit="1"/>
              </p:cNvSpPr>
              <p:nvPr>
                <p:ph sz="half" idx="1"/>
              </p:nvPr>
            </p:nvSpPr>
            <p:spPr>
              <a:xfrm>
                <a:off x="1336631" y="1977289"/>
                <a:ext cx="5041671" cy="6620728"/>
              </a:xfrm>
              <a:blipFill>
                <a:blip r:embed="rId3"/>
                <a:stretch>
                  <a:fillRect l="-1572" t="-1381" r="-484"/>
                </a:stretch>
              </a:blipFill>
            </p:spPr>
            <p:txBody>
              <a:bodyPr/>
              <a:lstStyle/>
              <a:p>
                <a:r>
                  <a:rPr lang="zh-CN" altLang="en-US">
                    <a:noFill/>
                  </a:rPr>
                  <a:t> </a:t>
                </a:r>
              </a:p>
            </p:txBody>
          </p:sp>
        </mc:Fallback>
      </mc:AlternateContent>
      <p:pic>
        <p:nvPicPr>
          <p:cNvPr id="12" name="内容占位符 11">
            <a:extLst>
              <a:ext uri="{FF2B5EF4-FFF2-40B4-BE49-F238E27FC236}">
                <a16:creationId xmlns:a16="http://schemas.microsoft.com/office/drawing/2014/main" id="{4E7608F6-6183-4130-8EF7-F3FBE992D62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98468" y="2204865"/>
            <a:ext cx="5043328" cy="3362218"/>
          </a:xfr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技术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20_TF02787990" id="{B92BC9B5-738B-4CC2-8CA1-E55E4DE48376}" vid="{E13EDB6E-3155-482C-B196-DB94B90BA714}"/>
    </a:ext>
  </a:extLst>
</a:theme>
</file>

<file path=ppt/theme/theme2.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三条电路线演示文稿（宽屏）</Template>
  <TotalTime>485</TotalTime>
  <Words>1323</Words>
  <Application>Microsoft Office PowerPoint</Application>
  <PresentationFormat>自定义</PresentationFormat>
  <Paragraphs>85</Paragraphs>
  <Slides>20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Salesforce Sans</vt:lpstr>
      <vt:lpstr>宋体</vt:lpstr>
      <vt:lpstr>微软雅黑</vt:lpstr>
      <vt:lpstr>Arial</vt:lpstr>
      <vt:lpstr>Cambria Math</vt:lpstr>
      <vt:lpstr>技术 16x9</vt:lpstr>
      <vt:lpstr>基于Keras的图片分类</vt:lpstr>
      <vt:lpstr>卷积神经网络（Convolutional Neural Network, CNN）</vt:lpstr>
      <vt:lpstr>输入层</vt:lpstr>
      <vt:lpstr>卷积层</vt:lpstr>
      <vt:lpstr>卷积层</vt:lpstr>
      <vt:lpstr>卷积层</vt:lpstr>
      <vt:lpstr>卷积层</vt:lpstr>
      <vt:lpstr>激励层</vt:lpstr>
      <vt:lpstr>激励层</vt:lpstr>
      <vt:lpstr>激励层</vt:lpstr>
      <vt:lpstr>池化层</vt:lpstr>
      <vt:lpstr> 全连接层和输出层</vt:lpstr>
      <vt:lpstr>网络训练步骤</vt:lpstr>
      <vt:lpstr>               利用Keras对图像进行分类</vt:lpstr>
      <vt:lpstr>预训练模型</vt:lpstr>
      <vt:lpstr>VGG16</vt:lpstr>
      <vt:lpstr>迁移学习</vt:lpstr>
      <vt:lpstr>方法一：提取bottleneck</vt:lpstr>
      <vt:lpstr>方法二：fine-tune（微调）</vt:lpstr>
      <vt:lpstr>结果比较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基于Keras的图片分类</dc:title>
  <dc:creator>曹 建勇</dc:creator>
  <cp:lastModifiedBy>曹 建勇</cp:lastModifiedBy>
  <cp:revision>26</cp:revision>
  <dcterms:created xsi:type="dcterms:W3CDTF">2018-06-02T05:44:33Z</dcterms:created>
  <dcterms:modified xsi:type="dcterms:W3CDTF">2018-06-04T09:54:15Z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