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DF0E"/>
    <a:srgbClr val="F1F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2" autoAdjust="0"/>
    <p:restoredTop sz="99497" autoAdjust="0"/>
  </p:normalViewPr>
  <p:slideViewPr>
    <p:cSldViewPr snapToGrid="0" snapToObjects="1">
      <p:cViewPr>
        <p:scale>
          <a:sx n="125" d="100"/>
          <a:sy n="125" d="100"/>
        </p:scale>
        <p:origin x="-29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0" d="100"/>
          <a:sy n="90" d="100"/>
        </p:scale>
        <p:origin x="-1768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C0425-3F59-E84D-BF7E-0F0E9CC56561}" type="datetime1">
              <a:rPr lang="en-US" smtClean="0"/>
              <a:t>4/23/16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CB968-B04B-0849-A4F2-B209279CF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590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49C5A6-B47C-5140-8EED-57239FB7D1C7}" type="datetime1">
              <a:rPr lang="en-US" smtClean="0"/>
              <a:t>4/23/16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2254A-02D6-E846-A03E-A1BBAE41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552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max_S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 &amp; f(S) \\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notag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\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{s.t. } &amp;\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_{i \in S}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p_i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leq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B, \\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notag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&amp;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p_i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geq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c_i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all } i \in 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2254A-02D6-E846-A03E-A1BBAE41A9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83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CS 262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7066-4331-394F-85BC-67D5E2648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22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CS 262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7066-4331-394F-85BC-67D5E2648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1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CS 262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7066-4331-394F-85BC-67D5E2648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99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Helvetica"/>
              </a:defRPr>
            </a:lvl1pPr>
          </a:lstStyle>
          <a:p>
            <a:r>
              <a:rPr lang="en-US" smtClean="0"/>
              <a:t>4/25/16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0226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Helvetica"/>
              </a:defRPr>
            </a:lvl1pPr>
          </a:lstStyle>
          <a:p>
            <a:r>
              <a:rPr lang="en-US" smtClean="0"/>
              <a:t>Project CS 262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7066-4331-394F-85BC-67D5E2648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31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CS 262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7066-4331-394F-85BC-67D5E2648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5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CS 262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7066-4331-394F-85BC-67D5E2648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CS 262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7066-4331-394F-85BC-67D5E2648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85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CS 262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7066-4331-394F-85BC-67D5E2648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5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CS 262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7066-4331-394F-85BC-67D5E2648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0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CS 262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7066-4331-394F-85BC-67D5E2648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7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CS 262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7066-4331-394F-85BC-67D5E2648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2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4/25/16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Project CS 262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A7066-4331-394F-85BC-67D5E26488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367090"/>
            <a:ext cx="9144000" cy="49091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SEAS_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700" y="6424240"/>
            <a:ext cx="326756" cy="38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85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defTabSz="457200" rtl="0" eaLnBrk="1" latinLnBrk="0" hangingPunct="1">
        <a:spcBef>
          <a:spcPct val="0"/>
        </a:spcBef>
        <a:buNone/>
        <a:defRPr sz="3200" b="1" kern="1200">
          <a:solidFill>
            <a:schemeClr val="accent2">
              <a:lumMod val="50000"/>
            </a:schemeClr>
          </a:solidFill>
          <a:latin typeface="BlairMdITC TT-Medium"/>
          <a:ea typeface="+mj-ea"/>
          <a:cs typeface="BlairMdITC TT-Medium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Helvetica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Helvetica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582346"/>
            <a:ext cx="9144000" cy="2326745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800000"/>
                </a:solidFill>
                <a:latin typeface="Palatino"/>
                <a:cs typeface="Palatino"/>
              </a:rPr>
              <a:t>Distributed Summarization </a:t>
            </a:r>
            <a:br>
              <a:rPr lang="en-US" sz="4000" dirty="0" smtClean="0">
                <a:solidFill>
                  <a:srgbClr val="800000"/>
                </a:solidFill>
                <a:latin typeface="Palatino"/>
                <a:cs typeface="Palatino"/>
              </a:rPr>
            </a:br>
            <a:r>
              <a:rPr lang="en-US" sz="4000" dirty="0" smtClean="0">
                <a:solidFill>
                  <a:srgbClr val="800000"/>
                </a:solidFill>
                <a:latin typeface="Palatino"/>
                <a:cs typeface="Palatino"/>
              </a:rPr>
              <a:t>of Dynamic Data</a:t>
            </a:r>
            <a:endParaRPr lang="en-US" sz="4000" b="1" dirty="0">
              <a:solidFill>
                <a:srgbClr val="800000"/>
              </a:solidFill>
              <a:latin typeface="Palatino"/>
              <a:cs typeface="Palatino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47700" y="2909091"/>
            <a:ext cx="7823200" cy="3447259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"/>
                <a:cs typeface="Palatino"/>
              </a:rPr>
              <a:t>Emma Alexander and Eric Balkanski</a:t>
            </a:r>
          </a:p>
          <a:p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Palatino"/>
              <a:cs typeface="Palatino"/>
            </a:endParaRP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Palatino"/>
              <a:cs typeface="Palatino"/>
            </a:endParaRP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"/>
                <a:cs typeface="Palatino"/>
              </a:rPr>
              <a:t>CS 262 Project Presentation</a:t>
            </a: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"/>
                <a:cs typeface="Palatino"/>
              </a:rPr>
              <a:t>April 25</a:t>
            </a:r>
            <a:r>
              <a:rPr lang="en-US" sz="24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"/>
                <a:cs typeface="Palatino"/>
              </a:rPr>
              <a:t>th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"/>
                <a:cs typeface="Palatino"/>
              </a:rPr>
              <a:t>, 2016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Project CS 262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163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23758"/>
            <a:ext cx="8229600" cy="1143000"/>
          </a:xfrm>
        </p:spPr>
        <p:txBody>
          <a:bodyPr/>
          <a:lstStyle/>
          <a:p>
            <a:r>
              <a:rPr lang="en-US" dirty="0" smtClean="0"/>
              <a:t>Implementation…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CS 262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587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BlairMdITC TT-Medium"/>
                <a:cs typeface="BlairMdITC TT-Medium"/>
              </a:rPr>
              <a:t>Summarizing Crime Data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0800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sz="2000" b="1" dirty="0" smtClean="0"/>
          </a:p>
          <a:p>
            <a:pPr marL="914400" lvl="1" indent="-514350"/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CS 262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806598"/>
              </p:ext>
            </p:extLst>
          </p:nvPr>
        </p:nvGraphicFramePr>
        <p:xfrm>
          <a:off x="457200" y="2090738"/>
          <a:ext cx="3987800" cy="36115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6950"/>
                <a:gridCol w="996950"/>
                <a:gridCol w="996950"/>
                <a:gridCol w="996950"/>
              </a:tblGrid>
              <a:tr h="601927"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City</a:t>
                      </a:r>
                      <a:endParaRPr lang="en-US" u="sng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Type</a:t>
                      </a:r>
                      <a:endParaRPr lang="en-US" u="sng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Time</a:t>
                      </a:r>
                      <a:endParaRPr lang="en-US" u="sng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Arrest</a:t>
                      </a:r>
                      <a:endParaRPr lang="en-US" u="sng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19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NY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Assault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Night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19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NY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Theft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Night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19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NY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Assault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Night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19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Theft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Morning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19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Theft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Evening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074409"/>
              </p:ext>
            </p:extLst>
          </p:nvPr>
        </p:nvGraphicFramePr>
        <p:xfrm>
          <a:off x="4711700" y="3378200"/>
          <a:ext cx="3975100" cy="1028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3775"/>
                <a:gridCol w="993775"/>
                <a:gridCol w="993775"/>
                <a:gridCol w="993775"/>
              </a:tblGrid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NY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Assault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Night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Theft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Morning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V="1">
            <a:off x="4445000" y="4114800"/>
            <a:ext cx="266700" cy="723900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445000" y="3060700"/>
            <a:ext cx="266700" cy="647700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77980" y="1417638"/>
            <a:ext cx="1120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Helvetica"/>
                <a:cs typeface="Helvetica"/>
              </a:rPr>
              <a:t>Dataset</a:t>
            </a:r>
            <a:endParaRPr lang="en-US" sz="2000" b="1" dirty="0">
              <a:latin typeface="Helvetica"/>
              <a:cs typeface="Helvetic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46800" y="1417638"/>
            <a:ext cx="1353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Helvetica"/>
                <a:cs typeface="Helvetica"/>
              </a:rPr>
              <a:t>Summary</a:t>
            </a:r>
            <a:endParaRPr lang="en-US" sz="2000" b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038062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Summarization</a:t>
            </a:r>
            <a:br>
              <a:rPr lang="en-US" dirty="0" smtClean="0"/>
            </a:br>
            <a:r>
              <a:rPr lang="en-US" dirty="0" smtClean="0"/>
              <a:t>as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70500" cy="4525963"/>
          </a:xfrm>
        </p:spPr>
        <p:txBody>
          <a:bodyPr/>
          <a:lstStyle/>
          <a:p>
            <a:r>
              <a:rPr lang="en-US" u="sng" dirty="0" smtClean="0"/>
              <a:t>Input</a:t>
            </a:r>
            <a:r>
              <a:rPr lang="en-US" dirty="0" smtClean="0"/>
              <a:t>: </a:t>
            </a:r>
          </a:p>
          <a:p>
            <a:pPr lvl="1"/>
            <a:r>
              <a:rPr lang="en-US" b="1" dirty="0" smtClean="0"/>
              <a:t>set of elements </a:t>
            </a:r>
            <a:r>
              <a:rPr lang="en-US" b="1" i="1" dirty="0" smtClean="0">
                <a:latin typeface="Palatino"/>
                <a:cs typeface="Palatino"/>
              </a:rPr>
              <a:t>V</a:t>
            </a:r>
            <a:r>
              <a:rPr lang="en-US" b="1" dirty="0" smtClean="0"/>
              <a:t> </a:t>
            </a:r>
            <a:r>
              <a:rPr lang="en-US" dirty="0" smtClean="0"/>
              <a:t>(e.g., set of crimes)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b="1" dirty="0" smtClean="0"/>
              <a:t>function </a:t>
            </a:r>
            <a:r>
              <a:rPr lang="en-US" b="1" i="1" dirty="0" smtClean="0">
                <a:latin typeface="Palatino"/>
                <a:cs typeface="Palatino"/>
              </a:rPr>
              <a:t>f(S) </a:t>
            </a:r>
            <a:r>
              <a:rPr lang="en-US" dirty="0" smtClean="0"/>
              <a:t>measures how well </a:t>
            </a:r>
            <a:r>
              <a:rPr lang="en-US" i="1" dirty="0" smtClean="0">
                <a:latin typeface="Palatino"/>
                <a:cs typeface="Palatino"/>
              </a:rPr>
              <a:t>S</a:t>
            </a:r>
            <a:r>
              <a:rPr lang="en-US" dirty="0" smtClean="0"/>
              <a:t> summarizes </a:t>
            </a:r>
            <a:r>
              <a:rPr lang="en-US" i="1" dirty="0" smtClean="0">
                <a:latin typeface="Palatino"/>
                <a:cs typeface="Palatino"/>
              </a:rPr>
              <a:t>V</a:t>
            </a:r>
          </a:p>
          <a:p>
            <a:pPr lvl="2"/>
            <a:r>
              <a:rPr lang="en-US" dirty="0"/>
              <a:t>v</a:t>
            </a:r>
            <a:r>
              <a:rPr lang="en-US" dirty="0" smtClean="0"/>
              <a:t>ia </a:t>
            </a:r>
            <a:r>
              <a:rPr lang="en-US" b="1" dirty="0" smtClean="0"/>
              <a:t>clustering</a:t>
            </a:r>
          </a:p>
          <a:p>
            <a:pPr marL="0" indent="0">
              <a:buNone/>
            </a:pPr>
            <a:endParaRPr lang="en-US" u="sng" dirty="0" smtClean="0"/>
          </a:p>
          <a:p>
            <a:r>
              <a:rPr lang="en-US" u="sng" dirty="0" smtClean="0"/>
              <a:t>Optimization problem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CS 262</a:t>
            </a:r>
            <a:endParaRPr lang="en-US" dirty="0"/>
          </a:p>
        </p:txBody>
      </p:sp>
      <p:pic>
        <p:nvPicPr>
          <p:cNvPr id="6" name="Picture 5" descr="Screen Shot 2016-04-20 at 5.19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480" y="1765300"/>
            <a:ext cx="3200400" cy="2512158"/>
          </a:xfrm>
          <a:prstGeom prst="rect">
            <a:avLst/>
          </a:prstGeom>
        </p:spPr>
      </p:pic>
      <p:pic>
        <p:nvPicPr>
          <p:cNvPr id="7" name="Picture 6" descr="obj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4584700"/>
            <a:ext cx="18669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525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Data Summarization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</a:t>
            </a:r>
            <a:r>
              <a:rPr lang="en-US" i="1" dirty="0" smtClean="0">
                <a:latin typeface="Palatino"/>
                <a:cs typeface="Palatino"/>
              </a:rPr>
              <a:t>V</a:t>
            </a:r>
            <a:r>
              <a:rPr lang="en-US" dirty="0" smtClean="0"/>
              <a:t> is too large to: </a:t>
            </a:r>
            <a:r>
              <a:rPr lang="en-US" dirty="0"/>
              <a:t>to efficiently compute summary? </a:t>
            </a:r>
            <a:r>
              <a:rPr lang="en-US" dirty="0" smtClean="0"/>
              <a:t>fit </a:t>
            </a:r>
            <a:r>
              <a:rPr lang="en-US" dirty="0" smtClean="0"/>
              <a:t>on single machine? </a:t>
            </a:r>
            <a:endParaRPr lang="en-US" dirty="0" smtClean="0"/>
          </a:p>
          <a:p>
            <a:r>
              <a:rPr lang="en-US" dirty="0" smtClean="0"/>
              <a:t>Distributed </a:t>
            </a:r>
            <a:r>
              <a:rPr lang="en-US" dirty="0" smtClean="0"/>
              <a:t>approach: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Mirzasoleiman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et al. </a:t>
            </a:r>
            <a:r>
              <a:rPr lang="fr-F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13 and ‘15]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CS 262</a:t>
            </a:r>
            <a:endParaRPr lang="en-US" dirty="0"/>
          </a:p>
        </p:txBody>
      </p:sp>
      <p:pic>
        <p:nvPicPr>
          <p:cNvPr id="6" name="Picture 5" descr="Screen Shot 2016-04-20 at 5.31.1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6"/>
          <a:stretch/>
        </p:blipFill>
        <p:spPr>
          <a:xfrm>
            <a:off x="1231899" y="2722880"/>
            <a:ext cx="6707053" cy="342392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406900" y="5227320"/>
            <a:ext cx="2679700" cy="614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18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s </a:t>
            </a:r>
            <a:r>
              <a:rPr lang="en-US" dirty="0"/>
              <a:t>number of machines m       </a:t>
            </a:r>
            <a:r>
              <a:rPr lang="is-IS" dirty="0" smtClean="0"/>
              <a:t>…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Runtime</a:t>
            </a:r>
          </a:p>
          <a:p>
            <a:endParaRPr lang="en-US" dirty="0"/>
          </a:p>
          <a:p>
            <a:r>
              <a:rPr lang="en-US" dirty="0"/>
              <a:t>Memory per </a:t>
            </a:r>
            <a:r>
              <a:rPr lang="en-US" dirty="0" smtClean="0"/>
              <a:t>machine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Approximation </a:t>
            </a:r>
            <a:r>
              <a:rPr lang="en-US" dirty="0" smtClean="0"/>
              <a:t>ratio </a:t>
            </a:r>
            <a:r>
              <a:rPr lang="en-US" i="1" dirty="0" smtClean="0">
                <a:latin typeface="Palatino"/>
                <a:cs typeface="Palatino"/>
              </a:rPr>
              <a:t>α = f(A*) / f(A)</a:t>
            </a:r>
          </a:p>
          <a:p>
            <a:pPr marL="457200" lvl="1" indent="0">
              <a:buNone/>
            </a:pPr>
            <a:r>
              <a:rPr lang="en-US" dirty="0" smtClean="0"/>
              <a:t>(quality of </a:t>
            </a:r>
            <a:r>
              <a:rPr lang="en-US" i="1" dirty="0" smtClean="0">
                <a:latin typeface="Palatino"/>
                <a:cs typeface="Palatino"/>
              </a:rPr>
              <a:t>A</a:t>
            </a:r>
            <a:r>
              <a:rPr lang="en-US" dirty="0" smtClean="0"/>
              <a:t> compared to optimal solution </a:t>
            </a:r>
            <a:r>
              <a:rPr lang="en-US" i="1" dirty="0" smtClean="0">
                <a:latin typeface="Palatino"/>
                <a:cs typeface="Palatino"/>
              </a:rPr>
              <a:t>A</a:t>
            </a:r>
            <a:r>
              <a:rPr lang="en-US" i="1" dirty="0">
                <a:latin typeface="Palatino"/>
                <a:cs typeface="Palatino"/>
              </a:rPr>
              <a:t>*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Communication complexity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CS 262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464560" y="1600200"/>
            <a:ext cx="256540" cy="2844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146800" y="4490720"/>
            <a:ext cx="256540" cy="2844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146800" y="3840480"/>
            <a:ext cx="256540" cy="2844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46800" y="2255520"/>
            <a:ext cx="256540" cy="28448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146800" y="2987040"/>
            <a:ext cx="256540" cy="28448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338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Real world datasets are</a:t>
            </a:r>
            <a:r>
              <a:rPr lang="en-US" b="1" dirty="0" smtClean="0"/>
              <a:t> dynamic </a:t>
            </a:r>
            <a:r>
              <a:rPr lang="en-US" dirty="0" smtClean="0"/>
              <a:t>with</a:t>
            </a:r>
          </a:p>
          <a:p>
            <a:endParaRPr lang="en-US" dirty="0"/>
          </a:p>
          <a:p>
            <a:pPr lvl="1"/>
            <a:r>
              <a:rPr lang="en-US" b="1" dirty="0" smtClean="0"/>
              <a:t>Insertions</a:t>
            </a:r>
            <a:r>
              <a:rPr lang="en-US" dirty="0" smtClean="0"/>
              <a:t> (e.g., new crimes happen everyday)</a:t>
            </a:r>
          </a:p>
          <a:p>
            <a:pPr lvl="1"/>
            <a:endParaRPr lang="en-US" dirty="0"/>
          </a:p>
          <a:p>
            <a:pPr lvl="1"/>
            <a:r>
              <a:rPr lang="en-US" b="1" dirty="0" smtClean="0"/>
              <a:t>Deletions</a:t>
            </a:r>
            <a:r>
              <a:rPr lang="en-US" dirty="0" smtClean="0"/>
              <a:t> (e.g., erroneous or outdated records)</a:t>
            </a:r>
          </a:p>
          <a:p>
            <a:pPr lvl="1"/>
            <a:endParaRPr lang="en-US" dirty="0"/>
          </a:p>
          <a:p>
            <a:r>
              <a:rPr lang="en-US" u="sng" dirty="0" smtClean="0"/>
              <a:t>Naïve solution</a:t>
            </a:r>
            <a:r>
              <a:rPr lang="en-US" dirty="0" smtClean="0"/>
              <a:t>: rerun entire algorithm for every insertion and deletion</a:t>
            </a:r>
          </a:p>
          <a:p>
            <a:endParaRPr lang="en-US" dirty="0"/>
          </a:p>
          <a:p>
            <a:r>
              <a:rPr lang="en-US" dirty="0" smtClean="0"/>
              <a:t>We can achieve </a:t>
            </a:r>
            <a:r>
              <a:rPr lang="en-US" b="1" dirty="0" smtClean="0"/>
              <a:t>better communication complexity</a:t>
            </a:r>
            <a:r>
              <a:rPr lang="en-US" dirty="0" smtClean="0"/>
              <a:t> 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CS 262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732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80560" cy="4525963"/>
          </a:xfrm>
        </p:spPr>
        <p:txBody>
          <a:bodyPr/>
          <a:lstStyle/>
          <a:p>
            <a:r>
              <a:rPr lang="en-US" dirty="0" smtClean="0"/>
              <a:t>Insertion or deletion for </a:t>
            </a:r>
            <a:r>
              <a:rPr lang="en-US" i="1" dirty="0" smtClean="0">
                <a:latin typeface="Palatino"/>
                <a:cs typeface="Palatino"/>
              </a:rPr>
              <a:t>V</a:t>
            </a:r>
            <a:r>
              <a:rPr lang="en-US" i="1" baseline="-25000" dirty="0" smtClean="0">
                <a:latin typeface="Palatino"/>
                <a:cs typeface="Palatino"/>
              </a:rPr>
              <a:t>i</a:t>
            </a:r>
          </a:p>
          <a:p>
            <a:r>
              <a:rPr lang="en-US" i="1" dirty="0" err="1" smtClean="0">
                <a:latin typeface="Palatino"/>
                <a:cs typeface="Palatino"/>
              </a:rPr>
              <a:t>A</a:t>
            </a:r>
            <a:r>
              <a:rPr lang="en-US" i="1" baseline="-25000" dirty="0" err="1" smtClean="0">
                <a:latin typeface="Palatino"/>
                <a:cs typeface="Palatino"/>
              </a:rPr>
              <a:t>i</a:t>
            </a:r>
            <a:r>
              <a:rPr lang="en-US" i="1" baseline="30000" dirty="0" err="1" smtClean="0">
                <a:latin typeface="Palatino"/>
                <a:cs typeface="Palatino"/>
              </a:rPr>
              <a:t>old</a:t>
            </a:r>
            <a:r>
              <a:rPr lang="en-US" baseline="30000" dirty="0" smtClean="0"/>
              <a:t> </a:t>
            </a:r>
            <a:r>
              <a:rPr lang="en-US" dirty="0" smtClean="0"/>
              <a:t>:= last set sent from machine </a:t>
            </a:r>
            <a:r>
              <a:rPr lang="en-US" i="1" dirty="0" err="1" smtClean="0">
                <a:latin typeface="Palatino"/>
                <a:cs typeface="Palatino"/>
              </a:rPr>
              <a:t>i</a:t>
            </a:r>
            <a:endParaRPr lang="en-US" i="1" dirty="0" smtClean="0">
              <a:latin typeface="Palatino"/>
              <a:cs typeface="Palatino"/>
            </a:endParaRP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Update local solution </a:t>
            </a:r>
            <a:r>
              <a:rPr lang="en-US" i="1" dirty="0" smtClean="0">
                <a:latin typeface="Palatino"/>
                <a:cs typeface="Palatino"/>
              </a:rPr>
              <a:t>A</a:t>
            </a:r>
            <a:r>
              <a:rPr lang="en-US" i="1" baseline="-25000" dirty="0" smtClean="0">
                <a:latin typeface="Palatino"/>
                <a:cs typeface="Palatino"/>
              </a:rPr>
              <a:t>i</a:t>
            </a:r>
            <a:r>
              <a:rPr lang="en-US" i="1" dirty="0" smtClean="0">
                <a:latin typeface="Palatino"/>
                <a:cs typeface="Palatino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i="1" dirty="0" smtClean="0">
                <a:latin typeface="Palatino"/>
                <a:cs typeface="Palatino"/>
              </a:rPr>
              <a:t>d(A</a:t>
            </a:r>
            <a:r>
              <a:rPr lang="en-US" i="1" baseline="-25000" dirty="0" smtClean="0">
                <a:latin typeface="Palatino"/>
                <a:cs typeface="Palatino"/>
              </a:rPr>
              <a:t>i</a:t>
            </a:r>
            <a:r>
              <a:rPr lang="en-US" i="1" dirty="0" smtClean="0">
                <a:latin typeface="Palatino"/>
                <a:cs typeface="Palatino"/>
              </a:rPr>
              <a:t>, </a:t>
            </a:r>
            <a:r>
              <a:rPr lang="en-US" i="1" dirty="0" err="1" smtClean="0">
                <a:latin typeface="Palatino"/>
                <a:cs typeface="Palatino"/>
              </a:rPr>
              <a:t>A</a:t>
            </a:r>
            <a:r>
              <a:rPr lang="en-US" i="1" baseline="-25000" dirty="0" err="1" smtClean="0">
                <a:latin typeface="Palatino"/>
                <a:cs typeface="Palatino"/>
              </a:rPr>
              <a:t>i</a:t>
            </a:r>
            <a:r>
              <a:rPr lang="en-US" i="1" baseline="30000" dirty="0" err="1" smtClean="0">
                <a:latin typeface="Palatino"/>
                <a:cs typeface="Palatino"/>
              </a:rPr>
              <a:t>old</a:t>
            </a:r>
            <a:r>
              <a:rPr lang="en-US" i="1" dirty="0" smtClean="0">
                <a:latin typeface="Palatino"/>
                <a:cs typeface="Palatino"/>
              </a:rPr>
              <a:t>) ≥ t</a:t>
            </a:r>
            <a:r>
              <a:rPr lang="en-US" dirty="0" smtClean="0"/>
              <a:t>:</a:t>
            </a:r>
          </a:p>
          <a:p>
            <a:pPr marL="857250" lvl="1" indent="-457200"/>
            <a:r>
              <a:rPr lang="en-US" dirty="0" smtClean="0"/>
              <a:t>Send </a:t>
            </a:r>
            <a:r>
              <a:rPr lang="en-US" i="1" dirty="0">
                <a:latin typeface="Palatino"/>
                <a:cs typeface="Palatino"/>
              </a:rPr>
              <a:t>A</a:t>
            </a:r>
            <a:r>
              <a:rPr lang="en-US" i="1" baseline="-25000" dirty="0">
                <a:latin typeface="Palatino"/>
                <a:cs typeface="Palatino"/>
              </a:rPr>
              <a:t>i</a:t>
            </a:r>
            <a:r>
              <a:rPr lang="en-US" i="1" dirty="0">
                <a:latin typeface="Palatino"/>
                <a:cs typeface="Palatino"/>
              </a:rPr>
              <a:t> </a:t>
            </a:r>
            <a:r>
              <a:rPr lang="en-US" dirty="0" smtClean="0"/>
              <a:t>to central machine</a:t>
            </a:r>
            <a:endParaRPr lang="en-US" dirty="0" smtClean="0"/>
          </a:p>
          <a:p>
            <a:pPr marL="400050" lvl="1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Update central solution </a:t>
            </a:r>
            <a:r>
              <a:rPr lang="en-US" i="1" dirty="0" smtClean="0">
                <a:latin typeface="Palatino"/>
                <a:cs typeface="Palatino"/>
              </a:rPr>
              <a:t>A</a:t>
            </a:r>
            <a:r>
              <a:rPr lang="en-US" dirty="0" smtClean="0"/>
              <a:t> when receive updated </a:t>
            </a:r>
            <a:r>
              <a:rPr lang="en-US" i="1" dirty="0">
                <a:latin typeface="Palatino"/>
                <a:cs typeface="Palatino"/>
              </a:rPr>
              <a:t>A</a:t>
            </a:r>
            <a:r>
              <a:rPr lang="en-US" i="1" baseline="-25000" dirty="0">
                <a:latin typeface="Palatino"/>
                <a:cs typeface="Palatino"/>
              </a:rPr>
              <a:t>i</a:t>
            </a:r>
            <a:r>
              <a:rPr lang="en-US" i="1" dirty="0">
                <a:latin typeface="Palatino"/>
                <a:cs typeface="Palatino"/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CS 262</a:t>
            </a:r>
            <a:endParaRPr lang="en-US" dirty="0"/>
          </a:p>
        </p:txBody>
      </p:sp>
      <p:pic>
        <p:nvPicPr>
          <p:cNvPr id="6" name="Picture 5" descr="Screen Shot 2016-04-20 at 5.31.1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7" t="3456"/>
          <a:stretch/>
        </p:blipFill>
        <p:spPr>
          <a:xfrm>
            <a:off x="4866640" y="1737360"/>
            <a:ext cx="4663440" cy="37896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771640" y="4500880"/>
            <a:ext cx="2524760" cy="690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219440" y="2509520"/>
            <a:ext cx="1127760" cy="2570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85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Trigger for sending a new local solution: </a:t>
            </a:r>
            <a:r>
              <a:rPr lang="en-US" i="1" dirty="0">
                <a:latin typeface="Palatino"/>
                <a:cs typeface="Palatino"/>
              </a:rPr>
              <a:t>d(A</a:t>
            </a:r>
            <a:r>
              <a:rPr lang="en-US" i="1" baseline="-25000" dirty="0">
                <a:latin typeface="Palatino"/>
                <a:cs typeface="Palatino"/>
              </a:rPr>
              <a:t>i</a:t>
            </a:r>
            <a:r>
              <a:rPr lang="en-US" i="1" dirty="0">
                <a:latin typeface="Palatino"/>
                <a:cs typeface="Palatino"/>
              </a:rPr>
              <a:t>, </a:t>
            </a:r>
            <a:r>
              <a:rPr lang="en-US" i="1" dirty="0" err="1">
                <a:latin typeface="Palatino"/>
                <a:cs typeface="Palatino"/>
              </a:rPr>
              <a:t>A</a:t>
            </a:r>
            <a:r>
              <a:rPr lang="en-US" i="1" baseline="-25000" dirty="0" err="1">
                <a:latin typeface="Palatino"/>
                <a:cs typeface="Palatino"/>
              </a:rPr>
              <a:t>i</a:t>
            </a:r>
            <a:r>
              <a:rPr lang="en-US" i="1" baseline="30000" dirty="0" err="1">
                <a:latin typeface="Palatino"/>
                <a:cs typeface="Palatino"/>
              </a:rPr>
              <a:t>old</a:t>
            </a:r>
            <a:r>
              <a:rPr lang="en-US" i="1" dirty="0">
                <a:latin typeface="Palatino"/>
                <a:cs typeface="Palatino"/>
              </a:rPr>
              <a:t>) ≥ </a:t>
            </a:r>
            <a:r>
              <a:rPr lang="en-US" i="1" dirty="0" smtClean="0">
                <a:latin typeface="Palatino"/>
                <a:cs typeface="Palatino"/>
              </a:rPr>
              <a:t>t</a:t>
            </a:r>
          </a:p>
          <a:p>
            <a:pPr marL="0" indent="0">
              <a:buNone/>
            </a:pPr>
            <a:endParaRPr lang="en-US" i="1" dirty="0">
              <a:latin typeface="Palatino"/>
              <a:cs typeface="Palatino"/>
            </a:endParaRPr>
          </a:p>
          <a:p>
            <a:r>
              <a:rPr lang="en-US" dirty="0" smtClean="0">
                <a:cs typeface="Helvetica"/>
              </a:rPr>
              <a:t>As threshold </a:t>
            </a:r>
            <a:r>
              <a:rPr lang="en-US" i="1" dirty="0" smtClean="0">
                <a:latin typeface="Palatino"/>
                <a:cs typeface="Palatino"/>
              </a:rPr>
              <a:t>t</a:t>
            </a:r>
            <a:r>
              <a:rPr lang="en-US" dirty="0" smtClean="0">
                <a:cs typeface="Helvetica"/>
              </a:rPr>
              <a:t>      :</a:t>
            </a:r>
          </a:p>
          <a:p>
            <a:endParaRPr lang="en-US" dirty="0" smtClean="0">
              <a:cs typeface="Helvetica"/>
            </a:endParaRPr>
          </a:p>
          <a:p>
            <a:pPr lvl="1"/>
            <a:r>
              <a:rPr lang="en-US" dirty="0" smtClean="0"/>
              <a:t>Approximation ratio                 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Communication complexity</a:t>
            </a:r>
          </a:p>
          <a:p>
            <a:pPr lvl="1"/>
            <a:endParaRPr lang="en-US" dirty="0">
              <a:cs typeface="Helvetic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CS 262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570480" y="2743200"/>
            <a:ext cx="256540" cy="2844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782820" y="3495040"/>
            <a:ext cx="256540" cy="2844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782820" y="4236720"/>
            <a:ext cx="256540" cy="28448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662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local machine, either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central machine </a:t>
            </a:r>
            <a:r>
              <a:rPr lang="en-US" dirty="0" smtClean="0">
                <a:cs typeface="Helvetica"/>
              </a:rPr>
              <a:t>waits for </a:t>
            </a:r>
            <a:r>
              <a:rPr lang="en-US" i="1" dirty="0" smtClean="0">
                <a:latin typeface="Palatino"/>
                <a:cs typeface="Palatino"/>
              </a:rPr>
              <a:t>m – T </a:t>
            </a:r>
            <a:r>
              <a:rPr lang="en-US" dirty="0" smtClean="0"/>
              <a:t>local solutions </a:t>
            </a:r>
            <a:r>
              <a:rPr lang="en-US" i="1" dirty="0">
                <a:latin typeface="Palatino"/>
                <a:cs typeface="Palatino"/>
              </a:rPr>
              <a:t>A</a:t>
            </a:r>
            <a:r>
              <a:rPr lang="en-US" i="1" baseline="-25000" dirty="0">
                <a:latin typeface="Palatino"/>
                <a:cs typeface="Palatino"/>
              </a:rPr>
              <a:t>i</a:t>
            </a:r>
            <a:r>
              <a:rPr lang="en-US" i="1" dirty="0">
                <a:latin typeface="Palatino"/>
                <a:cs typeface="Palatino"/>
              </a:rPr>
              <a:t> </a:t>
            </a:r>
          </a:p>
          <a:p>
            <a:pPr lvl="2"/>
            <a:r>
              <a:rPr lang="en-US" i="1" dirty="0">
                <a:latin typeface="Palatino"/>
                <a:cs typeface="Palatino"/>
              </a:rPr>
              <a:t>T</a:t>
            </a:r>
            <a:r>
              <a:rPr lang="en-US" dirty="0" smtClean="0"/>
              <a:t> fault tolerance          </a:t>
            </a:r>
          </a:p>
          <a:p>
            <a:pPr lvl="2"/>
            <a:r>
              <a:rPr lang="en-US" dirty="0" smtClean="0"/>
              <a:t>Approximation ratio</a:t>
            </a:r>
          </a:p>
          <a:p>
            <a:pPr lvl="1"/>
            <a:r>
              <a:rPr lang="en-US" i="1" dirty="0" smtClean="0">
                <a:latin typeface="Palatino"/>
                <a:cs typeface="Palatino"/>
              </a:rPr>
              <a:t>T+1</a:t>
            </a:r>
            <a:r>
              <a:rPr lang="en-US" dirty="0" smtClean="0"/>
              <a:t> </a:t>
            </a:r>
            <a:r>
              <a:rPr lang="en-US" dirty="0" smtClean="0"/>
              <a:t>replicas of each element on different machines</a:t>
            </a:r>
          </a:p>
          <a:p>
            <a:pPr lvl="2"/>
            <a:r>
              <a:rPr lang="en-US" i="1" dirty="0">
                <a:latin typeface="Palatino"/>
                <a:cs typeface="Palatino"/>
              </a:rPr>
              <a:t>T</a:t>
            </a:r>
            <a:r>
              <a:rPr lang="en-US" dirty="0" smtClean="0"/>
              <a:t> </a:t>
            </a:r>
            <a:r>
              <a:rPr lang="en-US" dirty="0"/>
              <a:t>fault tolerance          </a:t>
            </a:r>
          </a:p>
          <a:p>
            <a:pPr lvl="2"/>
            <a:r>
              <a:rPr lang="en-US" dirty="0" smtClean="0"/>
              <a:t>Memory per machine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 central machine, either</a:t>
            </a:r>
          </a:p>
          <a:p>
            <a:pPr lvl="1"/>
            <a:r>
              <a:rPr lang="en-US" dirty="0" smtClean="0"/>
              <a:t>leader election</a:t>
            </a:r>
          </a:p>
          <a:p>
            <a:pPr lvl="1"/>
            <a:r>
              <a:rPr lang="en-US" i="1" dirty="0" smtClean="0">
                <a:latin typeface="Palatino"/>
                <a:cs typeface="Palatino"/>
              </a:rPr>
              <a:t>T+1</a:t>
            </a:r>
            <a:r>
              <a:rPr lang="en-US" dirty="0" smtClean="0"/>
              <a:t> </a:t>
            </a:r>
            <a:r>
              <a:rPr lang="en-US" dirty="0" smtClean="0"/>
              <a:t>replicas of central machine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CS 262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508500" y="2377440"/>
            <a:ext cx="274320" cy="31496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467860" y="3870960"/>
            <a:ext cx="256540" cy="2844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450080" y="3454400"/>
            <a:ext cx="274320" cy="31496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518660" y="2783840"/>
            <a:ext cx="256540" cy="2844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135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96263</TotalTime>
  <Words>458</Words>
  <Application>Microsoft Macintosh PowerPoint</Application>
  <PresentationFormat>On-screen Show (4:3)</PresentationFormat>
  <Paragraphs>137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Distributed Summarization  of Dynamic Data</vt:lpstr>
      <vt:lpstr>Summarizing Crime Data</vt:lpstr>
      <vt:lpstr>Data Summarization as Optimization</vt:lpstr>
      <vt:lpstr>Distributed Data Summarization</vt:lpstr>
      <vt:lpstr>Tradeoffs</vt:lpstr>
      <vt:lpstr>Our Contribution</vt:lpstr>
      <vt:lpstr>Our Solution</vt:lpstr>
      <vt:lpstr>Tradeoffs</vt:lpstr>
      <vt:lpstr>Failure</vt:lpstr>
      <vt:lpstr>Implementation…</vt:lpstr>
    </vt:vector>
  </TitlesOfParts>
  <Company>afd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Seeding in Social Networks</dc:title>
  <dc:creator>afd asdf</dc:creator>
  <cp:lastModifiedBy>Eric Balkanski</cp:lastModifiedBy>
  <cp:revision>1811</cp:revision>
  <cp:lastPrinted>2015-04-21T19:59:40Z</cp:lastPrinted>
  <dcterms:created xsi:type="dcterms:W3CDTF">2013-04-16T20:24:54Z</dcterms:created>
  <dcterms:modified xsi:type="dcterms:W3CDTF">2016-04-23T19:06:49Z</dcterms:modified>
</cp:coreProperties>
</file>