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1" r:id="rId3"/>
    <p:sldId id="262" r:id="rId4"/>
    <p:sldId id="261" r:id="rId5"/>
    <p:sldId id="282" r:id="rId6"/>
    <p:sldId id="295" r:id="rId7"/>
    <p:sldId id="298" r:id="rId8"/>
    <p:sldId id="283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307" r:id="rId17"/>
    <p:sldId id="308" r:id="rId18"/>
    <p:sldId id="305" r:id="rId19"/>
    <p:sldId id="306" r:id="rId20"/>
    <p:sldId id="284" r:id="rId21"/>
    <p:sldId id="287" r:id="rId22"/>
    <p:sldId id="288" r:id="rId23"/>
    <p:sldId id="285" r:id="rId24"/>
    <p:sldId id="289" r:id="rId25"/>
    <p:sldId id="290" r:id="rId26"/>
    <p:sldId id="291" r:id="rId27"/>
    <p:sldId id="292" r:id="rId28"/>
    <p:sldId id="286" r:id="rId29"/>
    <p:sldId id="293" r:id="rId30"/>
    <p:sldId id="294" r:id="rId31"/>
    <p:sldId id="280" r:id="rId32"/>
  </p:sldIdLst>
  <p:sldSz cx="9144000" cy="5143500" type="screen16x9"/>
  <p:notesSz cx="6858000" cy="9144000"/>
  <p:embeddedFontLst>
    <p:embeddedFont>
      <p:font typeface="Microsoft YaHei UI" pitchFamily="34" charset="-122"/>
      <p:regular r:id="rId35"/>
      <p:bold r:id="rId36"/>
    </p:embeddedFont>
    <p:embeddedFont>
      <p:font typeface="Nixie One" charset="0"/>
      <p:regular r:id="rId37"/>
    </p:embeddedFont>
    <p:embeddedFont>
      <p:font typeface="Muli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FF7F50-6C0C-4069-AED3-5290FF29F034}">
  <a:tblStyle styleId="{BEFF7F50-6C0C-4069-AED3-5290FF29F03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8" autoAdjust="0"/>
  </p:normalViewPr>
  <p:slideViewPr>
    <p:cSldViewPr>
      <p:cViewPr varScale="1">
        <p:scale>
          <a:sx n="115" d="100"/>
          <a:sy n="115" d="100"/>
        </p:scale>
        <p:origin x="-65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C8F8D-35DC-4607-A8C7-18CE8379C064}" type="doc">
      <dgm:prSet loTypeId="urn:microsoft.com/office/officeart/2005/8/layout/default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7F2976B8-FBFA-44A0-ADFC-BAE78E19121C}">
      <dgm:prSet phldrT="[Texto]"/>
      <dgm:spPr>
        <a:solidFill>
          <a:srgbClr val="FFC000"/>
        </a:solidFill>
      </dgm:spPr>
      <dgm:t>
        <a:bodyPr/>
        <a:lstStyle/>
        <a:p>
          <a:r>
            <a:rPr lang="fr-F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VOLUMEN</a:t>
          </a:r>
          <a:endParaRPr lang="fr-F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30CFFA2-8934-4563-9FC1-1170A6316377}" type="parTrans" cxnId="{F007FC77-26AB-4DCD-9A4C-79852F268484}">
      <dgm:prSet/>
      <dgm:spPr/>
      <dgm:t>
        <a:bodyPr/>
        <a:lstStyle/>
        <a:p>
          <a:endParaRPr lang="fr-FR"/>
        </a:p>
      </dgm:t>
    </dgm:pt>
    <dgm:pt modelId="{F739F5DC-E71A-4A12-8494-B30EA7AC9987}" type="sibTrans" cxnId="{F007FC77-26AB-4DCD-9A4C-79852F268484}">
      <dgm:prSet/>
      <dgm:spPr/>
      <dgm:t>
        <a:bodyPr/>
        <a:lstStyle/>
        <a:p>
          <a:endParaRPr lang="fr-FR"/>
        </a:p>
      </dgm:t>
    </dgm:pt>
    <dgm:pt modelId="{F5CADC06-D0C5-47BB-9D8E-728FEB8D7E5E}">
      <dgm:prSet phldrT="[Texto]"/>
      <dgm:spPr>
        <a:solidFill>
          <a:srgbClr val="FFC000"/>
        </a:solidFill>
      </dgm:spPr>
      <dgm:t>
        <a:bodyPr/>
        <a:lstStyle/>
        <a:p>
          <a:r>
            <a:rPr lang="fr-F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VARIEDAD</a:t>
          </a:r>
          <a:endParaRPr lang="fr-F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8C012FCF-1BD1-4690-B924-24597E640D15}" type="parTrans" cxnId="{F860CADE-E3CE-4441-9965-5A59D5ABB805}">
      <dgm:prSet/>
      <dgm:spPr/>
      <dgm:t>
        <a:bodyPr/>
        <a:lstStyle/>
        <a:p>
          <a:endParaRPr lang="fr-FR"/>
        </a:p>
      </dgm:t>
    </dgm:pt>
    <dgm:pt modelId="{55CE936B-81CF-49D0-ABD2-C46DFD959385}" type="sibTrans" cxnId="{F860CADE-E3CE-4441-9965-5A59D5ABB805}">
      <dgm:prSet/>
      <dgm:spPr/>
      <dgm:t>
        <a:bodyPr/>
        <a:lstStyle/>
        <a:p>
          <a:endParaRPr lang="fr-FR"/>
        </a:p>
      </dgm:t>
    </dgm:pt>
    <dgm:pt modelId="{3716582D-DDEA-4633-950D-495118C5A939}">
      <dgm:prSet phldrT="[Texto]"/>
      <dgm:spPr>
        <a:solidFill>
          <a:srgbClr val="FFC000"/>
        </a:solidFill>
      </dgm:spPr>
      <dgm:t>
        <a:bodyPr/>
        <a:lstStyle/>
        <a:p>
          <a:r>
            <a:rPr lang="fr-F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VELOCIDAD</a:t>
          </a:r>
          <a:endParaRPr lang="fr-F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4DCA49C-39CA-4074-B3A3-84FFB2118037}" type="parTrans" cxnId="{751DF767-DD33-4A08-A1E8-DAF0D9E08170}">
      <dgm:prSet/>
      <dgm:spPr/>
      <dgm:t>
        <a:bodyPr/>
        <a:lstStyle/>
        <a:p>
          <a:endParaRPr lang="fr-FR"/>
        </a:p>
      </dgm:t>
    </dgm:pt>
    <dgm:pt modelId="{5AFD8A06-0F11-4DD4-9A25-F96E25E1BB15}" type="sibTrans" cxnId="{751DF767-DD33-4A08-A1E8-DAF0D9E08170}">
      <dgm:prSet/>
      <dgm:spPr/>
      <dgm:t>
        <a:bodyPr/>
        <a:lstStyle/>
        <a:p>
          <a:endParaRPr lang="fr-FR"/>
        </a:p>
      </dgm:t>
    </dgm:pt>
    <dgm:pt modelId="{D2197FBE-1621-48EB-8D3C-E7FD8129172D}">
      <dgm:prSet phldrT="[Texto]"/>
      <dgm:spPr>
        <a:solidFill>
          <a:srgbClr val="FFC000"/>
        </a:solidFill>
      </dgm:spPr>
      <dgm:t>
        <a:bodyPr/>
        <a:lstStyle/>
        <a:p>
          <a:r>
            <a:rPr lang="fr-F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VERACIDAD</a:t>
          </a:r>
          <a:endParaRPr lang="fr-F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CAB8CC32-558C-4242-BDD8-37C0839AA57E}" type="parTrans" cxnId="{0B6EE483-2D42-409E-A5C5-6383051BD5CB}">
      <dgm:prSet/>
      <dgm:spPr/>
      <dgm:t>
        <a:bodyPr/>
        <a:lstStyle/>
        <a:p>
          <a:endParaRPr lang="fr-FR"/>
        </a:p>
      </dgm:t>
    </dgm:pt>
    <dgm:pt modelId="{4B01188C-52AA-434E-A846-8736547F72BF}" type="sibTrans" cxnId="{0B6EE483-2D42-409E-A5C5-6383051BD5CB}">
      <dgm:prSet/>
      <dgm:spPr/>
      <dgm:t>
        <a:bodyPr/>
        <a:lstStyle/>
        <a:p>
          <a:endParaRPr lang="fr-FR"/>
        </a:p>
      </dgm:t>
    </dgm:pt>
    <dgm:pt modelId="{61CF6D20-DCE3-473E-9360-1D650117E2EA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VARIABILIDAD</a:t>
          </a:r>
          <a:endParaRPr lang="fr-FR" b="1" cap="none" spc="0" dirty="0">
            <a:ln w="12700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EB63C5F-719B-4D12-9DCA-447BC32A313D}" type="sibTrans" cxnId="{14A5FF48-168C-4B85-8054-C7C3DEEA4F25}">
      <dgm:prSet/>
      <dgm:spPr/>
      <dgm:t>
        <a:bodyPr/>
        <a:lstStyle/>
        <a:p>
          <a:endParaRPr lang="fr-FR"/>
        </a:p>
      </dgm:t>
    </dgm:pt>
    <dgm:pt modelId="{7255E070-4C8F-4E14-A016-CCC5E1E78125}" type="parTrans" cxnId="{14A5FF48-168C-4B85-8054-C7C3DEEA4F25}">
      <dgm:prSet/>
      <dgm:spPr/>
      <dgm:t>
        <a:bodyPr/>
        <a:lstStyle/>
        <a:p>
          <a:endParaRPr lang="fr-FR"/>
        </a:p>
      </dgm:t>
    </dgm:pt>
    <dgm:pt modelId="{A5F0A370-9C2E-4A42-9BD4-607CDCC8E5ED}" type="pres">
      <dgm:prSet presAssocID="{40CC8F8D-35DC-4607-A8C7-18CE8379C06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394956D-F593-463F-AF36-8278831B2026}" type="pres">
      <dgm:prSet presAssocID="{7F2976B8-FBFA-44A0-ADFC-BAE78E19121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EC685A-8051-4C47-985C-CFA7B402D465}" type="pres">
      <dgm:prSet presAssocID="{F739F5DC-E71A-4A12-8494-B30EA7AC9987}" presName="sibTrans" presStyleCnt="0"/>
      <dgm:spPr/>
    </dgm:pt>
    <dgm:pt modelId="{09C1CD8B-2A49-4E97-A3E6-89E4A6F227F9}" type="pres">
      <dgm:prSet presAssocID="{F5CADC06-D0C5-47BB-9D8E-728FEB8D7E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C2407-63B5-4671-B2A7-210B8B252361}" type="pres">
      <dgm:prSet presAssocID="{55CE936B-81CF-49D0-ABD2-C46DFD959385}" presName="sibTrans" presStyleCnt="0"/>
      <dgm:spPr/>
    </dgm:pt>
    <dgm:pt modelId="{7CD3DB81-FDBF-4327-B996-A15D3F69A5ED}" type="pres">
      <dgm:prSet presAssocID="{3716582D-DDEA-4633-950D-495118C5A93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372631-8954-4EF9-85C3-951C16182C1E}" type="pres">
      <dgm:prSet presAssocID="{5AFD8A06-0F11-4DD4-9A25-F96E25E1BB15}" presName="sibTrans" presStyleCnt="0"/>
      <dgm:spPr/>
    </dgm:pt>
    <dgm:pt modelId="{877B5C35-501E-4724-8535-A253FC4D45C5}" type="pres">
      <dgm:prSet presAssocID="{D2197FBE-1621-48EB-8D3C-E7FD812917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0CFB6A-84C2-4A67-9919-41834CC94A6A}" type="pres">
      <dgm:prSet presAssocID="{4B01188C-52AA-434E-A846-8736547F72BF}" presName="sibTrans" presStyleCnt="0"/>
      <dgm:spPr/>
    </dgm:pt>
    <dgm:pt modelId="{DD9CFE2F-76DE-4AE3-9879-1096D5538EBA}" type="pres">
      <dgm:prSet presAssocID="{61CF6D20-DCE3-473E-9360-1D650117E2E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07FC77-26AB-4DCD-9A4C-79852F268484}" srcId="{40CC8F8D-35DC-4607-A8C7-18CE8379C064}" destId="{7F2976B8-FBFA-44A0-ADFC-BAE78E19121C}" srcOrd="0" destOrd="0" parTransId="{530CFFA2-8934-4563-9FC1-1170A6316377}" sibTransId="{F739F5DC-E71A-4A12-8494-B30EA7AC9987}"/>
    <dgm:cxn modelId="{89E441EC-F480-40CA-92A5-F929C2D3BBE9}" type="presOf" srcId="{F5CADC06-D0C5-47BB-9D8E-728FEB8D7E5E}" destId="{09C1CD8B-2A49-4E97-A3E6-89E4A6F227F9}" srcOrd="0" destOrd="0" presId="urn:microsoft.com/office/officeart/2005/8/layout/default"/>
    <dgm:cxn modelId="{54D90758-9111-4759-B09D-3CC19F64CC3C}" type="presOf" srcId="{61CF6D20-DCE3-473E-9360-1D650117E2EA}" destId="{DD9CFE2F-76DE-4AE3-9879-1096D5538EBA}" srcOrd="0" destOrd="0" presId="urn:microsoft.com/office/officeart/2005/8/layout/default"/>
    <dgm:cxn modelId="{031EAB59-76D3-493B-9AEF-3425DCA68296}" type="presOf" srcId="{40CC8F8D-35DC-4607-A8C7-18CE8379C064}" destId="{A5F0A370-9C2E-4A42-9BD4-607CDCC8E5ED}" srcOrd="0" destOrd="0" presId="urn:microsoft.com/office/officeart/2005/8/layout/default"/>
    <dgm:cxn modelId="{14A5FF48-168C-4B85-8054-C7C3DEEA4F25}" srcId="{40CC8F8D-35DC-4607-A8C7-18CE8379C064}" destId="{61CF6D20-DCE3-473E-9360-1D650117E2EA}" srcOrd="4" destOrd="0" parTransId="{7255E070-4C8F-4E14-A016-CCC5E1E78125}" sibTransId="{2EB63C5F-719B-4D12-9DCA-447BC32A313D}"/>
    <dgm:cxn modelId="{F860CADE-E3CE-4441-9965-5A59D5ABB805}" srcId="{40CC8F8D-35DC-4607-A8C7-18CE8379C064}" destId="{F5CADC06-D0C5-47BB-9D8E-728FEB8D7E5E}" srcOrd="1" destOrd="0" parTransId="{8C012FCF-1BD1-4690-B924-24597E640D15}" sibTransId="{55CE936B-81CF-49D0-ABD2-C46DFD959385}"/>
    <dgm:cxn modelId="{1B8970DB-670F-4076-A25E-F31B4228B55F}" type="presOf" srcId="{D2197FBE-1621-48EB-8D3C-E7FD8129172D}" destId="{877B5C35-501E-4724-8535-A253FC4D45C5}" srcOrd="0" destOrd="0" presId="urn:microsoft.com/office/officeart/2005/8/layout/default"/>
    <dgm:cxn modelId="{0B6EE483-2D42-409E-A5C5-6383051BD5CB}" srcId="{40CC8F8D-35DC-4607-A8C7-18CE8379C064}" destId="{D2197FBE-1621-48EB-8D3C-E7FD8129172D}" srcOrd="3" destOrd="0" parTransId="{CAB8CC32-558C-4242-BDD8-37C0839AA57E}" sibTransId="{4B01188C-52AA-434E-A846-8736547F72BF}"/>
    <dgm:cxn modelId="{C6D21685-BDF9-40D5-97C0-0A7ECAEEF491}" type="presOf" srcId="{3716582D-DDEA-4633-950D-495118C5A939}" destId="{7CD3DB81-FDBF-4327-B996-A15D3F69A5ED}" srcOrd="0" destOrd="0" presId="urn:microsoft.com/office/officeart/2005/8/layout/default"/>
    <dgm:cxn modelId="{751DF767-DD33-4A08-A1E8-DAF0D9E08170}" srcId="{40CC8F8D-35DC-4607-A8C7-18CE8379C064}" destId="{3716582D-DDEA-4633-950D-495118C5A939}" srcOrd="2" destOrd="0" parTransId="{64DCA49C-39CA-4074-B3A3-84FFB2118037}" sibTransId="{5AFD8A06-0F11-4DD4-9A25-F96E25E1BB15}"/>
    <dgm:cxn modelId="{B2CF0426-367F-4B0C-9C45-6FF723B21B60}" type="presOf" srcId="{7F2976B8-FBFA-44A0-ADFC-BAE78E19121C}" destId="{3394956D-F593-463F-AF36-8278831B2026}" srcOrd="0" destOrd="0" presId="urn:microsoft.com/office/officeart/2005/8/layout/default"/>
    <dgm:cxn modelId="{79339BB3-2B96-4078-A733-584676253C6E}" type="presParOf" srcId="{A5F0A370-9C2E-4A42-9BD4-607CDCC8E5ED}" destId="{3394956D-F593-463F-AF36-8278831B2026}" srcOrd="0" destOrd="0" presId="urn:microsoft.com/office/officeart/2005/8/layout/default"/>
    <dgm:cxn modelId="{2CD454CC-0A5E-45C7-A9C7-6C3701D06D69}" type="presParOf" srcId="{A5F0A370-9C2E-4A42-9BD4-607CDCC8E5ED}" destId="{23EC685A-8051-4C47-985C-CFA7B402D465}" srcOrd="1" destOrd="0" presId="urn:microsoft.com/office/officeart/2005/8/layout/default"/>
    <dgm:cxn modelId="{8338279E-93BD-44E4-A16A-9C965ECF2F1B}" type="presParOf" srcId="{A5F0A370-9C2E-4A42-9BD4-607CDCC8E5ED}" destId="{09C1CD8B-2A49-4E97-A3E6-89E4A6F227F9}" srcOrd="2" destOrd="0" presId="urn:microsoft.com/office/officeart/2005/8/layout/default"/>
    <dgm:cxn modelId="{7A04E25C-6B41-4BD2-A884-69F54519EEFD}" type="presParOf" srcId="{A5F0A370-9C2E-4A42-9BD4-607CDCC8E5ED}" destId="{67FC2407-63B5-4671-B2A7-210B8B252361}" srcOrd="3" destOrd="0" presId="urn:microsoft.com/office/officeart/2005/8/layout/default"/>
    <dgm:cxn modelId="{1E105BED-16A5-41CD-B7E5-F10733930EDA}" type="presParOf" srcId="{A5F0A370-9C2E-4A42-9BD4-607CDCC8E5ED}" destId="{7CD3DB81-FDBF-4327-B996-A15D3F69A5ED}" srcOrd="4" destOrd="0" presId="urn:microsoft.com/office/officeart/2005/8/layout/default"/>
    <dgm:cxn modelId="{1A3176F7-20FB-44E3-B58D-94B84D278B2A}" type="presParOf" srcId="{A5F0A370-9C2E-4A42-9BD4-607CDCC8E5ED}" destId="{F0372631-8954-4EF9-85C3-951C16182C1E}" srcOrd="5" destOrd="0" presId="urn:microsoft.com/office/officeart/2005/8/layout/default"/>
    <dgm:cxn modelId="{6DC7AD1F-26EE-4359-91AF-E0875A94F527}" type="presParOf" srcId="{A5F0A370-9C2E-4A42-9BD4-607CDCC8E5ED}" destId="{877B5C35-501E-4724-8535-A253FC4D45C5}" srcOrd="6" destOrd="0" presId="urn:microsoft.com/office/officeart/2005/8/layout/default"/>
    <dgm:cxn modelId="{D6AEED5F-237B-4DEE-B11A-2376AEE24553}" type="presParOf" srcId="{A5F0A370-9C2E-4A42-9BD4-607CDCC8E5ED}" destId="{FC0CFB6A-84C2-4A67-9919-41834CC94A6A}" srcOrd="7" destOrd="0" presId="urn:microsoft.com/office/officeart/2005/8/layout/default"/>
    <dgm:cxn modelId="{06AAF482-A317-415B-B5B0-BCC7976720BD}" type="presParOf" srcId="{A5F0A370-9C2E-4A42-9BD4-607CDCC8E5ED}" destId="{DD9CFE2F-76DE-4AE3-9879-1096D5538EB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4956D-F593-463F-AF36-8278831B2026}">
      <dsp:nvSpPr>
        <dsp:cNvPr id="0" name=""/>
        <dsp:cNvSpPr/>
      </dsp:nvSpPr>
      <dsp:spPr>
        <a:xfrm>
          <a:off x="2633" y="164569"/>
          <a:ext cx="1425849" cy="855509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VOLUMEN</a:t>
          </a:r>
          <a:endParaRPr lang="fr-FR" sz="1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633" y="164569"/>
        <a:ext cx="1425849" cy="855509"/>
      </dsp:txXfrm>
    </dsp:sp>
    <dsp:sp modelId="{09C1CD8B-2A49-4E97-A3E6-89E4A6F227F9}">
      <dsp:nvSpPr>
        <dsp:cNvPr id="0" name=""/>
        <dsp:cNvSpPr/>
      </dsp:nvSpPr>
      <dsp:spPr>
        <a:xfrm>
          <a:off x="1571068" y="164569"/>
          <a:ext cx="1425849" cy="855509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VARIEDAD</a:t>
          </a:r>
          <a:endParaRPr lang="fr-FR" sz="1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571068" y="164569"/>
        <a:ext cx="1425849" cy="855509"/>
      </dsp:txXfrm>
    </dsp:sp>
    <dsp:sp modelId="{7CD3DB81-FDBF-4327-B996-A15D3F69A5ED}">
      <dsp:nvSpPr>
        <dsp:cNvPr id="0" name=""/>
        <dsp:cNvSpPr/>
      </dsp:nvSpPr>
      <dsp:spPr>
        <a:xfrm>
          <a:off x="3139503" y="164569"/>
          <a:ext cx="1425849" cy="855509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VELOCIDAD</a:t>
          </a:r>
          <a:endParaRPr lang="fr-FR" sz="1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139503" y="164569"/>
        <a:ext cx="1425849" cy="855509"/>
      </dsp:txXfrm>
    </dsp:sp>
    <dsp:sp modelId="{877B5C35-501E-4724-8535-A253FC4D45C5}">
      <dsp:nvSpPr>
        <dsp:cNvPr id="0" name=""/>
        <dsp:cNvSpPr/>
      </dsp:nvSpPr>
      <dsp:spPr>
        <a:xfrm>
          <a:off x="4707937" y="164569"/>
          <a:ext cx="1425849" cy="855509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VERACIDAD</a:t>
          </a:r>
          <a:endParaRPr lang="fr-FR" sz="1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4707937" y="164569"/>
        <a:ext cx="1425849" cy="855509"/>
      </dsp:txXfrm>
    </dsp:sp>
    <dsp:sp modelId="{DD9CFE2F-76DE-4AE3-9879-1096D5538EBA}">
      <dsp:nvSpPr>
        <dsp:cNvPr id="0" name=""/>
        <dsp:cNvSpPr/>
      </dsp:nvSpPr>
      <dsp:spPr>
        <a:xfrm>
          <a:off x="6276372" y="164569"/>
          <a:ext cx="1425849" cy="855509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VARIABILIDAD</a:t>
          </a:r>
          <a:endParaRPr lang="fr-FR" sz="1500" b="1" kern="1200" cap="none" spc="0" dirty="0">
            <a:ln w="12700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6276372" y="164569"/>
        <a:ext cx="1425849" cy="855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DE48-A2EE-4F8B-B4CD-3246E3AFD318}" type="datetimeFigureOut">
              <a:rPr lang="es-VE" smtClean="0"/>
              <a:t>22/7/2016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FE6D-C0DA-4E7F-88AD-364F6621884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907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771621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48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79512" y="1991825"/>
            <a:ext cx="8712968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Manejo de grafos de gran escala utilizando Apache Spark y GraphX</a:t>
            </a:r>
            <a:endParaRPr lang="en" sz="4400" dirty="0"/>
          </a:p>
        </p:txBody>
      </p:sp>
      <p:sp>
        <p:nvSpPr>
          <p:cNvPr id="3" name="Shape 1423"/>
          <p:cNvSpPr txBox="1">
            <a:spLocks/>
          </p:cNvSpPr>
          <p:nvPr/>
        </p:nvSpPr>
        <p:spPr>
          <a:xfrm>
            <a:off x="251520" y="4155926"/>
            <a:ext cx="3312368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Nixie One" charset="0"/>
              </a:rPr>
              <a:t>Eric Bellet</a:t>
            </a:r>
            <a:endParaRPr lang="en" dirty="0">
              <a:solidFill>
                <a:schemeClr val="accent1"/>
              </a:solidFill>
              <a:latin typeface="Nixie One" charset="0"/>
            </a:endParaRPr>
          </a:p>
        </p:txBody>
      </p:sp>
      <p:sp>
        <p:nvSpPr>
          <p:cNvPr id="4" name="Shape 1423"/>
          <p:cNvSpPr txBox="1">
            <a:spLocks/>
          </p:cNvSpPr>
          <p:nvPr/>
        </p:nvSpPr>
        <p:spPr>
          <a:xfrm>
            <a:off x="6504763" y="3651870"/>
            <a:ext cx="331236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en" sz="4000" b="1" dirty="0" smtClean="0">
                <a:solidFill>
                  <a:schemeClr val="accent1"/>
                </a:solidFill>
                <a:latin typeface="Nixie One" charset="0"/>
              </a:rPr>
              <a:t>Tutores:</a:t>
            </a:r>
          </a:p>
          <a:p>
            <a:pPr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accent1"/>
                </a:solidFill>
                <a:latin typeface="Nixie One" charset="0"/>
              </a:rPr>
              <a:t>Prof. </a:t>
            </a:r>
            <a:r>
              <a:rPr lang="fr-FR" sz="2000" b="1" dirty="0" err="1">
                <a:solidFill>
                  <a:schemeClr val="accent1"/>
                </a:solidFill>
                <a:latin typeface="Nixie One" charset="0"/>
              </a:rPr>
              <a:t>Jesús</a:t>
            </a:r>
            <a:r>
              <a:rPr lang="fr-FR" sz="2000" b="1" dirty="0">
                <a:solidFill>
                  <a:schemeClr val="accent1"/>
                </a:solidFill>
                <a:latin typeface="Nixie One" charset="0"/>
              </a:rPr>
              <a:t> Lares.</a:t>
            </a:r>
          </a:p>
          <a:p>
            <a:pPr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accent1"/>
                </a:solidFill>
                <a:latin typeface="Nixie One" charset="0"/>
              </a:rPr>
              <a:t>Prof. José Sosa.</a:t>
            </a:r>
          </a:p>
          <a:p>
            <a:pPr>
              <a:spcBef>
                <a:spcPts val="0"/>
              </a:spcBef>
              <a:buFont typeface="Muli"/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10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19672" y="754892"/>
            <a:ext cx="5783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Apache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Hadoop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11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19672" y="754892"/>
            <a:ext cx="7059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Ecosistema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Hadoop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12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19672" y="754892"/>
            <a:ext cx="49648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Apache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Spark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13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19672" y="754892"/>
            <a:ext cx="7305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Distribuciones</a:t>
            </a:r>
            <a:r>
              <a:rPr lang="fr-FR" sz="48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fr-FR" sz="48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Hadoop</a:t>
            </a:r>
            <a:endParaRPr lang="fr-FR" sz="1200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14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19672" y="754892"/>
            <a:ext cx="2159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Grafo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15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586638" y="199779"/>
            <a:ext cx="7056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Sistemas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de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almacenamiento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</a:t>
            </a:r>
          </a:p>
          <a:p>
            <a:pPr algn="r"/>
            <a:r>
              <a:rPr lang="fr-FR" sz="5400" b="1" dirty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p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ara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grafos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pic>
        <p:nvPicPr>
          <p:cNvPr id="8194" name="Picture 2" descr="https://neo4j.com/wp-content/themes/neo4jweb/assets/images/neo4j-logo-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9742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camo.githubusercontent.com/0e487555aa874a8c1b10214effd026e6fecebbc5/687474703a2f2f7468696e6b617572656c6975732e6769746875622e696f2f746974616e2f696d616765732f746974616e2d6c6f676f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4" y="3479335"/>
            <a:ext cx="2044555" cy="140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happyminds.es/wp-content/uploads/2013/01/hdf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22" y="1852042"/>
            <a:ext cx="20097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orientdb.com/wp-content/uploads/2014/09/orientdb_logo_2x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94719"/>
            <a:ext cx="2160240" cy="9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we-do-it.com/wp-content/uploads/2013/12/oracle-spati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26" y="3296548"/>
            <a:ext cx="1956610" cy="79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16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259632" y="195486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Sistemas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de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procesamiento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de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grafos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8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17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907704" y="233028"/>
            <a:ext cx="7056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5400" b="1" dirty="0" err="1" smtClean="0">
                <a:solidFill>
                  <a:srgbClr val="00B0F0"/>
                </a:solidFill>
                <a:latin typeface="Nixie One" charset="0"/>
              </a:rPr>
              <a:t>Herramientas</a:t>
            </a:r>
            <a:r>
              <a:rPr lang="fr-FR" sz="5400" b="1" dirty="0" smtClean="0">
                <a:solidFill>
                  <a:srgbClr val="00B0F0"/>
                </a:solidFill>
                <a:latin typeface="Nixie One" charset="0"/>
              </a:rPr>
              <a:t> para la </a:t>
            </a:r>
            <a:r>
              <a:rPr lang="fr-FR" sz="5400" b="1" dirty="0" err="1" smtClean="0">
                <a:solidFill>
                  <a:srgbClr val="00B0F0"/>
                </a:solidFill>
                <a:latin typeface="Nixie One" charset="0"/>
              </a:rPr>
              <a:t>visualización</a:t>
            </a:r>
            <a:r>
              <a:rPr lang="fr-FR" sz="5400" b="1" dirty="0" smtClean="0">
                <a:solidFill>
                  <a:srgbClr val="00B0F0"/>
                </a:solidFill>
                <a:latin typeface="Nixie One" charset="0"/>
              </a:rPr>
              <a:t> </a:t>
            </a:r>
            <a:r>
              <a:rPr lang="fr-FR" sz="5400" b="1" dirty="0" smtClean="0">
                <a:solidFill>
                  <a:srgbClr val="00B0F0"/>
                </a:solidFill>
                <a:latin typeface="Nixie One" charset="0"/>
              </a:rPr>
              <a:t>de </a:t>
            </a:r>
            <a:r>
              <a:rPr lang="fr-FR" sz="5400" b="1" dirty="0" err="1" smtClean="0">
                <a:solidFill>
                  <a:srgbClr val="00B0F0"/>
                </a:solidFill>
                <a:latin typeface="Nixie One" charset="0"/>
              </a:rPr>
              <a:t>grafos</a:t>
            </a:r>
            <a:endParaRPr lang="fr-FR" b="1" dirty="0">
              <a:solidFill>
                <a:srgbClr val="00B0F0"/>
              </a:solidFill>
              <a:latin typeface="Nixie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18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35696" y="627534"/>
            <a:ext cx="3679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b="1" dirty="0" err="1" smtClean="0">
                <a:solidFill>
                  <a:srgbClr val="00B0F0"/>
                </a:solidFill>
                <a:latin typeface="Nixie One" charset="0"/>
              </a:rPr>
              <a:t>GraphX</a:t>
            </a:r>
            <a:endParaRPr lang="fr-FR" b="1" dirty="0">
              <a:solidFill>
                <a:srgbClr val="00B0F0"/>
              </a:solidFill>
              <a:latin typeface="Nixie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19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4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691680" y="915566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Agenda</a:t>
            </a:r>
            <a:endParaRPr lang="en" dirty="0"/>
          </a:p>
        </p:txBody>
      </p:sp>
      <p:sp>
        <p:nvSpPr>
          <p:cNvPr id="10" name="Shape 1448"/>
          <p:cNvSpPr txBox="1">
            <a:spLocks/>
          </p:cNvSpPr>
          <p:nvPr/>
        </p:nvSpPr>
        <p:spPr>
          <a:xfrm>
            <a:off x="2339752" y="1635645"/>
            <a:ext cx="5832648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indent="-457200">
              <a:spcBef>
                <a:spcPts val="0"/>
              </a:spcBef>
            </a:pP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Introducción</a:t>
            </a:r>
            <a:endParaRPr lang="en" sz="3000" dirty="0" smtClean="0">
              <a:solidFill>
                <a:schemeClr val="accent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Planteamiento del problema</a:t>
            </a:r>
          </a:p>
          <a:p>
            <a:pPr marL="457200" indent="-457200">
              <a:spcBef>
                <a:spcPts val="0"/>
              </a:spcBef>
            </a:pP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Marco </a:t>
            </a: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teórico</a:t>
            </a:r>
            <a:endParaRPr lang="en" sz="3000" dirty="0" smtClean="0">
              <a:solidFill>
                <a:schemeClr val="accent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Marco </a:t>
            </a: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metodológico</a:t>
            </a:r>
            <a:endParaRPr lang="en" sz="3000" dirty="0" smtClean="0">
              <a:solidFill>
                <a:schemeClr val="accent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457200" indent="-457200">
              <a:spcBef>
                <a:spcPts val="0"/>
              </a:spcBef>
            </a:pP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Marco aplicativo</a:t>
            </a:r>
          </a:p>
          <a:p>
            <a:pPr marL="457200" indent="-457200">
              <a:spcBef>
                <a:spcPts val="0"/>
              </a:spcBef>
            </a:pPr>
            <a:r>
              <a:rPr lang="en" sz="3000" dirty="0" smtClean="0">
                <a:solidFill>
                  <a:schemeClr val="accent1"/>
                </a:solidFill>
                <a:latin typeface="Microsoft YaHei UI" pitchFamily="34" charset="-122"/>
                <a:ea typeface="Microsoft YaHei UI" pitchFamily="34" charset="-122"/>
              </a:rPr>
              <a:t>Conclusiones</a:t>
            </a:r>
            <a:endParaRPr lang="en" sz="3000" dirty="0">
              <a:solidFill>
                <a:schemeClr val="accent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1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  <a:effectLst>
            <a:reflection blurRad="6350" stA="50000" endA="300" endPos="90000" dist="50800" dir="5400000" sy="-100000" algn="bl" rotWithShape="0"/>
          </a:effectLst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3 Marcador de número de diapositiva"/>
          <p:cNvSpPr txBox="1">
            <a:spLocks/>
          </p:cNvSpPr>
          <p:nvPr/>
        </p:nvSpPr>
        <p:spPr>
          <a:xfrm>
            <a:off x="7452320" y="6237312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20</a:t>
            </a:fld>
            <a:r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/31</a:t>
            </a:r>
            <a:endParaRPr lang="es-V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761121" y="1764681"/>
            <a:ext cx="52309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 smtClean="0">
                <a:solidFill>
                  <a:srgbClr val="00B0F0"/>
                </a:solidFill>
                <a:latin typeface="Nixie One" charset="0"/>
              </a:rPr>
              <a:t>Marco </a:t>
            </a:r>
          </a:p>
          <a:p>
            <a:r>
              <a:rPr lang="fr-FR" sz="6000" b="1" dirty="0" err="1" smtClean="0">
                <a:solidFill>
                  <a:srgbClr val="00B0F0"/>
                </a:solidFill>
                <a:latin typeface="Nixie One" charset="0"/>
              </a:rPr>
              <a:t>metodológico</a:t>
            </a:r>
            <a:endParaRPr lang="fr-FR" sz="1600" b="1" dirty="0">
              <a:solidFill>
                <a:srgbClr val="00B0F0"/>
              </a:solidFill>
              <a:latin typeface="Nixie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812360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21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63688" y="754892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40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Metodología fundamental </a:t>
            </a:r>
          </a:p>
          <a:p>
            <a:r>
              <a:rPr lang="es-VE" sz="40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para </a:t>
            </a:r>
            <a:r>
              <a:rPr lang="es-VE" sz="4000" b="1" dirty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la Ciencia </a:t>
            </a:r>
            <a:r>
              <a:rPr lang="es-VE" sz="40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de </a:t>
            </a:r>
            <a:r>
              <a:rPr lang="es-VE" sz="4000" b="1" dirty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Datos </a:t>
            </a:r>
            <a:endParaRPr lang="es-VE" sz="4000" b="1" dirty="0" smtClean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8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ric\Desktop\ib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58308"/>
            <a:ext cx="5760640" cy="36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812360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22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AutoShape 2" descr="https://es.sharelatex.com/project/5750f27ea3c8d468334ef906/file/576c2aa4e37999b12167f4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4 Rectángulo"/>
          <p:cNvSpPr/>
          <p:nvPr/>
        </p:nvSpPr>
        <p:spPr>
          <a:xfrm>
            <a:off x="2483768" y="160338"/>
            <a:ext cx="9937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Metodología </a:t>
            </a:r>
            <a:r>
              <a:rPr lang="es-VE" sz="28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fundamental para la</a:t>
            </a:r>
          </a:p>
          <a:p>
            <a:r>
              <a:rPr lang="es-VE" sz="28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Ciencia de </a:t>
            </a:r>
            <a:r>
              <a:rPr lang="es-VE" sz="2800" b="1" dirty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Datos </a:t>
            </a:r>
            <a:endParaRPr lang="es-VE" sz="2800" b="1" dirty="0" smtClean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8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  <a:effectLst>
            <a:reflection blurRad="6350" stA="50000" endA="300" endPos="90000" dist="50800" dir="5400000" sy="-100000" algn="bl" rotWithShape="0"/>
          </a:effectLst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3 Marcador de número de diapositiva"/>
          <p:cNvSpPr txBox="1">
            <a:spLocks/>
          </p:cNvSpPr>
          <p:nvPr/>
        </p:nvSpPr>
        <p:spPr>
          <a:xfrm>
            <a:off x="7452320" y="6237312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23</a:t>
            </a:fld>
            <a:r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/31</a:t>
            </a:r>
            <a:endParaRPr lang="es-V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736992" y="1688564"/>
            <a:ext cx="468589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Marco </a:t>
            </a:r>
          </a:p>
          <a:p>
            <a:r>
              <a:rPr lang="fr-FR" sz="72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aplicativo</a:t>
            </a:r>
            <a:endParaRPr lang="fr-FR" sz="2000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6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24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408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25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26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27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  <a:effectLst>
            <a:reflection blurRad="6350" stA="50000" endA="300" endPos="90000" dist="50800" dir="5400000" sy="-100000" algn="bl" rotWithShape="0"/>
          </a:effectLst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3 Marcador de número de diapositiva"/>
          <p:cNvSpPr txBox="1">
            <a:spLocks/>
          </p:cNvSpPr>
          <p:nvPr/>
        </p:nvSpPr>
        <p:spPr>
          <a:xfrm>
            <a:off x="7452320" y="6237312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28</a:t>
            </a:fld>
            <a:r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/31</a:t>
            </a:r>
            <a:endParaRPr lang="es-V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98061" y="2294341"/>
            <a:ext cx="58160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Conclusiones</a:t>
            </a:r>
            <a:endParaRPr lang="fr-FR" sz="2000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29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  <a:effectLst>
            <a:reflection blurRad="6350" stA="50000" endA="300" endPos="90000" dist="50800" dir="5400000" sy="-100000" algn="bl" rotWithShape="0"/>
          </a:effectLst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3 Marcador de número de diapositiva"/>
          <p:cNvSpPr txBox="1">
            <a:spLocks/>
          </p:cNvSpPr>
          <p:nvPr/>
        </p:nvSpPr>
        <p:spPr>
          <a:xfrm>
            <a:off x="7452320" y="6237312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3</a:t>
            </a:fld>
            <a:r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/31</a:t>
            </a:r>
            <a:endParaRPr lang="es-V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52117" y="2192297"/>
            <a:ext cx="51267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Introducción</a:t>
            </a:r>
            <a:endParaRPr lang="fr-FR" sz="1600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30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87560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b="1" dirty="0" smtClean="0">
                <a:latin typeface="Microsoft YaHei UI" pitchFamily="34" charset="-122"/>
                <a:ea typeface="Microsoft YaHei UI" pitchFamily="34" charset="-122"/>
              </a:rPr>
              <a:t>¡Gracias</a:t>
            </a:r>
            <a:r>
              <a:rPr lang="en" sz="8000" b="1" dirty="0" smtClean="0">
                <a:latin typeface="Microsoft YaHei UI" pitchFamily="34" charset="-122"/>
                <a:ea typeface="Microsoft YaHei UI" pitchFamily="34" charset="-122"/>
              </a:rPr>
              <a:t>!</a:t>
            </a:r>
            <a:endParaRPr lang="en" sz="80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latin typeface="Microsoft YaHei UI" pitchFamily="34" charset="-122"/>
                <a:ea typeface="Microsoft YaHei UI" pitchFamily="34" charset="-122"/>
              </a:rPr>
              <a:t>¿Preguntas</a:t>
            </a:r>
            <a:r>
              <a:rPr lang="en" sz="3600" b="1" dirty="0" smtClean="0">
                <a:latin typeface="Microsoft YaHei UI" pitchFamily="34" charset="-122"/>
                <a:ea typeface="Microsoft YaHei UI" pitchFamily="34" charset="-122"/>
              </a:rPr>
              <a:t>?</a:t>
            </a:r>
            <a:endParaRPr lang="en" sz="3600" b="1" dirty="0">
              <a:latin typeface="Microsoft YaHei UI" pitchFamily="34" charset="-122"/>
              <a:ea typeface="Microsoft YaHei UI" pitchFamily="34" charset="-122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 smtClean="0"/>
              <a:t>:</a:t>
            </a:r>
            <a:endParaRPr lang="en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812360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4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  <a:effectLst>
            <a:reflection blurRad="6350" stA="50000" endA="300" endPos="90000" dist="50800" dir="5400000" sy="-100000" algn="bl" rotWithShape="0"/>
          </a:effectLst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3 Marcador de número de diapositiva"/>
          <p:cNvSpPr txBox="1">
            <a:spLocks/>
          </p:cNvSpPr>
          <p:nvPr/>
        </p:nvSpPr>
        <p:spPr>
          <a:xfrm>
            <a:off x="7452320" y="6237312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5</a:t>
            </a:fld>
            <a:r>
              <a:rPr lang="es-VE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/31</a:t>
            </a:r>
            <a:endParaRPr lang="es-V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52117" y="2192297"/>
            <a:ext cx="56044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Marco </a:t>
            </a:r>
            <a:r>
              <a:rPr lang="fr-FR" sz="60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teórico</a:t>
            </a:r>
            <a:endParaRPr lang="fr-FR" sz="1600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8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6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619672" y="754892"/>
            <a:ext cx="7100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Ciencia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de los </a:t>
            </a:r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datos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7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763688" y="751903"/>
            <a:ext cx="3078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Big</a:t>
            </a:r>
            <a:r>
              <a:rPr lang="fr-FR" sz="5400" b="1" dirty="0" smtClean="0">
                <a:solidFill>
                  <a:srgbClr val="00B0F0"/>
                </a:solidFill>
                <a:latin typeface="Microsoft YaHei UI" pitchFamily="34" charset="-122"/>
                <a:ea typeface="Microsoft YaHei UI" pitchFamily="34" charset="-122"/>
              </a:rPr>
              <a:t> data</a:t>
            </a:r>
            <a:endParaRPr lang="fr-FR" b="1" dirty="0">
              <a:solidFill>
                <a:srgbClr val="00B0F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861788" y="3900845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8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14 Forma libre"/>
          <p:cNvSpPr/>
          <p:nvPr/>
        </p:nvSpPr>
        <p:spPr>
          <a:xfrm>
            <a:off x="2165738" y="1255948"/>
            <a:ext cx="3929608" cy="1269217"/>
          </a:xfrm>
          <a:custGeom>
            <a:avLst/>
            <a:gdLst>
              <a:gd name="connsiteX0" fmla="*/ 0 w 3929608"/>
              <a:gd name="connsiteY0" fmla="*/ 1232352 h 1232352"/>
              <a:gd name="connsiteX1" fmla="*/ 982406 w 3929608"/>
              <a:gd name="connsiteY1" fmla="*/ 0 h 1232352"/>
              <a:gd name="connsiteX2" fmla="*/ 2947202 w 3929608"/>
              <a:gd name="connsiteY2" fmla="*/ 0 h 1232352"/>
              <a:gd name="connsiteX3" fmla="*/ 3929608 w 3929608"/>
              <a:gd name="connsiteY3" fmla="*/ 1232352 h 1232352"/>
              <a:gd name="connsiteX4" fmla="*/ 0 w 3929608"/>
              <a:gd name="connsiteY4" fmla="*/ 1232352 h 123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608" h="1232352">
                <a:moveTo>
                  <a:pt x="0" y="1232352"/>
                </a:moveTo>
                <a:lnTo>
                  <a:pt x="982406" y="0"/>
                </a:lnTo>
                <a:lnTo>
                  <a:pt x="2947202" y="0"/>
                </a:lnTo>
                <a:lnTo>
                  <a:pt x="3929608" y="1232352"/>
                </a:lnTo>
                <a:lnTo>
                  <a:pt x="0" y="123235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241" tIns="35560" rIns="723242" bIns="3556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800" b="1" kern="1200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" name="15 Forma libre"/>
          <p:cNvSpPr/>
          <p:nvPr/>
        </p:nvSpPr>
        <p:spPr>
          <a:xfrm>
            <a:off x="200935" y="3757518"/>
            <a:ext cx="7859216" cy="1232352"/>
          </a:xfrm>
          <a:custGeom>
            <a:avLst/>
            <a:gdLst>
              <a:gd name="connsiteX0" fmla="*/ 0 w 7859216"/>
              <a:gd name="connsiteY0" fmla="*/ 1232352 h 1232352"/>
              <a:gd name="connsiteX1" fmla="*/ 982406 w 7859216"/>
              <a:gd name="connsiteY1" fmla="*/ 0 h 1232352"/>
              <a:gd name="connsiteX2" fmla="*/ 6876810 w 7859216"/>
              <a:gd name="connsiteY2" fmla="*/ 0 h 1232352"/>
              <a:gd name="connsiteX3" fmla="*/ 7859216 w 7859216"/>
              <a:gd name="connsiteY3" fmla="*/ 1232352 h 1232352"/>
              <a:gd name="connsiteX4" fmla="*/ 0 w 7859216"/>
              <a:gd name="connsiteY4" fmla="*/ 1232352 h 123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9216" h="1232352">
                <a:moveTo>
                  <a:pt x="0" y="1232352"/>
                </a:moveTo>
                <a:lnTo>
                  <a:pt x="982406" y="0"/>
                </a:lnTo>
                <a:lnTo>
                  <a:pt x="6876810" y="0"/>
                </a:lnTo>
                <a:lnTo>
                  <a:pt x="7859216" y="1232352"/>
                </a:lnTo>
                <a:lnTo>
                  <a:pt x="0" y="123235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1871614"/>
              <a:satOff val="-77721"/>
              <a:lumOff val="17056"/>
              <a:alphaOff val="0"/>
            </a:schemeClr>
          </a:fillRef>
          <a:effectRef idx="0">
            <a:schemeClr val="accent2">
              <a:hueOff val="11871614"/>
              <a:satOff val="-77721"/>
              <a:lumOff val="170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6322" tIns="60960" rIns="1436324" bIns="6096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48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16 Forma libre"/>
          <p:cNvSpPr/>
          <p:nvPr/>
        </p:nvSpPr>
        <p:spPr>
          <a:xfrm>
            <a:off x="1183337" y="2488300"/>
            <a:ext cx="5894411" cy="1269217"/>
          </a:xfrm>
          <a:custGeom>
            <a:avLst/>
            <a:gdLst>
              <a:gd name="connsiteX0" fmla="*/ 0 w 5894411"/>
              <a:gd name="connsiteY0" fmla="*/ 1232352 h 1232352"/>
              <a:gd name="connsiteX1" fmla="*/ 982406 w 5894411"/>
              <a:gd name="connsiteY1" fmla="*/ 0 h 1232352"/>
              <a:gd name="connsiteX2" fmla="*/ 4912005 w 5894411"/>
              <a:gd name="connsiteY2" fmla="*/ 0 h 1232352"/>
              <a:gd name="connsiteX3" fmla="*/ 5894411 w 5894411"/>
              <a:gd name="connsiteY3" fmla="*/ 1232352 h 1232352"/>
              <a:gd name="connsiteX4" fmla="*/ 0 w 5894411"/>
              <a:gd name="connsiteY4" fmla="*/ 1232352 h 123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4411" h="1232352">
                <a:moveTo>
                  <a:pt x="0" y="1232352"/>
                </a:moveTo>
                <a:lnTo>
                  <a:pt x="982406" y="0"/>
                </a:lnTo>
                <a:lnTo>
                  <a:pt x="4912005" y="0"/>
                </a:lnTo>
                <a:lnTo>
                  <a:pt x="5894411" y="1232352"/>
                </a:lnTo>
                <a:lnTo>
                  <a:pt x="0" y="123235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7914410"/>
              <a:satOff val="-51814"/>
              <a:lumOff val="11371"/>
              <a:alphaOff val="0"/>
            </a:schemeClr>
          </a:fillRef>
          <a:effectRef idx="0">
            <a:schemeClr val="accent2">
              <a:hueOff val="7914410"/>
              <a:satOff val="-51814"/>
              <a:lumOff val="113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4072" tIns="82550" rIns="1114072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6500" kern="1200" dirty="0"/>
          </a:p>
        </p:txBody>
      </p:sp>
      <p:sp>
        <p:nvSpPr>
          <p:cNvPr id="18" name="17 Forma libre"/>
          <p:cNvSpPr/>
          <p:nvPr/>
        </p:nvSpPr>
        <p:spPr>
          <a:xfrm>
            <a:off x="3148141" y="23597"/>
            <a:ext cx="1964804" cy="1232352"/>
          </a:xfrm>
          <a:custGeom>
            <a:avLst/>
            <a:gdLst>
              <a:gd name="connsiteX0" fmla="*/ 0 w 1964804"/>
              <a:gd name="connsiteY0" fmla="*/ 1232352 h 1232352"/>
              <a:gd name="connsiteX1" fmla="*/ 982402 w 1964804"/>
              <a:gd name="connsiteY1" fmla="*/ 0 h 1232352"/>
              <a:gd name="connsiteX2" fmla="*/ 982402 w 1964804"/>
              <a:gd name="connsiteY2" fmla="*/ 0 h 1232352"/>
              <a:gd name="connsiteX3" fmla="*/ 1964804 w 1964804"/>
              <a:gd name="connsiteY3" fmla="*/ 1232352 h 1232352"/>
              <a:gd name="connsiteX4" fmla="*/ 0 w 1964804"/>
              <a:gd name="connsiteY4" fmla="*/ 1232352 h 123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4804" h="1232352">
                <a:moveTo>
                  <a:pt x="0" y="1232352"/>
                </a:moveTo>
                <a:lnTo>
                  <a:pt x="982402" y="0"/>
                </a:lnTo>
                <a:lnTo>
                  <a:pt x="982402" y="0"/>
                </a:lnTo>
                <a:lnTo>
                  <a:pt x="1964804" y="1232352"/>
                </a:lnTo>
                <a:lnTo>
                  <a:pt x="0" y="1232352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6500" kern="1200" dirty="0">
              <a:ln w="18415" cmpd="sng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54279" y="1535765"/>
            <a:ext cx="45736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VISUALIZACI</a:t>
            </a:r>
            <a:r>
              <a:rPr lang="es-V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ÓN</a:t>
            </a:r>
            <a:endParaRPr lang="es-ES" sz="44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757209265"/>
              </p:ext>
            </p:extLst>
          </p:nvPr>
        </p:nvGraphicFramePr>
        <p:xfrm>
          <a:off x="514119" y="2548854"/>
          <a:ext cx="7704856" cy="1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20 Rectángulo"/>
          <p:cNvSpPr/>
          <p:nvPr/>
        </p:nvSpPr>
        <p:spPr>
          <a:xfrm>
            <a:off x="2975392" y="3912029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es-VE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VISIÓN</a:t>
            </a:r>
            <a:endParaRPr lang="fr-FR" sz="5400" dirty="0"/>
          </a:p>
        </p:txBody>
      </p:sp>
      <p:sp>
        <p:nvSpPr>
          <p:cNvPr id="22" name="21 Rectángulo"/>
          <p:cNvSpPr/>
          <p:nvPr/>
        </p:nvSpPr>
        <p:spPr>
          <a:xfrm>
            <a:off x="2818375" y="258885"/>
            <a:ext cx="2480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fr-F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VALOR</a:t>
            </a:r>
            <a:endParaRPr lang="fr-FR" sz="5400" dirty="0">
              <a:ln w="18415" cmpd="sng">
                <a:solidFill>
                  <a:schemeClr val="accent2">
                    <a:lumMod val="50000"/>
                  </a:schemeClr>
                </a:solidFill>
                <a:prstDash val="solid"/>
              </a:ln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099146" y="435207"/>
            <a:ext cx="288032" cy="2637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112154" y="843743"/>
            <a:ext cx="275024" cy="263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6387178" y="393998"/>
            <a:ext cx="22888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Las 5 </a:t>
            </a:r>
            <a:r>
              <a:rPr lang="es-E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r>
              <a:rPr lang="es-ES" sz="1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’s</a:t>
            </a:r>
            <a:r>
              <a:rPr lang="es-E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tradicionales.</a:t>
            </a:r>
            <a:endParaRPr lang="es-E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358324" y="802534"/>
            <a:ext cx="108343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Otras </a:t>
            </a:r>
            <a:r>
              <a:rPr lang="es-ES" sz="1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V’s</a:t>
            </a: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E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08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Graphic spid="20" grpId="0">
        <p:bldAsOne/>
      </p:bldGraphic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/>
          <p:cNvSpPr txBox="1">
            <a:spLocks/>
          </p:cNvSpPr>
          <p:nvPr/>
        </p:nvSpPr>
        <p:spPr>
          <a:xfrm>
            <a:off x="7762932" y="3909083"/>
            <a:ext cx="141007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8EF2EBA-A37E-4B5A-A846-5B8D2A0F95E1}" type="slidenum">
              <a:rPr lang="es-VE" sz="2000" b="1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pPr/>
              <a:t>9</a:t>
            </a:fld>
            <a:r>
              <a:rPr lang="es-VE" sz="2000" b="1" dirty="0" smtClean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68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/40</a:t>
            </a:r>
            <a:endParaRPr lang="es-VE" sz="2000" dirty="0">
              <a:ln w="12700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68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91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143</Words>
  <Application>Microsoft Office PowerPoint</Application>
  <PresentationFormat>Presentación en pantalla (16:9)</PresentationFormat>
  <Paragraphs>76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Microsoft YaHei UI</vt:lpstr>
      <vt:lpstr>Nixie One</vt:lpstr>
      <vt:lpstr>Muli</vt:lpstr>
      <vt:lpstr>Imogen template</vt:lpstr>
      <vt:lpstr>Manejo de grafos de gran escala utilizando Apache Spark y GraphX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Eric Bellet</cp:lastModifiedBy>
  <cp:revision>29</cp:revision>
  <dcterms:modified xsi:type="dcterms:W3CDTF">2016-07-22T13:27:48Z</dcterms:modified>
</cp:coreProperties>
</file>