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59fff8b9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59fff8b9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59fff8b9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59fff8b9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53e294b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53e294b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0e57d640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0e57d640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e57d640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e57d640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d077118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0d077118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0d077118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0d077118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0d077118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0d077118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0d077118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0d077118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0d077118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0d077118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59fff8b9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59fff8b9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0d077118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0d077118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commons.wikimedia.org/wiki/File:Chua%27s_circuit_with_Chua_diode.svg" TargetMode="External"/><Relationship Id="rId5" Type="http://schemas.openxmlformats.org/officeDocument/2006/relationships/hyperlink" Target="https://commons.wikimedia.org/wiki/File:ChuaAttractor3D.svg" TargetMode="External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of Stable Cycles in Dynamical Systems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Binnendyk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6575"/>
            <a:ext cx="3580325" cy="3499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22"/>
          <p:cNvCxnSpPr/>
          <p:nvPr/>
        </p:nvCxnSpPr>
        <p:spPr>
          <a:xfrm rot="10800000">
            <a:off x="340200" y="863725"/>
            <a:ext cx="3339600" cy="32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22"/>
          <p:cNvSpPr txBox="1"/>
          <p:nvPr/>
        </p:nvSpPr>
        <p:spPr>
          <a:xfrm>
            <a:off x="3847800" y="2278650"/>
            <a:ext cx="50256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cycle can be proved stable; every vector to the left of the line of symmetry is the r</a:t>
            </a:r>
            <a:r>
              <a:rPr lang="en"/>
              <a:t>eflection (and negation) of a vector on the right.</a:t>
            </a:r>
            <a:endParaRPr/>
          </a:p>
        </p:txBody>
      </p:sp>
      <p:cxnSp>
        <p:nvCxnSpPr>
          <p:cNvPr id="123" name="Google Shape;123;p22"/>
          <p:cNvCxnSpPr/>
          <p:nvPr/>
        </p:nvCxnSpPr>
        <p:spPr>
          <a:xfrm rot="10800000">
            <a:off x="2123100" y="1315025"/>
            <a:ext cx="308100" cy="26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22"/>
          <p:cNvCxnSpPr/>
          <p:nvPr/>
        </p:nvCxnSpPr>
        <p:spPr>
          <a:xfrm rot="10800000">
            <a:off x="878175" y="2734325"/>
            <a:ext cx="308100" cy="26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4230575"/>
            <a:ext cx="42603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With Δt = 0.01, the graph of the system passes close to the initial point x(0) at t = 0.662</a:t>
            </a:r>
            <a:endParaRPr sz="1000"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400" y="800250"/>
            <a:ext cx="3583575" cy="343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4572000" y="4230575"/>
            <a:ext cx="3939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With Δt = 0.001, the returning trajectory does not get noticeably closer to x(0)</a:t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1928825" y="3672950"/>
            <a:ext cx="3939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00250"/>
            <a:ext cx="3583575" cy="343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2297850" y="239400"/>
            <a:ext cx="4548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r>
              <a:rPr baseline="-25000" lang="en" sz="1800"/>
              <a:t>1</a:t>
            </a:r>
            <a:r>
              <a:rPr lang="en" sz="1800"/>
              <a:t>’ = 0.7x</a:t>
            </a:r>
            <a:r>
              <a:rPr baseline="-25000" lang="en" sz="1800"/>
              <a:t>1</a:t>
            </a:r>
            <a:r>
              <a:rPr baseline="30000" lang="en" sz="1800"/>
              <a:t>2</a:t>
            </a:r>
            <a:r>
              <a:rPr lang="en" sz="1800"/>
              <a:t> - x</a:t>
            </a:r>
            <a:r>
              <a:rPr baseline="-25000" lang="en" sz="1800"/>
              <a:t>2</a:t>
            </a:r>
            <a:r>
              <a:rPr lang="en" sz="1800"/>
              <a:t>; x</a:t>
            </a:r>
            <a:r>
              <a:rPr baseline="-25000" lang="en" sz="1800"/>
              <a:t>2</a:t>
            </a:r>
            <a:r>
              <a:rPr lang="en" sz="1800"/>
              <a:t>’ = x</a:t>
            </a:r>
            <a:r>
              <a:rPr baseline="-25000" lang="en" sz="1800"/>
              <a:t>2</a:t>
            </a:r>
            <a:r>
              <a:rPr baseline="30000" lang="en" sz="1800"/>
              <a:t>2</a:t>
            </a:r>
            <a:r>
              <a:rPr lang="en" sz="1800"/>
              <a:t> + x</a:t>
            </a:r>
            <a:r>
              <a:rPr baseline="-25000" lang="en" sz="1800"/>
              <a:t>1</a:t>
            </a:r>
            <a:r>
              <a:rPr lang="en" sz="1800"/>
              <a:t>; x(0) = (0.3, 0)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 stable cycle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/>
        </p:nvSpPr>
        <p:spPr>
          <a:xfrm>
            <a:off x="921000" y="2051700"/>
            <a:ext cx="73020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my research, I conjectured that if one modified a linear system with stable cycles by adding a vector field with the same values at antipodal points, the result would still have stable cycles in a neighborhood of the origin. My research suggests that this conjecture is not true.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/>
        </p:nvSpPr>
        <p:spPr>
          <a:xfrm>
            <a:off x="2604750" y="454225"/>
            <a:ext cx="3934500" cy="12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Acknowledgements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would like to thank the mathematics and computer science departments at New Mexico Tech, and Professor Ramyaa for being my advisor for this project.</a:t>
            </a:r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2604750" y="2342250"/>
            <a:ext cx="39345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there 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1711550"/>
            <a:ext cx="5075100" cy="14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Many physical systems can be modeled as a point flowing through a phase of states.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These situations can be modeled by abstract mathematical models called </a:t>
            </a:r>
            <a:r>
              <a:rPr b="1" lang="en">
                <a:solidFill>
                  <a:schemeClr val="dk1"/>
                </a:solidFill>
              </a:rPr>
              <a:t>dynamical systems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Dynamical systems have many applications in varied fields, including chaos theory, mathematical physics, and circuitry.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100" y="1007113"/>
            <a:ext cx="3764100" cy="28230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5663325" y="3830200"/>
            <a:ext cx="3000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Chua’s circuit and its phase space trajectory over a period of 100 seconds.</a:t>
            </a:r>
            <a:br>
              <a:rPr lang="en" sz="1000">
                <a:solidFill>
                  <a:schemeClr val="dk2"/>
                </a:solidFill>
              </a:rPr>
            </a:br>
            <a:r>
              <a:rPr lang="en" sz="600">
                <a:solidFill>
                  <a:schemeClr val="dk2"/>
                </a:solidFill>
              </a:rPr>
              <a:t>Credit:</a:t>
            </a:r>
            <a:br>
              <a:rPr lang="en" sz="600">
                <a:solidFill>
                  <a:schemeClr val="dk2"/>
                </a:solidFill>
              </a:rPr>
            </a:br>
            <a:r>
              <a:rPr lang="en" sz="600" u="sng">
                <a:solidFill>
                  <a:schemeClr val="hlink"/>
                </a:solidFill>
                <a:hlinkClick r:id="rId4"/>
              </a:rPr>
              <a:t>Chua's_circuit_with_Chua_diode.svg</a:t>
            </a:r>
            <a:r>
              <a:rPr lang="en" sz="600">
                <a:solidFill>
                  <a:schemeClr val="dk2"/>
                </a:solidFill>
              </a:rPr>
              <a:t> </a:t>
            </a:r>
            <a:r>
              <a:rPr lang="en" sz="600">
                <a:solidFill>
                  <a:schemeClr val="dk2"/>
                </a:solidFill>
              </a:rPr>
              <a:t>by Chetvorno licensed under CC0</a:t>
            </a:r>
            <a:br>
              <a:rPr lang="en" sz="600">
                <a:solidFill>
                  <a:schemeClr val="dk2"/>
                </a:solidFill>
              </a:rPr>
            </a:br>
            <a:r>
              <a:rPr lang="en" sz="600" u="sng">
                <a:solidFill>
                  <a:schemeClr val="hlink"/>
                </a:solidFill>
                <a:hlinkClick r:id="rId5"/>
              </a:rPr>
              <a:t>ChuaAttractor.svg</a:t>
            </a:r>
            <a:r>
              <a:rPr lang="en" sz="600">
                <a:solidFill>
                  <a:schemeClr val="dk2"/>
                </a:solidFill>
              </a:rPr>
              <a:t> by Shiyu Ji </a:t>
            </a:r>
            <a:r>
              <a:rPr lang="en" sz="600">
                <a:solidFill>
                  <a:schemeClr val="dk2"/>
                </a:solidFill>
              </a:rPr>
              <a:t>licensed</a:t>
            </a:r>
            <a:r>
              <a:rPr lang="en" sz="600">
                <a:solidFill>
                  <a:schemeClr val="dk2"/>
                </a:solidFill>
              </a:rPr>
              <a:t> under CC-BY-SA 4.0</a:t>
            </a:r>
            <a:endParaRPr sz="600">
              <a:solidFill>
                <a:schemeClr val="dk2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4875" y="0"/>
            <a:ext cx="2456900" cy="13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912150" y="860700"/>
            <a:ext cx="3950400" cy="3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ontinuous dynamical systems: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onsist of a space of points and field of velocity vectors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For any starting point, its trajectory can be mapped as a function of time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Given initial coordinates, the trajectory can be found by solving a system of multiple differential equations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Figure 1 shows a sample trajectory.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x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: position coordinates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’, x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’: velocity components - derivatives of position over time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Formula: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’ = sin(x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) + x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’ = cos(x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- x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>
            <p:ph idx="4294967295" type="body"/>
          </p:nvPr>
        </p:nvSpPr>
        <p:spPr>
          <a:xfrm>
            <a:off x="4936150" y="3406000"/>
            <a:ext cx="39504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Fig. 1: Trajectory of (x</a:t>
            </a:r>
            <a:r>
              <a:rPr baseline="-25000" lang="en" sz="1000"/>
              <a:t>1</a:t>
            </a:r>
            <a:r>
              <a:rPr lang="en" sz="1000"/>
              <a:t>’, x</a:t>
            </a:r>
            <a:r>
              <a:rPr baseline="-25000" lang="en" sz="1000"/>
              <a:t>2</a:t>
            </a:r>
            <a:r>
              <a:rPr lang="en" sz="1000"/>
              <a:t>’) = (sin(x</a:t>
            </a:r>
            <a:r>
              <a:rPr baseline="-25000" lang="en" sz="1000"/>
              <a:t>1</a:t>
            </a:r>
            <a:r>
              <a:rPr lang="en" sz="1000"/>
              <a:t>)+x</a:t>
            </a:r>
            <a:r>
              <a:rPr baseline="-25000" lang="en" sz="1000"/>
              <a:t>2</a:t>
            </a:r>
            <a:r>
              <a:rPr lang="en" sz="1000"/>
              <a:t>, cos(x</a:t>
            </a:r>
            <a:r>
              <a:rPr baseline="-25000" lang="en" sz="1000"/>
              <a:t>2</a:t>
            </a:r>
            <a:r>
              <a:rPr lang="en" sz="1000"/>
              <a:t>)-x</a:t>
            </a:r>
            <a:r>
              <a:rPr baseline="-25000" lang="en" sz="1000"/>
              <a:t>1</a:t>
            </a:r>
            <a:r>
              <a:rPr lang="en" sz="1000"/>
              <a:t>) for t = 0 … 10</a:t>
            </a:r>
            <a:endParaRPr sz="10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670" y="860700"/>
            <a:ext cx="3113660" cy="215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926900" y="1321050"/>
            <a:ext cx="32664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general, a point can: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converge to a fixed point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diverge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enter an orbit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4193300" y="4073900"/>
            <a:ext cx="42372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Fig. 2: Example of converging, stable, and diverging trajectories in the system (x</a:t>
            </a:r>
            <a:r>
              <a:rPr baseline="-25000" lang="en" sz="1000">
                <a:solidFill>
                  <a:schemeClr val="dk2"/>
                </a:solidFill>
              </a:rPr>
              <a:t>1</a:t>
            </a:r>
            <a:r>
              <a:rPr lang="en" sz="1000">
                <a:solidFill>
                  <a:schemeClr val="dk2"/>
                </a:solidFill>
              </a:rPr>
              <a:t>’, x</a:t>
            </a:r>
            <a:r>
              <a:rPr baseline="-25000" lang="en" sz="1000">
                <a:solidFill>
                  <a:schemeClr val="dk2"/>
                </a:solidFill>
              </a:rPr>
              <a:t>2</a:t>
            </a:r>
            <a:r>
              <a:rPr lang="en" sz="1000">
                <a:solidFill>
                  <a:schemeClr val="dk2"/>
                </a:solidFill>
              </a:rPr>
              <a:t>’) = (x</a:t>
            </a:r>
            <a:r>
              <a:rPr baseline="-25000" lang="en" sz="1000">
                <a:solidFill>
                  <a:schemeClr val="dk2"/>
                </a:solidFill>
              </a:rPr>
              <a:t>1</a:t>
            </a:r>
            <a:r>
              <a:rPr lang="en" sz="1000">
                <a:solidFill>
                  <a:schemeClr val="dk2"/>
                </a:solidFill>
              </a:rPr>
              <a:t>√(x</a:t>
            </a:r>
            <a:r>
              <a:rPr baseline="-25000" lang="en" sz="1000">
                <a:solidFill>
                  <a:schemeClr val="dk2"/>
                </a:solidFill>
              </a:rPr>
              <a:t>1</a:t>
            </a:r>
            <a:r>
              <a:rPr baseline="30000" lang="en" sz="1000">
                <a:solidFill>
                  <a:schemeClr val="dk2"/>
                </a:solidFill>
              </a:rPr>
              <a:t>2</a:t>
            </a:r>
            <a:r>
              <a:rPr lang="en" sz="1000">
                <a:solidFill>
                  <a:schemeClr val="dk2"/>
                </a:solidFill>
              </a:rPr>
              <a:t> + x</a:t>
            </a:r>
            <a:r>
              <a:rPr baseline="-25000" lang="en" sz="1000">
                <a:solidFill>
                  <a:schemeClr val="dk2"/>
                </a:solidFill>
              </a:rPr>
              <a:t>2</a:t>
            </a:r>
            <a:r>
              <a:rPr baseline="30000" lang="en" sz="1000">
                <a:solidFill>
                  <a:schemeClr val="dk2"/>
                </a:solidFill>
              </a:rPr>
              <a:t>2</a:t>
            </a:r>
            <a:r>
              <a:rPr lang="en" sz="1000">
                <a:solidFill>
                  <a:schemeClr val="dk2"/>
                </a:solidFill>
              </a:rPr>
              <a:t>) - x</a:t>
            </a:r>
            <a:r>
              <a:rPr baseline="-25000" lang="en" sz="1000">
                <a:solidFill>
                  <a:schemeClr val="dk2"/>
                </a:solidFill>
              </a:rPr>
              <a:t>1</a:t>
            </a:r>
            <a:r>
              <a:rPr lang="en" sz="1000">
                <a:solidFill>
                  <a:schemeClr val="dk2"/>
                </a:solidFill>
              </a:rPr>
              <a:t> - x</a:t>
            </a:r>
            <a:r>
              <a:rPr baseline="-25000" lang="en" sz="1000">
                <a:solidFill>
                  <a:schemeClr val="dk2"/>
                </a:solidFill>
              </a:rPr>
              <a:t>2</a:t>
            </a:r>
            <a:r>
              <a:rPr lang="en" sz="1000">
                <a:solidFill>
                  <a:schemeClr val="dk2"/>
                </a:solidFill>
              </a:rPr>
              <a:t>, x</a:t>
            </a:r>
            <a:r>
              <a:rPr baseline="-25000" lang="en" sz="1000">
                <a:solidFill>
                  <a:schemeClr val="dk2"/>
                </a:solidFill>
              </a:rPr>
              <a:t>2</a:t>
            </a:r>
            <a:r>
              <a:rPr lang="en" sz="1000">
                <a:solidFill>
                  <a:schemeClr val="dk2"/>
                </a:solidFill>
              </a:rPr>
              <a:t>√(x</a:t>
            </a:r>
            <a:r>
              <a:rPr baseline="-25000" lang="en" sz="1000">
                <a:solidFill>
                  <a:schemeClr val="dk2"/>
                </a:solidFill>
              </a:rPr>
              <a:t>1</a:t>
            </a:r>
            <a:r>
              <a:rPr baseline="30000" lang="en" sz="1000">
                <a:solidFill>
                  <a:schemeClr val="dk2"/>
                </a:solidFill>
              </a:rPr>
              <a:t>2</a:t>
            </a:r>
            <a:r>
              <a:rPr lang="en" sz="1000">
                <a:solidFill>
                  <a:schemeClr val="dk2"/>
                </a:solidFill>
              </a:rPr>
              <a:t> + x</a:t>
            </a:r>
            <a:r>
              <a:rPr baseline="-25000" lang="en" sz="1000">
                <a:solidFill>
                  <a:schemeClr val="dk2"/>
                </a:solidFill>
              </a:rPr>
              <a:t>2</a:t>
            </a:r>
            <a:r>
              <a:rPr baseline="30000" lang="en" sz="1000">
                <a:solidFill>
                  <a:schemeClr val="dk2"/>
                </a:solidFill>
              </a:rPr>
              <a:t>2</a:t>
            </a:r>
            <a:r>
              <a:rPr lang="en" sz="1000">
                <a:solidFill>
                  <a:schemeClr val="dk2"/>
                </a:solidFill>
              </a:rPr>
              <a:t>) + x</a:t>
            </a:r>
            <a:r>
              <a:rPr baseline="-25000" lang="en" sz="1000">
                <a:solidFill>
                  <a:schemeClr val="dk2"/>
                </a:solidFill>
              </a:rPr>
              <a:t>1</a:t>
            </a:r>
            <a:r>
              <a:rPr lang="en" sz="1000">
                <a:solidFill>
                  <a:schemeClr val="dk2"/>
                </a:solidFill>
              </a:rPr>
              <a:t> - x</a:t>
            </a:r>
            <a:r>
              <a:rPr baseline="-25000" lang="en" sz="1000">
                <a:solidFill>
                  <a:schemeClr val="dk2"/>
                </a:solidFill>
              </a:rPr>
              <a:t>2</a:t>
            </a:r>
            <a:r>
              <a:rPr lang="en" sz="1000">
                <a:solidFill>
                  <a:schemeClr val="dk2"/>
                </a:solidFill>
              </a:rPr>
              <a:t>)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587" y="1321052"/>
            <a:ext cx="4100625" cy="250138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587600" y="3027200"/>
            <a:ext cx="36057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for points that perfectly retrace their orbit without perturbation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924075" y="518475"/>
            <a:ext cx="2474100" cy="13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Linear systems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Any orbits that occur will always be ellipses with uniform period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4141713" y="4093450"/>
            <a:ext cx="42372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Fig. 3: Three elliptical orbits in the system (x</a:t>
            </a:r>
            <a:r>
              <a:rPr baseline="-25000" lang="en" sz="1000">
                <a:solidFill>
                  <a:schemeClr val="dk2"/>
                </a:solidFill>
              </a:rPr>
              <a:t>1</a:t>
            </a:r>
            <a:r>
              <a:rPr lang="en" sz="1000">
                <a:solidFill>
                  <a:schemeClr val="dk2"/>
                </a:solidFill>
              </a:rPr>
              <a:t>’, x</a:t>
            </a:r>
            <a:r>
              <a:rPr baseline="-25000" lang="en" sz="1000">
                <a:solidFill>
                  <a:schemeClr val="dk2"/>
                </a:solidFill>
              </a:rPr>
              <a:t>2</a:t>
            </a:r>
            <a:r>
              <a:rPr lang="en" sz="1000">
                <a:solidFill>
                  <a:schemeClr val="dk2"/>
                </a:solidFill>
              </a:rPr>
              <a:t>’) = (0.5x</a:t>
            </a:r>
            <a:r>
              <a:rPr baseline="-25000" lang="en" sz="1000">
                <a:solidFill>
                  <a:schemeClr val="dk2"/>
                </a:solidFill>
              </a:rPr>
              <a:t>1</a:t>
            </a:r>
            <a:r>
              <a:rPr lang="en" sz="1000">
                <a:solidFill>
                  <a:schemeClr val="dk2"/>
                </a:solidFill>
              </a:rPr>
              <a:t> - 1.5x</a:t>
            </a:r>
            <a:r>
              <a:rPr baseline="-25000" lang="en" sz="1000">
                <a:solidFill>
                  <a:schemeClr val="dk2"/>
                </a:solidFill>
              </a:rPr>
              <a:t>2</a:t>
            </a:r>
            <a:r>
              <a:rPr lang="en" sz="1000">
                <a:solidFill>
                  <a:schemeClr val="dk2"/>
                </a:solidFill>
              </a:rPr>
              <a:t>, 2x</a:t>
            </a:r>
            <a:r>
              <a:rPr baseline="-25000" lang="en" sz="1000">
                <a:solidFill>
                  <a:schemeClr val="dk2"/>
                </a:solidFill>
              </a:rPr>
              <a:t>1</a:t>
            </a:r>
            <a:r>
              <a:rPr lang="en" sz="1000">
                <a:solidFill>
                  <a:schemeClr val="dk2"/>
                </a:solidFill>
              </a:rPr>
              <a:t> - 0.5x</a:t>
            </a:r>
            <a:r>
              <a:rPr baseline="-25000" lang="en" sz="1000">
                <a:solidFill>
                  <a:schemeClr val="dk2"/>
                </a:solidFill>
              </a:rPr>
              <a:t>2</a:t>
            </a:r>
            <a:r>
              <a:rPr lang="en" sz="1000">
                <a:solidFill>
                  <a:schemeClr val="dk2"/>
                </a:solidFill>
              </a:rPr>
              <a:t>)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375" y="518472"/>
            <a:ext cx="5607625" cy="342065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627000" y="2571750"/>
            <a:ext cx="2771100" cy="13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</a:t>
            </a:r>
            <a:r>
              <a:rPr lang="en"/>
              <a:t>= (x</a:t>
            </a:r>
            <a:r>
              <a:rPr baseline="-25000" lang="en"/>
              <a:t>1</a:t>
            </a:r>
            <a:r>
              <a:rPr lang="en"/>
              <a:t>, x</a:t>
            </a:r>
            <a:r>
              <a:rPr baseline="-25000" lang="en"/>
              <a:t>2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x’ = (x</a:t>
            </a:r>
            <a:r>
              <a:rPr baseline="-25000" lang="en"/>
              <a:t>1</a:t>
            </a:r>
            <a:r>
              <a:rPr lang="en"/>
              <a:t>’, x</a:t>
            </a:r>
            <a:r>
              <a:rPr baseline="-25000" lang="en"/>
              <a:t>2</a:t>
            </a:r>
            <a:r>
              <a:rPr lang="en"/>
              <a:t>’)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x’ = Ax, where A is some 2 by 2 matrix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916825" y="1011600"/>
            <a:ext cx="2746500" cy="20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Non-linear systems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Trajectories may go into orbits of irregular shape.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Orbits can also be of varying period, as in the case (x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’, x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’) = (x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- x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x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+ x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).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4285063" y="3884175"/>
            <a:ext cx="42372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Fig. 4: Stable orbits in the system (x</a:t>
            </a:r>
            <a:r>
              <a:rPr baseline="-25000" lang="en" sz="1000">
                <a:solidFill>
                  <a:schemeClr val="dk2"/>
                </a:solidFill>
              </a:rPr>
              <a:t>1</a:t>
            </a:r>
            <a:r>
              <a:rPr lang="en" sz="1000">
                <a:solidFill>
                  <a:schemeClr val="dk2"/>
                </a:solidFill>
              </a:rPr>
              <a:t>’, x</a:t>
            </a:r>
            <a:r>
              <a:rPr baseline="-25000" lang="en" sz="1000">
                <a:solidFill>
                  <a:schemeClr val="dk2"/>
                </a:solidFill>
              </a:rPr>
              <a:t>2</a:t>
            </a:r>
            <a:r>
              <a:rPr lang="en" sz="1000">
                <a:solidFill>
                  <a:schemeClr val="dk2"/>
                </a:solidFill>
              </a:rPr>
              <a:t>’) = (x</a:t>
            </a:r>
            <a:r>
              <a:rPr baseline="-25000" lang="en" sz="1000">
                <a:solidFill>
                  <a:schemeClr val="dk2"/>
                </a:solidFill>
              </a:rPr>
              <a:t>1</a:t>
            </a:r>
            <a:r>
              <a:rPr baseline="30000" lang="en" sz="1000">
                <a:solidFill>
                  <a:schemeClr val="dk2"/>
                </a:solidFill>
              </a:rPr>
              <a:t>2</a:t>
            </a:r>
            <a:r>
              <a:rPr lang="en" sz="1000">
                <a:solidFill>
                  <a:schemeClr val="dk2"/>
                </a:solidFill>
              </a:rPr>
              <a:t> - x</a:t>
            </a:r>
            <a:r>
              <a:rPr baseline="-25000" lang="en" sz="1000">
                <a:solidFill>
                  <a:schemeClr val="dk2"/>
                </a:solidFill>
              </a:rPr>
              <a:t>2</a:t>
            </a:r>
            <a:r>
              <a:rPr lang="en" sz="1000">
                <a:solidFill>
                  <a:schemeClr val="dk2"/>
                </a:solidFill>
              </a:rPr>
              <a:t>, x</a:t>
            </a:r>
            <a:r>
              <a:rPr baseline="-25000" lang="en" sz="1000">
                <a:solidFill>
                  <a:schemeClr val="dk2"/>
                </a:solidFill>
              </a:rPr>
              <a:t>1</a:t>
            </a:r>
            <a:r>
              <a:rPr lang="en" sz="1000">
                <a:solidFill>
                  <a:schemeClr val="dk2"/>
                </a:solidFill>
              </a:rPr>
              <a:t> + x</a:t>
            </a:r>
            <a:r>
              <a:rPr baseline="-25000" lang="en" sz="1000">
                <a:solidFill>
                  <a:schemeClr val="dk2"/>
                </a:solidFill>
              </a:rPr>
              <a:t>2</a:t>
            </a:r>
            <a:r>
              <a:rPr baseline="30000" lang="en" sz="1000">
                <a:solidFill>
                  <a:schemeClr val="dk2"/>
                </a:solidFill>
              </a:rPr>
              <a:t>2</a:t>
            </a:r>
            <a:r>
              <a:rPr lang="en" sz="1000">
                <a:solidFill>
                  <a:schemeClr val="dk2"/>
                </a:solidFill>
              </a:rPr>
              <a:t>) with starting points (0, 0.3) and (0, 0.35).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325" y="540971"/>
            <a:ext cx="5480674" cy="334320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916825" y="3424575"/>
            <a:ext cx="27465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figure shows two orbits with periods 6.886 and 7.626 respectively.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904850" y="913950"/>
            <a:ext cx="7320600" cy="18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Focus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>
                <a:solidFill>
                  <a:schemeClr val="dk1"/>
                </a:solidFill>
              </a:rPr>
              <a:t>systems of form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’ = -x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+ f(x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’ = x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+ g(x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where f and g are even functions and f(0) = g(0) = 0.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Method</a:t>
            </a:r>
            <a:r>
              <a:rPr lang="en">
                <a:solidFill>
                  <a:schemeClr val="dk1"/>
                </a:solidFill>
              </a:rPr>
              <a:t>: numerical methods using a modified version of Euler’s method.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Each value x</a:t>
            </a:r>
            <a:r>
              <a:rPr baseline="-25000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(t + Δt) was calculated from the previous value x</a:t>
            </a:r>
            <a:r>
              <a:rPr baseline="-25000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(t) using the second order Taylor approximation.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2653200" y="466350"/>
            <a:ext cx="3837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Research methods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915275" y="906475"/>
            <a:ext cx="7313400" cy="16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Example: x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’ = -x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+ cos(x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), x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’ = x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- cos(x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’’ = -x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’ - x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’ sin(x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) = -x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+ cos(x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- (-x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+ cos(x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))sin(x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(t + Δt) ≈ x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(t) + x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’(t)Δt + ½ x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’’(t)Δt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= x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(t) + (-x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(t) + cos(x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(t)))Δt + … etc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x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(t + Δt) ≈ ...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400" y="2571775"/>
            <a:ext cx="3716271" cy="22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4867250" y="2958925"/>
            <a:ext cx="20535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Example: </a:t>
            </a:r>
            <a:r>
              <a:rPr lang="en" sz="1000">
                <a:solidFill>
                  <a:schemeClr val="dk1"/>
                </a:solidFill>
              </a:rPr>
              <a:t>Δt = 1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First 3 quadratic approximations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are shown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6542725" y="3148300"/>
            <a:ext cx="1282800" cy="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      3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	2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 = 0                             1</a:t>
            </a:r>
            <a:endParaRPr sz="800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48300"/>
            <a:ext cx="4539176" cy="16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/>
        </p:nvSpPr>
        <p:spPr>
          <a:xfrm>
            <a:off x="912775" y="919425"/>
            <a:ext cx="7322100" cy="26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some of</a:t>
            </a:r>
            <a:r>
              <a:rPr lang="en">
                <a:solidFill>
                  <a:schemeClr val="dk1"/>
                </a:solidFill>
              </a:rPr>
              <a:t> the systems I studied, all points sufficiently close to the origin appeared to go into orbits.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For example, f = g and f = -g seem to always work.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For other systems, such as f(x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) = x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+ 0.1*x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baseline="30000" lang="en">
                <a:solidFill>
                  <a:schemeClr val="dk1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, g(x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= 3*(x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+ 0.1*x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baseline="30000" lang="en">
                <a:solidFill>
                  <a:schemeClr val="dk1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), the trajectories returned to a place which, despite being very close to the initial point, did not become closer upon refining the precision.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While this does not actually prove anything, it opens up the opportunity to make a conjecture about the appearance of stable orbits that is likely to be true.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2657425" y="472425"/>
            <a:ext cx="38328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Results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